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38404800" cy="36576000"/>
  <p:notesSz cx="6858000" cy="9144000"/>
  <p:defaultTextStyle>
    <a:defPPr>
      <a:defRPr lang="en-US"/>
    </a:defPPr>
    <a:lvl1pPr marL="0" algn="l" defTabSz="3818482" rtl="0" eaLnBrk="1" latinLnBrk="0" hangingPunct="1">
      <a:defRPr sz="7517" kern="1200">
        <a:solidFill>
          <a:schemeClr val="tx1"/>
        </a:solidFill>
        <a:latin typeface="+mn-lt"/>
        <a:ea typeface="+mn-ea"/>
        <a:cs typeface="+mn-cs"/>
      </a:defRPr>
    </a:lvl1pPr>
    <a:lvl2pPr marL="1909240" algn="l" defTabSz="3818482" rtl="0" eaLnBrk="1" latinLnBrk="0" hangingPunct="1">
      <a:defRPr sz="7517" kern="1200">
        <a:solidFill>
          <a:schemeClr val="tx1"/>
        </a:solidFill>
        <a:latin typeface="+mn-lt"/>
        <a:ea typeface="+mn-ea"/>
        <a:cs typeface="+mn-cs"/>
      </a:defRPr>
    </a:lvl2pPr>
    <a:lvl3pPr marL="3818482" algn="l" defTabSz="3818482" rtl="0" eaLnBrk="1" latinLnBrk="0" hangingPunct="1">
      <a:defRPr sz="7517" kern="1200">
        <a:solidFill>
          <a:schemeClr val="tx1"/>
        </a:solidFill>
        <a:latin typeface="+mn-lt"/>
        <a:ea typeface="+mn-ea"/>
        <a:cs typeface="+mn-cs"/>
      </a:defRPr>
    </a:lvl3pPr>
    <a:lvl4pPr marL="5727722" algn="l" defTabSz="3818482" rtl="0" eaLnBrk="1" latinLnBrk="0" hangingPunct="1">
      <a:defRPr sz="7517" kern="1200">
        <a:solidFill>
          <a:schemeClr val="tx1"/>
        </a:solidFill>
        <a:latin typeface="+mn-lt"/>
        <a:ea typeface="+mn-ea"/>
        <a:cs typeface="+mn-cs"/>
      </a:defRPr>
    </a:lvl4pPr>
    <a:lvl5pPr marL="7636964" algn="l" defTabSz="3818482" rtl="0" eaLnBrk="1" latinLnBrk="0" hangingPunct="1">
      <a:defRPr sz="7517" kern="1200">
        <a:solidFill>
          <a:schemeClr val="tx1"/>
        </a:solidFill>
        <a:latin typeface="+mn-lt"/>
        <a:ea typeface="+mn-ea"/>
        <a:cs typeface="+mn-cs"/>
      </a:defRPr>
    </a:lvl5pPr>
    <a:lvl6pPr marL="9546204" algn="l" defTabSz="3818482" rtl="0" eaLnBrk="1" latinLnBrk="0" hangingPunct="1">
      <a:defRPr sz="7517" kern="1200">
        <a:solidFill>
          <a:schemeClr val="tx1"/>
        </a:solidFill>
        <a:latin typeface="+mn-lt"/>
        <a:ea typeface="+mn-ea"/>
        <a:cs typeface="+mn-cs"/>
      </a:defRPr>
    </a:lvl6pPr>
    <a:lvl7pPr marL="11455445" algn="l" defTabSz="3818482" rtl="0" eaLnBrk="1" latinLnBrk="0" hangingPunct="1">
      <a:defRPr sz="7517" kern="1200">
        <a:solidFill>
          <a:schemeClr val="tx1"/>
        </a:solidFill>
        <a:latin typeface="+mn-lt"/>
        <a:ea typeface="+mn-ea"/>
        <a:cs typeface="+mn-cs"/>
      </a:defRPr>
    </a:lvl7pPr>
    <a:lvl8pPr marL="13364686" algn="l" defTabSz="3818482" rtl="0" eaLnBrk="1" latinLnBrk="0" hangingPunct="1">
      <a:defRPr sz="7517" kern="1200">
        <a:solidFill>
          <a:schemeClr val="tx1"/>
        </a:solidFill>
        <a:latin typeface="+mn-lt"/>
        <a:ea typeface="+mn-ea"/>
        <a:cs typeface="+mn-cs"/>
      </a:defRPr>
    </a:lvl8pPr>
    <a:lvl9pPr marL="15273927" algn="l" defTabSz="3818482" rtl="0" eaLnBrk="1" latinLnBrk="0" hangingPunct="1">
      <a:defRPr sz="7517"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41" d="100"/>
          <a:sy n="41" d="100"/>
        </p:scale>
        <p:origin x="264" y="1176"/>
      </p:cViewPr>
      <p:guideLst>
        <p:guide orient="horz" pos="11520"/>
        <p:guide pos="12096"/>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4/13/15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4/13/15</a:t>
            </a:fld>
            <a:endParaRPr lang="en-US"/>
          </a:p>
        </p:txBody>
      </p:sp>
      <p:sp>
        <p:nvSpPr>
          <p:cNvPr id="4" name="Slide Image Placeholder 3"/>
          <p:cNvSpPr>
            <a:spLocks noGrp="1" noRot="1" noChangeAspect="1"/>
          </p:cNvSpPr>
          <p:nvPr>
            <p:ph type="sldImg" idx="2"/>
          </p:nvPr>
        </p:nvSpPr>
        <p:spPr>
          <a:xfrm>
            <a:off x="1808163" y="1143000"/>
            <a:ext cx="3241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47044" rtl="0" eaLnBrk="1" latinLnBrk="0" hangingPunct="1">
      <a:defRPr sz="1243" kern="1200">
        <a:solidFill>
          <a:schemeClr val="tx1"/>
        </a:solidFill>
        <a:latin typeface="+mn-lt"/>
        <a:ea typeface="+mn-ea"/>
        <a:cs typeface="+mn-cs"/>
      </a:defRPr>
    </a:lvl1pPr>
    <a:lvl2pPr marL="473522" algn="l" defTabSz="947044" rtl="0" eaLnBrk="1" latinLnBrk="0" hangingPunct="1">
      <a:defRPr sz="1243" kern="1200">
        <a:solidFill>
          <a:schemeClr val="tx1"/>
        </a:solidFill>
        <a:latin typeface="+mn-lt"/>
        <a:ea typeface="+mn-ea"/>
        <a:cs typeface="+mn-cs"/>
      </a:defRPr>
    </a:lvl2pPr>
    <a:lvl3pPr marL="947044" algn="l" defTabSz="947044" rtl="0" eaLnBrk="1" latinLnBrk="0" hangingPunct="1">
      <a:defRPr sz="1243" kern="1200">
        <a:solidFill>
          <a:schemeClr val="tx1"/>
        </a:solidFill>
        <a:latin typeface="+mn-lt"/>
        <a:ea typeface="+mn-ea"/>
        <a:cs typeface="+mn-cs"/>
      </a:defRPr>
    </a:lvl3pPr>
    <a:lvl4pPr marL="1420566" algn="l" defTabSz="947044" rtl="0" eaLnBrk="1" latinLnBrk="0" hangingPunct="1">
      <a:defRPr sz="1243" kern="1200">
        <a:solidFill>
          <a:schemeClr val="tx1"/>
        </a:solidFill>
        <a:latin typeface="+mn-lt"/>
        <a:ea typeface="+mn-ea"/>
        <a:cs typeface="+mn-cs"/>
      </a:defRPr>
    </a:lvl4pPr>
    <a:lvl5pPr marL="1894088" algn="l" defTabSz="947044" rtl="0" eaLnBrk="1" latinLnBrk="0" hangingPunct="1">
      <a:defRPr sz="1243" kern="1200">
        <a:solidFill>
          <a:schemeClr val="tx1"/>
        </a:solidFill>
        <a:latin typeface="+mn-lt"/>
        <a:ea typeface="+mn-ea"/>
        <a:cs typeface="+mn-cs"/>
      </a:defRPr>
    </a:lvl5pPr>
    <a:lvl6pPr marL="2367610" algn="l" defTabSz="947044" rtl="0" eaLnBrk="1" latinLnBrk="0" hangingPunct="1">
      <a:defRPr sz="1243" kern="1200">
        <a:solidFill>
          <a:schemeClr val="tx1"/>
        </a:solidFill>
        <a:latin typeface="+mn-lt"/>
        <a:ea typeface="+mn-ea"/>
        <a:cs typeface="+mn-cs"/>
      </a:defRPr>
    </a:lvl6pPr>
    <a:lvl7pPr marL="2841132" algn="l" defTabSz="947044" rtl="0" eaLnBrk="1" latinLnBrk="0" hangingPunct="1">
      <a:defRPr sz="1243" kern="1200">
        <a:solidFill>
          <a:schemeClr val="tx1"/>
        </a:solidFill>
        <a:latin typeface="+mn-lt"/>
        <a:ea typeface="+mn-ea"/>
        <a:cs typeface="+mn-cs"/>
      </a:defRPr>
    </a:lvl7pPr>
    <a:lvl8pPr marL="3314654" algn="l" defTabSz="947044" rtl="0" eaLnBrk="1" latinLnBrk="0" hangingPunct="1">
      <a:defRPr sz="1243" kern="1200">
        <a:solidFill>
          <a:schemeClr val="tx1"/>
        </a:solidFill>
        <a:latin typeface="+mn-lt"/>
        <a:ea typeface="+mn-ea"/>
        <a:cs typeface="+mn-cs"/>
      </a:defRPr>
    </a:lvl8pPr>
    <a:lvl9pPr marL="3788176" algn="l" defTabSz="947044" rtl="0" eaLnBrk="1" latinLnBrk="0" hangingPunct="1">
      <a:defRPr sz="124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5600700" y="1100667"/>
            <a:ext cx="27203400" cy="2793933"/>
          </a:xfrm>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5600700" y="3987337"/>
            <a:ext cx="27203400" cy="923330"/>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4/13/15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000125" y="6502401"/>
            <a:ext cx="11201400" cy="1354667"/>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p:ph sz="quarter" idx="24" hasCustomPrompt="1"/>
          </p:nvPr>
        </p:nvSpPr>
        <p:spPr>
          <a:xfrm>
            <a:off x="1000125" y="7857067"/>
            <a:ext cx="11201400" cy="7620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p:ph type="body" sz="quarter" idx="17" hasCustomPrompt="1"/>
          </p:nvPr>
        </p:nvSpPr>
        <p:spPr>
          <a:xfrm>
            <a:off x="1000125" y="16703041"/>
            <a:ext cx="11201400" cy="1354667"/>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000125" y="18057707"/>
            <a:ext cx="11201400" cy="10097961"/>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000125" y="28702001"/>
            <a:ext cx="11201400" cy="1354667"/>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000125" y="30063440"/>
            <a:ext cx="11201400" cy="5080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3601700" y="6502401"/>
            <a:ext cx="11201400" cy="1354667"/>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3601700" y="7857067"/>
            <a:ext cx="11201400" cy="5080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p:ph sz="quarter" idx="23" hasCustomPrompt="1"/>
          </p:nvPr>
        </p:nvSpPr>
        <p:spPr>
          <a:xfrm>
            <a:off x="13601700" y="13275733"/>
            <a:ext cx="112014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3" name="Content Placeholder 17"/>
          <p:cNvSpPr>
            <a:spLocks noGrp="1"/>
          </p:cNvSpPr>
          <p:nvPr>
            <p:ph sz="quarter" idx="28" hasCustomPrompt="1"/>
          </p:nvPr>
        </p:nvSpPr>
        <p:spPr>
          <a:xfrm>
            <a:off x="13601700" y="26077335"/>
            <a:ext cx="11201400" cy="1947333"/>
          </a:xfrm>
        </p:spPr>
        <p:txBody>
          <a:bodyPr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p:txBody>
      </p:sp>
      <p:sp>
        <p:nvSpPr>
          <p:cNvPr id="24" name="Text Placeholder 6"/>
          <p:cNvSpPr>
            <a:spLocks noGrp="1"/>
          </p:cNvSpPr>
          <p:nvPr>
            <p:ph type="body" sz="quarter" idx="29" hasCustomPrompt="1"/>
          </p:nvPr>
        </p:nvSpPr>
        <p:spPr>
          <a:xfrm>
            <a:off x="13601700" y="28702001"/>
            <a:ext cx="11201400" cy="1354667"/>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3601700" y="30063440"/>
            <a:ext cx="11201400" cy="5080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6163270" y="6502401"/>
            <a:ext cx="11201400" cy="1354667"/>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6163270" y="7857067"/>
            <a:ext cx="11201400" cy="8128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6163270" y="17597120"/>
            <a:ext cx="11201400" cy="8128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p:ph type="body" sz="quarter" idx="34" hasCustomPrompt="1"/>
          </p:nvPr>
        </p:nvSpPr>
        <p:spPr>
          <a:xfrm>
            <a:off x="26163270" y="28702001"/>
            <a:ext cx="11201400" cy="1354667"/>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6163270" y="30063440"/>
            <a:ext cx="11201400" cy="5080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38404800" y="2836332"/>
            <a:ext cx="10891361" cy="3657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smtClean="0">
                <a:solidFill>
                  <a:prstClr val="white">
                    <a:lumMod val="50000"/>
                  </a:prstClr>
                </a:solidFill>
                <a:latin typeface="Calibri Light" panose="020F0302020204030204" pitchFamily="34" charset="0"/>
                <a:cs typeface="Calibri" panose="020F0502020204030204" pitchFamily="34" charset="0"/>
              </a:rPr>
              <a:t>right-</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a </a:t>
            </a:r>
            <a:r>
              <a:rPr sz="6600" dirty="0" smtClean="0">
                <a:solidFill>
                  <a:prstClr val="white">
                    <a:lumMod val="50000"/>
                  </a:prstClr>
                </a:solidFill>
                <a:latin typeface="Calibri Light" panose="020F0302020204030204" pitchFamily="34" charset="0"/>
                <a:cs typeface="Calibri" panose="020F0502020204030204" pitchFamily="34" charset="0"/>
              </a:rPr>
              <a:t>picture</a:t>
            </a:r>
            <a:r>
              <a:rPr lang="en-US" sz="6600"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smtClean="0">
                <a:solidFill>
                  <a:prstClr val="white">
                    <a:lumMod val="50000"/>
                  </a:prstClr>
                </a:solidFill>
                <a:latin typeface="Calibri Light" panose="020F0302020204030204" pitchFamily="34" charset="0"/>
                <a:cs typeface="Calibri" panose="020F0502020204030204" pitchFamily="34" charset="0"/>
              </a:rPr>
              <a:t>esize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xmlns="">
        <p15:guide id="1" pos="9550" userDrawn="1">
          <p15:clr>
            <a:srgbClr val="A4A3A4"/>
          </p15:clr>
        </p15:guide>
        <p15:guide id="2" pos="1925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38404800" cy="558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17"/>
          </a:p>
        </p:txBody>
      </p:sp>
      <p:sp>
        <p:nvSpPr>
          <p:cNvPr id="2" name="Title Placeholder 1"/>
          <p:cNvSpPr>
            <a:spLocks noGrp="1"/>
          </p:cNvSpPr>
          <p:nvPr>
            <p:ph type="title"/>
          </p:nvPr>
        </p:nvSpPr>
        <p:spPr bwMode="auto">
          <a:xfrm>
            <a:off x="5600700" y="1100667"/>
            <a:ext cx="27203400" cy="279393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0700" y="6688667"/>
            <a:ext cx="27203400" cy="2625513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00125" y="35682998"/>
            <a:ext cx="8641080" cy="5080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4/13/15</a:t>
            </a:fld>
            <a:endParaRPr lang="en-US"/>
          </a:p>
        </p:txBody>
      </p:sp>
      <p:sp>
        <p:nvSpPr>
          <p:cNvPr id="5" name="Footer Placeholder 4"/>
          <p:cNvSpPr>
            <a:spLocks noGrp="1"/>
          </p:cNvSpPr>
          <p:nvPr>
            <p:ph type="ftr" sz="quarter" idx="3"/>
          </p:nvPr>
        </p:nvSpPr>
        <p:spPr>
          <a:xfrm>
            <a:off x="9641205" y="35682998"/>
            <a:ext cx="19122390" cy="5080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8763595" y="35682998"/>
            <a:ext cx="8641080" cy="5080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0656" userDrawn="1">
          <p15:clr>
            <a:srgbClr val="A4A3A4"/>
          </p15:clr>
        </p15:guide>
        <p15:guide id="2" pos="750" userDrawn="1">
          <p15:clr>
            <a:srgbClr val="A4A3A4"/>
          </p15:clr>
        </p15:guide>
        <p15:guide id="3" pos="28050" userDrawn="1">
          <p15:clr>
            <a:srgbClr val="A4A3A4"/>
          </p15:clr>
        </p15:guide>
        <p15:guide id="4" pos="14400" userDrawn="1">
          <p15:clr>
            <a:srgbClr val="A4A3A4"/>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10.JPG"/><Relationship Id="rId12" Type="http://schemas.openxmlformats.org/officeDocument/2006/relationships/image" Target="../media/image11.jpg"/><Relationship Id="rId13" Type="http://schemas.openxmlformats.org/officeDocument/2006/relationships/image" Target="../media/image12.png"/><Relationship Id="rId1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g"/><Relationship Id="rId9" Type="http://schemas.openxmlformats.org/officeDocument/2006/relationships/image" Target="../media/image8.jpg"/><Relationship Id="rId10"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Shape 111"/>
          <p:cNvPicPr preferRelativeResize="0"/>
          <p:nvPr/>
        </p:nvPicPr>
        <p:blipFill rotWithShape="1">
          <a:blip r:embed="rId2">
            <a:alphaModFix/>
          </a:blip>
          <a:srcRect/>
          <a:stretch/>
        </p:blipFill>
        <p:spPr>
          <a:xfrm>
            <a:off x="19339627" y="13774780"/>
            <a:ext cx="4096511" cy="5178790"/>
          </a:xfrm>
          <a:prstGeom prst="rect">
            <a:avLst/>
          </a:prstGeom>
          <a:noFill/>
          <a:ln>
            <a:noFill/>
          </a:ln>
        </p:spPr>
      </p:pic>
      <p:sp>
        <p:nvSpPr>
          <p:cNvPr id="4" name="Title 3"/>
          <p:cNvSpPr>
            <a:spLocks noGrp="1"/>
          </p:cNvSpPr>
          <p:nvPr>
            <p:ph type="title"/>
          </p:nvPr>
        </p:nvSpPr>
        <p:spPr>
          <a:xfrm>
            <a:off x="7020767" y="6256912"/>
            <a:ext cx="24527866" cy="2024462"/>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Identification Studies of Missense Mutation on MSH2 </a:t>
            </a:r>
            <a:r>
              <a:rPr lang="en-US" dirty="0" smtClean="0">
                <a:latin typeface="Times New Roman" panose="02020603050405020304" pitchFamily="18" charset="0"/>
                <a:cs typeface="Times New Roman" panose="02020603050405020304" pitchFamily="18" charset="0"/>
              </a:rPr>
              <a:t>Gene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altLang="en-US" sz="6700" dirty="0"/>
              <a:t>Taylor Williams-</a:t>
            </a:r>
            <a:r>
              <a:rPr lang="en-US" altLang="en-US" sz="6700" dirty="0" smtClean="0"/>
              <a:t>Hamilton and </a:t>
            </a:r>
            <a:r>
              <a:rPr lang="en-US" altLang="en-US" sz="6700" dirty="0" err="1" smtClean="0"/>
              <a:t>Akeela</a:t>
            </a:r>
            <a:r>
              <a:rPr lang="en-US" altLang="en-US" sz="6700" dirty="0" smtClean="0"/>
              <a:t> Lewis</a:t>
            </a:r>
            <a:r>
              <a:rPr lang="en-US" altLang="en-US" sz="6700" dirty="0"/>
              <a:t/>
            </a:r>
            <a:br>
              <a:rPr lang="en-US" altLang="en-US" sz="6700" dirty="0"/>
            </a:br>
            <a:r>
              <a:rPr lang="en-US" altLang="en-US" sz="6700" dirty="0"/>
              <a:t>Advisor: Hong Qin</a:t>
            </a:r>
            <a:br>
              <a:rPr lang="en-US" altLang="en-US" sz="6700" dirty="0"/>
            </a:br>
            <a:r>
              <a:rPr lang="en-US" sz="6700" dirty="0">
                <a:latin typeface="Times New Roman"/>
                <a:ea typeface="Times New Roman"/>
                <a:cs typeface="Times New Roman"/>
                <a:sym typeface="Times New Roman"/>
              </a:rPr>
              <a:t>Department of Biology, Spelman College, Atlanta, GA 30314</a:t>
            </a:r>
            <a:r>
              <a:rPr lang="en-US" dirty="0">
                <a:latin typeface="Times New Roman"/>
                <a:ea typeface="Times New Roman"/>
                <a:cs typeface="Times New Roman"/>
                <a:sym typeface="Times New Roman"/>
              </a:rPr>
              <a:t/>
            </a:r>
            <a:br>
              <a:rPr lang="en-US" dirty="0">
                <a:latin typeface="Times New Roman"/>
                <a:ea typeface="Times New Roman"/>
                <a:cs typeface="Times New Roman"/>
                <a:sym typeface="Times New Roman"/>
              </a:rPr>
            </a:br>
            <a:r>
              <a:rPr lang="en-US" altLang="en-US" dirty="0">
                <a:effectLst>
                  <a:outerShdw blurRad="38100" dist="38100" dir="2700000" algn="tl">
                    <a:srgbClr val="000000"/>
                  </a:outerShdw>
                </a:effectLst>
                <a:latin typeface="Times New Roman" panose="02020603050405020304" pitchFamily="18" charset="0"/>
                <a:cs typeface="Times New Roman" panose="02020603050405020304" pitchFamily="18" charset="0"/>
              </a:rPr>
              <a:t/>
            </a:r>
            <a:br>
              <a:rPr lang="en-US" altLang="en-US" dirty="0">
                <a:effectLst>
                  <a:outerShdw blurRad="38100" dist="38100" dir="2700000" algn="tl">
                    <a:srgbClr val="000000"/>
                  </a:outerShdw>
                </a:effectLst>
                <a:latin typeface="Times New Roman" panose="02020603050405020304" pitchFamily="18" charset="0"/>
                <a:cs typeface="Times New Roman" panose="02020603050405020304" pitchFamily="18" charset="0"/>
              </a:rPr>
            </a:br>
            <a:r>
              <a:rPr lang="en-US" altLang="en-US"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7200" dirty="0">
                <a:solidFill>
                  <a:schemeClr val="tx1"/>
                </a:solidFill>
              </a:rPr>
              <a:t/>
            </a:r>
            <a:br>
              <a:rPr lang="en-US" sz="7200" dirty="0">
                <a:solidFill>
                  <a:schemeClr val="tx1"/>
                </a:solidFill>
              </a:rPr>
            </a:br>
            <a:endParaRPr lang="en-US" sz="6700" dirty="0">
              <a:solidFill>
                <a:schemeClr val="tx1"/>
              </a:solidFill>
            </a:endParaRPr>
          </a:p>
        </p:txBody>
      </p:sp>
      <p:sp>
        <p:nvSpPr>
          <p:cNvPr id="5" name="Text Placeholder 4"/>
          <p:cNvSpPr>
            <a:spLocks noGrp="1"/>
          </p:cNvSpPr>
          <p:nvPr>
            <p:ph type="body" sz="quarter" idx="13"/>
          </p:nvPr>
        </p:nvSpPr>
        <p:spPr>
          <a:xfrm>
            <a:off x="1555782" y="6819892"/>
            <a:ext cx="11201400" cy="1354667"/>
          </a:xfrm>
          <a:noFill/>
        </p:spPr>
        <p:txBody>
          <a:bodyPr/>
          <a:lstStyle/>
          <a:p>
            <a:r>
              <a:rPr lang="en-US" dirty="0" smtClean="0">
                <a:solidFill>
                  <a:schemeClr val="tx1"/>
                </a:solidFill>
                <a:latin typeface="Times New Roman"/>
                <a:cs typeface="Times New Roman"/>
              </a:rPr>
              <a:t>abstract</a:t>
            </a:r>
            <a:endParaRPr lang="en-US" dirty="0">
              <a:solidFill>
                <a:schemeClr val="tx1"/>
              </a:solidFill>
              <a:latin typeface="Times New Roman"/>
              <a:cs typeface="Times New Roman"/>
            </a:endParaRPr>
          </a:p>
        </p:txBody>
      </p:sp>
      <p:sp>
        <p:nvSpPr>
          <p:cNvPr id="11" name="Content Placeholder 10"/>
          <p:cNvSpPr>
            <a:spLocks noGrp="1"/>
          </p:cNvSpPr>
          <p:nvPr>
            <p:ph sz="quarter" idx="24"/>
          </p:nvPr>
        </p:nvSpPr>
        <p:spPr>
          <a:xfrm>
            <a:off x="889666" y="8325090"/>
            <a:ext cx="10704008" cy="8469230"/>
          </a:xfrm>
        </p:spPr>
        <p:txBody>
          <a:bodyPr>
            <a:normAutofit lnSpcReduction="10000"/>
          </a:bodyPr>
          <a:lstStyle/>
          <a:p>
            <a:pPr marL="0" indent="0">
              <a:buNone/>
            </a:pPr>
            <a:r>
              <a:rPr lang="en-US" sz="3900" dirty="0">
                <a:latin typeface="Times New Roman"/>
                <a:cs typeface="Times New Roman"/>
              </a:rPr>
              <a:t>In this experiment, the MSH2 gene that is linked to HNPCC, a cancer diagnosed in humans was studied. The MSH2 gene is a DNA mismatch repair gene responsible for HNPCC. A mutation in the mismatch repair gene increases mutation rate</a:t>
            </a:r>
            <a:r>
              <a:rPr lang="en-US" sz="3900" dirty="0" smtClean="0">
                <a:latin typeface="Times New Roman"/>
                <a:cs typeface="Times New Roman"/>
              </a:rPr>
              <a:t>. The higher the mutation rate, the greater the chance an individual has of being diagnosed with HNPCC. </a:t>
            </a:r>
            <a:r>
              <a:rPr lang="en-US" sz="3900" dirty="0">
                <a:latin typeface="Times New Roman"/>
                <a:cs typeface="Times New Roman"/>
              </a:rPr>
              <a:t>In this case, the amino acid threonine changes to valine. The </a:t>
            </a:r>
            <a:r>
              <a:rPr lang="en-US" sz="3900" dirty="0" smtClean="0">
                <a:latin typeface="Times New Roman"/>
                <a:cs typeface="Times New Roman"/>
              </a:rPr>
              <a:t>mutation </a:t>
            </a:r>
            <a:r>
              <a:rPr lang="en-US" sz="3900" dirty="0">
                <a:latin typeface="Times New Roman"/>
                <a:cs typeface="Times New Roman"/>
              </a:rPr>
              <a:t>in this </a:t>
            </a:r>
            <a:r>
              <a:rPr lang="en-US" sz="3900" dirty="0" smtClean="0">
                <a:latin typeface="Times New Roman"/>
                <a:cs typeface="Times New Roman"/>
              </a:rPr>
              <a:t>gene, G693D,  </a:t>
            </a:r>
            <a:r>
              <a:rPr lang="en-US" sz="3900" dirty="0">
                <a:latin typeface="Times New Roman"/>
                <a:cs typeface="Times New Roman"/>
              </a:rPr>
              <a:t>was studied using budding yeast. The </a:t>
            </a:r>
            <a:r>
              <a:rPr lang="en-US" sz="3900" dirty="0" smtClean="0">
                <a:latin typeface="Times New Roman"/>
                <a:cs typeface="Times New Roman"/>
              </a:rPr>
              <a:t>purpose </a:t>
            </a:r>
            <a:r>
              <a:rPr lang="en-US" sz="3900" dirty="0">
                <a:latin typeface="Times New Roman"/>
                <a:cs typeface="Times New Roman"/>
              </a:rPr>
              <a:t>of this experiment is to examine the  plasmid (wild type, mutant, and empty vector) carrying the MSH2 insertion in order to identify and locate the mutation that occurred.</a:t>
            </a:r>
            <a:endParaRPr lang="en-US" altLang="en-US" sz="3900" dirty="0">
              <a:latin typeface="Times New Roman"/>
              <a:cs typeface="Times New Roman"/>
            </a:endParaRPr>
          </a:p>
          <a:p>
            <a:pPr marL="0" indent="0">
              <a:buNone/>
            </a:pPr>
            <a:endParaRPr lang="en-US" dirty="0"/>
          </a:p>
        </p:txBody>
      </p:sp>
      <p:sp>
        <p:nvSpPr>
          <p:cNvPr id="7" name="Text Placeholder 6"/>
          <p:cNvSpPr>
            <a:spLocks noGrp="1"/>
          </p:cNvSpPr>
          <p:nvPr>
            <p:ph type="body" sz="quarter" idx="17"/>
          </p:nvPr>
        </p:nvSpPr>
        <p:spPr>
          <a:xfrm>
            <a:off x="2561701" y="16908388"/>
            <a:ext cx="10753344" cy="1318054"/>
          </a:xfrm>
          <a:noFill/>
        </p:spPr>
        <p:txBody>
          <a:bodyPr/>
          <a:lstStyle/>
          <a:p>
            <a:r>
              <a:rPr lang="en-US" dirty="0" smtClean="0">
                <a:solidFill>
                  <a:sysClr val="windowText" lastClr="000000"/>
                </a:solidFill>
                <a:latin typeface="Times New Roman"/>
                <a:cs typeface="Times New Roman"/>
              </a:rPr>
              <a:t>background</a:t>
            </a:r>
            <a:endParaRPr lang="en-US" dirty="0">
              <a:solidFill>
                <a:sysClr val="windowText" lastClr="000000"/>
              </a:solidFill>
              <a:latin typeface="Times New Roman"/>
              <a:cs typeface="Times New Roman"/>
            </a:endParaRPr>
          </a:p>
        </p:txBody>
      </p:sp>
      <p:sp>
        <p:nvSpPr>
          <p:cNvPr id="12" name="Content Placeholder 11"/>
          <p:cNvSpPr>
            <a:spLocks noGrp="1"/>
          </p:cNvSpPr>
          <p:nvPr>
            <p:ph sz="quarter" idx="25"/>
          </p:nvPr>
        </p:nvSpPr>
        <p:spPr>
          <a:xfrm>
            <a:off x="607151" y="18118792"/>
            <a:ext cx="10753344" cy="13544139"/>
          </a:xfrm>
        </p:spPr>
        <p:txBody>
          <a:bodyPr>
            <a:normAutofit fontScale="62500" lnSpcReduction="20000"/>
          </a:bodyPr>
          <a:lstStyle/>
          <a:p>
            <a:pPr marL="0" indent="0">
              <a:buNone/>
            </a:pPr>
            <a:r>
              <a:rPr lang="en-US" sz="5700" dirty="0">
                <a:latin typeface="Times New Roman"/>
                <a:cs typeface="Times New Roman"/>
              </a:rPr>
              <a:t>Hereditary </a:t>
            </a:r>
            <a:r>
              <a:rPr lang="en-US" sz="5700" dirty="0" err="1">
                <a:latin typeface="Times New Roman"/>
                <a:cs typeface="Times New Roman"/>
              </a:rPr>
              <a:t>Nonpolyposis</a:t>
            </a:r>
            <a:r>
              <a:rPr lang="en-US" sz="5700" dirty="0">
                <a:latin typeface="Times New Roman"/>
                <a:cs typeface="Times New Roman"/>
              </a:rPr>
              <a:t> Colorectal Cancer (HNPCC) is a condition driven by genetics because the probability of contracting colorectal cancer is inherited and increased. </a:t>
            </a:r>
            <a:r>
              <a:rPr lang="en-US" sz="5700" dirty="0">
                <a:latin typeface="Times New Roman"/>
                <a:ea typeface="Times New Roman"/>
                <a:cs typeface="Times New Roman"/>
                <a:sym typeface="Times New Roman"/>
              </a:rPr>
              <a:t>Colorectal cancer is the second leading cause of cancer mortality in the United States. There is an estimated count of 153,000 new cases of colorectal cancer diagnosed each year. Colorectal cancer is the cause of 56,000 deaths each year</a:t>
            </a:r>
            <a:endParaRPr lang="en-US" sz="5700" dirty="0">
              <a:latin typeface="Times New Roman"/>
              <a:cs typeface="Times New Roman"/>
            </a:endParaRPr>
          </a:p>
          <a:p>
            <a:pPr marL="0" indent="0">
              <a:buNone/>
            </a:pPr>
            <a:r>
              <a:rPr lang="en-US" sz="5700" i="1" dirty="0">
                <a:latin typeface="Times New Roman"/>
                <a:cs typeface="Times New Roman"/>
              </a:rPr>
              <a:t>MSH2</a:t>
            </a:r>
            <a:r>
              <a:rPr lang="en-US" sz="5700" dirty="0">
                <a:latin typeface="Times New Roman"/>
                <a:cs typeface="Times New Roman"/>
              </a:rPr>
              <a:t>  was the first gene linked to HNPCC to be sequenced. From this sequencing project, researchers concluded that other mismatch repair  genes were involved. </a:t>
            </a:r>
          </a:p>
          <a:p>
            <a:pPr marL="0" indent="0">
              <a:buNone/>
            </a:pPr>
            <a:r>
              <a:rPr lang="en-US" sz="5700" dirty="0">
                <a:latin typeface="Times New Roman"/>
                <a:cs typeface="Times New Roman"/>
              </a:rPr>
              <a:t>HNPCC is caused by a mutation in either hMSH2, hPMS1, MSH6 (chromosome 2), hMLH1 (chromosome 3), and hPMS2 (chromosome 7).</a:t>
            </a:r>
            <a:r>
              <a:rPr lang="en-US" sz="5700" kern="0" dirty="0">
                <a:latin typeface="Times New Roman"/>
                <a:ea typeface="Times New Roman"/>
                <a:cs typeface="Times New Roman"/>
                <a:sym typeface="Times New Roman"/>
                <a:rtl val="0"/>
              </a:rPr>
              <a:t>When there is a missense mutation within the DNA, MSH2 is needed to bind with MSH6 or MSH3 to form an active protein complex, which runs along the DNA and recognizes DNA damage. </a:t>
            </a:r>
            <a:r>
              <a:rPr lang="en-US" sz="5700" dirty="0">
                <a:latin typeface="Times New Roman"/>
                <a:ea typeface="Times New Roman"/>
                <a:cs typeface="Times New Roman"/>
                <a:sym typeface="Times New Roman"/>
              </a:rPr>
              <a:t>When the strand of DNA that codes for MSH2 is mutated, there is a possibility that the protein’s function may be either altered or stopped completely. This means that all DNA damage that requires MSH2 would not be corrected, and there would be many errors within the DNA strand. </a:t>
            </a:r>
          </a:p>
          <a:p>
            <a:pPr marL="0" indent="0">
              <a:buNone/>
            </a:pPr>
            <a:r>
              <a:rPr lang="en-US" sz="5700" dirty="0">
                <a:latin typeface="Times New Roman"/>
                <a:cs typeface="Times New Roman"/>
              </a:rPr>
              <a:t>Understanding the role of MSH2 in yeast will help us better understand the role of MSH2 in HNPCC.</a:t>
            </a:r>
          </a:p>
          <a:p>
            <a:endParaRPr lang="en-US" dirty="0"/>
          </a:p>
        </p:txBody>
      </p:sp>
      <p:sp>
        <p:nvSpPr>
          <p:cNvPr id="8" name="Text Placeholder 7"/>
          <p:cNvSpPr>
            <a:spLocks noGrp="1"/>
          </p:cNvSpPr>
          <p:nvPr>
            <p:ph type="body" sz="quarter" idx="19"/>
          </p:nvPr>
        </p:nvSpPr>
        <p:spPr>
          <a:xfrm>
            <a:off x="1768570" y="30780976"/>
            <a:ext cx="10753344" cy="1318054"/>
          </a:xfrm>
          <a:noFill/>
        </p:spPr>
        <p:txBody>
          <a:bodyPr/>
          <a:lstStyle/>
          <a:p>
            <a:r>
              <a:rPr lang="en-US" dirty="0" smtClean="0">
                <a:solidFill>
                  <a:sysClr val="windowText" lastClr="000000"/>
                </a:solidFill>
                <a:latin typeface="Times New Roman"/>
                <a:cs typeface="Times New Roman"/>
              </a:rPr>
              <a:t>objectives</a:t>
            </a:r>
            <a:endParaRPr lang="en-US" dirty="0">
              <a:solidFill>
                <a:sysClr val="windowText" lastClr="000000"/>
              </a:solidFill>
              <a:latin typeface="Times New Roman"/>
              <a:cs typeface="Times New Roman"/>
            </a:endParaRPr>
          </a:p>
        </p:txBody>
      </p:sp>
      <p:sp>
        <p:nvSpPr>
          <p:cNvPr id="13" name="Content Placeholder 12"/>
          <p:cNvSpPr>
            <a:spLocks noGrp="1"/>
          </p:cNvSpPr>
          <p:nvPr>
            <p:ph sz="quarter" idx="26"/>
          </p:nvPr>
        </p:nvSpPr>
        <p:spPr>
          <a:xfrm>
            <a:off x="403676" y="32159010"/>
            <a:ext cx="10894359" cy="4664806"/>
          </a:xfrm>
        </p:spPr>
        <p:txBody>
          <a:bodyPr>
            <a:normAutofit/>
          </a:bodyPr>
          <a:lstStyle/>
          <a:p>
            <a:pPr lvl="0">
              <a:spcBef>
                <a:spcPts val="0"/>
              </a:spcBef>
              <a:buClr>
                <a:schemeClr val="dk1"/>
              </a:buClr>
              <a:buSzPct val="100000"/>
              <a:buFont typeface="Arial"/>
              <a:buChar char="•"/>
            </a:pPr>
            <a:r>
              <a:rPr lang="en-US" sz="3600" dirty="0">
                <a:solidFill>
                  <a:schemeClr val="dk1"/>
                </a:solidFill>
                <a:latin typeface="Times New Roman"/>
                <a:ea typeface="Times New Roman"/>
                <a:cs typeface="Times New Roman"/>
                <a:sym typeface="Times New Roman"/>
              </a:rPr>
              <a:t>Manipulate the yeast </a:t>
            </a:r>
            <a:r>
              <a:rPr lang="en-US" sz="3600" i="1" dirty="0">
                <a:solidFill>
                  <a:schemeClr val="dk1"/>
                </a:solidFill>
                <a:latin typeface="Times New Roman"/>
                <a:ea typeface="Times New Roman"/>
                <a:cs typeface="Times New Roman"/>
                <a:sym typeface="Times New Roman"/>
              </a:rPr>
              <a:t>MSH2 </a:t>
            </a:r>
            <a:r>
              <a:rPr lang="en-US" sz="3600" dirty="0">
                <a:solidFill>
                  <a:schemeClr val="dk1"/>
                </a:solidFill>
                <a:latin typeface="Times New Roman"/>
                <a:ea typeface="Times New Roman"/>
                <a:cs typeface="Times New Roman"/>
                <a:sym typeface="Times New Roman"/>
              </a:rPr>
              <a:t>gene to determine </a:t>
            </a:r>
            <a:r>
              <a:rPr lang="en-US" sz="3600" dirty="0" smtClean="0">
                <a:solidFill>
                  <a:schemeClr val="dk1"/>
                </a:solidFill>
                <a:latin typeface="Times New Roman"/>
                <a:ea typeface="Times New Roman"/>
                <a:cs typeface="Times New Roman"/>
                <a:sym typeface="Times New Roman"/>
              </a:rPr>
              <a:t>which plasmid samples are </a:t>
            </a:r>
            <a:r>
              <a:rPr lang="en-US" sz="3600" dirty="0">
                <a:solidFill>
                  <a:schemeClr val="dk1"/>
                </a:solidFill>
                <a:latin typeface="Times New Roman"/>
                <a:ea typeface="Times New Roman"/>
                <a:cs typeface="Times New Roman"/>
                <a:sym typeface="Times New Roman"/>
              </a:rPr>
              <a:t>likely to be benign or pathogenic in </a:t>
            </a:r>
            <a:r>
              <a:rPr lang="en-US" sz="3600" dirty="0" smtClean="0">
                <a:solidFill>
                  <a:schemeClr val="dk1"/>
                </a:solidFill>
                <a:latin typeface="Times New Roman"/>
                <a:ea typeface="Times New Roman"/>
                <a:cs typeface="Times New Roman"/>
                <a:sym typeface="Times New Roman"/>
              </a:rPr>
              <a:t>nature.</a:t>
            </a:r>
            <a:endParaRPr lang="en-US" sz="3600" dirty="0">
              <a:solidFill>
                <a:schemeClr val="dk1"/>
              </a:solidFill>
              <a:latin typeface="Times New Roman"/>
              <a:ea typeface="Times New Roman"/>
              <a:cs typeface="Times New Roman"/>
              <a:sym typeface="Times New Roman"/>
            </a:endParaRPr>
          </a:p>
          <a:p>
            <a:pPr lvl="0" indent="-254000">
              <a:spcBef>
                <a:spcPts val="0"/>
              </a:spcBef>
              <a:buClr>
                <a:schemeClr val="dk1"/>
              </a:buClr>
              <a:buNone/>
            </a:pPr>
            <a:endParaRPr lang="en-US" sz="3600" dirty="0">
              <a:solidFill>
                <a:schemeClr val="dk1"/>
              </a:solidFill>
              <a:latin typeface="Times New Roman"/>
              <a:ea typeface="Times New Roman"/>
              <a:cs typeface="Times New Roman"/>
              <a:sym typeface="Times New Roman"/>
            </a:endParaRPr>
          </a:p>
          <a:p>
            <a:pPr lvl="0">
              <a:spcBef>
                <a:spcPts val="0"/>
              </a:spcBef>
              <a:buClr>
                <a:srgbClr val="000000"/>
              </a:buClr>
              <a:buSzPct val="100000"/>
              <a:buFont typeface="Arial"/>
              <a:buChar char="•"/>
            </a:pPr>
            <a:r>
              <a:rPr lang="en-US" sz="3600" dirty="0">
                <a:solidFill>
                  <a:srgbClr val="000000"/>
                </a:solidFill>
                <a:latin typeface="Times New Roman"/>
                <a:ea typeface="Times New Roman"/>
                <a:cs typeface="Times New Roman"/>
                <a:sym typeface="Times New Roman"/>
              </a:rPr>
              <a:t>Examine the defect at a molecular level to determine why the </a:t>
            </a:r>
            <a:r>
              <a:rPr lang="en-US" sz="3600" dirty="0" smtClean="0">
                <a:solidFill>
                  <a:srgbClr val="000000"/>
                </a:solidFill>
                <a:latin typeface="Times New Roman"/>
                <a:ea typeface="Times New Roman"/>
                <a:cs typeface="Times New Roman"/>
                <a:sym typeface="Times New Roman"/>
              </a:rPr>
              <a:t>MSH2 </a:t>
            </a:r>
            <a:r>
              <a:rPr lang="en-US" sz="3600" dirty="0">
                <a:solidFill>
                  <a:srgbClr val="000000"/>
                </a:solidFill>
                <a:latin typeface="Times New Roman"/>
                <a:ea typeface="Times New Roman"/>
                <a:cs typeface="Times New Roman"/>
                <a:sym typeface="Times New Roman"/>
              </a:rPr>
              <a:t>variants are dysfunctional</a:t>
            </a:r>
            <a:r>
              <a:rPr lang="en-US" sz="3600" dirty="0" smtClean="0">
                <a:solidFill>
                  <a:srgbClr val="000000"/>
                </a:solidFill>
                <a:latin typeface="Times New Roman"/>
                <a:ea typeface="Times New Roman"/>
                <a:cs typeface="Times New Roman"/>
                <a:sym typeface="Times New Roman"/>
              </a:rPr>
              <a:t>.</a:t>
            </a:r>
          </a:p>
        </p:txBody>
      </p:sp>
      <p:sp>
        <p:nvSpPr>
          <p:cNvPr id="9" name="Text Placeholder 8"/>
          <p:cNvSpPr>
            <a:spLocks noGrp="1"/>
          </p:cNvSpPr>
          <p:nvPr>
            <p:ph type="body" sz="quarter" idx="21"/>
          </p:nvPr>
        </p:nvSpPr>
        <p:spPr>
          <a:xfrm>
            <a:off x="13869291" y="6471983"/>
            <a:ext cx="10753344" cy="1318054"/>
          </a:xfrm>
          <a:noFill/>
        </p:spPr>
        <p:txBody>
          <a:bodyPr/>
          <a:lstStyle/>
          <a:p>
            <a:r>
              <a:rPr lang="en-US" dirty="0" smtClean="0">
                <a:solidFill>
                  <a:sysClr val="windowText" lastClr="000000"/>
                </a:solidFill>
                <a:latin typeface="+mn-lt"/>
              </a:rPr>
              <a:t>Methods   </a:t>
            </a:r>
            <a:r>
              <a:rPr lang="en-US" dirty="0" smtClean="0">
                <a:solidFill>
                  <a:sysClr val="windowText" lastClr="000000"/>
                </a:solidFill>
              </a:rPr>
              <a:t>                            </a:t>
            </a:r>
            <a:endParaRPr lang="en-US" dirty="0">
              <a:solidFill>
                <a:sysClr val="windowText" lastClr="000000"/>
              </a:solidFill>
            </a:endParaRPr>
          </a:p>
        </p:txBody>
      </p:sp>
      <p:sp>
        <p:nvSpPr>
          <p:cNvPr id="18" name="Text Placeholder 17"/>
          <p:cNvSpPr>
            <a:spLocks noGrp="1"/>
          </p:cNvSpPr>
          <p:nvPr>
            <p:ph type="body" sz="quarter" idx="31"/>
          </p:nvPr>
        </p:nvSpPr>
        <p:spPr>
          <a:xfrm>
            <a:off x="13021835" y="21143755"/>
            <a:ext cx="4107193" cy="1318054"/>
          </a:xfrm>
          <a:noFill/>
        </p:spPr>
        <p:txBody>
          <a:bodyPr/>
          <a:lstStyle/>
          <a:p>
            <a:r>
              <a:rPr lang="en-US" dirty="0" smtClean="0">
                <a:solidFill>
                  <a:schemeClr val="tx1"/>
                </a:solidFill>
                <a:latin typeface="Times New Roman"/>
                <a:cs typeface="Times New Roman"/>
              </a:rPr>
              <a:t>results</a:t>
            </a:r>
            <a:endParaRPr lang="en-US" dirty="0">
              <a:solidFill>
                <a:schemeClr val="tx1"/>
              </a:solidFill>
              <a:latin typeface="Times New Roman"/>
              <a:cs typeface="Times New Roman"/>
            </a:endParaRPr>
          </a:p>
        </p:txBody>
      </p:sp>
      <p:sp>
        <p:nvSpPr>
          <p:cNvPr id="21" name="Text Placeholder 20"/>
          <p:cNvSpPr>
            <a:spLocks noGrp="1"/>
          </p:cNvSpPr>
          <p:nvPr>
            <p:ph type="body" sz="quarter" idx="34"/>
          </p:nvPr>
        </p:nvSpPr>
        <p:spPr>
          <a:xfrm>
            <a:off x="28626009" y="22492257"/>
            <a:ext cx="10753344" cy="1318054"/>
          </a:xfrm>
          <a:noFill/>
        </p:spPr>
        <p:txBody>
          <a:bodyPr/>
          <a:lstStyle/>
          <a:p>
            <a:r>
              <a:rPr lang="en-US" dirty="0" smtClean="0">
                <a:solidFill>
                  <a:sysClr val="windowText" lastClr="000000"/>
                </a:solidFill>
                <a:latin typeface="Times New Roman"/>
                <a:cs typeface="Times New Roman"/>
              </a:rPr>
              <a:t>conclusions</a:t>
            </a:r>
            <a:endParaRPr lang="en-US" dirty="0">
              <a:solidFill>
                <a:sysClr val="windowText" lastClr="000000"/>
              </a:solidFill>
              <a:latin typeface="Times New Roman"/>
              <a:cs typeface="Times New Roman"/>
            </a:endParaRPr>
          </a:p>
        </p:txBody>
      </p:sp>
      <p:sp>
        <p:nvSpPr>
          <p:cNvPr id="22" name="Content Placeholder 21"/>
          <p:cNvSpPr>
            <a:spLocks noGrp="1"/>
          </p:cNvSpPr>
          <p:nvPr>
            <p:ph sz="quarter" idx="35"/>
          </p:nvPr>
        </p:nvSpPr>
        <p:spPr>
          <a:xfrm>
            <a:off x="27184061" y="23463071"/>
            <a:ext cx="10753344" cy="3792480"/>
          </a:xfrm>
        </p:spPr>
        <p:txBody>
          <a:bodyPr>
            <a:normAutofit/>
          </a:bodyPr>
          <a:lstStyle/>
          <a:p>
            <a:pPr marL="0" indent="0">
              <a:buNone/>
            </a:pPr>
            <a:r>
              <a:rPr lang="en-US" sz="3600" dirty="0" smtClean="0">
                <a:latin typeface="Times New Roman"/>
                <a:cs typeface="Times New Roman"/>
              </a:rPr>
              <a:t>The overall objective of the MSH2 project was to identify the pathogenic nature between three MSH2 strains in three different plasmid DNA samples based on functionality.</a:t>
            </a:r>
          </a:p>
          <a:p>
            <a:pPr marL="0" indent="0">
              <a:buNone/>
            </a:pPr>
            <a:r>
              <a:rPr lang="en-US" sz="3600" dirty="0" smtClean="0">
                <a:latin typeface="Times New Roman"/>
                <a:cs typeface="Times New Roman"/>
              </a:rPr>
              <a:t>It </a:t>
            </a:r>
            <a:r>
              <a:rPr lang="en-US" sz="3600" dirty="0" smtClean="0">
                <a:latin typeface="Times New Roman"/>
                <a:cs typeface="Times New Roman"/>
              </a:rPr>
              <a:t>was </a:t>
            </a:r>
            <a:r>
              <a:rPr lang="en-US" sz="3600" dirty="0">
                <a:latin typeface="Times New Roman"/>
                <a:cs typeface="Times New Roman"/>
              </a:rPr>
              <a:t>determined that the mutation </a:t>
            </a:r>
            <a:r>
              <a:rPr lang="en-US" sz="3600" dirty="0" smtClean="0">
                <a:latin typeface="Times New Roman"/>
                <a:cs typeface="Times New Roman"/>
              </a:rPr>
              <a:t>that occurred </a:t>
            </a:r>
            <a:r>
              <a:rPr lang="en-US" sz="3600" dirty="0">
                <a:latin typeface="Times New Roman"/>
                <a:cs typeface="Times New Roman"/>
              </a:rPr>
              <a:t>at </a:t>
            </a:r>
            <a:r>
              <a:rPr lang="en-US" sz="3600" dirty="0" smtClean="0">
                <a:latin typeface="Times New Roman"/>
                <a:cs typeface="Times New Roman"/>
              </a:rPr>
              <a:t>G693D was benign in nature.</a:t>
            </a:r>
            <a:endParaRPr lang="en-US" sz="3600" dirty="0">
              <a:latin typeface="Times New Roman"/>
              <a:cs typeface="Times New Roman"/>
            </a:endParaRPr>
          </a:p>
        </p:txBody>
      </p:sp>
      <p:pic>
        <p:nvPicPr>
          <p:cNvPr id="26" name="Shape 105"/>
          <p:cNvPicPr preferRelativeResize="0"/>
          <p:nvPr/>
        </p:nvPicPr>
        <p:blipFill rotWithShape="1">
          <a:blip r:embed="rId3">
            <a:alphaModFix/>
          </a:blip>
          <a:srcRect/>
          <a:stretch/>
        </p:blipFill>
        <p:spPr>
          <a:xfrm>
            <a:off x="0" y="-186118"/>
            <a:ext cx="4863196" cy="6277732"/>
          </a:xfrm>
          <a:prstGeom prst="rect">
            <a:avLst/>
          </a:prstGeom>
          <a:noFill/>
          <a:ln>
            <a:noFill/>
          </a:ln>
        </p:spPr>
      </p:pic>
      <p:pic>
        <p:nvPicPr>
          <p:cNvPr id="2" name="Picture 1"/>
          <p:cNvPicPr>
            <a:picLocks noChangeAspect="1"/>
          </p:cNvPicPr>
          <p:nvPr/>
        </p:nvPicPr>
        <p:blipFill>
          <a:blip r:embed="rId4"/>
          <a:stretch>
            <a:fillRect/>
          </a:stretch>
        </p:blipFill>
        <p:spPr>
          <a:xfrm>
            <a:off x="33319611" y="-54641"/>
            <a:ext cx="5085189" cy="6544645"/>
          </a:xfrm>
          <a:prstGeom prst="rect">
            <a:avLst/>
          </a:prstGeom>
        </p:spPr>
      </p:pic>
      <p:pic>
        <p:nvPicPr>
          <p:cNvPr id="30" name="Shape 109"/>
          <p:cNvPicPr preferRelativeResize="0"/>
          <p:nvPr/>
        </p:nvPicPr>
        <p:blipFill rotWithShape="1">
          <a:blip r:embed="rId5">
            <a:alphaModFix/>
          </a:blip>
          <a:srcRect/>
          <a:stretch/>
        </p:blipFill>
        <p:spPr>
          <a:xfrm>
            <a:off x="11936922" y="8534280"/>
            <a:ext cx="3198379" cy="6166016"/>
          </a:xfrm>
          <a:prstGeom prst="rect">
            <a:avLst/>
          </a:prstGeom>
          <a:noFill/>
          <a:ln>
            <a:noFill/>
          </a:ln>
        </p:spPr>
      </p:pic>
      <p:pic>
        <p:nvPicPr>
          <p:cNvPr id="31" name="Shape 113"/>
          <p:cNvPicPr preferRelativeResize="0"/>
          <p:nvPr/>
        </p:nvPicPr>
        <p:blipFill rotWithShape="1">
          <a:blip r:embed="rId6">
            <a:alphaModFix/>
          </a:blip>
          <a:srcRect/>
          <a:stretch/>
        </p:blipFill>
        <p:spPr>
          <a:xfrm>
            <a:off x="16956053" y="8697771"/>
            <a:ext cx="3241876" cy="7006805"/>
          </a:xfrm>
          <a:prstGeom prst="rect">
            <a:avLst/>
          </a:prstGeom>
          <a:noFill/>
          <a:ln>
            <a:noFill/>
          </a:ln>
        </p:spPr>
      </p:pic>
      <p:pic>
        <p:nvPicPr>
          <p:cNvPr id="33" name="Shape 116"/>
          <p:cNvPicPr preferRelativeResize="0"/>
          <p:nvPr/>
        </p:nvPicPr>
        <p:blipFill rotWithShape="1">
          <a:blip r:embed="rId7">
            <a:alphaModFix/>
          </a:blip>
          <a:srcRect/>
          <a:stretch/>
        </p:blipFill>
        <p:spPr>
          <a:xfrm>
            <a:off x="11611598" y="15219339"/>
            <a:ext cx="4366372" cy="5043035"/>
          </a:xfrm>
          <a:prstGeom prst="rect">
            <a:avLst/>
          </a:prstGeom>
          <a:noFill/>
          <a:ln>
            <a:noFill/>
          </a:ln>
        </p:spPr>
      </p:pic>
      <p:sp>
        <p:nvSpPr>
          <p:cNvPr id="20" name="TextBox 19"/>
          <p:cNvSpPr txBox="1"/>
          <p:nvPr/>
        </p:nvSpPr>
        <p:spPr>
          <a:xfrm>
            <a:off x="25507539" y="7027836"/>
            <a:ext cx="12897261" cy="16527601"/>
          </a:xfrm>
          <a:prstGeom prst="rect">
            <a:avLst/>
          </a:prstGeom>
          <a:noFill/>
        </p:spPr>
        <p:txBody>
          <a:bodyPr wrap="square" rtlCol="0">
            <a:spAutoFit/>
          </a:bodyPr>
          <a:lstStyle/>
          <a:p>
            <a:pPr lvl="0"/>
            <a:r>
              <a:rPr lang="en-US" sz="3600" dirty="0" smtClean="0">
                <a:solidFill>
                  <a:schemeClr val="dk1"/>
                </a:solidFill>
                <a:latin typeface="Times New Roman"/>
                <a:ea typeface="Times New Roman"/>
                <a:cs typeface="Times New Roman"/>
                <a:sym typeface="Times New Roman"/>
              </a:rPr>
              <a:t>Restriction enzyme digestion would cause</a:t>
            </a:r>
            <a:r>
              <a:rPr lang="en-US" sz="3600" dirty="0" smtClean="0">
                <a:solidFill>
                  <a:srgbClr val="000000"/>
                </a:solidFill>
                <a:latin typeface="Times New Roman"/>
                <a:ea typeface="Times New Roman"/>
                <a:cs typeface="Times New Roman"/>
                <a:sym typeface="Times New Roman"/>
              </a:rPr>
              <a:t> different band patterns between cut and uncut enzyme. Since there was a shown difference in fragment size, this procedure </a:t>
            </a:r>
            <a:r>
              <a:rPr lang="en-US" sz="3600" dirty="0" smtClean="0">
                <a:solidFill>
                  <a:schemeClr val="dk1"/>
                </a:solidFill>
                <a:latin typeface="Times New Roman"/>
                <a:ea typeface="Times New Roman"/>
                <a:cs typeface="Times New Roman"/>
                <a:sym typeface="Times New Roman"/>
              </a:rPr>
              <a:t>was successful. (Figure 1)</a:t>
            </a:r>
          </a:p>
          <a:p>
            <a:r>
              <a:rPr lang="en-US" sz="3600" dirty="0" smtClean="0">
                <a:solidFill>
                  <a:schemeClr val="dk1"/>
                </a:solidFill>
                <a:latin typeface="Times New Roman"/>
                <a:ea typeface="Times New Roman"/>
                <a:cs typeface="Times New Roman"/>
                <a:sym typeface="Times New Roman"/>
              </a:rPr>
              <a:t>The FOA assay indicates growth by the formation of yeast colonies. In this case, there should be significantly less colonies in the wild type MSH2 gene section because a functional MSH2 gene carries out the mismatch repair function so that the URA3 gene would be expressed. Functional URA3 would transform into toxic fluorouracil, which would kill the yeast cells. Therefore, we should see a high mutation rate and a large number of colonies in the empty vector section, which does not contain MSH2. Results show that there are  significantly less colonies are shown in the MSH2 section than the empty vector.  </a:t>
            </a:r>
            <a:r>
              <a:rPr lang="en-US" sz="3600" dirty="0" smtClean="0">
                <a:solidFill>
                  <a:schemeClr val="dk1"/>
                </a:solidFill>
                <a:latin typeface="Times New Roman"/>
                <a:ea typeface="Times New Roman"/>
                <a:cs typeface="Times New Roman"/>
                <a:sym typeface="Times New Roman"/>
              </a:rPr>
              <a:t>However, the mutant yeast had even less colonies than the </a:t>
            </a:r>
            <a:r>
              <a:rPr lang="en-US" sz="3600" dirty="0" err="1" smtClean="0">
                <a:solidFill>
                  <a:schemeClr val="dk1"/>
                </a:solidFill>
                <a:latin typeface="Times New Roman"/>
                <a:ea typeface="Times New Roman"/>
                <a:cs typeface="Times New Roman"/>
                <a:sym typeface="Times New Roman"/>
              </a:rPr>
              <a:t>wildtype</a:t>
            </a:r>
            <a:r>
              <a:rPr lang="en-US" sz="3600" dirty="0" smtClean="0">
                <a:solidFill>
                  <a:schemeClr val="dk1"/>
                </a:solidFill>
                <a:latin typeface="Times New Roman"/>
                <a:ea typeface="Times New Roman"/>
                <a:cs typeface="Times New Roman"/>
                <a:sym typeface="Times New Roman"/>
              </a:rPr>
              <a:t>. Although the mutant is benign, it should not have a better DNA repair function than the </a:t>
            </a:r>
            <a:r>
              <a:rPr lang="en-US" sz="3600" dirty="0" err="1" smtClean="0">
                <a:solidFill>
                  <a:schemeClr val="dk1"/>
                </a:solidFill>
                <a:latin typeface="Times New Roman"/>
                <a:ea typeface="Times New Roman"/>
                <a:cs typeface="Times New Roman"/>
                <a:sym typeface="Times New Roman"/>
              </a:rPr>
              <a:t>wildtype</a:t>
            </a:r>
            <a:r>
              <a:rPr lang="en-US" sz="3600" dirty="0" smtClean="0">
                <a:solidFill>
                  <a:schemeClr val="dk1"/>
                </a:solidFill>
                <a:latin typeface="Times New Roman"/>
                <a:ea typeface="Times New Roman"/>
                <a:cs typeface="Times New Roman"/>
                <a:sym typeface="Times New Roman"/>
              </a:rPr>
              <a:t>. Reasons for this could be  fluctuating cell numbers from spot to spot since we were not able to count each individual cell. We had to estimate. </a:t>
            </a:r>
            <a:r>
              <a:rPr lang="en-US" sz="3600" dirty="0" smtClean="0">
                <a:solidFill>
                  <a:schemeClr val="dk1"/>
                </a:solidFill>
                <a:latin typeface="Times New Roman"/>
                <a:ea typeface="Times New Roman"/>
                <a:cs typeface="Times New Roman"/>
                <a:sym typeface="Times New Roman"/>
              </a:rPr>
              <a:t>(Figure 2). The transformation of the yeast with pSH44 plasmid and with plasmids containing MSH2 alleles was successful as indicated by the growth of yeast colonies on the selective SD-his-</a:t>
            </a:r>
            <a:r>
              <a:rPr lang="en-US" sz="3600" dirty="0" err="1" smtClean="0">
                <a:solidFill>
                  <a:schemeClr val="dk1"/>
                </a:solidFill>
                <a:latin typeface="Times New Roman"/>
                <a:ea typeface="Times New Roman"/>
                <a:cs typeface="Times New Roman"/>
                <a:sym typeface="Times New Roman"/>
              </a:rPr>
              <a:t>trp</a:t>
            </a:r>
            <a:r>
              <a:rPr lang="en-US" sz="3600" dirty="0" smtClean="0">
                <a:solidFill>
                  <a:schemeClr val="dk1"/>
                </a:solidFill>
                <a:latin typeface="Times New Roman"/>
                <a:ea typeface="Times New Roman"/>
                <a:cs typeface="Times New Roman"/>
                <a:sym typeface="Times New Roman"/>
              </a:rPr>
              <a:t> plates.</a:t>
            </a:r>
          </a:p>
          <a:p>
            <a:pPr lvl="0"/>
            <a:r>
              <a:rPr lang="en-US" sz="3600" dirty="0" err="1" smtClean="0">
                <a:solidFill>
                  <a:schemeClr val="dk1"/>
                </a:solidFill>
                <a:latin typeface="Times New Roman"/>
                <a:ea typeface="Times New Roman"/>
                <a:cs typeface="Times New Roman"/>
                <a:sym typeface="Times New Roman"/>
              </a:rPr>
              <a:t>Hydroxyurea</a:t>
            </a:r>
            <a:r>
              <a:rPr lang="en-US" sz="3600" dirty="0" smtClean="0">
                <a:solidFill>
                  <a:schemeClr val="dk1"/>
                </a:solidFill>
                <a:latin typeface="Times New Roman"/>
                <a:ea typeface="Times New Roman"/>
                <a:cs typeface="Times New Roman"/>
                <a:sym typeface="Times New Roman"/>
              </a:rPr>
              <a:t> (HU) alters the yeast cell cycle by preventing DNA replication. Therefore, yeast cells treated with HU will be fixed in S phase and not replicate into two full cells. Figure 3 shows cell without HU (HU-)  and cells with HU (HU+). As expected, the HU- slide indicates that DNA replication has occurred, while  the HU+ slide indicates that cells are suspended in S phase of the cell cycle. Figure 4 shows the normal yeast cell cycle with the cell going through each phase of the cycle.</a:t>
            </a:r>
          </a:p>
          <a:p>
            <a:endParaRPr lang="en-US" sz="6000" dirty="0" err="1"/>
          </a:p>
        </p:txBody>
      </p:sp>
      <p:sp>
        <p:nvSpPr>
          <p:cNvPr id="43" name="TextBox 42"/>
          <p:cNvSpPr txBox="1"/>
          <p:nvPr/>
        </p:nvSpPr>
        <p:spPr>
          <a:xfrm>
            <a:off x="29921595" y="6231090"/>
            <a:ext cx="5017907" cy="1015663"/>
          </a:xfrm>
          <a:prstGeom prst="rect">
            <a:avLst/>
          </a:prstGeom>
          <a:noFill/>
        </p:spPr>
        <p:txBody>
          <a:bodyPr wrap="square" rtlCol="0">
            <a:spAutoFit/>
          </a:bodyPr>
          <a:lstStyle/>
          <a:p>
            <a:r>
              <a:rPr lang="en-US" sz="6000" dirty="0">
                <a:latin typeface="Times New Roman"/>
                <a:cs typeface="Times New Roman"/>
              </a:rPr>
              <a:t>DISCUSSION</a:t>
            </a:r>
            <a:r>
              <a:rPr lang="en-US" sz="6000" dirty="0"/>
              <a:t> </a:t>
            </a:r>
          </a:p>
        </p:txBody>
      </p:sp>
      <p:sp>
        <p:nvSpPr>
          <p:cNvPr id="44" name="TextBox 43"/>
          <p:cNvSpPr txBox="1"/>
          <p:nvPr/>
        </p:nvSpPr>
        <p:spPr>
          <a:xfrm>
            <a:off x="28485487" y="27011578"/>
            <a:ext cx="7750214" cy="1015663"/>
          </a:xfrm>
          <a:prstGeom prst="rect">
            <a:avLst/>
          </a:prstGeom>
          <a:noFill/>
        </p:spPr>
        <p:txBody>
          <a:bodyPr wrap="none" rtlCol="0">
            <a:spAutoFit/>
          </a:bodyPr>
          <a:lstStyle/>
          <a:p>
            <a:r>
              <a:rPr lang="en-US" sz="6000" dirty="0">
                <a:latin typeface="Times New Roman"/>
                <a:cs typeface="Times New Roman"/>
              </a:rPr>
              <a:t>ACKNOWLEDMENTS</a:t>
            </a:r>
          </a:p>
        </p:txBody>
      </p:sp>
      <p:sp>
        <p:nvSpPr>
          <p:cNvPr id="45" name="TextBox 44"/>
          <p:cNvSpPr txBox="1"/>
          <p:nvPr/>
        </p:nvSpPr>
        <p:spPr>
          <a:xfrm>
            <a:off x="27113050" y="28087884"/>
            <a:ext cx="10423899" cy="2123658"/>
          </a:xfrm>
          <a:prstGeom prst="rect">
            <a:avLst/>
          </a:prstGeom>
          <a:noFill/>
        </p:spPr>
        <p:txBody>
          <a:bodyPr wrap="square" rtlCol="0">
            <a:spAutoFit/>
          </a:bodyPr>
          <a:lstStyle/>
          <a:p>
            <a:r>
              <a:rPr lang="en-US" sz="3600" dirty="0">
                <a:latin typeface="Times New Roman"/>
                <a:ea typeface="Times New Roman"/>
                <a:cs typeface="Times New Roman"/>
                <a:sym typeface="Times New Roman"/>
              </a:rPr>
              <a:t>Dr. Hong Qin, Dr. </a:t>
            </a:r>
            <a:r>
              <a:rPr lang="en-US" sz="3600" dirty="0" err="1">
                <a:latin typeface="Times New Roman"/>
                <a:ea typeface="Times New Roman"/>
                <a:cs typeface="Times New Roman"/>
                <a:sym typeface="Times New Roman"/>
              </a:rPr>
              <a:t>Dongfang</a:t>
            </a:r>
            <a:r>
              <a:rPr lang="en-US" sz="3600" dirty="0">
                <a:latin typeface="Times New Roman"/>
                <a:ea typeface="Times New Roman"/>
                <a:cs typeface="Times New Roman"/>
                <a:sym typeface="Times New Roman"/>
              </a:rPr>
              <a:t> Wang, and Dr. Stephen </a:t>
            </a:r>
            <a:r>
              <a:rPr lang="en-US" sz="3600" dirty="0" err="1">
                <a:latin typeface="Times New Roman"/>
                <a:ea typeface="Times New Roman"/>
                <a:cs typeface="Times New Roman"/>
                <a:sym typeface="Times New Roman"/>
              </a:rPr>
              <a:t>Kioko</a:t>
            </a:r>
            <a:r>
              <a:rPr lang="en-US" sz="3600" dirty="0">
                <a:latin typeface="Times New Roman"/>
                <a:ea typeface="Times New Roman"/>
                <a:cs typeface="Times New Roman"/>
                <a:sym typeface="Times New Roman"/>
              </a:rPr>
              <a:t> for helping us in the laboratory this </a:t>
            </a:r>
            <a:r>
              <a:rPr lang="en-US" sz="3600" dirty="0" smtClean="0">
                <a:latin typeface="Times New Roman"/>
                <a:ea typeface="Times New Roman"/>
                <a:cs typeface="Times New Roman"/>
                <a:sym typeface="Times New Roman"/>
              </a:rPr>
              <a:t>semester</a:t>
            </a:r>
            <a:r>
              <a:rPr lang="en-US" sz="3600" dirty="0" smtClean="0">
                <a:ea typeface="Times New Roman"/>
                <a:cs typeface="Times New Roman"/>
                <a:sym typeface="Times New Roman"/>
              </a:rPr>
              <a:t>.</a:t>
            </a:r>
            <a:endParaRPr lang="en-US" altLang="en-US" sz="3600" dirty="0"/>
          </a:p>
          <a:p>
            <a:endParaRPr lang="en-US" sz="6000" dirty="0" err="1"/>
          </a:p>
        </p:txBody>
      </p:sp>
      <p:sp>
        <p:nvSpPr>
          <p:cNvPr id="46" name="TextBox 45"/>
          <p:cNvSpPr txBox="1"/>
          <p:nvPr/>
        </p:nvSpPr>
        <p:spPr>
          <a:xfrm>
            <a:off x="29233353" y="29172588"/>
            <a:ext cx="5015841" cy="1015663"/>
          </a:xfrm>
          <a:prstGeom prst="rect">
            <a:avLst/>
          </a:prstGeom>
          <a:noFill/>
        </p:spPr>
        <p:txBody>
          <a:bodyPr wrap="none" rtlCol="0">
            <a:spAutoFit/>
          </a:bodyPr>
          <a:lstStyle/>
          <a:p>
            <a:r>
              <a:rPr lang="en-US" sz="6000" dirty="0">
                <a:latin typeface="Times New Roman"/>
                <a:cs typeface="Times New Roman"/>
              </a:rPr>
              <a:t>REFERENCES</a:t>
            </a:r>
          </a:p>
        </p:txBody>
      </p:sp>
      <p:sp>
        <p:nvSpPr>
          <p:cNvPr id="47" name="TextBox 46"/>
          <p:cNvSpPr txBox="1"/>
          <p:nvPr/>
        </p:nvSpPr>
        <p:spPr>
          <a:xfrm>
            <a:off x="26763970" y="30162048"/>
            <a:ext cx="11165404" cy="7417415"/>
          </a:xfrm>
          <a:prstGeom prst="rect">
            <a:avLst/>
          </a:prstGeom>
          <a:noFill/>
        </p:spPr>
        <p:txBody>
          <a:bodyPr wrap="square" rtlCol="0">
            <a:spAutoFit/>
          </a:bodyPr>
          <a:lstStyle/>
          <a:p>
            <a:r>
              <a:rPr lang="en-US" sz="3200" dirty="0" err="1">
                <a:latin typeface="Times New Roman"/>
                <a:cs typeface="Times New Roman"/>
              </a:rPr>
              <a:t>Stoffel</a:t>
            </a:r>
            <a:r>
              <a:rPr lang="en-US" sz="3200" dirty="0">
                <a:latin typeface="Times New Roman"/>
                <a:cs typeface="Times New Roman"/>
              </a:rPr>
              <a:t> E, Mukherjee B, Raymond VM, et al.: Calculation of risk of colorectal and endometrial cancer among patients with Lynch syndrome. Gastroenterology 137 (5): 1621-7, 2009. [PUBMED Abstract]</a:t>
            </a:r>
          </a:p>
          <a:p>
            <a:r>
              <a:rPr lang="en-US" sz="3200" dirty="0" err="1">
                <a:latin typeface="Times New Roman"/>
                <a:cs typeface="Times New Roman"/>
              </a:rPr>
              <a:t>Aretz</a:t>
            </a:r>
            <a:r>
              <a:rPr lang="en-US" sz="3200" dirty="0">
                <a:latin typeface="Times New Roman"/>
                <a:cs typeface="Times New Roman"/>
              </a:rPr>
              <a:t> S, </a:t>
            </a:r>
            <a:r>
              <a:rPr lang="en-US" sz="3200" dirty="0" err="1">
                <a:latin typeface="Times New Roman"/>
                <a:cs typeface="Times New Roman"/>
              </a:rPr>
              <a:t>Uhlhaas</a:t>
            </a:r>
            <a:r>
              <a:rPr lang="en-US" sz="3200" dirty="0">
                <a:latin typeface="Times New Roman"/>
                <a:cs typeface="Times New Roman"/>
              </a:rPr>
              <a:t> S, </a:t>
            </a:r>
            <a:r>
              <a:rPr lang="en-US" sz="3200" dirty="0" err="1">
                <a:latin typeface="Times New Roman"/>
                <a:cs typeface="Times New Roman"/>
              </a:rPr>
              <a:t>Goergens</a:t>
            </a:r>
            <a:r>
              <a:rPr lang="en-US" sz="3200" dirty="0">
                <a:latin typeface="Times New Roman"/>
                <a:cs typeface="Times New Roman"/>
              </a:rPr>
              <a:t> H, et al.: MUTYH-associated polyposis: 70 of 71 patients with </a:t>
            </a:r>
            <a:r>
              <a:rPr lang="en-US" sz="3200" dirty="0" err="1">
                <a:latin typeface="Times New Roman"/>
                <a:cs typeface="Times New Roman"/>
              </a:rPr>
              <a:t>biallelic</a:t>
            </a:r>
            <a:r>
              <a:rPr lang="en-US" sz="3200" dirty="0">
                <a:latin typeface="Times New Roman"/>
                <a:cs typeface="Times New Roman"/>
              </a:rPr>
              <a:t> mutations present with an attenuated or atypical phenotype. </a:t>
            </a:r>
            <a:r>
              <a:rPr lang="en-US" sz="3200" dirty="0" err="1">
                <a:latin typeface="Times New Roman"/>
                <a:cs typeface="Times New Roman"/>
              </a:rPr>
              <a:t>Int</a:t>
            </a:r>
            <a:r>
              <a:rPr lang="en-US" sz="3200" dirty="0">
                <a:latin typeface="Times New Roman"/>
                <a:cs typeface="Times New Roman"/>
              </a:rPr>
              <a:t> J Cancer 119 (4): 807-14, 2006. [PUBMED Abstract]</a:t>
            </a:r>
          </a:p>
          <a:p>
            <a:r>
              <a:rPr lang="en-US" sz="3200" dirty="0">
                <a:latin typeface="Times New Roman"/>
                <a:cs typeface="Times New Roman"/>
              </a:rPr>
              <a:t>Genetics of Colorectal Cancer (PDQ®). (</a:t>
            </a:r>
            <a:r>
              <a:rPr lang="en-US" sz="3200" dirty="0" err="1">
                <a:latin typeface="Times New Roman"/>
                <a:cs typeface="Times New Roman"/>
              </a:rPr>
              <a:t>n.d.</a:t>
            </a:r>
            <a:r>
              <a:rPr lang="en-US" sz="3200" dirty="0">
                <a:latin typeface="Times New Roman"/>
                <a:cs typeface="Times New Roman"/>
              </a:rPr>
              <a:t>). Retrieved February 26, 2015.</a:t>
            </a:r>
          </a:p>
          <a:p>
            <a:r>
              <a:rPr lang="en-US" sz="3200" dirty="0">
                <a:latin typeface="Times New Roman"/>
                <a:cs typeface="Times New Roman"/>
              </a:rPr>
              <a:t>Budding yeast and additional cell cycle complexity. Digital image. Web. 10 April 2015. http://people.virginia.edu/~djb6t/cell/dan2_12.htm</a:t>
            </a:r>
          </a:p>
          <a:p>
            <a:endParaRPr lang="en-US" sz="6000" dirty="0" err="1"/>
          </a:p>
        </p:txBody>
      </p:sp>
      <p:pic>
        <p:nvPicPr>
          <p:cNvPr id="29" name="Shape 136"/>
          <p:cNvPicPr preferRelativeResize="0"/>
          <p:nvPr/>
        </p:nvPicPr>
        <p:blipFill rotWithShape="1">
          <a:blip r:embed="rId8">
            <a:alphaModFix/>
          </a:blip>
          <a:srcRect b="14498"/>
          <a:stretch/>
        </p:blipFill>
        <p:spPr>
          <a:xfrm>
            <a:off x="17890016" y="19986737"/>
            <a:ext cx="1536192" cy="2332955"/>
          </a:xfrm>
          <a:prstGeom prst="rect">
            <a:avLst/>
          </a:prstGeom>
          <a:noFill/>
          <a:ln>
            <a:noFill/>
          </a:ln>
        </p:spPr>
      </p:pic>
      <p:pic>
        <p:nvPicPr>
          <p:cNvPr id="32" name="Shape 137"/>
          <p:cNvPicPr preferRelativeResize="0"/>
          <p:nvPr/>
        </p:nvPicPr>
        <p:blipFill rotWithShape="1">
          <a:blip r:embed="rId9">
            <a:alphaModFix/>
          </a:blip>
          <a:srcRect t="1" b="11459"/>
          <a:stretch/>
        </p:blipFill>
        <p:spPr>
          <a:xfrm>
            <a:off x="20858751" y="19992237"/>
            <a:ext cx="1554159" cy="2303298"/>
          </a:xfrm>
          <a:prstGeom prst="rect">
            <a:avLst/>
          </a:prstGeom>
          <a:noFill/>
          <a:ln>
            <a:noFill/>
          </a:ln>
        </p:spPr>
      </p:pic>
      <p:pic>
        <p:nvPicPr>
          <p:cNvPr id="35" name="Shape 138"/>
          <p:cNvPicPr preferRelativeResize="0"/>
          <p:nvPr/>
        </p:nvPicPr>
        <p:blipFill rotWithShape="1">
          <a:blip r:embed="rId10">
            <a:alphaModFix/>
          </a:blip>
          <a:srcRect b="14498"/>
          <a:stretch/>
        </p:blipFill>
        <p:spPr>
          <a:xfrm>
            <a:off x="23451578" y="20084423"/>
            <a:ext cx="1572126" cy="2332955"/>
          </a:xfrm>
          <a:prstGeom prst="rect">
            <a:avLst/>
          </a:prstGeom>
          <a:noFill/>
          <a:ln>
            <a:noFill/>
          </a:ln>
        </p:spPr>
      </p:pic>
      <p:sp>
        <p:nvSpPr>
          <p:cNvPr id="3" name="TextBox 2"/>
          <p:cNvSpPr txBox="1"/>
          <p:nvPr/>
        </p:nvSpPr>
        <p:spPr>
          <a:xfrm>
            <a:off x="23711667" y="22343518"/>
            <a:ext cx="1297901" cy="830997"/>
          </a:xfrm>
          <a:prstGeom prst="rect">
            <a:avLst/>
          </a:prstGeom>
          <a:noFill/>
        </p:spPr>
        <p:txBody>
          <a:bodyPr wrap="square" rtlCol="0">
            <a:spAutoFit/>
          </a:bodyPr>
          <a:lstStyle/>
          <a:p>
            <a:r>
              <a:rPr lang="en-US" sz="2400" dirty="0" smtClean="0">
                <a:latin typeface="Times New Roman"/>
                <a:cs typeface="Times New Roman"/>
              </a:rPr>
              <a:t>G693D-</a:t>
            </a:r>
            <a:r>
              <a:rPr lang="en-US" sz="2400" dirty="0" smtClean="0">
                <a:latin typeface="Times New Roman"/>
                <a:cs typeface="Times New Roman"/>
              </a:rPr>
              <a:t>Mutant</a:t>
            </a:r>
          </a:p>
        </p:txBody>
      </p:sp>
      <p:sp>
        <p:nvSpPr>
          <p:cNvPr id="6" name="TextBox 5"/>
          <p:cNvSpPr txBox="1"/>
          <p:nvPr/>
        </p:nvSpPr>
        <p:spPr>
          <a:xfrm>
            <a:off x="18064167" y="22289554"/>
            <a:ext cx="1470024" cy="830997"/>
          </a:xfrm>
          <a:prstGeom prst="rect">
            <a:avLst/>
          </a:prstGeom>
          <a:noFill/>
        </p:spPr>
        <p:txBody>
          <a:bodyPr wrap="none" rtlCol="0">
            <a:spAutoFit/>
          </a:bodyPr>
          <a:lstStyle/>
          <a:p>
            <a:r>
              <a:rPr lang="en-US" sz="2400" dirty="0" smtClean="0">
                <a:latin typeface="Times New Roman"/>
                <a:cs typeface="Times New Roman"/>
              </a:rPr>
              <a:t>MSH2-</a:t>
            </a:r>
            <a:endParaRPr lang="en-US" sz="2400" dirty="0" smtClean="0">
              <a:latin typeface="Times New Roman"/>
              <a:cs typeface="Times New Roman"/>
            </a:endParaRPr>
          </a:p>
          <a:p>
            <a:r>
              <a:rPr lang="en-US" sz="2400" dirty="0" smtClean="0">
                <a:latin typeface="Times New Roman"/>
                <a:cs typeface="Times New Roman"/>
              </a:rPr>
              <a:t>Wild Type</a:t>
            </a:r>
          </a:p>
        </p:txBody>
      </p:sp>
      <p:sp>
        <p:nvSpPr>
          <p:cNvPr id="10" name="TextBox 9"/>
          <p:cNvSpPr txBox="1"/>
          <p:nvPr/>
        </p:nvSpPr>
        <p:spPr>
          <a:xfrm>
            <a:off x="20924887" y="22245862"/>
            <a:ext cx="1885101" cy="830997"/>
          </a:xfrm>
          <a:prstGeom prst="rect">
            <a:avLst/>
          </a:prstGeom>
          <a:noFill/>
        </p:spPr>
        <p:txBody>
          <a:bodyPr wrap="none" rtlCol="0">
            <a:spAutoFit/>
          </a:bodyPr>
          <a:lstStyle/>
          <a:p>
            <a:endParaRPr lang="en-US" sz="2400" dirty="0" smtClean="0"/>
          </a:p>
          <a:p>
            <a:r>
              <a:rPr lang="en-US" sz="2400" dirty="0" smtClean="0">
                <a:latin typeface="Times New Roman"/>
                <a:cs typeface="Times New Roman"/>
              </a:rPr>
              <a:t>Empty Vector</a:t>
            </a:r>
          </a:p>
        </p:txBody>
      </p:sp>
      <p:sp>
        <p:nvSpPr>
          <p:cNvPr id="16" name="TextBox 15"/>
          <p:cNvSpPr txBox="1"/>
          <p:nvPr/>
        </p:nvSpPr>
        <p:spPr>
          <a:xfrm>
            <a:off x="14193977" y="29734984"/>
            <a:ext cx="1296749" cy="461665"/>
          </a:xfrm>
          <a:prstGeom prst="rect">
            <a:avLst/>
          </a:prstGeom>
          <a:noFill/>
        </p:spPr>
        <p:txBody>
          <a:bodyPr wrap="none" rtlCol="0">
            <a:spAutoFit/>
          </a:bodyPr>
          <a:lstStyle/>
          <a:p>
            <a:r>
              <a:rPr lang="en-US" sz="2400" dirty="0" smtClean="0">
                <a:latin typeface="Times New Roman"/>
                <a:cs typeface="Times New Roman"/>
              </a:rPr>
              <a:t>Figure 1</a:t>
            </a:r>
            <a:r>
              <a:rPr lang="en-US" sz="2400" dirty="0" smtClean="0"/>
              <a:t>.</a:t>
            </a:r>
          </a:p>
        </p:txBody>
      </p:sp>
      <p:sp>
        <p:nvSpPr>
          <p:cNvPr id="17" name="TextBox 16"/>
          <p:cNvSpPr txBox="1"/>
          <p:nvPr/>
        </p:nvSpPr>
        <p:spPr>
          <a:xfrm>
            <a:off x="21274836" y="29383676"/>
            <a:ext cx="2204013" cy="1384995"/>
          </a:xfrm>
          <a:prstGeom prst="rect">
            <a:avLst/>
          </a:prstGeom>
          <a:noFill/>
        </p:spPr>
        <p:txBody>
          <a:bodyPr wrap="square" rtlCol="0">
            <a:spAutoFit/>
          </a:bodyPr>
          <a:lstStyle/>
          <a:p>
            <a:r>
              <a:rPr lang="en-US" sz="2400" dirty="0">
                <a:latin typeface="Times New Roman"/>
                <a:cs typeface="Times New Roman"/>
              </a:rPr>
              <a:t>Figure </a:t>
            </a:r>
            <a:r>
              <a:rPr lang="en-US" sz="2400" dirty="0" smtClean="0">
                <a:latin typeface="Times New Roman"/>
                <a:cs typeface="Times New Roman"/>
              </a:rPr>
              <a:t>2</a:t>
            </a:r>
            <a:r>
              <a:rPr lang="en-US" sz="2400" dirty="0" smtClean="0"/>
              <a:t>.</a:t>
            </a:r>
            <a:endParaRPr lang="en-US" sz="2400" dirty="0"/>
          </a:p>
          <a:p>
            <a:endParaRPr lang="en-US" sz="6000" dirty="0" err="1" smtClean="0"/>
          </a:p>
        </p:txBody>
      </p:sp>
      <p:sp>
        <p:nvSpPr>
          <p:cNvPr id="19" name="TextBox 18"/>
          <p:cNvSpPr txBox="1"/>
          <p:nvPr/>
        </p:nvSpPr>
        <p:spPr>
          <a:xfrm>
            <a:off x="15119502" y="36155524"/>
            <a:ext cx="1296749" cy="461665"/>
          </a:xfrm>
          <a:prstGeom prst="rect">
            <a:avLst/>
          </a:prstGeom>
          <a:noFill/>
        </p:spPr>
        <p:txBody>
          <a:bodyPr wrap="none" rtlCol="0">
            <a:spAutoFit/>
          </a:bodyPr>
          <a:lstStyle/>
          <a:p>
            <a:r>
              <a:rPr lang="en-US" sz="2400" dirty="0" smtClean="0">
                <a:latin typeface="Times New Roman"/>
                <a:cs typeface="Times New Roman"/>
              </a:rPr>
              <a:t>Figure 3</a:t>
            </a:r>
            <a:r>
              <a:rPr lang="en-US" sz="2400" dirty="0" smtClean="0"/>
              <a:t>.</a:t>
            </a:r>
          </a:p>
        </p:txBody>
      </p:sp>
      <p:sp>
        <p:nvSpPr>
          <p:cNvPr id="23" name="TextBox 22"/>
          <p:cNvSpPr txBox="1"/>
          <p:nvPr/>
        </p:nvSpPr>
        <p:spPr>
          <a:xfrm>
            <a:off x="21003190" y="36114335"/>
            <a:ext cx="1918114" cy="461665"/>
          </a:xfrm>
          <a:prstGeom prst="rect">
            <a:avLst/>
          </a:prstGeom>
          <a:noFill/>
        </p:spPr>
        <p:txBody>
          <a:bodyPr wrap="square" rtlCol="0">
            <a:spAutoFit/>
          </a:bodyPr>
          <a:lstStyle/>
          <a:p>
            <a:r>
              <a:rPr lang="en-US" sz="2400" dirty="0" smtClean="0">
                <a:latin typeface="Times New Roman"/>
                <a:cs typeface="Times New Roman"/>
              </a:rPr>
              <a:t>Figure 4</a:t>
            </a:r>
            <a:r>
              <a:rPr lang="en-US" sz="2400" dirty="0" smtClean="0"/>
              <a:t>.</a:t>
            </a:r>
          </a:p>
        </p:txBody>
      </p:sp>
      <p:pic>
        <p:nvPicPr>
          <p:cNvPr id="24" name="Picture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546246" y="30523333"/>
            <a:ext cx="8374712" cy="5395556"/>
          </a:xfrm>
          <a:prstGeom prst="rect">
            <a:avLst/>
          </a:prstGeom>
        </p:spPr>
      </p:pic>
      <p:pic>
        <p:nvPicPr>
          <p:cNvPr id="42" name="Picture 4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231164" y="30415233"/>
            <a:ext cx="4652978" cy="5611759"/>
          </a:xfrm>
          <a:prstGeom prst="rect">
            <a:avLst/>
          </a:prstGeom>
        </p:spPr>
      </p:pic>
      <p:sp>
        <p:nvSpPr>
          <p:cNvPr id="25" name="TextBox 24"/>
          <p:cNvSpPr txBox="1"/>
          <p:nvPr/>
        </p:nvSpPr>
        <p:spPr>
          <a:xfrm>
            <a:off x="14605659" y="9347783"/>
            <a:ext cx="1686476" cy="2677656"/>
          </a:xfrm>
          <a:prstGeom prst="rect">
            <a:avLst/>
          </a:prstGeom>
          <a:noFill/>
        </p:spPr>
        <p:txBody>
          <a:bodyPr wrap="square" rtlCol="0">
            <a:spAutoFit/>
          </a:bodyPr>
          <a:lstStyle/>
          <a:p>
            <a:endParaRPr lang="en-US" sz="2400" dirty="0" smtClean="0">
              <a:latin typeface="Times New Roman"/>
              <a:cs typeface="Times New Roman"/>
            </a:endParaRPr>
          </a:p>
          <a:p>
            <a:endParaRPr lang="en-US" sz="2400" dirty="0">
              <a:latin typeface="Times New Roman"/>
              <a:cs typeface="Times New Roman"/>
            </a:endParaRPr>
          </a:p>
          <a:p>
            <a:r>
              <a:rPr lang="en-US" sz="2400" dirty="0" smtClean="0">
                <a:latin typeface="Times New Roman"/>
                <a:cs typeface="Times New Roman"/>
              </a:rPr>
              <a:t>isolate </a:t>
            </a:r>
            <a:r>
              <a:rPr lang="en-US" sz="2400" dirty="0">
                <a:latin typeface="Times New Roman"/>
                <a:cs typeface="Times New Roman"/>
              </a:rPr>
              <a:t>plasmid DNAs from three E.coli strains</a:t>
            </a:r>
            <a:endParaRPr lang="en-US" sz="2400" dirty="0" smtClean="0">
              <a:latin typeface="Times New Roman"/>
              <a:cs typeface="Times New Roman"/>
            </a:endParaRPr>
          </a:p>
        </p:txBody>
      </p:sp>
      <p:sp>
        <p:nvSpPr>
          <p:cNvPr id="27" name="TextBox 26"/>
          <p:cNvSpPr txBox="1"/>
          <p:nvPr/>
        </p:nvSpPr>
        <p:spPr>
          <a:xfrm>
            <a:off x="16126803" y="15904361"/>
            <a:ext cx="2609253" cy="3046988"/>
          </a:xfrm>
          <a:prstGeom prst="rect">
            <a:avLst/>
          </a:prstGeom>
          <a:noFill/>
        </p:spPr>
        <p:txBody>
          <a:bodyPr wrap="square" rtlCol="0">
            <a:spAutoFit/>
          </a:bodyPr>
          <a:lstStyle/>
          <a:p>
            <a:endParaRPr lang="en-US" sz="2400" dirty="0">
              <a:latin typeface="Times New Roman"/>
              <a:cs typeface="Times New Roman"/>
            </a:endParaRPr>
          </a:p>
          <a:p>
            <a:r>
              <a:rPr lang="en-US" sz="2400" dirty="0" smtClean="0">
                <a:latin typeface="Times New Roman"/>
                <a:cs typeface="Times New Roman"/>
              </a:rPr>
              <a:t>run </a:t>
            </a:r>
            <a:r>
              <a:rPr lang="en-US" sz="2400" dirty="0">
                <a:latin typeface="Times New Roman"/>
                <a:cs typeface="Times New Roman"/>
              </a:rPr>
              <a:t>the digested products on agarose gel to determine which plasmid DNA contains the MSH2 insert.</a:t>
            </a:r>
            <a:endParaRPr lang="en-US" sz="2400" dirty="0" smtClean="0">
              <a:latin typeface="Times New Roman"/>
              <a:cs typeface="Times New Roman"/>
            </a:endParaRPr>
          </a:p>
        </p:txBody>
      </p:sp>
      <p:sp>
        <p:nvSpPr>
          <p:cNvPr id="28" name="TextBox 27"/>
          <p:cNvSpPr txBox="1"/>
          <p:nvPr/>
        </p:nvSpPr>
        <p:spPr>
          <a:xfrm>
            <a:off x="21815227" y="9399479"/>
            <a:ext cx="2113763" cy="3046988"/>
          </a:xfrm>
          <a:prstGeom prst="rect">
            <a:avLst/>
          </a:prstGeom>
          <a:noFill/>
        </p:spPr>
        <p:txBody>
          <a:bodyPr wrap="square" rtlCol="0">
            <a:spAutoFit/>
          </a:bodyPr>
          <a:lstStyle/>
          <a:p>
            <a:r>
              <a:rPr lang="en-US" sz="2400" dirty="0">
                <a:latin typeface="Times New Roman"/>
                <a:cs typeface="Times New Roman"/>
              </a:rPr>
              <a:t> digest the three PCR products using </a:t>
            </a:r>
            <a:r>
              <a:rPr lang="en-US" sz="2400" dirty="0" smtClean="0">
                <a:latin typeface="Times New Roman"/>
                <a:cs typeface="Times New Roman"/>
              </a:rPr>
              <a:t> </a:t>
            </a:r>
            <a:r>
              <a:rPr lang="en-US" sz="2400" dirty="0" err="1" smtClean="0">
                <a:latin typeface="Times New Roman"/>
                <a:cs typeface="Times New Roman"/>
              </a:rPr>
              <a:t>BsmAI</a:t>
            </a:r>
            <a:r>
              <a:rPr lang="en-US" sz="2400" dirty="0" smtClean="0">
                <a:latin typeface="Times New Roman"/>
                <a:cs typeface="Times New Roman"/>
              </a:rPr>
              <a:t>, </a:t>
            </a:r>
            <a:r>
              <a:rPr lang="en-US" sz="2400" dirty="0" smtClean="0">
                <a:latin typeface="Times New Roman"/>
                <a:cs typeface="Times New Roman"/>
              </a:rPr>
              <a:t>which can distinguish </a:t>
            </a:r>
            <a:r>
              <a:rPr lang="en-US" sz="2400" dirty="0">
                <a:latin typeface="Times New Roman"/>
                <a:cs typeface="Times New Roman"/>
              </a:rPr>
              <a:t>mutant MSH2 from the wild type </a:t>
            </a:r>
            <a:r>
              <a:rPr lang="en-US" sz="2400" dirty="0" smtClean="0">
                <a:latin typeface="Times New Roman"/>
                <a:cs typeface="Times New Roman"/>
              </a:rPr>
              <a:t>MSH2</a:t>
            </a:r>
            <a:endParaRPr lang="en-US" sz="2400" dirty="0" smtClean="0">
              <a:latin typeface="Times New Roman"/>
              <a:cs typeface="Times New Roman"/>
            </a:endParaRPr>
          </a:p>
        </p:txBody>
      </p:sp>
      <p:sp>
        <p:nvSpPr>
          <p:cNvPr id="36" name="TextBox 35"/>
          <p:cNvSpPr txBox="1"/>
          <p:nvPr/>
        </p:nvSpPr>
        <p:spPr>
          <a:xfrm>
            <a:off x="23242030" y="19913855"/>
            <a:ext cx="184666" cy="461665"/>
          </a:xfrm>
          <a:prstGeom prst="rect">
            <a:avLst/>
          </a:prstGeom>
          <a:noFill/>
        </p:spPr>
        <p:txBody>
          <a:bodyPr wrap="none" rtlCol="0">
            <a:spAutoFit/>
          </a:bodyPr>
          <a:lstStyle/>
          <a:p>
            <a:endParaRPr lang="en-US" sz="2400" dirty="0" smtClean="0"/>
          </a:p>
        </p:txBody>
      </p:sp>
      <p:sp>
        <p:nvSpPr>
          <p:cNvPr id="37" name="Rectangle 36"/>
          <p:cNvSpPr/>
          <p:nvPr/>
        </p:nvSpPr>
        <p:spPr>
          <a:xfrm>
            <a:off x="23022987" y="19160584"/>
            <a:ext cx="1817024" cy="830997"/>
          </a:xfrm>
          <a:prstGeom prst="rect">
            <a:avLst/>
          </a:prstGeom>
        </p:spPr>
        <p:txBody>
          <a:bodyPr wrap="none">
            <a:spAutoFit/>
          </a:bodyPr>
          <a:lstStyle/>
          <a:p>
            <a:r>
              <a:rPr lang="en-US" sz="2400" dirty="0">
                <a:latin typeface="Times New Roman"/>
                <a:cs typeface="Times New Roman"/>
              </a:rPr>
              <a:t>measure </a:t>
            </a:r>
            <a:endParaRPr lang="en-US" sz="2400" dirty="0" smtClean="0">
              <a:latin typeface="Times New Roman"/>
              <a:cs typeface="Times New Roman"/>
            </a:endParaRPr>
          </a:p>
          <a:p>
            <a:r>
              <a:rPr lang="en-US" sz="2400" dirty="0" smtClean="0">
                <a:latin typeface="Times New Roman"/>
                <a:cs typeface="Times New Roman"/>
              </a:rPr>
              <a:t>mutation </a:t>
            </a:r>
            <a:r>
              <a:rPr lang="en-US" sz="2400" dirty="0">
                <a:latin typeface="Times New Roman"/>
                <a:cs typeface="Times New Roman"/>
              </a:rPr>
              <a:t>rate</a:t>
            </a:r>
          </a:p>
        </p:txBody>
      </p:sp>
      <p:sp>
        <p:nvSpPr>
          <p:cNvPr id="41" name="TextBox 40"/>
          <p:cNvSpPr txBox="1"/>
          <p:nvPr/>
        </p:nvSpPr>
        <p:spPr>
          <a:xfrm>
            <a:off x="23487380" y="14454848"/>
            <a:ext cx="2625540" cy="1569660"/>
          </a:xfrm>
          <a:prstGeom prst="rect">
            <a:avLst/>
          </a:prstGeom>
          <a:noFill/>
        </p:spPr>
        <p:txBody>
          <a:bodyPr wrap="square" rtlCol="0">
            <a:spAutoFit/>
          </a:bodyPr>
          <a:lstStyle/>
          <a:p>
            <a:r>
              <a:rPr lang="en-US" sz="2400" dirty="0" smtClean="0">
                <a:latin typeface="Times New Roman"/>
                <a:cs typeface="Times New Roman"/>
              </a:rPr>
              <a:t>insertion </a:t>
            </a:r>
            <a:r>
              <a:rPr lang="en-US" sz="2400" dirty="0" smtClean="0">
                <a:latin typeface="Times New Roman"/>
                <a:cs typeface="Times New Roman"/>
              </a:rPr>
              <a:t>of</a:t>
            </a:r>
          </a:p>
          <a:p>
            <a:r>
              <a:rPr lang="en-US" sz="2400" dirty="0" smtClean="0">
                <a:latin typeface="Times New Roman"/>
                <a:cs typeface="Times New Roman"/>
              </a:rPr>
              <a:t> </a:t>
            </a:r>
            <a:r>
              <a:rPr lang="en-US" sz="2400" dirty="0">
                <a:latin typeface="Times New Roman"/>
                <a:cs typeface="Times New Roman"/>
              </a:rPr>
              <a:t>new genetic </a:t>
            </a:r>
            <a:endParaRPr lang="en-US" sz="2400" dirty="0" smtClean="0">
              <a:latin typeface="Times New Roman"/>
              <a:cs typeface="Times New Roman"/>
            </a:endParaRPr>
          </a:p>
          <a:p>
            <a:r>
              <a:rPr lang="en-US" sz="2400" dirty="0" smtClean="0">
                <a:latin typeface="Times New Roman"/>
                <a:cs typeface="Times New Roman"/>
              </a:rPr>
              <a:t>material </a:t>
            </a:r>
            <a:r>
              <a:rPr lang="en-US" sz="2400" dirty="0" smtClean="0">
                <a:latin typeface="Times New Roman"/>
                <a:cs typeface="Times New Roman"/>
              </a:rPr>
              <a:t>into</a:t>
            </a:r>
          </a:p>
          <a:p>
            <a:r>
              <a:rPr lang="en-US" sz="2400" dirty="0" smtClean="0">
                <a:latin typeface="Times New Roman"/>
                <a:cs typeface="Times New Roman"/>
              </a:rPr>
              <a:t> </a:t>
            </a:r>
            <a:r>
              <a:rPr lang="en-US" sz="2400" dirty="0" smtClean="0">
                <a:latin typeface="Times New Roman"/>
                <a:cs typeface="Times New Roman"/>
              </a:rPr>
              <a:t>yeast cells</a:t>
            </a:r>
          </a:p>
        </p:txBody>
      </p:sp>
      <p:pic>
        <p:nvPicPr>
          <p:cNvPr id="15" name="Picture 14" descr="Screen Shot 2015-04-13 at 10.23.46 AM.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639306" y="23363017"/>
            <a:ext cx="6540500" cy="6108700"/>
          </a:xfrm>
          <a:prstGeom prst="rect">
            <a:avLst/>
          </a:prstGeom>
        </p:spPr>
      </p:pic>
      <p:pic>
        <p:nvPicPr>
          <p:cNvPr id="39" name="Picture 38" descr="Screen Shot 2015-04-13 at 10.23.57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288983" y="23753664"/>
            <a:ext cx="8957533" cy="5720777"/>
          </a:xfrm>
          <a:prstGeom prst="rect">
            <a:avLst/>
          </a:prstGeom>
        </p:spPr>
      </p:pic>
    </p:spTree>
    <p:extLst>
      <p:ext uri="{BB962C8B-B14F-4D97-AF65-F5344CB8AC3E}">
        <p14:creationId xmlns:p14="http://schemas.microsoft.com/office/powerpoint/2010/main" val="93119894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xmlns=""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835</Words>
  <Application>Microsoft Macintosh PowerPoint</Application>
  <PresentationFormat>Custom</PresentationFormat>
  <Paragraphs>49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Medical Poster</vt:lpstr>
      <vt:lpstr>Identification Studies of Missense Mutation on MSH2 Gene  Taylor Williams-Hamilton and Akeela Lewis Advisor: Hong Qin Department of Biology, Spelman College, Atlanta, GA 30314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2015-04-11T16:43:31Z</dcterms:created>
  <dcterms:modified xsi:type="dcterms:W3CDTF">2015-04-13T14:37:21Z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