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8404800" cy="365760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05"/>
  </p:normalViewPr>
  <p:slideViewPr>
    <p:cSldViewPr>
      <p:cViewPr>
        <p:scale>
          <a:sx n="25" d="100"/>
          <a:sy n="25" d="100"/>
        </p:scale>
        <p:origin x="552" y="184"/>
      </p:cViewPr>
      <p:guideLst>
        <p:guide orient="horz" pos="1152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421038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27537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4498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2A496-225F-4ADD-8444-5134F73F7DED}" type="datetimeFigureOut">
              <a:rPr lang="en-US" smtClean="0"/>
              <a:t>4/8/16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73738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2A496-225F-4ADD-8444-5134F73F7DED}" type="datetimeFigureOut">
              <a:rPr lang="en-US" smtClean="0"/>
              <a:t>4/8/16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29457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32A496-225F-4ADD-8444-5134F73F7DED}" type="datetimeFigureOut">
              <a:rPr lang="en-US" smtClean="0"/>
              <a:t>4/8/16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17375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32A496-225F-4ADD-8444-5134F73F7DED}" type="datetimeFigureOut">
              <a:rPr lang="en-US" smtClean="0"/>
              <a:t>4/8/16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214536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2A496-225F-4ADD-8444-5134F73F7DED}" type="datetimeFigureOut">
              <a:rPr lang="en-US" smtClean="0"/>
              <a:t>4/8/16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362255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2A496-225F-4ADD-8444-5134F73F7DED}" type="datetimeFigureOut">
              <a:rPr lang="en-US" smtClean="0"/>
              <a:t>4/8/16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247490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2A496-225F-4ADD-8444-5134F73F7DED}" type="datetimeFigureOut">
              <a:rPr lang="en-US" smtClean="0"/>
              <a:t>4/8/16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61026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2A496-225F-4ADD-8444-5134F73F7DED}" type="datetimeFigureOut">
              <a:rPr lang="en-US" smtClean="0"/>
              <a:t>4/8/16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129C2-05BD-4360-B0B1-EBA2AC85FC70}" type="slidenum">
              <a:rPr lang="en-US" smtClean="0"/>
              <a:t>‹#›</a:t>
            </a:fld>
            <a:endParaRPr lang="en-US"/>
          </a:p>
        </p:txBody>
      </p:sp>
    </p:spTree>
    <p:extLst>
      <p:ext uri="{BB962C8B-B14F-4D97-AF65-F5344CB8AC3E}">
        <p14:creationId xmlns:p14="http://schemas.microsoft.com/office/powerpoint/2010/main" val="11353323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E632A496-225F-4ADD-8444-5134F73F7DED}" type="datetimeFigureOut">
              <a:rPr lang="en-US" smtClean="0"/>
              <a:t>4/8/16</a:t>
            </a:fld>
            <a:endParaRPr lang="en-US"/>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9A5129C2-05BD-4360-B0B1-EBA2AC85FC70}" type="slidenum">
              <a:rPr lang="en-US" smtClean="0"/>
              <a:t>‹#›</a:t>
            </a:fld>
            <a:endParaRPr lang="en-US"/>
          </a:p>
        </p:txBody>
      </p:sp>
    </p:spTree>
    <p:extLst>
      <p:ext uri="{BB962C8B-B14F-4D97-AF65-F5344CB8AC3E}">
        <p14:creationId xmlns:p14="http://schemas.microsoft.com/office/powerpoint/2010/main" val="1596909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anose="020B0604020202020204"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anose="020B0604020202020204"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804672" y="0"/>
            <a:ext cx="36966144" cy="38317070"/>
            <a:chOff x="752856" y="406400"/>
            <a:chExt cx="36966144" cy="39287248"/>
          </a:xfrm>
        </p:grpSpPr>
        <p:sp>
          <p:nvSpPr>
            <p:cNvPr id="2" name="TextBox 1"/>
            <p:cNvSpPr txBox="1"/>
            <p:nvPr/>
          </p:nvSpPr>
          <p:spPr>
            <a:xfrm>
              <a:off x="762000" y="406400"/>
              <a:ext cx="36957000" cy="6957507"/>
            </a:xfrm>
            <a:prstGeom prst="rect">
              <a:avLst/>
            </a:prstGeom>
            <a:solidFill>
              <a:schemeClr val="tx2">
                <a:lumMod val="40000"/>
                <a:lumOff val="60000"/>
              </a:schemeClr>
            </a:solidFill>
          </p:spPr>
          <p:txBody>
            <a:bodyPr wrap="square" lIns="428460" tIns="214230" rIns="428460" bIns="214230" rtlCol="0">
              <a:spAutoFit/>
            </a:bodyPr>
            <a:lstStyle/>
            <a:p>
              <a:pPr algn="ctr"/>
              <a:r>
                <a:rPr lang="en-US" sz="10000" dirty="0" smtClean="0">
                  <a:latin typeface="Goudy Stout" panose="0202090407030B020401" pitchFamily="18" charset="0"/>
                </a:rPr>
                <a:t>A Look At Aged Hematopoietic Stem Cells</a:t>
              </a:r>
            </a:p>
            <a:p>
              <a:pPr algn="ctr"/>
              <a:endParaRPr lang="en-US" dirty="0"/>
            </a:p>
            <a:p>
              <a:pPr algn="ctr"/>
              <a:r>
                <a:rPr lang="en-US" sz="7200" i="1" dirty="0" smtClean="0">
                  <a:latin typeface="Andalus" panose="02020603050405020304" pitchFamily="18" charset="-78"/>
                  <a:cs typeface="Andalus" panose="02020603050405020304" pitchFamily="18" charset="-78"/>
                </a:rPr>
                <a:t>Faith Lyons</a:t>
              </a:r>
            </a:p>
            <a:p>
              <a:pPr algn="ctr"/>
              <a:r>
                <a:rPr lang="en-US" sz="7200" i="1" dirty="0" smtClean="0">
                  <a:latin typeface="Andalus" panose="02020603050405020304" pitchFamily="18" charset="-78"/>
                  <a:cs typeface="Andalus" panose="02020603050405020304" pitchFamily="18" charset="-78"/>
                </a:rPr>
                <a:t>Dr. Hong Qin</a:t>
              </a:r>
            </a:p>
            <a:p>
              <a:pPr algn="ctr"/>
              <a:r>
                <a:rPr lang="en-US" sz="7200" i="1" dirty="0" smtClean="0">
                  <a:latin typeface="Andalus" panose="02020603050405020304" pitchFamily="18" charset="-78"/>
                  <a:cs typeface="Andalus" panose="02020603050405020304" pitchFamily="18" charset="-78"/>
                </a:rPr>
                <a:t>Biology </a:t>
              </a:r>
              <a:endParaRPr lang="en-US" sz="1200" i="1" dirty="0" smtClean="0">
                <a:latin typeface="Andalus" panose="02020603050405020304" pitchFamily="18" charset="-78"/>
                <a:cs typeface="Andalus" panose="02020603050405020304" pitchFamily="18" charset="-78"/>
              </a:endParaRPr>
            </a:p>
            <a:p>
              <a:pPr algn="ctr"/>
              <a:endParaRPr lang="en-US" sz="1200" i="1" dirty="0"/>
            </a:p>
            <a:p>
              <a:pPr algn="ctr"/>
              <a:endParaRPr lang="en-US" sz="1200" i="1"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44" y="4901154"/>
              <a:ext cx="6096000" cy="24384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0" y="4925507"/>
              <a:ext cx="6096000" cy="2438400"/>
            </a:xfrm>
            <a:prstGeom prst="rect">
              <a:avLst/>
            </a:prstGeom>
          </p:spPr>
        </p:pic>
        <p:sp>
          <p:nvSpPr>
            <p:cNvPr id="5" name="TextBox 4"/>
            <p:cNvSpPr txBox="1"/>
            <p:nvPr/>
          </p:nvSpPr>
          <p:spPr>
            <a:xfrm>
              <a:off x="771144" y="8871575"/>
              <a:ext cx="11734800" cy="12834283"/>
            </a:xfrm>
            <a:prstGeom prst="rect">
              <a:avLst/>
            </a:prstGeom>
            <a:noFill/>
            <a:ln w="88900" cmpd="sng">
              <a:noFill/>
            </a:ln>
          </p:spPr>
          <p:txBody>
            <a:bodyPr wrap="square" rtlCol="0">
              <a:spAutoFit/>
            </a:bodyPr>
            <a:lstStyle/>
            <a:p>
              <a:pPr algn="ctr">
                <a:lnSpc>
                  <a:spcPct val="150000"/>
                </a:lnSpc>
              </a:pPr>
              <a:r>
                <a:rPr lang="en-US" sz="4000" b="1" dirty="0" smtClean="0">
                  <a:latin typeface="Andalus" panose="02020603050405020304" pitchFamily="18" charset="-78"/>
                  <a:cs typeface="Andalus" panose="02020603050405020304" pitchFamily="18" charset="-78"/>
                </a:rPr>
                <a:t>Introduction</a:t>
              </a:r>
            </a:p>
            <a:p>
              <a:pPr>
                <a:lnSpc>
                  <a:spcPct val="150000"/>
                </a:lnSpc>
              </a:pPr>
              <a:r>
                <a:rPr lang="en-US" sz="3200" dirty="0" smtClean="0">
                  <a:latin typeface="Andalus" panose="02020603050405020304" pitchFamily="18" charset="-78"/>
                  <a:cs typeface="Andalus" panose="02020603050405020304" pitchFamily="18" charset="-78"/>
                </a:rPr>
                <a:t>Although </a:t>
              </a:r>
              <a:r>
                <a:rPr lang="en-US" sz="3200" dirty="0">
                  <a:latin typeface="Andalus" panose="02020603050405020304" pitchFamily="18" charset="-78"/>
                  <a:cs typeface="Andalus" panose="02020603050405020304" pitchFamily="18" charset="-78"/>
                </a:rPr>
                <a:t>aging is one of the most recognizable characteristics of human biology, it is one of the least understood. The process of aging can be traced down to the cellular level. The body is made up of many different types of specialized cells, which originate from stem cells. A stem cell is a cell that is not yet specialized. Stem cells can be found in embryos or adult tissue, such as brain, bone marrow, blood, blood vessels, skeletal muscles, skin, and the liver. Unique cells that are primarily located in the bone marrow are  Hematopoietic stem cells (HSC). HSC generate a number of blood cell types found in the body, implying that HSC circulate in blood. </a:t>
              </a:r>
              <a:r>
                <a:rPr lang="en-US" sz="3200" dirty="0" smtClean="0">
                  <a:latin typeface="Andalus" panose="02020603050405020304" pitchFamily="18" charset="-78"/>
                  <a:cs typeface="Andalus" panose="02020603050405020304" pitchFamily="18" charset="-78"/>
                </a:rPr>
                <a:t>HSC </a:t>
              </a:r>
              <a:r>
                <a:rPr lang="en-US" sz="3200" dirty="0">
                  <a:latin typeface="Andalus" panose="02020603050405020304" pitchFamily="18" charset="-78"/>
                  <a:cs typeface="Andalus" panose="02020603050405020304" pitchFamily="18" charset="-78"/>
                </a:rPr>
                <a:t>are  active in innate immune responses. Since one of the most notable age-related changes is decline of the immune system, it can be hypothesized that aged-HSC predispose contribute to hematopoietic dysfunction. </a:t>
              </a:r>
            </a:p>
            <a:p>
              <a:endParaRPr lang="en-US" sz="3200" dirty="0">
                <a:latin typeface="Andalus" panose="02020603050405020304" pitchFamily="18" charset="-78"/>
                <a:cs typeface="Andalus" panose="02020603050405020304" pitchFamily="18" charset="-78"/>
              </a:endParaRPr>
            </a:p>
            <a:p>
              <a:endParaRPr lang="en-US" sz="3200" dirty="0" smtClean="0">
                <a:latin typeface="Andalus" panose="02020603050405020304" pitchFamily="18" charset="-78"/>
                <a:cs typeface="Andalus" panose="02020603050405020304" pitchFamily="18" charset="-78"/>
              </a:endParaRPr>
            </a:p>
            <a:p>
              <a:endParaRPr lang="en-US" sz="3200" dirty="0">
                <a:latin typeface="Andalus" panose="02020603050405020304" pitchFamily="18" charset="-78"/>
                <a:cs typeface="Andalus" panose="02020603050405020304" pitchFamily="18" charset="-78"/>
              </a:endParaRPr>
            </a:p>
          </p:txBody>
        </p:sp>
        <p:sp>
          <p:nvSpPr>
            <p:cNvPr id="6" name="TextBox 5"/>
            <p:cNvSpPr txBox="1"/>
            <p:nvPr/>
          </p:nvSpPr>
          <p:spPr>
            <a:xfrm>
              <a:off x="752856" y="21453431"/>
              <a:ext cx="11734800" cy="7040880"/>
            </a:xfrm>
            <a:prstGeom prst="rect">
              <a:avLst/>
            </a:prstGeom>
            <a:noFill/>
            <a:ln w="88900" cmpd="sng">
              <a:noFill/>
            </a:ln>
          </p:spPr>
          <p:txBody>
            <a:bodyPr wrap="square" numCol="2" rtlCol="0">
              <a:spAutoFit/>
            </a:bodyPr>
            <a:lstStyle/>
            <a:p>
              <a:pPr>
                <a:lnSpc>
                  <a:spcPct val="150000"/>
                </a:lnSpc>
              </a:pPr>
              <a:endParaRPr lang="en-US" sz="2400" b="1" dirty="0" smtClean="0"/>
            </a:p>
            <a:p>
              <a:pPr>
                <a:lnSpc>
                  <a:spcPct val="150000"/>
                </a:lnSpc>
              </a:pPr>
              <a:r>
                <a:rPr lang="en-US" sz="2400" b="1" dirty="0" smtClean="0"/>
                <a:t>Figure 1. </a:t>
              </a:r>
              <a:r>
                <a:rPr lang="en-US" sz="2400" dirty="0" smtClean="0"/>
                <a:t>The cell labeled A represents a stem cell; B represents a progenitor cell; Cell C represents a  differentiated cell. At level 1 symmetric stem cell division is occurring; Level 2 depicts asymmetric stem cell division; Level 3 shows progenitor division; Finally, level 4 is terminal differentiation. </a:t>
              </a:r>
            </a:p>
            <a:p>
              <a:pPr>
                <a:lnSpc>
                  <a:spcPct val="150000"/>
                </a:lnSpc>
              </a:pPr>
              <a:r>
                <a:rPr lang="en-US" sz="2400" dirty="0" smtClean="0"/>
                <a:t>(Molecular Diagnostic Services, Inc., 2007)</a:t>
              </a:r>
            </a:p>
            <a:p>
              <a:endParaRPr lang="en-US" sz="20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p:txBody>
        </p:sp>
        <p:sp>
          <p:nvSpPr>
            <p:cNvPr id="7" name="TextBox 6"/>
            <p:cNvSpPr txBox="1"/>
            <p:nvPr/>
          </p:nvSpPr>
          <p:spPr>
            <a:xfrm>
              <a:off x="13435584" y="22147990"/>
              <a:ext cx="10439400" cy="17545658"/>
            </a:xfrm>
            <a:prstGeom prst="rect">
              <a:avLst/>
            </a:prstGeom>
            <a:noFill/>
            <a:ln w="88900" cmpd="sng">
              <a:noFill/>
            </a:ln>
          </p:spPr>
          <p:txBody>
            <a:bodyPr wrap="square" rtlCol="0">
              <a:spAutoFit/>
            </a:bodyPr>
            <a:lstStyle/>
            <a:p>
              <a:pPr algn="ctr"/>
              <a:endParaRPr lang="en-US" sz="4000" b="1" dirty="0" smtClean="0">
                <a:latin typeface="Andalus" panose="02020603050405020304" pitchFamily="18" charset="-78"/>
                <a:cs typeface="Andalus" panose="02020603050405020304" pitchFamily="18" charset="-78"/>
              </a:endParaRPr>
            </a:p>
            <a:p>
              <a:pPr algn="ctr"/>
              <a:r>
                <a:rPr lang="en-US" sz="4000" b="1" dirty="0" smtClean="0">
                  <a:latin typeface="Andalus" panose="02020603050405020304" pitchFamily="18" charset="-78"/>
                  <a:cs typeface="Andalus" panose="02020603050405020304" pitchFamily="18" charset="-78"/>
                </a:rPr>
                <a:t>Results </a:t>
              </a:r>
              <a:endParaRPr lang="en-US" sz="4000" b="1" dirty="0">
                <a:latin typeface="Andalus" panose="02020603050405020304" pitchFamily="18" charset="-78"/>
                <a:cs typeface="Andalus" panose="02020603050405020304" pitchFamily="18" charset="-78"/>
              </a:endParaRPr>
            </a:p>
            <a:p>
              <a:pPr algn="ctr"/>
              <a:endParaRPr lang="en-US" sz="4000" b="1" dirty="0" smtClean="0">
                <a:latin typeface="Andalus" panose="02020603050405020304" pitchFamily="18" charset="-78"/>
                <a:cs typeface="Andalus" panose="02020603050405020304" pitchFamily="18" charset="-78"/>
              </a:endParaRPr>
            </a:p>
            <a:p>
              <a:pPr algn="ctr"/>
              <a:r>
                <a:rPr lang="en-US" sz="4000" dirty="0" smtClean="0">
                  <a:latin typeface="Andalus" panose="02020603050405020304" pitchFamily="18" charset="-78"/>
                  <a:cs typeface="Andalus" panose="02020603050405020304" pitchFamily="18" charset="-78"/>
                </a:rPr>
                <a:t>Gene Expression Levels in Sample</a:t>
              </a:r>
              <a:endParaRPr lang="en-US" sz="4000"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pPr algn="ctr"/>
              <a:endParaRPr lang="en-US" sz="15000" dirty="0" smtClean="0">
                <a:latin typeface="Andalus" panose="02020603050405020304" pitchFamily="18" charset="-78"/>
                <a:cs typeface="Andalus" panose="02020603050405020304" pitchFamily="18" charset="-78"/>
              </a:endParaRPr>
            </a:p>
            <a:p>
              <a:pPr algn="ctr"/>
              <a:endParaRPr lang="en-US" dirty="0">
                <a:latin typeface="Andalus" panose="02020603050405020304" pitchFamily="18" charset="-78"/>
                <a:cs typeface="Andalus" panose="02020603050405020304" pitchFamily="18" charset="-78"/>
              </a:endParaRPr>
            </a:p>
            <a:p>
              <a:pPr algn="ctr"/>
              <a:r>
                <a:rPr lang="en-US" sz="4000" dirty="0" smtClean="0">
                  <a:latin typeface="Andalus" panose="02020603050405020304" pitchFamily="18" charset="-78"/>
                  <a:cs typeface="Andalus" panose="02020603050405020304" pitchFamily="18" charset="-78"/>
                </a:rPr>
                <a:t>Increasing Frequency of Aged HSC </a:t>
              </a:r>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p:txBody>
        </p:sp>
        <p:sp>
          <p:nvSpPr>
            <p:cNvPr id="8" name="TextBox 7"/>
            <p:cNvSpPr txBox="1"/>
            <p:nvPr/>
          </p:nvSpPr>
          <p:spPr>
            <a:xfrm>
              <a:off x="13453872" y="8911261"/>
              <a:ext cx="10439400" cy="3448226"/>
            </a:xfrm>
            <a:prstGeom prst="rect">
              <a:avLst/>
            </a:prstGeom>
            <a:noFill/>
            <a:ln w="88900" cmpd="sng">
              <a:noFill/>
            </a:ln>
          </p:spPr>
          <p:txBody>
            <a:bodyPr wrap="square" rtlCol="0">
              <a:spAutoFit/>
            </a:bodyPr>
            <a:lstStyle/>
            <a:p>
              <a:pPr algn="ctr"/>
              <a:r>
                <a:rPr lang="en-US" sz="4000" b="1" dirty="0" smtClean="0">
                  <a:latin typeface="Andalus" panose="02020603050405020304" pitchFamily="18" charset="-78"/>
                  <a:cs typeface="Andalus" panose="02020603050405020304" pitchFamily="18" charset="-78"/>
                </a:rPr>
                <a:t>Objectives</a:t>
              </a:r>
            </a:p>
            <a:p>
              <a:pPr marL="571500" indent="-571500">
                <a:lnSpc>
                  <a:spcPct val="150000"/>
                </a:lnSpc>
                <a:buFont typeface="Arial" charset="0"/>
                <a:buChar char="•"/>
              </a:pPr>
              <a:r>
                <a:rPr lang="en-US" sz="3200" dirty="0">
                  <a:latin typeface="Andalus" panose="02020603050405020304" pitchFamily="18" charset="-78"/>
                  <a:cs typeface="Andalus" panose="02020603050405020304" pitchFamily="18" charset="-78"/>
                </a:rPr>
                <a:t>Identify the properties of aged hematopoietic stem cells </a:t>
              </a:r>
            </a:p>
            <a:p>
              <a:pPr marL="571500" indent="-571500">
                <a:lnSpc>
                  <a:spcPct val="150000"/>
                </a:lnSpc>
                <a:buFont typeface="Arial" charset="0"/>
                <a:buChar char="•"/>
              </a:pPr>
              <a:r>
                <a:rPr lang="en-US" sz="3200" dirty="0">
                  <a:latin typeface="Andalus" panose="02020603050405020304" pitchFamily="18" charset="-78"/>
                  <a:cs typeface="Andalus" panose="02020603050405020304" pitchFamily="18" charset="-78"/>
                </a:rPr>
                <a:t>Explain how aged hematopoietic stem cells may predispose to age-associated hematopoietic dysfunction</a:t>
              </a:r>
            </a:p>
            <a:p>
              <a:pPr algn="ctr"/>
              <a:endParaRPr lang="en-US" sz="4000" b="1" dirty="0">
                <a:latin typeface="Andalus" panose="02020603050405020304" pitchFamily="18" charset="-78"/>
                <a:cs typeface="Andalus" panose="02020603050405020304" pitchFamily="18" charset="-78"/>
              </a:endParaRPr>
            </a:p>
          </p:txBody>
        </p:sp>
        <p:sp>
          <p:nvSpPr>
            <p:cNvPr id="9" name="TextBox 8"/>
            <p:cNvSpPr txBox="1"/>
            <p:nvPr/>
          </p:nvSpPr>
          <p:spPr>
            <a:xfrm>
              <a:off x="13453872" y="12527406"/>
              <a:ext cx="10439400" cy="10319119"/>
            </a:xfrm>
            <a:prstGeom prst="rect">
              <a:avLst/>
            </a:prstGeom>
            <a:noFill/>
            <a:ln w="88900" cmpd="sng">
              <a:noFill/>
            </a:ln>
          </p:spPr>
          <p:txBody>
            <a:bodyPr wrap="square" rtlCol="0">
              <a:spAutoFit/>
            </a:bodyPr>
            <a:lstStyle/>
            <a:p>
              <a:pPr algn="ctr"/>
              <a:r>
                <a:rPr lang="en-US" sz="4000" b="1" dirty="0" smtClean="0">
                  <a:latin typeface="Andalus" panose="02020603050405020304" pitchFamily="18" charset="-78"/>
                  <a:cs typeface="Andalus" panose="02020603050405020304" pitchFamily="18" charset="-78"/>
                </a:rPr>
                <a:t>Materials and </a:t>
              </a:r>
              <a:r>
                <a:rPr lang="en-US" sz="4000" b="1" dirty="0" smtClean="0">
                  <a:latin typeface="Andalus" panose="02020603050405020304" pitchFamily="18" charset="-78"/>
                  <a:cs typeface="Andalus" panose="02020603050405020304" pitchFamily="18" charset="-78"/>
                </a:rPr>
                <a:t>Methods</a:t>
              </a:r>
            </a:p>
            <a:p>
              <a:pPr algn="ctr"/>
              <a:endParaRPr lang="en-US" sz="4000" b="1" dirty="0" smtClean="0">
                <a:latin typeface="Andalus" panose="02020603050405020304" pitchFamily="18" charset="-78"/>
                <a:cs typeface="Andalus" panose="02020603050405020304" pitchFamily="18" charset="-78"/>
              </a:endParaRPr>
            </a:p>
            <a:p>
              <a:pPr marL="457200" indent="-457200">
                <a:lnSpc>
                  <a:spcPct val="150000"/>
                </a:lnSpc>
                <a:buFont typeface="Arial" charset="0"/>
                <a:buChar char="•"/>
              </a:pPr>
              <a:r>
                <a:rPr lang="en-US" sz="3200" dirty="0">
                  <a:latin typeface="Andalus" panose="02020603050405020304" pitchFamily="18" charset="-78"/>
                  <a:cs typeface="Andalus" panose="02020603050405020304" pitchFamily="18" charset="-78"/>
                </a:rPr>
                <a:t>Sample data from NCBI GEO database (Pang et al., 2011) accession GSE32719, was loaded into R Studio for data analysis</a:t>
              </a:r>
            </a:p>
            <a:p>
              <a:pPr marL="457200" indent="-457200">
                <a:lnSpc>
                  <a:spcPct val="150000"/>
                </a:lnSpc>
                <a:buFont typeface="Arial" charset="0"/>
                <a:buChar char="•"/>
              </a:pPr>
              <a:r>
                <a:rPr lang="en-US" sz="3200" dirty="0">
                  <a:latin typeface="Andalus" panose="02020603050405020304" pitchFamily="18" charset="-78"/>
                  <a:cs typeface="Andalus" panose="02020603050405020304" pitchFamily="18" charset="-78"/>
                </a:rPr>
                <a:t>Using a sample size of 27 HSC, median and mean gene expression levels were normalized in order to clearly compare biological differences between samples of HSC</a:t>
              </a:r>
            </a:p>
            <a:p>
              <a:pPr marL="457200" indent="-457200">
                <a:lnSpc>
                  <a:spcPct val="150000"/>
                </a:lnSpc>
                <a:buFont typeface="Arial" charset="0"/>
                <a:buChar char="•"/>
              </a:pPr>
              <a:r>
                <a:rPr lang="en-US" sz="3200" dirty="0">
                  <a:latin typeface="Andalus" panose="02020603050405020304" pitchFamily="18" charset="-78"/>
                  <a:cs typeface="Andalus" panose="02020603050405020304" pitchFamily="18" charset="-78"/>
                </a:rPr>
                <a:t>Regression was used to measure the relationship between the mean expression levels and corresponding age of HSC</a:t>
              </a:r>
            </a:p>
            <a:p>
              <a:pPr marL="457200" indent="-457200">
                <a:lnSpc>
                  <a:spcPct val="150000"/>
                </a:lnSpc>
                <a:buFont typeface="Arial" charset="0"/>
                <a:buChar char="•"/>
              </a:pPr>
              <a:r>
                <a:rPr lang="en-US" sz="3200" dirty="0">
                  <a:latin typeface="Andalus" panose="02020603050405020304" pitchFamily="18" charset="-78"/>
                  <a:cs typeface="Andalus" panose="02020603050405020304" pitchFamily="18" charset="-78"/>
                </a:rPr>
                <a:t>Gene analysis conducted using </a:t>
              </a:r>
              <a:r>
                <a:rPr lang="en-US" sz="3200" dirty="0" err="1">
                  <a:latin typeface="Andalus" panose="02020603050405020304" pitchFamily="18" charset="-78"/>
                  <a:cs typeface="Andalus" panose="02020603050405020304" pitchFamily="18" charset="-78"/>
                </a:rPr>
                <a:t>GOrilla</a:t>
              </a:r>
              <a:r>
                <a:rPr lang="en-US" sz="3200" dirty="0">
                  <a:latin typeface="Andalus" panose="02020603050405020304" pitchFamily="18" charset="-78"/>
                  <a:cs typeface="Andalus" panose="02020603050405020304" pitchFamily="18" charset="-78"/>
                </a:rPr>
                <a:t> to identify classes of genes or proteins that are over-represented in a large set of genes </a:t>
              </a:r>
            </a:p>
            <a:p>
              <a:pPr algn="ctr"/>
              <a:endParaRPr lang="en-US" sz="4000" b="1" dirty="0" smtClean="0">
                <a:latin typeface="Andalus" panose="02020603050405020304" pitchFamily="18" charset="-78"/>
                <a:cs typeface="Andalus" panose="02020603050405020304" pitchFamily="18" charset="-78"/>
              </a:endParaRPr>
            </a:p>
          </p:txBody>
        </p:sp>
        <p:sp>
          <p:nvSpPr>
            <p:cNvPr id="10" name="TextBox 9"/>
            <p:cNvSpPr txBox="1"/>
            <p:nvPr/>
          </p:nvSpPr>
          <p:spPr>
            <a:xfrm>
              <a:off x="24874728" y="26624665"/>
              <a:ext cx="10515600" cy="10824030"/>
            </a:xfrm>
            <a:prstGeom prst="rect">
              <a:avLst/>
            </a:prstGeom>
            <a:noFill/>
            <a:ln w="88900" cmpd="sng">
              <a:noFill/>
            </a:ln>
          </p:spPr>
          <p:txBody>
            <a:bodyPr wrap="square" rtlCol="0">
              <a:spAutoFit/>
            </a:bodyPr>
            <a:lstStyle/>
            <a:p>
              <a:pPr algn="ctr"/>
              <a:r>
                <a:rPr lang="en-US" sz="4000" b="1" dirty="0" smtClean="0">
                  <a:latin typeface="Andalus" panose="02020603050405020304" pitchFamily="18" charset="-78"/>
                  <a:cs typeface="Andalus" panose="02020603050405020304" pitchFamily="18" charset="-78"/>
                </a:rPr>
                <a:t>Acknowledgements</a:t>
              </a:r>
            </a:p>
            <a:p>
              <a:r>
                <a:rPr lang="en-US" sz="3200" dirty="0">
                  <a:latin typeface="Andalus" panose="02020603050405020304" pitchFamily="18" charset="-78"/>
                  <a:cs typeface="Andalus" panose="02020603050405020304" pitchFamily="18" charset="-78"/>
                </a:rPr>
                <a:t>This study was supported by grants from the </a:t>
              </a:r>
              <a:r>
                <a:rPr lang="en-US" sz="3200" dirty="0" smtClean="0">
                  <a:latin typeface="Andalus" panose="02020603050405020304" pitchFamily="18" charset="-78"/>
                  <a:cs typeface="Andalus" panose="02020603050405020304" pitchFamily="18" charset="-78"/>
                </a:rPr>
                <a:t>Howard Hughes Medical Institute </a:t>
              </a:r>
              <a:r>
                <a:rPr lang="is-IS" sz="3200" dirty="0" smtClean="0">
                  <a:latin typeface="Andalus" panose="02020603050405020304" pitchFamily="18" charset="-78"/>
                  <a:cs typeface="Andalus" panose="02020603050405020304" pitchFamily="18" charset="-78"/>
                </a:rPr>
                <a:t>52006314</a:t>
              </a:r>
              <a:r>
                <a:rPr lang="en-US" sz="3200" dirty="0" smtClean="0">
                  <a:latin typeface="Andalus" panose="02020603050405020304" pitchFamily="18" charset="-78"/>
                  <a:cs typeface="Andalus" panose="02020603050405020304" pitchFamily="18" charset="-78"/>
                </a:rPr>
                <a:t>. The author would like to thank Dr. Hong Qin and Dr</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Emine</a:t>
              </a:r>
              <a:r>
                <a:rPr lang="en-US" sz="3200" dirty="0">
                  <a:latin typeface="Andalus" panose="02020603050405020304" pitchFamily="18" charset="-78"/>
                  <a:cs typeface="Andalus" panose="02020603050405020304" pitchFamily="18" charset="-78"/>
                </a:rPr>
                <a:t> </a:t>
              </a:r>
              <a:r>
                <a:rPr lang="en-US" sz="3200" dirty="0" err="1" smtClean="0">
                  <a:latin typeface="Andalus" panose="02020603050405020304" pitchFamily="18" charset="-78"/>
                  <a:cs typeface="Andalus" panose="02020603050405020304" pitchFamily="18" charset="-78"/>
                </a:rPr>
                <a:t>Guven</a:t>
              </a:r>
              <a:r>
                <a:rPr lang="en-US" sz="3200" dirty="0" smtClean="0">
                  <a:latin typeface="Andalus" panose="02020603050405020304" pitchFamily="18" charset="-78"/>
                  <a:cs typeface="Andalus" panose="02020603050405020304" pitchFamily="18" charset="-78"/>
                </a:rPr>
                <a:t> for all the help and support</a:t>
              </a:r>
              <a:endParaRPr lang="en-US" sz="3200" dirty="0" smtClean="0">
                <a:latin typeface="Andalus" panose="02020603050405020304" pitchFamily="18" charset="-78"/>
                <a:cs typeface="Andalus" panose="02020603050405020304" pitchFamily="18" charset="-78"/>
              </a:endParaRPr>
            </a:p>
            <a:p>
              <a:endParaRPr lang="en-US" sz="3200" dirty="0">
                <a:latin typeface="Andalus" panose="02020603050405020304" pitchFamily="18" charset="-78"/>
                <a:cs typeface="Andalus" panose="02020603050405020304" pitchFamily="18" charset="-78"/>
              </a:endParaRPr>
            </a:p>
            <a:p>
              <a:r>
                <a:rPr lang="en-US" sz="3200" dirty="0" err="1">
                  <a:latin typeface="Andalus" panose="02020603050405020304" pitchFamily="18" charset="-78"/>
                  <a:cs typeface="Andalus" panose="02020603050405020304" pitchFamily="18" charset="-78"/>
                </a:rPr>
                <a:t>Eran</a:t>
              </a:r>
              <a:r>
                <a:rPr lang="en-US" sz="3200" dirty="0">
                  <a:latin typeface="Andalus" panose="02020603050405020304" pitchFamily="18" charset="-78"/>
                  <a:cs typeface="Andalus" panose="02020603050405020304" pitchFamily="18" charset="-78"/>
                </a:rPr>
                <a:t> Eden*, Roy </a:t>
              </a:r>
              <a:r>
                <a:rPr lang="en-US" sz="3200" dirty="0" err="1">
                  <a:latin typeface="Andalus" panose="02020603050405020304" pitchFamily="18" charset="-78"/>
                  <a:cs typeface="Andalus" panose="02020603050405020304" pitchFamily="18" charset="-78"/>
                </a:rPr>
                <a:t>Navon</a:t>
              </a:r>
              <a:r>
                <a:rPr lang="en-US" sz="3200" dirty="0">
                  <a:latin typeface="Andalus" panose="02020603050405020304" pitchFamily="18" charset="-78"/>
                  <a:cs typeface="Andalus" panose="02020603050405020304" pitchFamily="18" charset="-78"/>
                </a:rPr>
                <a:t>*, Israel </a:t>
              </a:r>
              <a:r>
                <a:rPr lang="en-US" sz="3200" dirty="0" err="1">
                  <a:latin typeface="Andalus" panose="02020603050405020304" pitchFamily="18" charset="-78"/>
                  <a:cs typeface="Andalus" panose="02020603050405020304" pitchFamily="18" charset="-78"/>
                </a:rPr>
                <a:t>Steinfeld</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Doron</a:t>
              </a:r>
              <a:r>
                <a:rPr lang="en-US" sz="3200" dirty="0">
                  <a:latin typeface="Andalus" panose="02020603050405020304" pitchFamily="18" charset="-78"/>
                  <a:cs typeface="Andalus" panose="02020603050405020304" pitchFamily="18" charset="-78"/>
                </a:rPr>
                <a:t> Lipson and Zohar </a:t>
              </a:r>
              <a:r>
                <a:rPr lang="en-US" sz="3200" dirty="0" err="1">
                  <a:latin typeface="Andalus" panose="02020603050405020304" pitchFamily="18" charset="-78"/>
                  <a:cs typeface="Andalus" panose="02020603050405020304" pitchFamily="18" charset="-78"/>
                </a:rPr>
                <a:t>Yakhini</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GOrilla</a:t>
              </a:r>
              <a:r>
                <a:rPr lang="en-US" sz="3200" dirty="0">
                  <a:latin typeface="Andalus" panose="02020603050405020304" pitchFamily="18" charset="-78"/>
                  <a:cs typeface="Andalus" panose="02020603050405020304" pitchFamily="18" charset="-78"/>
                </a:rPr>
                <a:t>: A Tool For Discovery And Visualization of Enriched GO Terms in Ranked Gene Lists", BMC Bioinformatics 2009, 10:48.</a:t>
              </a:r>
            </a:p>
            <a:p>
              <a:endParaRPr lang="en-US" sz="3200" dirty="0" smtClean="0">
                <a:latin typeface="Andalus" panose="02020603050405020304" pitchFamily="18" charset="-78"/>
                <a:cs typeface="Andalus" panose="02020603050405020304" pitchFamily="18" charset="-78"/>
              </a:endParaRPr>
            </a:p>
            <a:p>
              <a:r>
                <a:rPr lang="en-US" sz="3200" dirty="0" smtClean="0">
                  <a:latin typeface="Andalus" panose="02020603050405020304" pitchFamily="18" charset="-78"/>
                  <a:cs typeface="Andalus" panose="02020603050405020304" pitchFamily="18" charset="-78"/>
                </a:rPr>
                <a:t>Pang </a:t>
              </a:r>
              <a:r>
                <a:rPr lang="en-US" sz="3200" dirty="0">
                  <a:latin typeface="Andalus" panose="02020603050405020304" pitchFamily="18" charset="-78"/>
                  <a:cs typeface="Andalus" panose="02020603050405020304" pitchFamily="18" charset="-78"/>
                </a:rPr>
                <a:t>WW, Price EA, </a:t>
              </a:r>
              <a:r>
                <a:rPr lang="en-US" sz="3200" dirty="0" err="1">
                  <a:latin typeface="Andalus" panose="02020603050405020304" pitchFamily="18" charset="-78"/>
                  <a:cs typeface="Andalus" panose="02020603050405020304" pitchFamily="18" charset="-78"/>
                </a:rPr>
                <a:t>Sahoo</a:t>
              </a:r>
              <a:r>
                <a:rPr lang="en-US" sz="3200" dirty="0">
                  <a:latin typeface="Andalus" panose="02020603050405020304" pitchFamily="18" charset="-78"/>
                  <a:cs typeface="Andalus" panose="02020603050405020304" pitchFamily="18" charset="-78"/>
                </a:rPr>
                <a:t> D, </a:t>
              </a:r>
              <a:r>
                <a:rPr lang="en-US" sz="3200" dirty="0" err="1">
                  <a:latin typeface="Andalus" panose="02020603050405020304" pitchFamily="18" charset="-78"/>
                  <a:cs typeface="Andalus" panose="02020603050405020304" pitchFamily="18" charset="-78"/>
                </a:rPr>
                <a:t>Beerman</a:t>
              </a:r>
              <a:r>
                <a:rPr lang="en-US" sz="3200" dirty="0">
                  <a:latin typeface="Andalus" panose="02020603050405020304" pitchFamily="18" charset="-78"/>
                  <a:cs typeface="Andalus" panose="02020603050405020304" pitchFamily="18" charset="-78"/>
                </a:rPr>
                <a:t> I et al. Human bone marrow hematopoietic stem cells are increased in frequency and myeloid-biased with age. </a:t>
              </a:r>
              <a:r>
                <a:rPr lang="en-US" sz="3200" dirty="0" err="1">
                  <a:latin typeface="Andalus" panose="02020603050405020304" pitchFamily="18" charset="-78"/>
                  <a:cs typeface="Andalus" panose="02020603050405020304" pitchFamily="18" charset="-78"/>
                </a:rPr>
                <a:t>Proc</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Natl</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Acad</a:t>
              </a:r>
              <a:r>
                <a:rPr lang="en-US" sz="3200" dirty="0">
                  <a:latin typeface="Andalus" panose="02020603050405020304" pitchFamily="18" charset="-78"/>
                  <a:cs typeface="Andalus" panose="02020603050405020304" pitchFamily="18" charset="-78"/>
                </a:rPr>
                <a:t> </a:t>
              </a:r>
              <a:r>
                <a:rPr lang="en-US" sz="3200" dirty="0" err="1">
                  <a:latin typeface="Andalus" panose="02020603050405020304" pitchFamily="18" charset="-78"/>
                  <a:cs typeface="Andalus" panose="02020603050405020304" pitchFamily="18" charset="-78"/>
                </a:rPr>
                <a:t>Sci</a:t>
              </a:r>
              <a:r>
                <a:rPr lang="en-US" sz="3200" dirty="0">
                  <a:latin typeface="Andalus" panose="02020603050405020304" pitchFamily="18" charset="-78"/>
                  <a:cs typeface="Andalus" panose="02020603050405020304" pitchFamily="18" charset="-78"/>
                </a:rPr>
                <a:t> U S A 2011 Dec 13;108(50):20012-7. PMID: </a:t>
              </a:r>
              <a:r>
                <a:rPr lang="en-US" sz="3200" dirty="0" smtClean="0">
                  <a:latin typeface="Andalus" panose="02020603050405020304" pitchFamily="18" charset="-78"/>
                  <a:cs typeface="Andalus" panose="02020603050405020304" pitchFamily="18" charset="-78"/>
                </a:rPr>
                <a:t>22123971</a:t>
              </a:r>
            </a:p>
            <a:p>
              <a:endParaRPr lang="en-US" sz="3200" dirty="0">
                <a:latin typeface="Andalus" panose="02020603050405020304" pitchFamily="18" charset="-78"/>
                <a:cs typeface="Andalus" panose="02020603050405020304" pitchFamily="18" charset="-78"/>
              </a:endParaRPr>
            </a:p>
            <a:p>
              <a:r>
                <a:rPr lang="en-US" sz="3200" dirty="0"/>
                <a:t>R Core Team (2013). R: A language and environment for statistical</a:t>
              </a:r>
            </a:p>
            <a:p>
              <a:r>
                <a:rPr lang="en-US" sz="3200" dirty="0"/>
                <a:t>  computing. R Foundation for Statistical Computing, Vienna, Austria.</a:t>
              </a:r>
            </a:p>
            <a:p>
              <a:r>
                <a:rPr lang="en-US" sz="3200" dirty="0"/>
                <a:t>  URL http://www.R-project.org</a:t>
              </a:r>
              <a:r>
                <a:rPr lang="en-US" sz="3200" dirty="0" smtClean="0"/>
                <a:t>/.</a:t>
              </a:r>
            </a:p>
            <a:p>
              <a:endParaRPr lang="en-US" sz="3200" dirty="0" smtClean="0">
                <a:latin typeface="Andalus" panose="02020603050405020304" pitchFamily="18" charset="-78"/>
                <a:cs typeface="Andalus" panose="02020603050405020304" pitchFamily="18" charset="-78"/>
              </a:endParaRPr>
            </a:p>
          </p:txBody>
        </p:sp>
      </p:gr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r="7943"/>
          <a:stretch/>
        </p:blipFill>
        <p:spPr>
          <a:xfrm>
            <a:off x="7667244" y="20773479"/>
            <a:ext cx="3998214" cy="5353444"/>
          </a:xfrm>
          <a:prstGeom prst="rect">
            <a:avLst/>
          </a:prstGeom>
        </p:spPr>
      </p:pic>
      <p:sp>
        <p:nvSpPr>
          <p:cNvPr id="13" name="TextBox 12"/>
          <p:cNvSpPr txBox="1"/>
          <p:nvPr/>
        </p:nvSpPr>
        <p:spPr>
          <a:xfrm>
            <a:off x="804672" y="29760882"/>
            <a:ext cx="11734800" cy="6126480"/>
          </a:xfrm>
          <a:prstGeom prst="rect">
            <a:avLst/>
          </a:prstGeom>
          <a:noFill/>
          <a:ln w="88900" cmpd="sng">
            <a:noFill/>
          </a:ln>
        </p:spPr>
        <p:txBody>
          <a:bodyPr wrap="square" rtlCol="0">
            <a:spAutoFit/>
          </a:bodyPr>
          <a:lstStyle/>
          <a:p>
            <a:endParaRPr lang="en-US" sz="20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967" t="2771" r="6106" b="4853"/>
          <a:stretch/>
        </p:blipFill>
        <p:spPr>
          <a:xfrm>
            <a:off x="1203960" y="27574408"/>
            <a:ext cx="5486400" cy="5791200"/>
          </a:xfrm>
          <a:prstGeom prst="rect">
            <a:avLst/>
          </a:prstGeom>
        </p:spPr>
      </p:pic>
      <p:sp>
        <p:nvSpPr>
          <p:cNvPr id="16" name="TextBox 15"/>
          <p:cNvSpPr txBox="1"/>
          <p:nvPr/>
        </p:nvSpPr>
        <p:spPr>
          <a:xfrm>
            <a:off x="6885305" y="27964673"/>
            <a:ext cx="5013198" cy="6924973"/>
          </a:xfrm>
          <a:prstGeom prst="rect">
            <a:avLst/>
          </a:prstGeom>
          <a:noFill/>
        </p:spPr>
        <p:txBody>
          <a:bodyPr wrap="square" rtlCol="0">
            <a:spAutoFit/>
          </a:bodyPr>
          <a:lstStyle/>
          <a:p>
            <a:pPr>
              <a:lnSpc>
                <a:spcPct val="150000"/>
              </a:lnSpc>
            </a:pPr>
            <a:r>
              <a:rPr lang="en-US" sz="2400" b="1" dirty="0"/>
              <a:t>Figure 2. </a:t>
            </a:r>
            <a:r>
              <a:rPr lang="en-US" sz="2400" dirty="0"/>
              <a:t>Stem cell can make identical copies of themselves for long periods of time; this ability to proliferate is referred to as long-term self-renewal. Stem cells typically divide again, producing an intermediate cell or progenitor cell. The progenitor cells then give rise to mature cell types that have different shapes and specialized functions. (Winslow &amp; </a:t>
            </a:r>
            <a:r>
              <a:rPr lang="en-US" sz="2400" dirty="0" err="1"/>
              <a:t>Kibiuk</a:t>
            </a:r>
            <a:r>
              <a:rPr lang="en-US" sz="2400" dirty="0"/>
              <a:t>, 2001)</a:t>
            </a:r>
            <a:endParaRPr lang="en-US" sz="2400" b="1" dirty="0"/>
          </a:p>
          <a:p>
            <a:endParaRPr lang="en-US" dirty="0"/>
          </a:p>
        </p:txBody>
      </p:sp>
      <p:sp>
        <p:nvSpPr>
          <p:cNvPr id="17" name="TextBox 16"/>
          <p:cNvSpPr txBox="1"/>
          <p:nvPr/>
        </p:nvSpPr>
        <p:spPr>
          <a:xfrm>
            <a:off x="24893016" y="7805311"/>
            <a:ext cx="10549128" cy="24622125"/>
          </a:xfrm>
          <a:prstGeom prst="rect">
            <a:avLst/>
          </a:prstGeom>
          <a:noFill/>
          <a:ln w="88900" cmpd="sng">
            <a:noFill/>
          </a:ln>
        </p:spPr>
        <p:txBody>
          <a:bodyPr wrap="square" rtlCol="0">
            <a:spAutoFit/>
          </a:bodyPr>
          <a:lstStyle/>
          <a:p>
            <a:pPr algn="ctr"/>
            <a:r>
              <a:rPr lang="en-US" sz="4000" dirty="0" smtClean="0">
                <a:latin typeface="Andalus" panose="02020603050405020304" pitchFamily="18" charset="-78"/>
                <a:cs typeface="Andalus" panose="02020603050405020304" pitchFamily="18" charset="-78"/>
              </a:rPr>
              <a:t>Increase in Aged HSC with Adjustments</a:t>
            </a:r>
            <a:endParaRPr lang="en-US" sz="4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pPr algn="ctr"/>
            <a:endParaRPr lang="en-US" sz="15000"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pPr>
              <a:lnSpc>
                <a:spcPct val="150000"/>
              </a:lnSpc>
            </a:pPr>
            <a:endParaRPr lang="en-US" sz="3200" dirty="0">
              <a:latin typeface="Andalus" panose="02020603050405020304" pitchFamily="18" charset="-78"/>
              <a:cs typeface="Andalus" panose="02020603050405020304" pitchFamily="18" charset="-78"/>
            </a:endParaRPr>
          </a:p>
          <a:p>
            <a:pPr marL="457200" indent="-457200">
              <a:buFont typeface="Arial" charset="0"/>
              <a:buChar char="•"/>
            </a:pPr>
            <a:r>
              <a:rPr lang="en-US" sz="3200" dirty="0" smtClean="0">
                <a:latin typeface="Andalus" panose="02020603050405020304" pitchFamily="18" charset="-78"/>
                <a:cs typeface="Andalus" panose="02020603050405020304" pitchFamily="18" charset="-78"/>
              </a:rPr>
              <a:t>In aged individuals, HSC frequency increased</a:t>
            </a:r>
          </a:p>
          <a:p>
            <a:pPr marL="457200" indent="-457200">
              <a:buFont typeface="Arial" charset="0"/>
              <a:buChar char="•"/>
            </a:pPr>
            <a:r>
              <a:rPr lang="en-US" sz="3200" dirty="0" smtClean="0">
                <a:latin typeface="Andalus" panose="02020603050405020304" pitchFamily="18" charset="-78"/>
                <a:cs typeface="Andalus" panose="02020603050405020304" pitchFamily="18" charset="-78"/>
              </a:rPr>
              <a:t>Aged individuals HSC are less dormant</a:t>
            </a:r>
          </a:p>
          <a:p>
            <a:pPr marL="457200" indent="-457200">
              <a:buFont typeface="Arial" charset="0"/>
              <a:buChar char="•"/>
            </a:pPr>
            <a:r>
              <a:rPr lang="en-US" sz="3200" dirty="0" smtClean="0">
                <a:latin typeface="Andalus" panose="02020603050405020304" pitchFamily="18" charset="-78"/>
                <a:cs typeface="Andalus" panose="02020603050405020304" pitchFamily="18" charset="-78"/>
              </a:rPr>
              <a:t>The aged HSC exhibit </a:t>
            </a:r>
            <a:r>
              <a:rPr lang="en-US" sz="3200" dirty="0">
                <a:latin typeface="Andalus" panose="02020603050405020304" pitchFamily="18" charset="-78"/>
                <a:cs typeface="Andalus" panose="02020603050405020304" pitchFamily="18" charset="-78"/>
              </a:rPr>
              <a:t>myeloid-biased differentiation potential compared to young </a:t>
            </a:r>
            <a:r>
              <a:rPr lang="en-US" sz="3200" dirty="0" smtClean="0">
                <a:latin typeface="Andalus" panose="02020603050405020304" pitchFamily="18" charset="-78"/>
                <a:cs typeface="Andalus" panose="02020603050405020304" pitchFamily="18" charset="-78"/>
              </a:rPr>
              <a:t>HSC</a:t>
            </a:r>
            <a:endParaRPr lang="en-US" sz="3200" dirty="0" smtClean="0">
              <a:latin typeface="Andalus" panose="02020603050405020304" pitchFamily="18" charset="-78"/>
              <a:cs typeface="Andalus" panose="02020603050405020304" pitchFamily="18" charset="-78"/>
            </a:endParaRPr>
          </a:p>
          <a:p>
            <a:endParaRPr lang="en-US" sz="3200" dirty="0" smtClean="0">
              <a:latin typeface="Andalus" panose="02020603050405020304" pitchFamily="18" charset="-78"/>
              <a:cs typeface="Andalus" panose="02020603050405020304" pitchFamily="18" charset="-78"/>
            </a:endParaRPr>
          </a:p>
          <a:p>
            <a:pPr algn="ctr"/>
            <a:r>
              <a:rPr lang="en-US" sz="4000" b="1" dirty="0" smtClean="0">
                <a:latin typeface="Andalus" panose="02020603050405020304" pitchFamily="18" charset="-78"/>
                <a:cs typeface="Andalus" panose="02020603050405020304" pitchFamily="18" charset="-78"/>
              </a:rPr>
              <a:t>Conclusion</a:t>
            </a:r>
          </a:p>
          <a:p>
            <a:pPr>
              <a:lnSpc>
                <a:spcPct val="150000"/>
              </a:lnSpc>
            </a:pPr>
            <a:r>
              <a:rPr lang="en-US" sz="3200" dirty="0" smtClean="0">
                <a:latin typeface="Andalus" panose="02020603050405020304" pitchFamily="18" charset="-78"/>
                <a:cs typeface="Andalus" panose="02020603050405020304" pitchFamily="18" charset="-78"/>
              </a:rPr>
              <a:t>These finding indicate that there are </a:t>
            </a:r>
            <a:r>
              <a:rPr lang="en-US" sz="3200" dirty="0" smtClean="0"/>
              <a:t>age-related </a:t>
            </a:r>
            <a:r>
              <a:rPr lang="en-US" sz="3200" dirty="0"/>
              <a:t>changes is decline of the immune </a:t>
            </a:r>
            <a:r>
              <a:rPr lang="en-US" sz="3200" dirty="0" smtClean="0"/>
              <a:t>system. Aging of the immune system is associated with HSC gene expression that reflect quantitative alterations.  The research data indicates that increased frequency does not translate to improved function of aged HSC</a:t>
            </a:r>
            <a:r>
              <a:rPr lang="en-US" sz="3200" dirty="0"/>
              <a:t>. The increasing longevity of human populations has prompted a keen interest in molecular solutions to aging and age-related medical problems. Future studies that extend and integrate our understanding of stem cell aging will ultimately contribute to increasing the life expectancy of humans, and developing anti-aging therapies and regenerative medicines.</a:t>
            </a:r>
            <a:endParaRPr lang="en-US" sz="3200" dirty="0" smtClean="0">
              <a:latin typeface="Andalus" panose="02020603050405020304" pitchFamily="18" charset="-78"/>
              <a:cs typeface="Andalus" panose="02020603050405020304" pitchFamily="18" charset="-78"/>
            </a:endParaRPr>
          </a:p>
          <a:p>
            <a:pPr algn="ctr"/>
            <a:endParaRPr lang="en-US" sz="4000" b="1"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a:p>
            <a:endParaRPr lang="en-US" dirty="0" smtClean="0">
              <a:latin typeface="Andalus" panose="02020603050405020304" pitchFamily="18" charset="-78"/>
              <a:cs typeface="Andalus" panose="02020603050405020304" pitchFamily="18" charset="-78"/>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7152" y="23960791"/>
            <a:ext cx="8572500" cy="546100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00330" y="8881555"/>
            <a:ext cx="9334500" cy="5270500"/>
          </a:xfrm>
          <a:prstGeom prst="rect">
            <a:avLst/>
          </a:prstGeom>
        </p:spPr>
      </p:pic>
      <p:pic>
        <p:nvPicPr>
          <p:cNvPr id="22" name="Picture 21"/>
          <p:cNvPicPr>
            <a:picLocks noChangeAspect="1"/>
          </p:cNvPicPr>
          <p:nvPr/>
        </p:nvPicPr>
        <p:blipFill rotWithShape="1">
          <a:blip r:embed="rId7">
            <a:extLst>
              <a:ext uri="{28A0092B-C50C-407E-A947-70E740481C1C}">
                <a14:useLocalDpi xmlns:a14="http://schemas.microsoft.com/office/drawing/2010/main" val="0"/>
              </a:ext>
            </a:extLst>
          </a:blip>
          <a:srcRect t="5369"/>
          <a:stretch/>
        </p:blipFill>
        <p:spPr>
          <a:xfrm>
            <a:off x="13979652" y="30849187"/>
            <a:ext cx="9207500" cy="5083642"/>
          </a:xfrm>
          <a:prstGeom prst="rect">
            <a:avLst/>
          </a:prstGeom>
        </p:spPr>
      </p:pic>
    </p:spTree>
    <p:extLst>
      <p:ext uri="{BB962C8B-B14F-4D97-AF65-F5344CB8AC3E}">
        <p14:creationId xmlns:p14="http://schemas.microsoft.com/office/powerpoint/2010/main" val="292700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691</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Andalus</vt:lpstr>
      <vt:lpstr>Calibri</vt:lpstr>
      <vt:lpstr>Goudy Stout</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9020</dc:creator>
  <cp:lastModifiedBy>flyons</cp:lastModifiedBy>
  <cp:revision>24</cp:revision>
  <dcterms:created xsi:type="dcterms:W3CDTF">2015-01-23T19:49:15Z</dcterms:created>
  <dcterms:modified xsi:type="dcterms:W3CDTF">2016-04-08T21:00:05Z</dcterms:modified>
</cp:coreProperties>
</file>