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48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8736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Why green background</a:t>
            </a:r>
            <a:r>
              <a:rPr lang="en-US" baseline="0" dirty="0" smtClean="0"/>
              <a:t> on the right?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/>
              <a:t>Metric </a:t>
            </a:r>
            <a:r>
              <a:rPr lang="en" sz="4000" dirty="0" smtClean="0"/>
              <a:t>Proficiency</a:t>
            </a:r>
            <a:r>
              <a:rPr lang="en-US" sz="4000" dirty="0" smtClean="0"/>
              <a:t>, </a:t>
            </a:r>
            <a:r>
              <a:rPr lang="en" sz="4000" dirty="0" smtClean="0"/>
              <a:t>Scientific Literacy</a:t>
            </a:r>
            <a:r>
              <a:rPr lang="en-US" sz="4000" dirty="0" smtClean="0"/>
              <a:t> and Attitude</a:t>
            </a:r>
            <a:endParaRPr lang="en" sz="4000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Kierra </a:t>
            </a:r>
            <a:r>
              <a:rPr lang="en" dirty="0"/>
              <a:t>Parker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504425" y="107325"/>
            <a:ext cx="7803900" cy="63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400" dirty="0"/>
              <a:t>Scientific Literacy Within </a:t>
            </a:r>
            <a:r>
              <a:rPr lang="en" sz="4400" dirty="0" smtClean="0"/>
              <a:t>Gen</a:t>
            </a:r>
            <a:r>
              <a:rPr lang="en-US" sz="4400" dirty="0" smtClean="0"/>
              <a:t>d</a:t>
            </a:r>
            <a:r>
              <a:rPr lang="en" sz="4400" dirty="0" smtClean="0"/>
              <a:t>er </a:t>
            </a:r>
            <a:r>
              <a:rPr lang="en" sz="4400" dirty="0"/>
              <a:t>&amp; Age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50" y="1769975"/>
            <a:ext cx="4142700" cy="26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200" y="1718650"/>
            <a:ext cx="4550499" cy="285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50300" y="573250"/>
            <a:ext cx="8843399" cy="11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algn="ctr" rtl="0">
              <a:spcBef>
                <a:spcPts val="0"/>
              </a:spcBef>
              <a:buNone/>
            </a:pPr>
            <a:r>
              <a:rPr lang="en" sz="1800" b="1">
                <a:latin typeface="Corsiva"/>
                <a:ea typeface="Corsiva"/>
                <a:cs typeface="Corsiva"/>
                <a:sym typeface="Corsiva"/>
              </a:rPr>
              <a:t>- Highest</a:t>
            </a:r>
            <a:r>
              <a:rPr lang="en" sz="1800">
                <a:latin typeface="Corsiva"/>
                <a:ea typeface="Corsiva"/>
                <a:cs typeface="Corsiva"/>
                <a:sym typeface="Corsiva"/>
              </a:rPr>
              <a:t>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Women (23-30) and (31-40) Men (31-40) and (51-55)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rsiva"/>
                <a:ea typeface="Corsiva"/>
                <a:cs typeface="Corsiva"/>
                <a:sym typeface="Corsiva"/>
              </a:rPr>
              <a:t>-Lowest</a:t>
            </a:r>
            <a:r>
              <a:rPr lang="en" sz="1800">
                <a:latin typeface="Corsiva"/>
                <a:ea typeface="Corsiva"/>
                <a:cs typeface="Corsiva"/>
                <a:sym typeface="Corsiva"/>
              </a:rPr>
              <a:t>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Women (51-55) and (18-22) Men (18-22)</a:t>
            </a:r>
          </a:p>
          <a:p>
            <a:pPr marL="457200" lvl="0" indent="0" algn="ctr">
              <a:spcBef>
                <a:spcPts val="0"/>
              </a:spcBef>
              <a:buNone/>
            </a:pPr>
            <a:r>
              <a:rPr lang="en" sz="1800" b="1">
                <a:latin typeface="Corsiva"/>
                <a:ea typeface="Corsiva"/>
                <a:cs typeface="Corsiva"/>
                <a:sym typeface="Corsiva"/>
              </a:rPr>
              <a:t>- Similarities</a:t>
            </a:r>
            <a:r>
              <a:rPr lang="en" sz="1800">
                <a:latin typeface="Corsiva"/>
                <a:ea typeface="Corsiva"/>
                <a:cs typeface="Corsiva"/>
                <a:sym typeface="Corsiva"/>
              </a:rPr>
              <a:t>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Women  have an overall lower accuracy, and younger ages are in the lower performing section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29300" y="4573525"/>
            <a:ext cx="8274599" cy="3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Group 18-22 (20), 23-30 (26.5), 31-40 (35.5), 41-50 (45.5), 51-55 (53), 65 and older displayed left to right 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6200" y="0"/>
            <a:ext cx="784140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/>
              <a:t>Metric Conversion Within </a:t>
            </a:r>
            <a:r>
              <a:rPr lang="en" sz="4800" dirty="0" smtClean="0"/>
              <a:t>Gen</a:t>
            </a:r>
            <a:r>
              <a:rPr lang="en-US" sz="4800" dirty="0" smtClean="0"/>
              <a:t>d</a:t>
            </a:r>
            <a:r>
              <a:rPr lang="en" sz="4800" dirty="0" smtClean="0"/>
              <a:t>er </a:t>
            </a:r>
            <a:r>
              <a:rPr lang="en" sz="4800" dirty="0"/>
              <a:t>&amp; Age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64900" y="613000"/>
            <a:ext cx="8132700" cy="11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rsiva"/>
                <a:ea typeface="Corsiva"/>
                <a:cs typeface="Corsiva"/>
                <a:sym typeface="Corsiva"/>
              </a:rPr>
              <a:t>Highest</a:t>
            </a:r>
            <a:r>
              <a:rPr lang="en" sz="1800">
                <a:latin typeface="Corsiva"/>
                <a:ea typeface="Corsiva"/>
                <a:cs typeface="Corsiva"/>
                <a:sym typeface="Corsiva"/>
              </a:rPr>
              <a:t>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Women (31-40) Men (31-65)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rsiva"/>
                <a:ea typeface="Corsiva"/>
                <a:cs typeface="Corsiva"/>
                <a:sym typeface="Corsiva"/>
              </a:rPr>
              <a:t>Lowest</a:t>
            </a:r>
            <a:r>
              <a:rPr lang="en" sz="1800">
                <a:latin typeface="Corsiva"/>
                <a:ea typeface="Corsiva"/>
                <a:cs typeface="Corsiva"/>
                <a:sym typeface="Corsiva"/>
              </a:rPr>
              <a:t>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Women (51-55) Men (23-30)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rsiva"/>
                <a:ea typeface="Corsiva"/>
                <a:cs typeface="Corsiva"/>
                <a:sym typeface="Corsiva"/>
              </a:rPr>
              <a:t>Similarities</a:t>
            </a:r>
            <a:r>
              <a:rPr lang="en" sz="1800">
                <a:latin typeface="Corsiva"/>
                <a:ea typeface="Corsiva"/>
                <a:cs typeface="Corsiva"/>
                <a:sym typeface="Corsiva"/>
              </a:rPr>
              <a:t>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Most age groups have the same scientific attitude (insignificant difference), a young age group has the lowest average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900" y="1839675"/>
            <a:ext cx="3874400" cy="27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25" y="1839675"/>
            <a:ext cx="4322975" cy="280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429300" y="4428075"/>
            <a:ext cx="8274599" cy="5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Group 18-22 (20), 23-30 (26.5), 31-40 (35.5), 41-50 (45.5), 51-55 (53), 65 and older displayed left to righ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Linear regression Female pvalue: 3.677 e-06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Linear regression Male p-value .02694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 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6200" y="0"/>
            <a:ext cx="784140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scientific attitude  Within GenDer &amp; Age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66775" y="537875"/>
            <a:ext cx="8132700" cy="13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rsiva"/>
                <a:ea typeface="Corsiva"/>
                <a:cs typeface="Corsiva"/>
                <a:sym typeface="Corsiva"/>
              </a:rPr>
              <a:t>Highest</a:t>
            </a:r>
            <a:r>
              <a:rPr lang="en" sz="1800">
                <a:latin typeface="Corsiva"/>
                <a:ea typeface="Corsiva"/>
                <a:cs typeface="Corsiva"/>
                <a:sym typeface="Corsiva"/>
              </a:rPr>
              <a:t>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Women (31-40) Men (31-65)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rsiva"/>
                <a:ea typeface="Corsiva"/>
                <a:cs typeface="Corsiva"/>
                <a:sym typeface="Corsiva"/>
              </a:rPr>
              <a:t>Lowest</a:t>
            </a:r>
            <a:r>
              <a:rPr lang="en" sz="1800">
                <a:latin typeface="Corsiva"/>
                <a:ea typeface="Corsiva"/>
                <a:cs typeface="Corsiva"/>
                <a:sym typeface="Corsiva"/>
              </a:rPr>
              <a:t>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Women (51-55) Men (23-30)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rsiva"/>
                <a:ea typeface="Corsiva"/>
                <a:cs typeface="Corsiva"/>
                <a:sym typeface="Corsiva"/>
              </a:rPr>
              <a:t>Similarities</a:t>
            </a:r>
            <a:r>
              <a:rPr lang="en" sz="1800">
                <a:latin typeface="Corsiva"/>
                <a:ea typeface="Corsiva"/>
                <a:cs typeface="Corsiva"/>
                <a:sym typeface="Corsiva"/>
              </a:rPr>
              <a:t>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Most age groups have the same scientific attitude (insignificant difference), a young age group has the lowest average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00" y="1687225"/>
            <a:ext cx="362029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03725" y="4454625"/>
            <a:ext cx="8274599" cy="3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Group 18-22 (20), 23-30 (26.5), 31-40 (35.5), 41-50 (45.5), 51-55 (53), 65 and older displayed left to right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Female Linear Regression p-value : 1148 e-10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Male Linear REgression .006385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225" y="1687225"/>
            <a:ext cx="4026074" cy="27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236350" y="568175"/>
            <a:ext cx="90794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rsiva"/>
                <a:ea typeface="Corsiva"/>
                <a:cs typeface="Corsiva"/>
                <a:sym typeface="Corsiva"/>
              </a:rPr>
              <a:t>Similarities:</a:t>
            </a: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Younger age groups displays lowest percent accuracy, Middle age and older age groups have relatively high accuracy. 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96400" y="-80225"/>
            <a:ext cx="735120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Analysis within Age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94200" y="4387875"/>
            <a:ext cx="7351200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Group 18-22 (20), 23-30 (26.5), 31-40 (35.5), 41-50 (45.5), 51-55 (53),56-64 (58), 65 and older displayed left to right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Linear Regression Scientific Literacy pvalue 7.358 e-06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Linear Regression Metric Within Age 3.667 e-06</a:t>
            </a: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25" y="1323875"/>
            <a:ext cx="4494975" cy="31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236360" y="1838611"/>
            <a:ext cx="1652699" cy="1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225" y="1373750"/>
            <a:ext cx="4616824" cy="2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4573010" y="1698747"/>
            <a:ext cx="1747799" cy="16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51375" y="860350"/>
            <a:ext cx="4045199" cy="97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within age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1"/>
          </p:nvPr>
        </p:nvSpPr>
        <p:spPr>
          <a:xfrm>
            <a:off x="351375" y="2108526"/>
            <a:ext cx="4045199" cy="228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accent1"/>
              </a:buClr>
              <a:buChar char="-"/>
            </a:pPr>
            <a:r>
              <a:rPr lang="en">
                <a:solidFill>
                  <a:schemeClr val="accent1"/>
                </a:solidFill>
              </a:rPr>
              <a:t>Older age groups display higher scientific literacy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accent1"/>
              </a:buClr>
              <a:buChar char="-"/>
            </a:pPr>
            <a:r>
              <a:rPr lang="en">
                <a:solidFill>
                  <a:schemeClr val="accent1"/>
                </a:solidFill>
              </a:rPr>
              <a:t>Youngest age group display lowest scientific literacy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  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575" y="729800"/>
            <a:ext cx="4357349" cy="40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4752370" y="873133"/>
            <a:ext cx="1649699" cy="28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4870900" y="4671625"/>
            <a:ext cx="4045199" cy="33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 p-value 1.148 e-10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236100" y="407175"/>
            <a:ext cx="9079499" cy="11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rsiva"/>
                <a:ea typeface="Corsiva"/>
                <a:cs typeface="Corsiva"/>
                <a:sym typeface="Corsiva"/>
              </a:rPr>
              <a:t>Similarities:</a:t>
            </a: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Higher degrees result in higher education, B.S. has higher accuracy than B.A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chemeClr val="accent1"/>
                </a:solidFill>
                <a:latin typeface="Corsiva"/>
                <a:ea typeface="Corsiva"/>
                <a:cs typeface="Corsiva"/>
                <a:sym typeface="Corsiva"/>
              </a:rPr>
              <a:t>Highest:</a:t>
            </a: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Metric (PhD), Literacy (M.D.)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rsiva"/>
                <a:ea typeface="Corsiva"/>
                <a:cs typeface="Corsiva"/>
                <a:sym typeface="Corsiva"/>
              </a:rPr>
              <a:t>Lowest:</a:t>
            </a: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Metric (High School and B.A., Literacy (High School, B.A.)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00" y="1552575"/>
            <a:ext cx="4861775" cy="31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575" y="1552575"/>
            <a:ext cx="4153425" cy="28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928550" y="-198275"/>
            <a:ext cx="735120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Analysis within Highest Degree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923100" y="4411025"/>
            <a:ext cx="5843999" cy="5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PhD, Master, M.D, H.S, B.S. and B.A. displayed right to left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Linear Regression (Metric) p-value 2.197 e-08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Linear Regression (Scientific Literacy) p-value 5.311 e-05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211650" y="580975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Degree Analysis 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1"/>
          </p:nvPr>
        </p:nvSpPr>
        <p:spPr>
          <a:xfrm>
            <a:off x="0" y="2178675"/>
            <a:ext cx="4593600" cy="276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Scientific Attitude</a:t>
            </a:r>
          </a:p>
          <a:p>
            <a:pPr marL="457200" lvl="0" indent="-228600" algn="l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Highest score MD (100%)</a:t>
            </a:r>
          </a:p>
          <a:p>
            <a:pPr marL="457200" lvl="0" indent="-228600" algn="l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Higher education has greater scientific attitude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Scientific Literacy</a:t>
            </a:r>
          </a:p>
          <a:p>
            <a:pPr marL="457200" lvl="0" indent="-228600" algn="l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B.S &gt; B.A</a:t>
            </a:r>
          </a:p>
          <a:p>
            <a:pPr marL="457200" lvl="0" indent="-330200" algn="l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Master + PhD &gt; B.A. + B.S + H.S.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l="-9637"/>
          <a:stretch/>
        </p:blipFill>
        <p:spPr>
          <a:xfrm>
            <a:off x="4176675" y="370750"/>
            <a:ext cx="4859900" cy="43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5335850" y="4560925"/>
            <a:ext cx="3298799" cy="48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 p-value .0004279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1950" y="5120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Analysis of Country of Education 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91700" y="4064487"/>
            <a:ext cx="8441099" cy="3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Those educated outside of the U.S. have a higher accuracy.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00" y="683100"/>
            <a:ext cx="4545149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850" y="777000"/>
            <a:ext cx="4115699" cy="3381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1070125" y="4924875"/>
            <a:ext cx="6063900" cy="2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1185200" y="4521075"/>
            <a:ext cx="6029399" cy="34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Linear Regression (Metric) p-value .006894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Linear Regression (Scientific Literacy) p-value .00944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Scientific ATtitude and Country of Education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308625"/>
            <a:ext cx="3884699" cy="36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-No significant difference of scientific attitude and country of education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- Exposure to metric system in everyday life may affect the accuracy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650" y="1093850"/>
            <a:ext cx="45376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774925" y="4405950"/>
            <a:ext cx="4537799" cy="58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 p-value : .1037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Scientific Attitude and Literacy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4179900" cy="3952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-Positive Scientific Attitude (1) shows dramatically higher accuracy in questions of scientific literacy than those who didn’t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-We can conclude there is a direct correlation between scientific literacy and attitude 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675" y="934025"/>
            <a:ext cx="4576324" cy="40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1926225" y="4627350"/>
            <a:ext cx="4317300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 p-value 4.596 e-07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78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Abstract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766575"/>
            <a:ext cx="8520599" cy="41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This research focuses on..</a:t>
            </a:r>
          </a:p>
          <a:p>
            <a:pPr marL="9144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age, gender, country of education, and highest education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Using..</a:t>
            </a:r>
          </a:p>
          <a:p>
            <a:pPr marL="9144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24 question survey</a:t>
            </a:r>
          </a:p>
          <a:p>
            <a:pPr marL="9144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 studio 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To determine…</a:t>
            </a:r>
          </a:p>
          <a:p>
            <a:pPr marL="9144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factors that affect metric proficiency scientific literacy and scientific attitude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126" y="2040862"/>
            <a:ext cx="998936" cy="1026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Conclusion…</a:t>
            </a:r>
          </a:p>
          <a:p>
            <a:pPr lvl="0">
              <a:spcBef>
                <a:spcPts val="0"/>
              </a:spcBef>
              <a:buNone/>
            </a:pP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599" cy="3928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orsiva"/>
              <a:buAutoNum type="arabicPeriod"/>
            </a:pPr>
            <a:r>
              <a:rPr lang="en" sz="24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From Observation of Gender and Gender with Age Controlled...</a:t>
            </a:r>
          </a:p>
          <a:p>
            <a:pPr marL="914400" lvl="1" indent="-342900" rtl="0">
              <a:spcBef>
                <a:spcPts val="0"/>
              </a:spcBef>
              <a:buClr>
                <a:srgbClr val="FFFFFF"/>
              </a:buClr>
              <a:buSzPct val="100000"/>
              <a:buAutoNum type="alphaLcPeriod"/>
            </a:pPr>
            <a:r>
              <a:rPr lang="en" sz="1800">
                <a:solidFill>
                  <a:srgbClr val="FFFFFF"/>
                </a:solidFill>
              </a:rPr>
              <a:t>Because difference in accuracy decrease with age being controlled we can determine that gender is not directly related to scientific literacy or metric conversion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2. From Observation of Age...</a:t>
            </a:r>
          </a:p>
          <a:p>
            <a:pPr marL="914400" lvl="0" indent="-228600" rtl="0">
              <a:spcBef>
                <a:spcPts val="0"/>
              </a:spcBef>
              <a:buClr>
                <a:srgbClr val="FFFFFF"/>
              </a:buClr>
              <a:buAutoNum type="alphaLcPeriod"/>
            </a:pPr>
            <a:r>
              <a:rPr lang="en">
                <a:solidFill>
                  <a:srgbClr val="FFFFFF"/>
                </a:solidFill>
              </a:rPr>
              <a:t>Middle aged and older age display higher scientific attitude, younger age groups display lower scientific literacy or metric proficiency.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93725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Conclusion…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1700" y="894725"/>
            <a:ext cx="8520599" cy="3674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3. From Observation of Highest Degree...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a. Education and scientific attitude, literacy and metric conversion are directly related.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	i. More education = Higher accuracy + Attitude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b. B.S. has higher accuracy than B.A</a:t>
            </a:r>
            <a:r>
              <a:rPr lang="en"/>
              <a:t>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93725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Conclusion…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11700" y="894725"/>
            <a:ext cx="8689199" cy="400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4. From Observation of Country of Education...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a. Country of education doesn’t affect scientific attitude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b. Those educated outside of the U.S. have higher accuracy in metric conversion, and scientific literacy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5. From Comparison of Scientific Literacy and Attitude...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a. Scientific attitude is directly related to scientific literacy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	i. greater positive attitude = greater accuracy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Remarks 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2"/>
          </p:nvPr>
        </p:nvSpPr>
        <p:spPr>
          <a:xfrm>
            <a:off x="4645350" y="1081400"/>
            <a:ext cx="4320899" cy="476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Further research 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Observe what factors affect comfortability with metric and scientific questions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Determine if metric conversion and scientific literacy is related to career field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Whether education affects metric conversion of those educated out of the U.S.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206500" cy="439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 </a:t>
            </a:r>
          </a:p>
          <a:p>
            <a:pPr marL="5080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Gauld, Colin. "The Scientific Attitude and Science Education: A Critical Reappraisal." </a:t>
            </a:r>
            <a:r>
              <a:rPr lang="en" sz="1600" b="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 Education Sci. Ed.</a:t>
            </a:r>
            <a:r>
              <a:rPr lang="en" sz="1600" b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66.1 (2006): 109-21. Print.</a:t>
            </a:r>
          </a:p>
          <a:p>
            <a:pPr marL="5080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Qin, Hong. "Open Notebook." </a:t>
            </a:r>
            <a:r>
              <a:rPr lang="en" sz="1600" b="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Metric Proficiency Is Linked to Scientific Literacy and Attitude</a:t>
            </a:r>
            <a:r>
              <a:rPr lang="en" sz="1600" b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6 Apr. 2013. Web. 30 Nov. 2015.</a:t>
            </a:r>
          </a:p>
          <a:p>
            <a:pPr marL="5080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Thompson, K. V., K. C. Nelson, G. Marbach-Ad, M. Keller, and W. F. Fagan. "Online Interactive Teaching Modules Enhance Quantitative Proficiency of Introductory Biology Students." </a:t>
            </a:r>
            <a:r>
              <a:rPr lang="en" sz="1600" b="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Biology Education</a:t>
            </a:r>
            <a:r>
              <a:rPr lang="en" sz="1600" b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9.3 (2010): 277-83. Print.</a:t>
            </a:r>
          </a:p>
          <a:p>
            <a:pPr marL="5080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Trefill, James, and Robert Hazen. "Chapter 4: Scientific Literacy: A Modest Proposal." </a:t>
            </a:r>
            <a:r>
              <a:rPr lang="en" sz="1600" b="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 and the Educated American: A Core Component of Liberal Education</a:t>
            </a:r>
            <a:r>
              <a:rPr lang="en" sz="1600" b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American Academy of Arts and Science, 2010. Web. 30 Nov. 2015.</a:t>
            </a:r>
          </a:p>
          <a:p>
            <a:pPr lvl="0">
              <a:spcBef>
                <a:spcPts val="0"/>
              </a:spcBef>
              <a:buNone/>
            </a:pP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Importance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50575" y="958200"/>
            <a:ext cx="4845900" cy="399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-Developing an appreciation for and having an open mindedness for science is a growing concern for those in the science community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- Scientific literacy address the basic science concepts used in everyday life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5078800" y="4169375"/>
            <a:ext cx="3957900" cy="25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ttp://us.123rf.com/450wm/radiantskies/radiantskies1212/radiantskies121201863/16720760-abstract-word-cloud-for-scientific-literacy-with-related-tags-and-terms.jpg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575" y="1087950"/>
            <a:ext cx="3552050" cy="279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75075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Background (Scientific Literacy)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36875" y="725500"/>
            <a:ext cx="6228300" cy="431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Scientific Literacy is based on knowledge used by citizens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0000"/>
                </a:solidFill>
              </a:rPr>
              <a:t>Daily Common Issues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-matter, energy, forces and motion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-nature of atoms, Earth cycles, basic concepts of cells and evolution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0000"/>
                </a:solidFill>
              </a:rPr>
              <a:t>Metric conversion 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used everywhere except Burma, Liberia and U.S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is believed to be directly related to country of education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744100" y="4759950"/>
            <a:ext cx="3399899" cy="14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http://madaboutscience.weebly.com/uploads/1/0/6/9/10698734/301024.jpg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225" y="1001300"/>
            <a:ext cx="2719924" cy="33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Background (Scientific Attitude)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5158200" cy="378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Scientific attitude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Objectivity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Open mindedness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Suspend judgement on personal belief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General positive attitude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Scientific attitude is a growing concern within the scientific community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Exposure to math and science decrease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5738225" y="1228675"/>
            <a:ext cx="30941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900" y="1093850"/>
            <a:ext cx="3362525" cy="36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5010400" y="4867250"/>
            <a:ext cx="3739800" cy="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http://dailyinspirationandgratitude.com/2015/05/12/how-to-stop-being-an-ass-and-keep-an-open-mind/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73600" y="-178975"/>
            <a:ext cx="8520599" cy="5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Methods</a:t>
            </a:r>
          </a:p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1950" y="363150"/>
            <a:ext cx="9020100" cy="441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</a:rPr>
              <a:t>200+</a:t>
            </a:r>
            <a:r>
              <a:rPr lang="en" sz="2400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participants were given online or in-person survey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 sz="2400" b="1">
                <a:solidFill>
                  <a:srgbClr val="000000"/>
                </a:solidFill>
              </a:rPr>
              <a:t>24</a:t>
            </a:r>
            <a:r>
              <a:rPr lang="en" sz="2400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questions addressing each area of focus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	</a:t>
            </a:r>
            <a:r>
              <a:rPr lang="en" sz="2400" b="1">
                <a:solidFill>
                  <a:srgbClr val="000000"/>
                </a:solidFill>
              </a:rPr>
              <a:t>9</a:t>
            </a:r>
            <a:r>
              <a:rPr lang="en">
                <a:solidFill>
                  <a:srgbClr val="000000"/>
                </a:solidFill>
              </a:rPr>
              <a:t> questions for scientific literacy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	  </a:t>
            </a:r>
            <a:r>
              <a:rPr lang="en" sz="2400" b="1">
                <a:solidFill>
                  <a:srgbClr val="000000"/>
                </a:solidFill>
              </a:rPr>
              <a:t>5</a:t>
            </a:r>
            <a:r>
              <a:rPr lang="en" sz="2400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questions of metric conversion &amp; scientific attitude</a:t>
            </a:r>
          </a:p>
          <a:p>
            <a:pPr marL="1371600" lvl="0" indent="0" rtl="0"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</a:rPr>
              <a:t>4</a:t>
            </a:r>
            <a:r>
              <a:rPr lang="en">
                <a:solidFill>
                  <a:srgbClr val="000000"/>
                </a:solidFill>
              </a:rPr>
              <a:t> background questions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000" b="1">
                <a:solidFill>
                  <a:srgbClr val="000000"/>
                </a:solidFill>
                <a:latin typeface="Corsiva"/>
                <a:ea typeface="Corsiva"/>
                <a:cs typeface="Corsiva"/>
                <a:sym typeface="Corsiva"/>
              </a:rPr>
              <a:t>Literacy</a:t>
            </a:r>
            <a:r>
              <a:rPr lang="en" b="1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</a:rPr>
              <a:t>“What is an electron attracted to?“ (positive charge)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000" b="1">
                <a:solidFill>
                  <a:srgbClr val="000000"/>
                </a:solidFill>
                <a:latin typeface="Corsiva"/>
                <a:ea typeface="Corsiva"/>
                <a:cs typeface="Corsiva"/>
                <a:sym typeface="Corsiva"/>
              </a:rPr>
              <a:t>Attitude</a:t>
            </a:r>
            <a:r>
              <a:rPr lang="en">
                <a:solidFill>
                  <a:srgbClr val="000000"/>
                </a:solidFill>
              </a:rPr>
              <a:t>: “Do you agree that organic food should be DNA free food?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000" b="1">
                <a:solidFill>
                  <a:srgbClr val="000000"/>
                </a:solidFill>
                <a:latin typeface="Corsiva"/>
                <a:ea typeface="Corsiva"/>
                <a:cs typeface="Corsiva"/>
                <a:sym typeface="Corsiva"/>
              </a:rPr>
              <a:t>Metric</a:t>
            </a:r>
            <a:r>
              <a:rPr lang="en" sz="2400">
                <a:solidFill>
                  <a:srgbClr val="000000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  <a:r>
              <a:rPr lang="en">
                <a:solidFill>
                  <a:srgbClr val="000000"/>
                </a:solidFill>
              </a:rPr>
              <a:t> 145mm = _____m. (.145)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325" y="713637"/>
            <a:ext cx="4148849" cy="37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00" y="769999"/>
            <a:ext cx="3922950" cy="37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794849" y="52450"/>
            <a:ext cx="5874968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 dirty="0">
                <a:latin typeface="Amatic SC"/>
                <a:ea typeface="Amatic SC"/>
                <a:cs typeface="Amatic SC"/>
                <a:sym typeface="Amatic SC"/>
              </a:rPr>
              <a:t>Analysis Within Gender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-89350" y="713650"/>
            <a:ext cx="7974299" cy="5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5025875" y="4738050"/>
            <a:ext cx="3542399" cy="19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 pvalue: 4.763 e-07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09225" y="4560925"/>
            <a:ext cx="3320999" cy="37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 4.413 e-09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07825" y="90650"/>
            <a:ext cx="8457299" cy="94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Analysis within Gender (continued)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5" y="946200"/>
            <a:ext cx="4419899" cy="374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4668450" y="1577650"/>
            <a:ext cx="4419899" cy="26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Because men displayed a greater positive scientific attitude compared to women and higher accuracy in all questions 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Source Code Pro"/>
              <a:buChar char="-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Men display greater scientific attitude than women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orsiva"/>
              <a:buChar char="-"/>
            </a:pPr>
            <a:r>
              <a:rPr lang="en" sz="2200" b="1">
                <a:latin typeface="Corsiva"/>
                <a:ea typeface="Corsiva"/>
                <a:cs typeface="Corsiva"/>
                <a:sym typeface="Corsiva"/>
              </a:rPr>
              <a:t>Science attitude = Science literacy</a:t>
            </a:r>
          </a:p>
          <a:p>
            <a:pPr lvl="0">
              <a:spcBef>
                <a:spcPts val="0"/>
              </a:spcBef>
              <a:buNone/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154975" y="4649500"/>
            <a:ext cx="4184399" cy="28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 p-value:2.49 e-09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265500" y="244274"/>
            <a:ext cx="4045199" cy="178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Average age within </a:t>
            </a:r>
            <a:r>
              <a:rPr lang="en" sz="3600" dirty="0" smtClean="0"/>
              <a:t>P</a:t>
            </a:r>
            <a:r>
              <a:rPr lang="en-US" sz="3600" dirty="0" smtClean="0"/>
              <a:t>o</a:t>
            </a:r>
            <a:r>
              <a:rPr lang="en" sz="3600" dirty="0" smtClean="0"/>
              <a:t>pulation</a:t>
            </a:r>
            <a:endParaRPr lang="en" sz="3600" dirty="0"/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351375" y="2652047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Male average age is significantly greater than women’s average age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300" y="860350"/>
            <a:ext cx="4319399" cy="38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1145</Words>
  <Application>Microsoft Macintosh PowerPoint</Application>
  <PresentationFormat>On-screen Show (16:9)</PresentationFormat>
  <Paragraphs>145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Corsiva</vt:lpstr>
      <vt:lpstr>Amatic SC</vt:lpstr>
      <vt:lpstr>Source Code Pro</vt:lpstr>
      <vt:lpstr>beach-day</vt:lpstr>
      <vt:lpstr>Metric Proficiency, Scientific Literacy and Attitude</vt:lpstr>
      <vt:lpstr>Abstract</vt:lpstr>
      <vt:lpstr>Importance</vt:lpstr>
      <vt:lpstr>Background (Scientific Literacy)</vt:lpstr>
      <vt:lpstr>Background (Scientific Attitude)</vt:lpstr>
      <vt:lpstr>Methods </vt:lpstr>
      <vt:lpstr>PowerPoint Presentation</vt:lpstr>
      <vt:lpstr>Analysis within Gender (continued)</vt:lpstr>
      <vt:lpstr>Average age within Population</vt:lpstr>
      <vt:lpstr>Scientific Literacy Within Gender &amp; Age</vt:lpstr>
      <vt:lpstr>Metric Conversion Within Gender &amp; Age</vt:lpstr>
      <vt:lpstr>scientific attitude  Within GenDer &amp; Age</vt:lpstr>
      <vt:lpstr>Analysis within Age</vt:lpstr>
      <vt:lpstr>Analysis within age</vt:lpstr>
      <vt:lpstr>Analysis within Highest Degree</vt:lpstr>
      <vt:lpstr>Degree Analysis </vt:lpstr>
      <vt:lpstr>Analysis of Country of Education </vt:lpstr>
      <vt:lpstr>Scientific ATtitude and Country of Education</vt:lpstr>
      <vt:lpstr>Scientific Attitude and Literacy</vt:lpstr>
      <vt:lpstr>Conclusion… </vt:lpstr>
      <vt:lpstr>Conclusion… </vt:lpstr>
      <vt:lpstr>Conclusion… </vt:lpstr>
      <vt:lpstr>Final Remarks </vt:lpstr>
      <vt:lpstr>References  Gauld, Colin. "The Scientific Attitude and Science Education: A Critical Reappraisal." Science Education Sci. Ed. 66.1 (2006): 109-21. Print. Qin, Hong. "Open Notebook." : Metric Proficiency Is Linked to Scientific Literacy and Attitude. 6 Apr. 2013. Web. 30 Nov. 2015. Thompson, K. V., K. C. Nelson, G. Marbach-Ad, M. Keller, and W. F. Fagan. "Online Interactive Teaching Modules Enhance Quantitative Proficiency of Introductory Biology Students." Cell Biology Education 9.3 (2010): 277-83. Print. Trefill, James, and Robert Hazen. "Chapter 4: Scientific Literacy: A Modest Proposal." Science and the Educated American: A Core Component of Liberal Education. American Academy of Arts and Science, 2010. Web. 30 Nov. 2015.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 Proficiency, Scientific Literacy and Attitude</dc:title>
  <cp:lastModifiedBy>Hong</cp:lastModifiedBy>
  <cp:revision>5</cp:revision>
  <dcterms:modified xsi:type="dcterms:W3CDTF">2016-04-13T19:55:33Z</dcterms:modified>
</cp:coreProperties>
</file>