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4"/>
  </p:notesMasterIdLst>
  <p:handoutMasterIdLst>
    <p:handoutMasterId r:id="rId25"/>
  </p:handout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293" autoAdjust="0"/>
  </p:normalViewPr>
  <p:slideViewPr>
    <p:cSldViewPr>
      <p:cViewPr varScale="1">
        <p:scale>
          <a:sx n="48" d="100"/>
          <a:sy n="48" d="100"/>
        </p:scale>
        <p:origin x="70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D3ED7A-596B-4A10-BF9D-0A433DCFDE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8295CC-3CA3-4833-AFBE-5F8C2D072AC1}">
      <dgm:prSet phldrT="[Text]"/>
      <dgm:spPr/>
      <dgm:t>
        <a:bodyPr/>
        <a:lstStyle/>
        <a:p>
          <a:pPr algn="ctr"/>
          <a:r>
            <a:rPr lang="en-US" b="1" dirty="0" smtClean="0">
              <a:solidFill>
                <a:schemeClr val="bg2"/>
              </a:solidFill>
              <a:effectLst/>
              <a:latin typeface="+mn-lt"/>
              <a:ea typeface="+mn-ea"/>
              <a:cs typeface="+mn-cs"/>
            </a:rPr>
            <a:t>Diseases</a:t>
          </a:r>
          <a:endParaRPr lang="en-US" dirty="0">
            <a:solidFill>
              <a:schemeClr val="bg2"/>
            </a:solidFill>
          </a:endParaRPr>
        </a:p>
      </dgm:t>
    </dgm:pt>
    <dgm:pt modelId="{25998933-4007-4C63-A021-EE7896B43E19}" type="parTrans" cxnId="{4150D517-6E50-4035-887D-3AD8C6F8653E}">
      <dgm:prSet/>
      <dgm:spPr/>
      <dgm:t>
        <a:bodyPr/>
        <a:lstStyle/>
        <a:p>
          <a:endParaRPr lang="en-US"/>
        </a:p>
      </dgm:t>
    </dgm:pt>
    <dgm:pt modelId="{892048C6-0A23-48CB-86E7-8DBE2D01DD39}" type="sibTrans" cxnId="{4150D517-6E50-4035-887D-3AD8C6F8653E}">
      <dgm:prSet/>
      <dgm:spPr/>
      <dgm:t>
        <a:bodyPr/>
        <a:lstStyle/>
        <a:p>
          <a:endParaRPr lang="en-US"/>
        </a:p>
      </dgm:t>
    </dgm:pt>
    <dgm:pt modelId="{971A116B-9401-4F45-A54B-E6D9ABA01FEE}">
      <dgm:prSet phldrT="[Text]"/>
      <dgm:spPr/>
      <dgm:t>
        <a:bodyPr/>
        <a:lstStyle/>
        <a:p>
          <a:r>
            <a:rPr lang="en-US" dirty="0" smtClean="0"/>
            <a:t>Polio, measles, diphtheria, pertussis , tetanus, small pox  in the 17th and 18th   centuries</a:t>
          </a:r>
          <a:endParaRPr lang="en-US" dirty="0"/>
        </a:p>
      </dgm:t>
    </dgm:pt>
    <dgm:pt modelId="{FA3668C3-C51C-42DA-A2BD-9CD520C9A300}" type="parTrans" cxnId="{BF110C04-3A11-4466-9CDD-BD7B63E02B69}">
      <dgm:prSet/>
      <dgm:spPr/>
      <dgm:t>
        <a:bodyPr/>
        <a:lstStyle/>
        <a:p>
          <a:endParaRPr lang="en-US"/>
        </a:p>
      </dgm:t>
    </dgm:pt>
    <dgm:pt modelId="{AAFC5461-C769-4EFE-8FA1-84CB87F25CF6}" type="sibTrans" cxnId="{BF110C04-3A11-4466-9CDD-BD7B63E02B69}">
      <dgm:prSet/>
      <dgm:spPr/>
      <dgm:t>
        <a:bodyPr/>
        <a:lstStyle/>
        <a:p>
          <a:endParaRPr lang="en-US"/>
        </a:p>
      </dgm:t>
    </dgm:pt>
    <dgm:pt modelId="{D34FCA75-55BC-49B5-98B7-7B4E0E1EACC1}">
      <dgm:prSet phldrT="[Text]"/>
      <dgm:spPr/>
      <dgm:t>
        <a:bodyPr/>
        <a:lstStyle/>
        <a:p>
          <a:pPr algn="ctr"/>
          <a:r>
            <a:rPr lang="en-US" dirty="0" smtClean="0">
              <a:solidFill>
                <a:schemeClr val="bg2"/>
              </a:solidFill>
            </a:rPr>
            <a:t>Child’s Wellbeing </a:t>
          </a:r>
          <a:endParaRPr lang="en-US" dirty="0">
            <a:solidFill>
              <a:schemeClr val="bg2"/>
            </a:solidFill>
          </a:endParaRPr>
        </a:p>
      </dgm:t>
    </dgm:pt>
    <dgm:pt modelId="{C632DFCE-CEFE-44EE-BD5B-C749E2AC7D50}" type="parTrans" cxnId="{9BAF67EB-CA3A-44C4-BC8D-B6821089911A}">
      <dgm:prSet/>
      <dgm:spPr/>
      <dgm:t>
        <a:bodyPr/>
        <a:lstStyle/>
        <a:p>
          <a:endParaRPr lang="en-US"/>
        </a:p>
      </dgm:t>
    </dgm:pt>
    <dgm:pt modelId="{09A12AE1-F4B5-4E71-923B-DE0589D6B0AA}" type="sibTrans" cxnId="{9BAF67EB-CA3A-44C4-BC8D-B6821089911A}">
      <dgm:prSet/>
      <dgm:spPr/>
      <dgm:t>
        <a:bodyPr/>
        <a:lstStyle/>
        <a:p>
          <a:endParaRPr lang="en-US"/>
        </a:p>
      </dgm:t>
    </dgm:pt>
    <dgm:pt modelId="{E3789087-592D-4A4D-8108-D80C7E0964B4}">
      <dgm:prSet phldrT="[Text]"/>
      <dgm:spPr/>
      <dgm:t>
        <a:bodyPr/>
        <a:lstStyle/>
        <a:p>
          <a:r>
            <a:rPr lang="en-US" dirty="0" smtClean="0"/>
            <a:t>Protection from life threating illness </a:t>
          </a:r>
          <a:endParaRPr lang="en-US" dirty="0"/>
        </a:p>
      </dgm:t>
    </dgm:pt>
    <dgm:pt modelId="{A7A84095-B23A-46E5-915E-D1C7508829A7}" type="parTrans" cxnId="{A1295D73-3B1B-4ACE-8908-E7E2097699C9}">
      <dgm:prSet/>
      <dgm:spPr/>
      <dgm:t>
        <a:bodyPr/>
        <a:lstStyle/>
        <a:p>
          <a:endParaRPr lang="en-US"/>
        </a:p>
      </dgm:t>
    </dgm:pt>
    <dgm:pt modelId="{947DBF0A-981E-48BE-B87B-BF2F189A6F46}" type="sibTrans" cxnId="{A1295D73-3B1B-4ACE-8908-E7E2097699C9}">
      <dgm:prSet/>
      <dgm:spPr/>
      <dgm:t>
        <a:bodyPr/>
        <a:lstStyle/>
        <a:p>
          <a:endParaRPr lang="en-US"/>
        </a:p>
      </dgm:t>
    </dgm:pt>
    <dgm:pt modelId="{1660DC4B-0E87-4705-AC05-C1BAA6E32B4A}">
      <dgm:prSet phldrT="[Text]"/>
      <dgm:spPr/>
      <dgm:t>
        <a:bodyPr/>
        <a:lstStyle/>
        <a:p>
          <a:pPr algn="ctr"/>
          <a:r>
            <a:rPr lang="en-US" dirty="0" smtClean="0">
              <a:solidFill>
                <a:schemeClr val="bg2"/>
              </a:solidFill>
            </a:rPr>
            <a:t>Public Safety </a:t>
          </a:r>
          <a:endParaRPr lang="en-US" dirty="0">
            <a:solidFill>
              <a:schemeClr val="bg2"/>
            </a:solidFill>
          </a:endParaRPr>
        </a:p>
      </dgm:t>
    </dgm:pt>
    <dgm:pt modelId="{8B504F74-D1E4-41C0-B116-772E5099E6F3}" type="parTrans" cxnId="{78246D88-02A0-44AD-9E6E-4A95CD375ED2}">
      <dgm:prSet/>
      <dgm:spPr/>
      <dgm:t>
        <a:bodyPr/>
        <a:lstStyle/>
        <a:p>
          <a:endParaRPr lang="en-US"/>
        </a:p>
      </dgm:t>
    </dgm:pt>
    <dgm:pt modelId="{DEC69CB0-2815-4A0A-8D19-F5461541C266}" type="sibTrans" cxnId="{78246D88-02A0-44AD-9E6E-4A95CD375ED2}">
      <dgm:prSet/>
      <dgm:spPr/>
      <dgm:t>
        <a:bodyPr/>
        <a:lstStyle/>
        <a:p>
          <a:endParaRPr lang="en-US"/>
        </a:p>
      </dgm:t>
    </dgm:pt>
    <dgm:pt modelId="{C01184FC-93FC-4E5D-90BC-1DE804710A3A}">
      <dgm:prSet phldrT="[Text]"/>
      <dgm:spPr/>
      <dgm:t>
        <a:bodyPr/>
        <a:lstStyle/>
        <a:p>
          <a:r>
            <a:rPr lang="en-US" dirty="0" smtClean="0"/>
            <a:t>Spreading of the disease to the general public including animals </a:t>
          </a:r>
          <a:endParaRPr lang="en-US" dirty="0"/>
        </a:p>
      </dgm:t>
    </dgm:pt>
    <dgm:pt modelId="{5719B6F8-DA6F-436B-992B-38C4909F0487}" type="parTrans" cxnId="{7C5234BC-D0A5-4418-A019-8EC3321098C4}">
      <dgm:prSet/>
      <dgm:spPr/>
      <dgm:t>
        <a:bodyPr/>
        <a:lstStyle/>
        <a:p>
          <a:endParaRPr lang="en-US"/>
        </a:p>
      </dgm:t>
    </dgm:pt>
    <dgm:pt modelId="{59E24AD3-56EF-42A8-A83A-B59B52F48454}" type="sibTrans" cxnId="{7C5234BC-D0A5-4418-A019-8EC3321098C4}">
      <dgm:prSet/>
      <dgm:spPr/>
      <dgm:t>
        <a:bodyPr/>
        <a:lstStyle/>
        <a:p>
          <a:endParaRPr lang="en-US"/>
        </a:p>
      </dgm:t>
    </dgm:pt>
    <dgm:pt modelId="{E7FA99D1-88F5-4D4A-B9F8-A3387B69068C}" type="pres">
      <dgm:prSet presAssocID="{FDD3ED7A-596B-4A10-BF9D-0A433DCFDE8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4C324D-04BC-47E9-A6DD-6E723ED68F99}" type="pres">
      <dgm:prSet presAssocID="{D08295CC-3CA3-4833-AFBE-5F8C2D072AC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14BD73-E134-4F3E-AB51-09ABE855872C}" type="pres">
      <dgm:prSet presAssocID="{D08295CC-3CA3-4833-AFBE-5F8C2D072AC1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B387A2-81DD-4B54-8EDB-7B9DD5B8728A}" type="pres">
      <dgm:prSet presAssocID="{D34FCA75-55BC-49B5-98B7-7B4E0E1EACC1}" presName="parentText" presStyleLbl="node1" presStyleIdx="1" presStyleCnt="3" custLinFactNeighborY="-1264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4086BE-B3B6-407F-927E-FFBBFA183AE5}" type="pres">
      <dgm:prSet presAssocID="{D34FCA75-55BC-49B5-98B7-7B4E0E1EACC1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E9453B-541E-4915-B18A-EB50846091FD}" type="pres">
      <dgm:prSet presAssocID="{1660DC4B-0E87-4705-AC05-C1BAA6E32B4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33CCC-BCFE-4FC1-ADB1-F01EE5C093EF}" type="pres">
      <dgm:prSet presAssocID="{1660DC4B-0E87-4705-AC05-C1BAA6E32B4A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AF67EB-CA3A-44C4-BC8D-B6821089911A}" srcId="{FDD3ED7A-596B-4A10-BF9D-0A433DCFDE83}" destId="{D34FCA75-55BC-49B5-98B7-7B4E0E1EACC1}" srcOrd="1" destOrd="0" parTransId="{C632DFCE-CEFE-44EE-BD5B-C749E2AC7D50}" sibTransId="{09A12AE1-F4B5-4E71-923B-DE0589D6B0AA}"/>
    <dgm:cxn modelId="{78246D88-02A0-44AD-9E6E-4A95CD375ED2}" srcId="{FDD3ED7A-596B-4A10-BF9D-0A433DCFDE83}" destId="{1660DC4B-0E87-4705-AC05-C1BAA6E32B4A}" srcOrd="2" destOrd="0" parTransId="{8B504F74-D1E4-41C0-B116-772E5099E6F3}" sibTransId="{DEC69CB0-2815-4A0A-8D19-F5461541C266}"/>
    <dgm:cxn modelId="{A1295D73-3B1B-4ACE-8908-E7E2097699C9}" srcId="{D34FCA75-55BC-49B5-98B7-7B4E0E1EACC1}" destId="{E3789087-592D-4A4D-8108-D80C7E0964B4}" srcOrd="0" destOrd="0" parTransId="{A7A84095-B23A-46E5-915E-D1C7508829A7}" sibTransId="{947DBF0A-981E-48BE-B87B-BF2F189A6F46}"/>
    <dgm:cxn modelId="{232BD49A-F44E-4F8A-B1E3-A18C1B54B901}" type="presOf" srcId="{1660DC4B-0E87-4705-AC05-C1BAA6E32B4A}" destId="{D4E9453B-541E-4915-B18A-EB50846091FD}" srcOrd="0" destOrd="0" presId="urn:microsoft.com/office/officeart/2005/8/layout/vList2"/>
    <dgm:cxn modelId="{7C5234BC-D0A5-4418-A019-8EC3321098C4}" srcId="{1660DC4B-0E87-4705-AC05-C1BAA6E32B4A}" destId="{C01184FC-93FC-4E5D-90BC-1DE804710A3A}" srcOrd="0" destOrd="0" parTransId="{5719B6F8-DA6F-436B-992B-38C4909F0487}" sibTransId="{59E24AD3-56EF-42A8-A83A-B59B52F48454}"/>
    <dgm:cxn modelId="{CB825CC0-C5CE-4458-876C-D2E48FC565E5}" type="presOf" srcId="{E3789087-592D-4A4D-8108-D80C7E0964B4}" destId="{3A4086BE-B3B6-407F-927E-FFBBFA183AE5}" srcOrd="0" destOrd="0" presId="urn:microsoft.com/office/officeart/2005/8/layout/vList2"/>
    <dgm:cxn modelId="{16C54B22-09D7-4EE4-A7F3-AB83373413AC}" type="presOf" srcId="{971A116B-9401-4F45-A54B-E6D9ABA01FEE}" destId="{7314BD73-E134-4F3E-AB51-09ABE855872C}" srcOrd="0" destOrd="0" presId="urn:microsoft.com/office/officeart/2005/8/layout/vList2"/>
    <dgm:cxn modelId="{BF110C04-3A11-4466-9CDD-BD7B63E02B69}" srcId="{D08295CC-3CA3-4833-AFBE-5F8C2D072AC1}" destId="{971A116B-9401-4F45-A54B-E6D9ABA01FEE}" srcOrd="0" destOrd="0" parTransId="{FA3668C3-C51C-42DA-A2BD-9CD520C9A300}" sibTransId="{AAFC5461-C769-4EFE-8FA1-84CB87F25CF6}"/>
    <dgm:cxn modelId="{A5E69421-364E-42FC-BD62-DF8965792B97}" type="presOf" srcId="{FDD3ED7A-596B-4A10-BF9D-0A433DCFDE83}" destId="{E7FA99D1-88F5-4D4A-B9F8-A3387B69068C}" srcOrd="0" destOrd="0" presId="urn:microsoft.com/office/officeart/2005/8/layout/vList2"/>
    <dgm:cxn modelId="{B9D848BE-5925-4DBA-998C-5211214EBFD4}" type="presOf" srcId="{C01184FC-93FC-4E5D-90BC-1DE804710A3A}" destId="{53233CCC-BCFE-4FC1-ADB1-F01EE5C093EF}" srcOrd="0" destOrd="0" presId="urn:microsoft.com/office/officeart/2005/8/layout/vList2"/>
    <dgm:cxn modelId="{46792845-7DCC-4588-BE75-01E309FB8465}" type="presOf" srcId="{D34FCA75-55BC-49B5-98B7-7B4E0E1EACC1}" destId="{2AB387A2-81DD-4B54-8EDB-7B9DD5B8728A}" srcOrd="0" destOrd="0" presId="urn:microsoft.com/office/officeart/2005/8/layout/vList2"/>
    <dgm:cxn modelId="{4150D517-6E50-4035-887D-3AD8C6F8653E}" srcId="{FDD3ED7A-596B-4A10-BF9D-0A433DCFDE83}" destId="{D08295CC-3CA3-4833-AFBE-5F8C2D072AC1}" srcOrd="0" destOrd="0" parTransId="{25998933-4007-4C63-A021-EE7896B43E19}" sibTransId="{892048C6-0A23-48CB-86E7-8DBE2D01DD39}"/>
    <dgm:cxn modelId="{463E5B95-6899-4236-9924-7CC0EC6341DA}" type="presOf" srcId="{D08295CC-3CA3-4833-AFBE-5F8C2D072AC1}" destId="{BA4C324D-04BC-47E9-A6DD-6E723ED68F99}" srcOrd="0" destOrd="0" presId="urn:microsoft.com/office/officeart/2005/8/layout/vList2"/>
    <dgm:cxn modelId="{41A80650-3439-4540-B4D4-DEEE03EA0D86}" type="presParOf" srcId="{E7FA99D1-88F5-4D4A-B9F8-A3387B69068C}" destId="{BA4C324D-04BC-47E9-A6DD-6E723ED68F99}" srcOrd="0" destOrd="0" presId="urn:microsoft.com/office/officeart/2005/8/layout/vList2"/>
    <dgm:cxn modelId="{9462186B-5919-4828-8AD9-56F606424B50}" type="presParOf" srcId="{E7FA99D1-88F5-4D4A-B9F8-A3387B69068C}" destId="{7314BD73-E134-4F3E-AB51-09ABE855872C}" srcOrd="1" destOrd="0" presId="urn:microsoft.com/office/officeart/2005/8/layout/vList2"/>
    <dgm:cxn modelId="{B660159C-BD55-4719-B9D1-8746F9B7A21C}" type="presParOf" srcId="{E7FA99D1-88F5-4D4A-B9F8-A3387B69068C}" destId="{2AB387A2-81DD-4B54-8EDB-7B9DD5B8728A}" srcOrd="2" destOrd="0" presId="urn:microsoft.com/office/officeart/2005/8/layout/vList2"/>
    <dgm:cxn modelId="{FD946AD6-EB63-481F-B77B-E9EE5C8E6B83}" type="presParOf" srcId="{E7FA99D1-88F5-4D4A-B9F8-A3387B69068C}" destId="{3A4086BE-B3B6-407F-927E-FFBBFA183AE5}" srcOrd="3" destOrd="0" presId="urn:microsoft.com/office/officeart/2005/8/layout/vList2"/>
    <dgm:cxn modelId="{C6C4831C-F0AF-41F9-83CA-F2C407AEDE83}" type="presParOf" srcId="{E7FA99D1-88F5-4D4A-B9F8-A3387B69068C}" destId="{D4E9453B-541E-4915-B18A-EB50846091FD}" srcOrd="4" destOrd="0" presId="urn:microsoft.com/office/officeart/2005/8/layout/vList2"/>
    <dgm:cxn modelId="{9FCB03BE-2705-428A-B080-EBED5D0B28E1}" type="presParOf" srcId="{E7FA99D1-88F5-4D4A-B9F8-A3387B69068C}" destId="{53233CCC-BCFE-4FC1-ADB1-F01EE5C093E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58CE39-CC86-4D38-B7E1-CD565C93348A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83EA52-7561-44DB-BB9A-805B5A799EE0}">
      <dgm:prSet phldrT="[Text]"/>
      <dgm:spPr/>
      <dgm:t>
        <a:bodyPr/>
        <a:lstStyle/>
        <a:p>
          <a:r>
            <a:rPr lang="en-US" dirty="0" err="1" smtClean="0"/>
            <a:t>DTaP</a:t>
          </a:r>
          <a:endParaRPr lang="en-US" dirty="0"/>
        </a:p>
      </dgm:t>
    </dgm:pt>
    <dgm:pt modelId="{93571157-A271-44D6-BB7A-097DE51F3704}" type="parTrans" cxnId="{5E9B75E3-90C5-44A7-A3AB-3ED81C34ECBF}">
      <dgm:prSet/>
      <dgm:spPr/>
      <dgm:t>
        <a:bodyPr/>
        <a:lstStyle/>
        <a:p>
          <a:endParaRPr lang="en-US"/>
        </a:p>
      </dgm:t>
    </dgm:pt>
    <dgm:pt modelId="{B8666A07-46E0-4BF8-9D94-123FFB7B6069}" type="sibTrans" cxnId="{5E9B75E3-90C5-44A7-A3AB-3ED81C34ECBF}">
      <dgm:prSet/>
      <dgm:spPr/>
      <dgm:t>
        <a:bodyPr/>
        <a:lstStyle/>
        <a:p>
          <a:endParaRPr lang="en-US"/>
        </a:p>
      </dgm:t>
    </dgm:pt>
    <dgm:pt modelId="{DEED9A0F-0C3D-4851-9C39-5C63FF72BF20}">
      <dgm:prSet phldrT="[Text]"/>
      <dgm:spPr/>
      <dgm:t>
        <a:bodyPr/>
        <a:lstStyle/>
        <a:p>
          <a:endParaRPr lang="en-US" b="0" dirty="0" smtClean="0">
            <a:solidFill>
              <a:schemeClr val="bg1"/>
            </a:solidFill>
          </a:endParaRPr>
        </a:p>
        <a:p>
          <a:r>
            <a:rPr lang="en-US" b="1" dirty="0" smtClean="0">
              <a:solidFill>
                <a:schemeClr val="bg1"/>
              </a:solidFill>
            </a:rPr>
            <a:t>Vital in preventing complications associated with acquiring each disease</a:t>
          </a:r>
          <a:r>
            <a:rPr lang="en-US" b="0" dirty="0" smtClean="0">
              <a:solidFill>
                <a:schemeClr val="bg1"/>
              </a:solidFill>
            </a:rPr>
            <a:t>. </a:t>
          </a:r>
          <a:endParaRPr lang="en-US" b="0" dirty="0">
            <a:solidFill>
              <a:schemeClr val="bg1"/>
            </a:solidFill>
          </a:endParaRPr>
        </a:p>
      </dgm:t>
    </dgm:pt>
    <dgm:pt modelId="{0FCA8C53-E528-4CE5-95CF-B45452F71F07}" type="parTrans" cxnId="{0DF65B78-0E45-40FC-94BB-5A507D9D9974}">
      <dgm:prSet/>
      <dgm:spPr/>
      <dgm:t>
        <a:bodyPr/>
        <a:lstStyle/>
        <a:p>
          <a:endParaRPr lang="en-US"/>
        </a:p>
      </dgm:t>
    </dgm:pt>
    <dgm:pt modelId="{68D6D3E5-68C3-4FD7-AD73-54AEABDD9F90}" type="sibTrans" cxnId="{0DF65B78-0E45-40FC-94BB-5A507D9D9974}">
      <dgm:prSet/>
      <dgm:spPr/>
      <dgm:t>
        <a:bodyPr/>
        <a:lstStyle/>
        <a:p>
          <a:endParaRPr lang="en-US"/>
        </a:p>
      </dgm:t>
    </dgm:pt>
    <dgm:pt modelId="{63E1E9BF-70DF-400B-BFAC-18F0DB8FF391}">
      <dgm:prSet phldrT="[Text]"/>
      <dgm:spPr/>
      <dgm:t>
        <a:bodyPr/>
        <a:lstStyle/>
        <a:p>
          <a:endParaRPr lang="en-US" dirty="0" smtClean="0">
            <a:solidFill>
              <a:schemeClr val="bg1"/>
            </a:solidFill>
          </a:endParaRPr>
        </a:p>
        <a:p>
          <a:r>
            <a:rPr lang="en-US" b="1" dirty="0" smtClean="0">
              <a:solidFill>
                <a:schemeClr val="bg1"/>
              </a:solidFill>
            </a:rPr>
            <a:t>Coverage differs among sub- populations in the United States</a:t>
          </a:r>
          <a:endParaRPr lang="en-US" b="1" dirty="0">
            <a:solidFill>
              <a:schemeClr val="bg1"/>
            </a:solidFill>
          </a:endParaRPr>
        </a:p>
      </dgm:t>
    </dgm:pt>
    <dgm:pt modelId="{D63B619A-A943-49E6-8A1A-7C0A3C9344C8}" type="parTrans" cxnId="{D95A7310-625E-4A38-9C9A-3C9BC21A0C91}">
      <dgm:prSet/>
      <dgm:spPr/>
      <dgm:t>
        <a:bodyPr/>
        <a:lstStyle/>
        <a:p>
          <a:endParaRPr lang="en-US"/>
        </a:p>
      </dgm:t>
    </dgm:pt>
    <dgm:pt modelId="{4201C735-12D7-4C26-9D8B-702BD7211562}" type="sibTrans" cxnId="{D95A7310-625E-4A38-9C9A-3C9BC21A0C91}">
      <dgm:prSet/>
      <dgm:spPr/>
      <dgm:t>
        <a:bodyPr/>
        <a:lstStyle/>
        <a:p>
          <a:endParaRPr lang="en-US"/>
        </a:p>
      </dgm:t>
    </dgm:pt>
    <dgm:pt modelId="{F0D5C046-10CD-44CC-872F-AB152CE8F1E8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Health disparities for various demographic subgroups</a:t>
          </a:r>
          <a:endParaRPr lang="en-US" b="1" dirty="0">
            <a:solidFill>
              <a:schemeClr val="bg1"/>
            </a:solidFill>
          </a:endParaRPr>
        </a:p>
      </dgm:t>
    </dgm:pt>
    <dgm:pt modelId="{E5CE134A-E30D-4D72-8C49-0BD7EC886236}" type="parTrans" cxnId="{BEE1CDAE-6B4E-4B70-B6C9-58643CB1469E}">
      <dgm:prSet/>
      <dgm:spPr/>
      <dgm:t>
        <a:bodyPr/>
        <a:lstStyle/>
        <a:p>
          <a:endParaRPr lang="en-US"/>
        </a:p>
      </dgm:t>
    </dgm:pt>
    <dgm:pt modelId="{AF310E4C-D06A-4ADC-AED9-561DE2A6B367}" type="sibTrans" cxnId="{BEE1CDAE-6B4E-4B70-B6C9-58643CB1469E}">
      <dgm:prSet/>
      <dgm:spPr/>
      <dgm:t>
        <a:bodyPr/>
        <a:lstStyle/>
        <a:p>
          <a:endParaRPr lang="en-US"/>
        </a:p>
      </dgm:t>
    </dgm:pt>
    <dgm:pt modelId="{576533CF-B7BA-4277-AFB0-77972EE7335E}" type="pres">
      <dgm:prSet presAssocID="{5F58CE39-CC86-4D38-B7E1-CD565C93348A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486D79-5FAE-4441-8C92-3A3126381784}" type="pres">
      <dgm:prSet presAssocID="{5F58CE39-CC86-4D38-B7E1-CD565C93348A}" presName="matrix" presStyleCnt="0"/>
      <dgm:spPr/>
    </dgm:pt>
    <dgm:pt modelId="{4D5D481D-CC62-487A-9E67-6AB1F882CAFC}" type="pres">
      <dgm:prSet presAssocID="{5F58CE39-CC86-4D38-B7E1-CD565C93348A}" presName="tile1" presStyleLbl="node1" presStyleIdx="0" presStyleCnt="4" custScaleX="109091"/>
      <dgm:spPr/>
      <dgm:t>
        <a:bodyPr/>
        <a:lstStyle/>
        <a:p>
          <a:endParaRPr lang="en-US"/>
        </a:p>
      </dgm:t>
    </dgm:pt>
    <dgm:pt modelId="{56996FB9-CDBA-47FA-9898-1EC5F4B161A1}" type="pres">
      <dgm:prSet presAssocID="{5F58CE39-CC86-4D38-B7E1-CD565C93348A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223C71-4DB7-44FB-B10D-4CA85FD2E1E7}" type="pres">
      <dgm:prSet presAssocID="{5F58CE39-CC86-4D38-B7E1-CD565C93348A}" presName="tile2" presStyleLbl="node1" presStyleIdx="1" presStyleCnt="4"/>
      <dgm:spPr/>
      <dgm:t>
        <a:bodyPr/>
        <a:lstStyle/>
        <a:p>
          <a:endParaRPr lang="en-US"/>
        </a:p>
      </dgm:t>
    </dgm:pt>
    <dgm:pt modelId="{161D8A07-825C-4CA6-AC64-984F18D74674}" type="pres">
      <dgm:prSet presAssocID="{5F58CE39-CC86-4D38-B7E1-CD565C93348A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21F9B8-7931-4FF4-8F17-6CD484F53D4D}" type="pres">
      <dgm:prSet presAssocID="{5F58CE39-CC86-4D38-B7E1-CD565C93348A}" presName="tile3" presStyleLbl="node1" presStyleIdx="2" presStyleCnt="4" custScaleX="130304" custLinFactNeighborX="43182" custLinFactNeighborY="3518"/>
      <dgm:spPr/>
      <dgm:t>
        <a:bodyPr/>
        <a:lstStyle/>
        <a:p>
          <a:endParaRPr lang="en-US"/>
        </a:p>
      </dgm:t>
    </dgm:pt>
    <dgm:pt modelId="{76EC9811-135D-4E9F-9E46-F428497AE40E}" type="pres">
      <dgm:prSet presAssocID="{5F58CE39-CC86-4D38-B7E1-CD565C93348A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6AAE89-12EF-495B-824A-FDFCAFB915D8}" type="pres">
      <dgm:prSet presAssocID="{5F58CE39-CC86-4D38-B7E1-CD565C93348A}" presName="tile4" presStyleLbl="node1" presStyleIdx="3" presStyleCnt="4" custAng="5089057" custFlipHor="0" custScaleX="4025" custScaleY="4946" custLinFactNeighborX="5378" custLinFactNeighborY="46664"/>
      <dgm:spPr/>
      <dgm:t>
        <a:bodyPr/>
        <a:lstStyle/>
        <a:p>
          <a:endParaRPr lang="en-US"/>
        </a:p>
      </dgm:t>
    </dgm:pt>
    <dgm:pt modelId="{FE1220A0-9122-4A61-BB1C-BC21E99BF9A0}" type="pres">
      <dgm:prSet presAssocID="{5F58CE39-CC86-4D38-B7E1-CD565C93348A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ED3179-2AAB-432C-8276-17606DBD1A09}" type="pres">
      <dgm:prSet presAssocID="{5F58CE39-CC86-4D38-B7E1-CD565C93348A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0DF65B78-0E45-40FC-94BB-5A507D9D9974}" srcId="{8E83EA52-7561-44DB-BB9A-805B5A799EE0}" destId="{DEED9A0F-0C3D-4851-9C39-5C63FF72BF20}" srcOrd="0" destOrd="0" parTransId="{0FCA8C53-E528-4CE5-95CF-B45452F71F07}" sibTransId="{68D6D3E5-68C3-4FD7-AD73-54AEABDD9F90}"/>
    <dgm:cxn modelId="{D95A7310-625E-4A38-9C9A-3C9BC21A0C91}" srcId="{8E83EA52-7561-44DB-BB9A-805B5A799EE0}" destId="{63E1E9BF-70DF-400B-BFAC-18F0DB8FF391}" srcOrd="1" destOrd="0" parTransId="{D63B619A-A943-49E6-8A1A-7C0A3C9344C8}" sibTransId="{4201C735-12D7-4C26-9D8B-702BD7211562}"/>
    <dgm:cxn modelId="{314B2BDF-E053-4ABE-93D3-8C716D6805C9}" type="presOf" srcId="{5F58CE39-CC86-4D38-B7E1-CD565C93348A}" destId="{576533CF-B7BA-4277-AFB0-77972EE7335E}" srcOrd="0" destOrd="0" presId="urn:microsoft.com/office/officeart/2005/8/layout/matrix1"/>
    <dgm:cxn modelId="{9F1D3BCA-8910-4178-8ED4-C21AF8D762A0}" type="presOf" srcId="{DEED9A0F-0C3D-4851-9C39-5C63FF72BF20}" destId="{4D5D481D-CC62-487A-9E67-6AB1F882CAFC}" srcOrd="0" destOrd="0" presId="urn:microsoft.com/office/officeart/2005/8/layout/matrix1"/>
    <dgm:cxn modelId="{BEE1CDAE-6B4E-4B70-B6C9-58643CB1469E}" srcId="{8E83EA52-7561-44DB-BB9A-805B5A799EE0}" destId="{F0D5C046-10CD-44CC-872F-AB152CE8F1E8}" srcOrd="2" destOrd="0" parTransId="{E5CE134A-E30D-4D72-8C49-0BD7EC886236}" sibTransId="{AF310E4C-D06A-4ADC-AED9-561DE2A6B367}"/>
    <dgm:cxn modelId="{914EE2BD-7749-473F-B02C-2433F70632BA}" type="presOf" srcId="{F0D5C046-10CD-44CC-872F-AB152CE8F1E8}" destId="{76EC9811-135D-4E9F-9E46-F428497AE40E}" srcOrd="1" destOrd="0" presId="urn:microsoft.com/office/officeart/2005/8/layout/matrix1"/>
    <dgm:cxn modelId="{DF0C57F3-719D-4DDA-8E4C-02D6C2E3B0C2}" type="presOf" srcId="{DEED9A0F-0C3D-4851-9C39-5C63FF72BF20}" destId="{56996FB9-CDBA-47FA-9898-1EC5F4B161A1}" srcOrd="1" destOrd="0" presId="urn:microsoft.com/office/officeart/2005/8/layout/matrix1"/>
    <dgm:cxn modelId="{50015C39-21CA-469C-9558-D17631F693F8}" type="presOf" srcId="{8E83EA52-7561-44DB-BB9A-805B5A799EE0}" destId="{17ED3179-2AAB-432C-8276-17606DBD1A09}" srcOrd="0" destOrd="0" presId="urn:microsoft.com/office/officeart/2005/8/layout/matrix1"/>
    <dgm:cxn modelId="{82B7153F-30B7-4047-8EB2-E44E6DDD12DF}" type="presOf" srcId="{F0D5C046-10CD-44CC-872F-AB152CE8F1E8}" destId="{A221F9B8-7931-4FF4-8F17-6CD484F53D4D}" srcOrd="0" destOrd="0" presId="urn:microsoft.com/office/officeart/2005/8/layout/matrix1"/>
    <dgm:cxn modelId="{D21B746F-D732-49AA-A403-D2F3957B2C2A}" type="presOf" srcId="{63E1E9BF-70DF-400B-BFAC-18F0DB8FF391}" destId="{62223C71-4DB7-44FB-B10D-4CA85FD2E1E7}" srcOrd="0" destOrd="0" presId="urn:microsoft.com/office/officeart/2005/8/layout/matrix1"/>
    <dgm:cxn modelId="{11E59514-770E-4A6E-BD7C-72B0665A6CD5}" type="presOf" srcId="{63E1E9BF-70DF-400B-BFAC-18F0DB8FF391}" destId="{161D8A07-825C-4CA6-AC64-984F18D74674}" srcOrd="1" destOrd="0" presId="urn:microsoft.com/office/officeart/2005/8/layout/matrix1"/>
    <dgm:cxn modelId="{5E9B75E3-90C5-44A7-A3AB-3ED81C34ECBF}" srcId="{5F58CE39-CC86-4D38-B7E1-CD565C93348A}" destId="{8E83EA52-7561-44DB-BB9A-805B5A799EE0}" srcOrd="0" destOrd="0" parTransId="{93571157-A271-44D6-BB7A-097DE51F3704}" sibTransId="{B8666A07-46E0-4BF8-9D94-123FFB7B6069}"/>
    <dgm:cxn modelId="{59BB0CC0-A95B-426B-B052-3155AB793857}" type="presParOf" srcId="{576533CF-B7BA-4277-AFB0-77972EE7335E}" destId="{C1486D79-5FAE-4441-8C92-3A3126381784}" srcOrd="0" destOrd="0" presId="urn:microsoft.com/office/officeart/2005/8/layout/matrix1"/>
    <dgm:cxn modelId="{0ECBCFE4-3179-4E92-9594-047CEEE173B3}" type="presParOf" srcId="{C1486D79-5FAE-4441-8C92-3A3126381784}" destId="{4D5D481D-CC62-487A-9E67-6AB1F882CAFC}" srcOrd="0" destOrd="0" presId="urn:microsoft.com/office/officeart/2005/8/layout/matrix1"/>
    <dgm:cxn modelId="{B1EF258D-A4FA-4F81-9164-07EA38C81443}" type="presParOf" srcId="{C1486D79-5FAE-4441-8C92-3A3126381784}" destId="{56996FB9-CDBA-47FA-9898-1EC5F4B161A1}" srcOrd="1" destOrd="0" presId="urn:microsoft.com/office/officeart/2005/8/layout/matrix1"/>
    <dgm:cxn modelId="{F5599A69-D22F-492E-8D64-0A856C5BD74F}" type="presParOf" srcId="{C1486D79-5FAE-4441-8C92-3A3126381784}" destId="{62223C71-4DB7-44FB-B10D-4CA85FD2E1E7}" srcOrd="2" destOrd="0" presId="urn:microsoft.com/office/officeart/2005/8/layout/matrix1"/>
    <dgm:cxn modelId="{637652C9-3AC5-4667-BA08-18748B559DF0}" type="presParOf" srcId="{C1486D79-5FAE-4441-8C92-3A3126381784}" destId="{161D8A07-825C-4CA6-AC64-984F18D74674}" srcOrd="3" destOrd="0" presId="urn:microsoft.com/office/officeart/2005/8/layout/matrix1"/>
    <dgm:cxn modelId="{1BEF2575-2DCE-4483-9BB7-FA730BD53BAA}" type="presParOf" srcId="{C1486D79-5FAE-4441-8C92-3A3126381784}" destId="{A221F9B8-7931-4FF4-8F17-6CD484F53D4D}" srcOrd="4" destOrd="0" presId="urn:microsoft.com/office/officeart/2005/8/layout/matrix1"/>
    <dgm:cxn modelId="{FA0E9F93-B7EB-4620-8E2D-8C648942BF30}" type="presParOf" srcId="{C1486D79-5FAE-4441-8C92-3A3126381784}" destId="{76EC9811-135D-4E9F-9E46-F428497AE40E}" srcOrd="5" destOrd="0" presId="urn:microsoft.com/office/officeart/2005/8/layout/matrix1"/>
    <dgm:cxn modelId="{F7057B4F-DD03-4ED2-8D66-F4A5D40493DB}" type="presParOf" srcId="{C1486D79-5FAE-4441-8C92-3A3126381784}" destId="{756AAE89-12EF-495B-824A-FDFCAFB915D8}" srcOrd="6" destOrd="0" presId="urn:microsoft.com/office/officeart/2005/8/layout/matrix1"/>
    <dgm:cxn modelId="{A39A8982-6E5B-4EFC-A1C8-54B3485412BC}" type="presParOf" srcId="{C1486D79-5FAE-4441-8C92-3A3126381784}" destId="{FE1220A0-9122-4A61-BB1C-BC21E99BF9A0}" srcOrd="7" destOrd="0" presId="urn:microsoft.com/office/officeart/2005/8/layout/matrix1"/>
    <dgm:cxn modelId="{B6EA832F-0891-4DF1-B6A1-C6361505175D}" type="presParOf" srcId="{576533CF-B7BA-4277-AFB0-77972EE7335E}" destId="{17ED3179-2AAB-432C-8276-17606DBD1A09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B83C15-08A8-40DE-95ED-1EBC4C6B089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18550C-70AB-42B9-88E9-2D6B2F6AC759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1BAFDFD0-BF4D-40A5-B974-B5D3799DE24B}" type="parTrans" cxnId="{DFF38944-1103-446F-8DCC-5FEC5EA6AE1D}">
      <dgm:prSet/>
      <dgm:spPr/>
      <dgm:t>
        <a:bodyPr/>
        <a:lstStyle/>
        <a:p>
          <a:endParaRPr lang="en-US"/>
        </a:p>
      </dgm:t>
    </dgm:pt>
    <dgm:pt modelId="{33631C82-F3FA-4108-95DE-1E62AB6FCDBC}" type="sibTrans" cxnId="{DFF38944-1103-446F-8DCC-5FEC5EA6AE1D}">
      <dgm:prSet/>
      <dgm:spPr/>
      <dgm:t>
        <a:bodyPr/>
        <a:lstStyle/>
        <a:p>
          <a:endParaRPr lang="en-US"/>
        </a:p>
      </dgm:t>
    </dgm:pt>
    <dgm:pt modelId="{A258D96C-58CD-4517-A4DD-33E15E70173E}">
      <dgm:prSet phldrT="[Text]"/>
      <dgm:spPr/>
      <dgm:t>
        <a:bodyPr/>
        <a:lstStyle/>
        <a:p>
          <a:r>
            <a:rPr lang="en-US" dirty="0" smtClean="0"/>
            <a:t>Telephone interviews </a:t>
          </a:r>
          <a:endParaRPr lang="en-US" dirty="0"/>
        </a:p>
      </dgm:t>
    </dgm:pt>
    <dgm:pt modelId="{87A5A3F2-08BA-4B63-8607-B2430A199A3A}" type="parTrans" cxnId="{0BFB08B0-F921-44A8-BB58-BC608227574E}">
      <dgm:prSet/>
      <dgm:spPr/>
      <dgm:t>
        <a:bodyPr/>
        <a:lstStyle/>
        <a:p>
          <a:endParaRPr lang="en-US"/>
        </a:p>
      </dgm:t>
    </dgm:pt>
    <dgm:pt modelId="{5442DE57-C9F9-4017-AE38-F5D3E06936EF}" type="sibTrans" cxnId="{0BFB08B0-F921-44A8-BB58-BC608227574E}">
      <dgm:prSet/>
      <dgm:spPr/>
      <dgm:t>
        <a:bodyPr/>
        <a:lstStyle/>
        <a:p>
          <a:endParaRPr lang="en-US"/>
        </a:p>
      </dgm:t>
    </dgm:pt>
    <dgm:pt modelId="{6F94AAA7-3C7E-4312-BF0F-436A99D779AC}">
      <dgm:prSet phldrT="[Text]"/>
      <dgm:spPr/>
      <dgm:t>
        <a:bodyPr/>
        <a:lstStyle/>
        <a:p>
          <a:r>
            <a:rPr lang="en-US" dirty="0" smtClean="0"/>
            <a:t>50 states, D.C., six local areas</a:t>
          </a:r>
          <a:endParaRPr lang="en-US" dirty="0"/>
        </a:p>
      </dgm:t>
    </dgm:pt>
    <dgm:pt modelId="{5831851E-9C4D-4966-BDE1-8893D6977732}" type="parTrans" cxnId="{E745612E-FCEF-4D34-A0A7-C6C5B78EB46A}">
      <dgm:prSet/>
      <dgm:spPr/>
      <dgm:t>
        <a:bodyPr/>
        <a:lstStyle/>
        <a:p>
          <a:endParaRPr lang="en-US"/>
        </a:p>
      </dgm:t>
    </dgm:pt>
    <dgm:pt modelId="{FF43058C-7DB9-4A16-BB6F-063459B36F17}" type="sibTrans" cxnId="{E745612E-FCEF-4D34-A0A7-C6C5B78EB46A}">
      <dgm:prSet/>
      <dgm:spPr/>
      <dgm:t>
        <a:bodyPr/>
        <a:lstStyle/>
        <a:p>
          <a:endParaRPr lang="en-US"/>
        </a:p>
      </dgm:t>
    </dgm:pt>
    <dgm:pt modelId="{E86076C1-AD4A-465E-A40C-5A44CF492E16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DCB557D0-DDF9-4B9C-BF32-9BB27227A214}" type="parTrans" cxnId="{D90DFB08-01F0-4CED-89BE-6248B2BC1DCC}">
      <dgm:prSet/>
      <dgm:spPr/>
      <dgm:t>
        <a:bodyPr/>
        <a:lstStyle/>
        <a:p>
          <a:endParaRPr lang="en-US"/>
        </a:p>
      </dgm:t>
    </dgm:pt>
    <dgm:pt modelId="{00A34221-95CC-4444-B6B3-35C4CD565C21}" type="sibTrans" cxnId="{D90DFB08-01F0-4CED-89BE-6248B2BC1DCC}">
      <dgm:prSet/>
      <dgm:spPr/>
      <dgm:t>
        <a:bodyPr/>
        <a:lstStyle/>
        <a:p>
          <a:endParaRPr lang="en-US"/>
        </a:p>
      </dgm:t>
    </dgm:pt>
    <dgm:pt modelId="{25F4B4A4-F8C3-4D28-84B4-C4FB71CA6A5A}">
      <dgm:prSet phldrT="[Text]"/>
      <dgm:spPr/>
      <dgm:t>
        <a:bodyPr/>
        <a:lstStyle/>
        <a:p>
          <a:r>
            <a:rPr lang="en-US" dirty="0" smtClean="0"/>
            <a:t>Random digit dialing = landline and cell phones</a:t>
          </a:r>
          <a:endParaRPr lang="en-US" dirty="0"/>
        </a:p>
      </dgm:t>
    </dgm:pt>
    <dgm:pt modelId="{09BB4807-EAF0-4F5E-BC6E-50986A1A0426}" type="parTrans" cxnId="{67059B3A-C067-4CE4-844F-5886F67C82B0}">
      <dgm:prSet/>
      <dgm:spPr/>
      <dgm:t>
        <a:bodyPr/>
        <a:lstStyle/>
        <a:p>
          <a:endParaRPr lang="en-US"/>
        </a:p>
      </dgm:t>
    </dgm:pt>
    <dgm:pt modelId="{5B706190-B807-4C19-BCC4-C27910CF178F}" type="sibTrans" cxnId="{67059B3A-C067-4CE4-844F-5886F67C82B0}">
      <dgm:prSet/>
      <dgm:spPr/>
      <dgm:t>
        <a:bodyPr/>
        <a:lstStyle/>
        <a:p>
          <a:endParaRPr lang="en-US"/>
        </a:p>
      </dgm:t>
    </dgm:pt>
    <dgm:pt modelId="{42B74A50-A71F-46E8-98B4-2F4892319624}">
      <dgm:prSet phldrT="[Text]"/>
      <dgm:spPr/>
      <dgm:t>
        <a:bodyPr/>
        <a:lstStyle/>
        <a:p>
          <a:r>
            <a:rPr lang="en-US" dirty="0" smtClean="0"/>
            <a:t>N=24,897</a:t>
          </a:r>
          <a:endParaRPr lang="en-US" dirty="0"/>
        </a:p>
      </dgm:t>
    </dgm:pt>
    <dgm:pt modelId="{C980141C-2166-458C-B23E-2B7702DF160A}" type="parTrans" cxnId="{108E7B49-37B0-46B9-80C5-35D4BD80C455}">
      <dgm:prSet/>
      <dgm:spPr/>
      <dgm:t>
        <a:bodyPr/>
        <a:lstStyle/>
        <a:p>
          <a:endParaRPr lang="en-US"/>
        </a:p>
      </dgm:t>
    </dgm:pt>
    <dgm:pt modelId="{9B9F3BF2-76C0-45D5-B5C3-C1C0CBAC84E7}" type="sibTrans" cxnId="{108E7B49-37B0-46B9-80C5-35D4BD80C455}">
      <dgm:prSet/>
      <dgm:spPr/>
      <dgm:t>
        <a:bodyPr/>
        <a:lstStyle/>
        <a:p>
          <a:endParaRPr lang="en-US"/>
        </a:p>
      </dgm:t>
    </dgm:pt>
    <dgm:pt modelId="{998B9A7C-B32E-4D79-B1C7-E4F5BB1F8DE4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FEB86ADF-39D6-4E17-A20D-CA897D1D7142}" type="parTrans" cxnId="{F106F2CD-2632-4116-9C05-19CD7BFBAAF9}">
      <dgm:prSet/>
      <dgm:spPr/>
      <dgm:t>
        <a:bodyPr/>
        <a:lstStyle/>
        <a:p>
          <a:endParaRPr lang="en-US"/>
        </a:p>
      </dgm:t>
    </dgm:pt>
    <dgm:pt modelId="{157021FC-CD76-4EE3-A4E4-3F48910A656A}" type="sibTrans" cxnId="{F106F2CD-2632-4116-9C05-19CD7BFBAAF9}">
      <dgm:prSet/>
      <dgm:spPr/>
      <dgm:t>
        <a:bodyPr/>
        <a:lstStyle/>
        <a:p>
          <a:endParaRPr lang="en-US"/>
        </a:p>
      </dgm:t>
    </dgm:pt>
    <dgm:pt modelId="{CCC02CBD-5D5E-4FDF-8C6D-42AF37C99B8E}">
      <dgm:prSet phldrT="[Text]"/>
      <dgm:spPr/>
      <dgm:t>
        <a:bodyPr/>
        <a:lstStyle/>
        <a:p>
          <a:r>
            <a:rPr lang="en-US" dirty="0" smtClean="0"/>
            <a:t>Flu Vaccinations, Demographics,  and Healthcare type/insurance</a:t>
          </a:r>
          <a:endParaRPr lang="en-US" dirty="0"/>
        </a:p>
      </dgm:t>
    </dgm:pt>
    <dgm:pt modelId="{3BF4BDE6-B590-4482-BA8E-BDD1ADBC5ABC}" type="parTrans" cxnId="{8C42205A-EF0C-4588-8C4D-2BF5D3B79DE7}">
      <dgm:prSet/>
      <dgm:spPr/>
      <dgm:t>
        <a:bodyPr/>
        <a:lstStyle/>
        <a:p>
          <a:endParaRPr lang="en-US"/>
        </a:p>
      </dgm:t>
    </dgm:pt>
    <dgm:pt modelId="{51E67E52-04BE-42F4-A3B4-29EF62205595}" type="sibTrans" cxnId="{8C42205A-EF0C-4588-8C4D-2BF5D3B79DE7}">
      <dgm:prSet/>
      <dgm:spPr/>
      <dgm:t>
        <a:bodyPr/>
        <a:lstStyle/>
        <a:p>
          <a:endParaRPr lang="en-US"/>
        </a:p>
      </dgm:t>
    </dgm:pt>
    <dgm:pt modelId="{FD1C820B-E0D6-44FC-86BD-089ABFE84793}">
      <dgm:prSet phldrT="[Text]" phldr="1"/>
      <dgm:spPr/>
      <dgm:t>
        <a:bodyPr/>
        <a:lstStyle/>
        <a:p>
          <a:endParaRPr lang="en-US" dirty="0"/>
        </a:p>
      </dgm:t>
    </dgm:pt>
    <dgm:pt modelId="{73147F0D-F99E-4F60-84EA-1BC38A84DC40}" type="parTrans" cxnId="{ED7C8317-F950-47E9-ABD4-A89949FEDC6B}">
      <dgm:prSet/>
      <dgm:spPr/>
      <dgm:t>
        <a:bodyPr/>
        <a:lstStyle/>
        <a:p>
          <a:endParaRPr lang="en-US"/>
        </a:p>
      </dgm:t>
    </dgm:pt>
    <dgm:pt modelId="{0E27F302-7624-431C-8A7D-7D3DB3E6D8F9}" type="sibTrans" cxnId="{ED7C8317-F950-47E9-ABD4-A89949FEDC6B}">
      <dgm:prSet/>
      <dgm:spPr/>
      <dgm:t>
        <a:bodyPr/>
        <a:lstStyle/>
        <a:p>
          <a:endParaRPr lang="en-US"/>
        </a:p>
      </dgm:t>
    </dgm:pt>
    <dgm:pt modelId="{DFEA6320-DA22-4E15-9F5B-88B6F3402E0F}" type="pres">
      <dgm:prSet presAssocID="{A5B83C15-08A8-40DE-95ED-1EBC4C6B089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CA6F0C-3EFF-418F-B4B8-4D66B2653036}" type="pres">
      <dgm:prSet presAssocID="{6018550C-70AB-42B9-88E9-2D6B2F6AC759}" presName="composite" presStyleCnt="0"/>
      <dgm:spPr/>
    </dgm:pt>
    <dgm:pt modelId="{4263B529-B3A3-470B-A16F-65FDC5F3EEE2}" type="pres">
      <dgm:prSet presAssocID="{6018550C-70AB-42B9-88E9-2D6B2F6AC75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13A1B0-71FB-4E2D-84F7-584FA0AEAC42}" type="pres">
      <dgm:prSet presAssocID="{6018550C-70AB-42B9-88E9-2D6B2F6AC759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295448-715B-467D-983C-C7C9E774AFF6}" type="pres">
      <dgm:prSet presAssocID="{33631C82-F3FA-4108-95DE-1E62AB6FCDBC}" presName="sp" presStyleCnt="0"/>
      <dgm:spPr/>
    </dgm:pt>
    <dgm:pt modelId="{DDA4D48E-83C9-4628-8A7B-53D07B590314}" type="pres">
      <dgm:prSet presAssocID="{E86076C1-AD4A-465E-A40C-5A44CF492E16}" presName="composite" presStyleCnt="0"/>
      <dgm:spPr/>
    </dgm:pt>
    <dgm:pt modelId="{6BB35D75-3E96-4CC3-B37E-4163E999C8DB}" type="pres">
      <dgm:prSet presAssocID="{E86076C1-AD4A-465E-A40C-5A44CF492E1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2D7FBB-1B7A-4D8B-84FB-91443D672135}" type="pres">
      <dgm:prSet presAssocID="{E86076C1-AD4A-465E-A40C-5A44CF492E1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FE697F-0237-4C18-AFCA-5C023F448F5B}" type="pres">
      <dgm:prSet presAssocID="{00A34221-95CC-4444-B6B3-35C4CD565C21}" presName="sp" presStyleCnt="0"/>
      <dgm:spPr/>
    </dgm:pt>
    <dgm:pt modelId="{88618B1F-806C-4240-9B8A-6ABC5EB7E973}" type="pres">
      <dgm:prSet presAssocID="{998B9A7C-B32E-4D79-B1C7-E4F5BB1F8DE4}" presName="composite" presStyleCnt="0"/>
      <dgm:spPr/>
    </dgm:pt>
    <dgm:pt modelId="{F9C2A532-E100-4FD5-A544-98FD1EBB0869}" type="pres">
      <dgm:prSet presAssocID="{998B9A7C-B32E-4D79-B1C7-E4F5BB1F8DE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C163DB-6FF4-484D-886A-21A2CAA84CCB}" type="pres">
      <dgm:prSet presAssocID="{998B9A7C-B32E-4D79-B1C7-E4F5BB1F8DE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45612E-FCEF-4D34-A0A7-C6C5B78EB46A}" srcId="{6018550C-70AB-42B9-88E9-2D6B2F6AC759}" destId="{6F94AAA7-3C7E-4312-BF0F-436A99D779AC}" srcOrd="1" destOrd="0" parTransId="{5831851E-9C4D-4966-BDE1-8893D6977732}" sibTransId="{FF43058C-7DB9-4A16-BB6F-063459B36F17}"/>
    <dgm:cxn modelId="{743105B7-15EC-4425-B717-2BC96F6303AD}" type="presOf" srcId="{CCC02CBD-5D5E-4FDF-8C6D-42AF37C99B8E}" destId="{1DC163DB-6FF4-484D-886A-21A2CAA84CCB}" srcOrd="0" destOrd="0" presId="urn:microsoft.com/office/officeart/2005/8/layout/chevron2"/>
    <dgm:cxn modelId="{0BFB08B0-F921-44A8-BB58-BC608227574E}" srcId="{6018550C-70AB-42B9-88E9-2D6B2F6AC759}" destId="{A258D96C-58CD-4517-A4DD-33E15E70173E}" srcOrd="0" destOrd="0" parTransId="{87A5A3F2-08BA-4B63-8607-B2430A199A3A}" sibTransId="{5442DE57-C9F9-4017-AE38-F5D3E06936EF}"/>
    <dgm:cxn modelId="{2E1B850D-565D-41E0-984C-F2C11759D613}" type="presOf" srcId="{A258D96C-58CD-4517-A4DD-33E15E70173E}" destId="{5C13A1B0-71FB-4E2D-84F7-584FA0AEAC42}" srcOrd="0" destOrd="0" presId="urn:microsoft.com/office/officeart/2005/8/layout/chevron2"/>
    <dgm:cxn modelId="{344E30A4-37E1-449F-8B00-BF5D7F6E912E}" type="presOf" srcId="{6F94AAA7-3C7E-4312-BF0F-436A99D779AC}" destId="{5C13A1B0-71FB-4E2D-84F7-584FA0AEAC42}" srcOrd="0" destOrd="1" presId="urn:microsoft.com/office/officeart/2005/8/layout/chevron2"/>
    <dgm:cxn modelId="{108E7B49-37B0-46B9-80C5-35D4BD80C455}" srcId="{E86076C1-AD4A-465E-A40C-5A44CF492E16}" destId="{42B74A50-A71F-46E8-98B4-2F4892319624}" srcOrd="1" destOrd="0" parTransId="{C980141C-2166-458C-B23E-2B7702DF160A}" sibTransId="{9B9F3BF2-76C0-45D5-B5C3-C1C0CBAC84E7}"/>
    <dgm:cxn modelId="{F106F2CD-2632-4116-9C05-19CD7BFBAAF9}" srcId="{A5B83C15-08A8-40DE-95ED-1EBC4C6B0894}" destId="{998B9A7C-B32E-4D79-B1C7-E4F5BB1F8DE4}" srcOrd="2" destOrd="0" parTransId="{FEB86ADF-39D6-4E17-A20D-CA897D1D7142}" sibTransId="{157021FC-CD76-4EE3-A4E4-3F48910A656A}"/>
    <dgm:cxn modelId="{F1E1CAF1-CB85-4AAF-8698-278CF9E86D5B}" type="presOf" srcId="{E86076C1-AD4A-465E-A40C-5A44CF492E16}" destId="{6BB35D75-3E96-4CC3-B37E-4163E999C8DB}" srcOrd="0" destOrd="0" presId="urn:microsoft.com/office/officeart/2005/8/layout/chevron2"/>
    <dgm:cxn modelId="{DFF38944-1103-446F-8DCC-5FEC5EA6AE1D}" srcId="{A5B83C15-08A8-40DE-95ED-1EBC4C6B0894}" destId="{6018550C-70AB-42B9-88E9-2D6B2F6AC759}" srcOrd="0" destOrd="0" parTransId="{1BAFDFD0-BF4D-40A5-B974-B5D3799DE24B}" sibTransId="{33631C82-F3FA-4108-95DE-1E62AB6FCDBC}"/>
    <dgm:cxn modelId="{D90DFB08-01F0-4CED-89BE-6248B2BC1DCC}" srcId="{A5B83C15-08A8-40DE-95ED-1EBC4C6B0894}" destId="{E86076C1-AD4A-465E-A40C-5A44CF492E16}" srcOrd="1" destOrd="0" parTransId="{DCB557D0-DDF9-4B9C-BF32-9BB27227A214}" sibTransId="{00A34221-95CC-4444-B6B3-35C4CD565C21}"/>
    <dgm:cxn modelId="{67059B3A-C067-4CE4-844F-5886F67C82B0}" srcId="{E86076C1-AD4A-465E-A40C-5A44CF492E16}" destId="{25F4B4A4-F8C3-4D28-84B4-C4FB71CA6A5A}" srcOrd="0" destOrd="0" parTransId="{09BB4807-EAF0-4F5E-BC6E-50986A1A0426}" sibTransId="{5B706190-B807-4C19-BCC4-C27910CF178F}"/>
    <dgm:cxn modelId="{9AF1F4AD-D5CC-45D7-A1CC-7B46AF19BC33}" type="presOf" srcId="{FD1C820B-E0D6-44FC-86BD-089ABFE84793}" destId="{1DC163DB-6FF4-484D-886A-21A2CAA84CCB}" srcOrd="0" destOrd="1" presId="urn:microsoft.com/office/officeart/2005/8/layout/chevron2"/>
    <dgm:cxn modelId="{20B20836-6D32-4B7A-9429-69F54E032732}" type="presOf" srcId="{25F4B4A4-F8C3-4D28-84B4-C4FB71CA6A5A}" destId="{382D7FBB-1B7A-4D8B-84FB-91443D672135}" srcOrd="0" destOrd="0" presId="urn:microsoft.com/office/officeart/2005/8/layout/chevron2"/>
    <dgm:cxn modelId="{5DFC98C6-C071-4482-919E-B3FB9942E441}" type="presOf" srcId="{42B74A50-A71F-46E8-98B4-2F4892319624}" destId="{382D7FBB-1B7A-4D8B-84FB-91443D672135}" srcOrd="0" destOrd="1" presId="urn:microsoft.com/office/officeart/2005/8/layout/chevron2"/>
    <dgm:cxn modelId="{8C42205A-EF0C-4588-8C4D-2BF5D3B79DE7}" srcId="{998B9A7C-B32E-4D79-B1C7-E4F5BB1F8DE4}" destId="{CCC02CBD-5D5E-4FDF-8C6D-42AF37C99B8E}" srcOrd="0" destOrd="0" parTransId="{3BF4BDE6-B590-4482-BA8E-BDD1ADBC5ABC}" sibTransId="{51E67E52-04BE-42F4-A3B4-29EF62205595}"/>
    <dgm:cxn modelId="{0FD7E60C-D2DC-4D6D-AB72-829AE4D5902B}" type="presOf" srcId="{6018550C-70AB-42B9-88E9-2D6B2F6AC759}" destId="{4263B529-B3A3-470B-A16F-65FDC5F3EEE2}" srcOrd="0" destOrd="0" presId="urn:microsoft.com/office/officeart/2005/8/layout/chevron2"/>
    <dgm:cxn modelId="{FC71F0BB-0450-4092-B50A-9CE78C36F320}" type="presOf" srcId="{A5B83C15-08A8-40DE-95ED-1EBC4C6B0894}" destId="{DFEA6320-DA22-4E15-9F5B-88B6F3402E0F}" srcOrd="0" destOrd="0" presId="urn:microsoft.com/office/officeart/2005/8/layout/chevron2"/>
    <dgm:cxn modelId="{ED7C8317-F950-47E9-ABD4-A89949FEDC6B}" srcId="{998B9A7C-B32E-4D79-B1C7-E4F5BB1F8DE4}" destId="{FD1C820B-E0D6-44FC-86BD-089ABFE84793}" srcOrd="1" destOrd="0" parTransId="{73147F0D-F99E-4F60-84EA-1BC38A84DC40}" sibTransId="{0E27F302-7624-431C-8A7D-7D3DB3E6D8F9}"/>
    <dgm:cxn modelId="{C9329D54-44BF-4A0D-9469-4E1329BA23C1}" type="presOf" srcId="{998B9A7C-B32E-4D79-B1C7-E4F5BB1F8DE4}" destId="{F9C2A532-E100-4FD5-A544-98FD1EBB0869}" srcOrd="0" destOrd="0" presId="urn:microsoft.com/office/officeart/2005/8/layout/chevron2"/>
    <dgm:cxn modelId="{4742B0A9-BA79-440B-BCE3-2CE192F769DC}" type="presParOf" srcId="{DFEA6320-DA22-4E15-9F5B-88B6F3402E0F}" destId="{33CA6F0C-3EFF-418F-B4B8-4D66B2653036}" srcOrd="0" destOrd="0" presId="urn:microsoft.com/office/officeart/2005/8/layout/chevron2"/>
    <dgm:cxn modelId="{42890EA2-5645-4DEF-B443-815EB9C84B71}" type="presParOf" srcId="{33CA6F0C-3EFF-418F-B4B8-4D66B2653036}" destId="{4263B529-B3A3-470B-A16F-65FDC5F3EEE2}" srcOrd="0" destOrd="0" presId="urn:microsoft.com/office/officeart/2005/8/layout/chevron2"/>
    <dgm:cxn modelId="{C1898298-9BFD-4D83-BCB0-F28DE2A074EB}" type="presParOf" srcId="{33CA6F0C-3EFF-418F-B4B8-4D66B2653036}" destId="{5C13A1B0-71FB-4E2D-84F7-584FA0AEAC42}" srcOrd="1" destOrd="0" presId="urn:microsoft.com/office/officeart/2005/8/layout/chevron2"/>
    <dgm:cxn modelId="{A8DADFD1-1AF9-4B1E-8262-AA5C09EC38C4}" type="presParOf" srcId="{DFEA6320-DA22-4E15-9F5B-88B6F3402E0F}" destId="{D9295448-715B-467D-983C-C7C9E774AFF6}" srcOrd="1" destOrd="0" presId="urn:microsoft.com/office/officeart/2005/8/layout/chevron2"/>
    <dgm:cxn modelId="{C2499F1F-6151-434A-BD59-D744C41A591D}" type="presParOf" srcId="{DFEA6320-DA22-4E15-9F5B-88B6F3402E0F}" destId="{DDA4D48E-83C9-4628-8A7B-53D07B590314}" srcOrd="2" destOrd="0" presId="urn:microsoft.com/office/officeart/2005/8/layout/chevron2"/>
    <dgm:cxn modelId="{1A7B9EDB-A45D-4BCD-BC7E-DCE7BA1A2606}" type="presParOf" srcId="{DDA4D48E-83C9-4628-8A7B-53D07B590314}" destId="{6BB35D75-3E96-4CC3-B37E-4163E999C8DB}" srcOrd="0" destOrd="0" presId="urn:microsoft.com/office/officeart/2005/8/layout/chevron2"/>
    <dgm:cxn modelId="{5E9E352C-2CE2-42C6-8452-90B934C1C343}" type="presParOf" srcId="{DDA4D48E-83C9-4628-8A7B-53D07B590314}" destId="{382D7FBB-1B7A-4D8B-84FB-91443D672135}" srcOrd="1" destOrd="0" presId="urn:microsoft.com/office/officeart/2005/8/layout/chevron2"/>
    <dgm:cxn modelId="{F64802F4-0524-491F-A6E7-140BC2336D6D}" type="presParOf" srcId="{DFEA6320-DA22-4E15-9F5B-88B6F3402E0F}" destId="{48FE697F-0237-4C18-AFCA-5C023F448F5B}" srcOrd="3" destOrd="0" presId="urn:microsoft.com/office/officeart/2005/8/layout/chevron2"/>
    <dgm:cxn modelId="{51D7D395-DE06-4114-B151-540ADD8252E1}" type="presParOf" srcId="{DFEA6320-DA22-4E15-9F5B-88B6F3402E0F}" destId="{88618B1F-806C-4240-9B8A-6ABC5EB7E973}" srcOrd="4" destOrd="0" presId="urn:microsoft.com/office/officeart/2005/8/layout/chevron2"/>
    <dgm:cxn modelId="{DBC3978D-DD0E-4245-8263-7571B31F8881}" type="presParOf" srcId="{88618B1F-806C-4240-9B8A-6ABC5EB7E973}" destId="{F9C2A532-E100-4FD5-A544-98FD1EBB0869}" srcOrd="0" destOrd="0" presId="urn:microsoft.com/office/officeart/2005/8/layout/chevron2"/>
    <dgm:cxn modelId="{AA2A2F2E-065E-4D88-AB70-578A4644F06B}" type="presParOf" srcId="{88618B1F-806C-4240-9B8A-6ABC5EB7E973}" destId="{1DC163DB-6FF4-484D-886A-21A2CAA84CC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029973-62A8-4ABC-965D-7A821DC0A07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C28DFD-9A00-4EB4-AB01-5631D91D67B3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FE3F4313-0DFB-4D0D-AAC8-63C80FCDE1D6}" type="parTrans" cxnId="{D8087425-A248-449F-9002-01432BD70856}">
      <dgm:prSet/>
      <dgm:spPr/>
      <dgm:t>
        <a:bodyPr/>
        <a:lstStyle/>
        <a:p>
          <a:endParaRPr lang="en-US"/>
        </a:p>
      </dgm:t>
    </dgm:pt>
    <dgm:pt modelId="{EA200309-0599-45E9-BCCD-B42F10B913F4}" type="sibTrans" cxnId="{D8087425-A248-449F-9002-01432BD70856}">
      <dgm:prSet/>
      <dgm:spPr/>
      <dgm:t>
        <a:bodyPr/>
        <a:lstStyle/>
        <a:p>
          <a:endParaRPr lang="en-US"/>
        </a:p>
      </dgm:t>
    </dgm:pt>
    <dgm:pt modelId="{9E38D400-42FD-4D4B-8C33-962C214C3A9F}">
      <dgm:prSet phldrT="[Text]" custT="1"/>
      <dgm:spPr/>
      <dgm:t>
        <a:bodyPr/>
        <a:lstStyle/>
        <a:p>
          <a:r>
            <a:rPr lang="en-US" sz="1800" dirty="0" smtClean="0"/>
            <a:t>Immunization History Questionnaire </a:t>
          </a:r>
          <a:endParaRPr lang="en-US" sz="1800" dirty="0"/>
        </a:p>
      </dgm:t>
    </dgm:pt>
    <dgm:pt modelId="{386E811F-29AD-473C-B138-E6DEEF71D7BC}" type="parTrans" cxnId="{07E51055-3C14-4B40-B4A9-AC30B54404E0}">
      <dgm:prSet/>
      <dgm:spPr/>
      <dgm:t>
        <a:bodyPr/>
        <a:lstStyle/>
        <a:p>
          <a:endParaRPr lang="en-US"/>
        </a:p>
      </dgm:t>
    </dgm:pt>
    <dgm:pt modelId="{D2F6D9D9-C2BD-47BB-9193-BAEA91E7248F}" type="sibTrans" cxnId="{07E51055-3C14-4B40-B4A9-AC30B54404E0}">
      <dgm:prSet/>
      <dgm:spPr/>
      <dgm:t>
        <a:bodyPr/>
        <a:lstStyle/>
        <a:p>
          <a:endParaRPr lang="en-US"/>
        </a:p>
      </dgm:t>
    </dgm:pt>
    <dgm:pt modelId="{0D99B169-CEFB-448B-BC54-2219517DA2C7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0CACAF07-0DD9-4209-BABE-6672E6DB8C1A}" type="parTrans" cxnId="{D9E053BB-8D3B-4EAB-A0E4-8F8BA3325E8C}">
      <dgm:prSet/>
      <dgm:spPr/>
      <dgm:t>
        <a:bodyPr/>
        <a:lstStyle/>
        <a:p>
          <a:endParaRPr lang="en-US"/>
        </a:p>
      </dgm:t>
    </dgm:pt>
    <dgm:pt modelId="{58F5A7AA-C9CD-4A3A-9EB4-11D594B370B0}" type="sibTrans" cxnId="{D9E053BB-8D3B-4EAB-A0E4-8F8BA3325E8C}">
      <dgm:prSet/>
      <dgm:spPr/>
      <dgm:t>
        <a:bodyPr/>
        <a:lstStyle/>
        <a:p>
          <a:endParaRPr lang="en-US"/>
        </a:p>
      </dgm:t>
    </dgm:pt>
    <dgm:pt modelId="{1E1EF727-33B2-46F6-80E9-25C35AC63FB3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bg1"/>
              </a:solidFill>
            </a:rPr>
            <a:t>Weighted amount for non-response</a:t>
          </a:r>
          <a:endParaRPr lang="en-US" sz="1800" dirty="0">
            <a:solidFill>
              <a:schemeClr val="bg1"/>
            </a:solidFill>
          </a:endParaRPr>
        </a:p>
      </dgm:t>
    </dgm:pt>
    <dgm:pt modelId="{9222DEDB-0415-477C-980D-0B8592C69A5C}" type="parTrans" cxnId="{9857DD9E-023E-4007-8B97-5D244096C845}">
      <dgm:prSet/>
      <dgm:spPr/>
      <dgm:t>
        <a:bodyPr/>
        <a:lstStyle/>
        <a:p>
          <a:endParaRPr lang="en-US"/>
        </a:p>
      </dgm:t>
    </dgm:pt>
    <dgm:pt modelId="{D04BA304-4AA7-4B60-A4CC-FA6BF3000DF3}" type="sibTrans" cxnId="{9857DD9E-023E-4007-8B97-5D244096C845}">
      <dgm:prSet/>
      <dgm:spPr/>
      <dgm:t>
        <a:bodyPr/>
        <a:lstStyle/>
        <a:p>
          <a:endParaRPr lang="en-US"/>
        </a:p>
      </dgm:t>
    </dgm:pt>
    <dgm:pt modelId="{B91866F1-2E37-4BC5-8CD4-7B53F75E6980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F242D47B-C8B2-402C-80D8-E7B245A567F8}" type="parTrans" cxnId="{E478EA21-533D-4718-8941-5C293FC7E6F6}">
      <dgm:prSet/>
      <dgm:spPr/>
      <dgm:t>
        <a:bodyPr/>
        <a:lstStyle/>
        <a:p>
          <a:endParaRPr lang="en-US"/>
        </a:p>
      </dgm:t>
    </dgm:pt>
    <dgm:pt modelId="{F97BB751-17A8-4CF1-A5ED-299212BB8821}" type="sibTrans" cxnId="{E478EA21-533D-4718-8941-5C293FC7E6F6}">
      <dgm:prSet/>
      <dgm:spPr/>
      <dgm:t>
        <a:bodyPr/>
        <a:lstStyle/>
        <a:p>
          <a:endParaRPr lang="en-US"/>
        </a:p>
      </dgm:t>
    </dgm:pt>
    <dgm:pt modelId="{1AD0B0E2-DE09-4C35-9843-9EC766B9CA83}">
      <dgm:prSet phldrT="[Text]"/>
      <dgm:spPr/>
      <dgm:t>
        <a:bodyPr/>
        <a:lstStyle/>
        <a:p>
          <a:r>
            <a:rPr lang="en-US" dirty="0" smtClean="0"/>
            <a:t>Used univariate and bivariate parameters </a:t>
          </a:r>
          <a:endParaRPr lang="en-US" dirty="0"/>
        </a:p>
      </dgm:t>
    </dgm:pt>
    <dgm:pt modelId="{2133AE64-74D8-4E6D-8611-A70831E36260}" type="parTrans" cxnId="{DEF84729-7B0C-4EF8-9311-4F873692B375}">
      <dgm:prSet/>
      <dgm:spPr/>
      <dgm:t>
        <a:bodyPr/>
        <a:lstStyle/>
        <a:p>
          <a:endParaRPr lang="en-US"/>
        </a:p>
      </dgm:t>
    </dgm:pt>
    <dgm:pt modelId="{D4706D46-7FB5-49DC-8F54-5133AB277C24}" type="sibTrans" cxnId="{DEF84729-7B0C-4EF8-9311-4F873692B375}">
      <dgm:prSet/>
      <dgm:spPr/>
      <dgm:t>
        <a:bodyPr/>
        <a:lstStyle/>
        <a:p>
          <a:endParaRPr lang="en-US"/>
        </a:p>
      </dgm:t>
    </dgm:pt>
    <dgm:pt modelId="{353C8D0B-C625-48B4-B822-039F21DDE5E8}">
      <dgm:prSet/>
      <dgm:spPr/>
      <dgm:t>
        <a:bodyPr/>
        <a:lstStyle/>
        <a:p>
          <a:endParaRPr lang="en-US" sz="1500" dirty="0">
            <a:solidFill>
              <a:schemeClr val="bg1"/>
            </a:solidFill>
          </a:endParaRPr>
        </a:p>
      </dgm:t>
    </dgm:pt>
    <dgm:pt modelId="{E01DB2DC-7692-436B-AF3D-41EF0BB562A6}" type="parTrans" cxnId="{6D8534A2-CFE7-4C24-AE7D-272806F5124B}">
      <dgm:prSet/>
      <dgm:spPr/>
      <dgm:t>
        <a:bodyPr/>
        <a:lstStyle/>
        <a:p>
          <a:endParaRPr lang="en-US"/>
        </a:p>
      </dgm:t>
    </dgm:pt>
    <dgm:pt modelId="{CD95DA9F-79CD-4C01-AB84-230C6A15C3C3}" type="sibTrans" cxnId="{6D8534A2-CFE7-4C24-AE7D-272806F5124B}">
      <dgm:prSet/>
      <dgm:spPr/>
      <dgm:t>
        <a:bodyPr/>
        <a:lstStyle/>
        <a:p>
          <a:endParaRPr lang="en-US"/>
        </a:p>
      </dgm:t>
    </dgm:pt>
    <dgm:pt modelId="{FB4767D4-5618-4AA6-95E1-DDD8AE5268A3}">
      <dgm:prSet/>
      <dgm:spPr/>
      <dgm:t>
        <a:bodyPr/>
        <a:lstStyle/>
        <a:p>
          <a:endParaRPr lang="en-US" dirty="0"/>
        </a:p>
      </dgm:t>
    </dgm:pt>
    <dgm:pt modelId="{364B1139-4ACA-4A5B-B3F2-E7C23CA3ED83}" type="parTrans" cxnId="{7DEF4F3E-72EB-43AF-9FBA-99447FDA0E25}">
      <dgm:prSet/>
      <dgm:spPr/>
      <dgm:t>
        <a:bodyPr/>
        <a:lstStyle/>
        <a:p>
          <a:endParaRPr lang="en-US"/>
        </a:p>
      </dgm:t>
    </dgm:pt>
    <dgm:pt modelId="{B7A082DF-3676-4FDE-AA0A-7AE794CCD501}" type="sibTrans" cxnId="{7DEF4F3E-72EB-43AF-9FBA-99447FDA0E25}">
      <dgm:prSet/>
      <dgm:spPr/>
      <dgm:t>
        <a:bodyPr/>
        <a:lstStyle/>
        <a:p>
          <a:endParaRPr lang="en-US"/>
        </a:p>
      </dgm:t>
    </dgm:pt>
    <dgm:pt modelId="{30DCB1A6-E0C5-4AA4-BB18-33D2974548D8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bg1"/>
              </a:solidFill>
            </a:rPr>
            <a:t>Analyzed suing SAS callable SUDAAN software</a:t>
          </a:r>
          <a:endParaRPr lang="en-US" sz="1800" dirty="0">
            <a:solidFill>
              <a:schemeClr val="bg1"/>
            </a:solidFill>
          </a:endParaRPr>
        </a:p>
      </dgm:t>
    </dgm:pt>
    <dgm:pt modelId="{C62B33B1-F7D8-4967-A7AF-4E2B43D1BAA2}" type="parTrans" cxnId="{32570C7D-103B-4B49-9FF5-4123A29E3FB7}">
      <dgm:prSet/>
      <dgm:spPr/>
      <dgm:t>
        <a:bodyPr/>
        <a:lstStyle/>
        <a:p>
          <a:endParaRPr lang="en-US"/>
        </a:p>
      </dgm:t>
    </dgm:pt>
    <dgm:pt modelId="{7431C084-E61D-4146-AB66-20A06B1BF656}" type="sibTrans" cxnId="{32570C7D-103B-4B49-9FF5-4123A29E3FB7}">
      <dgm:prSet/>
      <dgm:spPr/>
      <dgm:t>
        <a:bodyPr/>
        <a:lstStyle/>
        <a:p>
          <a:endParaRPr lang="en-US"/>
        </a:p>
      </dgm:t>
    </dgm:pt>
    <dgm:pt modelId="{DB9AF91A-700D-4B1D-966B-86936EE81915}">
      <dgm:prSet phldrT="[Text]" custT="1"/>
      <dgm:spPr/>
      <dgm:t>
        <a:bodyPr/>
        <a:lstStyle/>
        <a:p>
          <a:endParaRPr lang="en-US" sz="1800" dirty="0">
            <a:solidFill>
              <a:schemeClr val="bg1"/>
            </a:solidFill>
          </a:endParaRPr>
        </a:p>
      </dgm:t>
    </dgm:pt>
    <dgm:pt modelId="{22ED21B3-5686-4FBB-9A96-DCFA10FE1FE0}" type="parTrans" cxnId="{23C4EB3C-31D5-403C-85E1-F3E85900ECAB}">
      <dgm:prSet/>
      <dgm:spPr/>
      <dgm:t>
        <a:bodyPr/>
        <a:lstStyle/>
        <a:p>
          <a:endParaRPr lang="en-US"/>
        </a:p>
      </dgm:t>
    </dgm:pt>
    <dgm:pt modelId="{E5EDBC62-3CB0-48C7-A0D7-8BBF23E40553}" type="sibTrans" cxnId="{23C4EB3C-31D5-403C-85E1-F3E85900ECAB}">
      <dgm:prSet/>
      <dgm:spPr/>
      <dgm:t>
        <a:bodyPr/>
        <a:lstStyle/>
        <a:p>
          <a:endParaRPr lang="en-US"/>
        </a:p>
      </dgm:t>
    </dgm:pt>
    <dgm:pt modelId="{CBDE9446-50FE-4BED-BED2-858251131556}" type="pres">
      <dgm:prSet presAssocID="{8C029973-62A8-4ABC-965D-7A821DC0A07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BB2EB4-6E4E-4815-8002-23B1354E67BC}" type="pres">
      <dgm:prSet presAssocID="{50C28DFD-9A00-4EB4-AB01-5631D91D67B3}" presName="composite" presStyleCnt="0"/>
      <dgm:spPr/>
    </dgm:pt>
    <dgm:pt modelId="{C1982294-C31F-4944-A6FA-AFF094B7F79F}" type="pres">
      <dgm:prSet presAssocID="{50C28DFD-9A00-4EB4-AB01-5631D91D67B3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DC2C48-2FA3-47A7-A48C-B9F55DBEF9E5}" type="pres">
      <dgm:prSet presAssocID="{50C28DFD-9A00-4EB4-AB01-5631D91D67B3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6FE063-4A9F-4D07-AF0A-CD36F1BFA627}" type="pres">
      <dgm:prSet presAssocID="{EA200309-0599-45E9-BCCD-B42F10B913F4}" presName="sp" presStyleCnt="0"/>
      <dgm:spPr/>
    </dgm:pt>
    <dgm:pt modelId="{D8891E4C-63D8-493B-B32B-180E878880F8}" type="pres">
      <dgm:prSet presAssocID="{0D99B169-CEFB-448B-BC54-2219517DA2C7}" presName="composite" presStyleCnt="0"/>
      <dgm:spPr/>
    </dgm:pt>
    <dgm:pt modelId="{AF8EC30F-C112-4D49-9122-234BBAF39EAA}" type="pres">
      <dgm:prSet presAssocID="{0D99B169-CEFB-448B-BC54-2219517DA2C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134DA-4C87-4FAE-ACA0-0294C1A57C66}" type="pres">
      <dgm:prSet presAssocID="{0D99B169-CEFB-448B-BC54-2219517DA2C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97746A-179C-4745-BC32-685ED346A5EE}" type="pres">
      <dgm:prSet presAssocID="{58F5A7AA-C9CD-4A3A-9EB4-11D594B370B0}" presName="sp" presStyleCnt="0"/>
      <dgm:spPr/>
    </dgm:pt>
    <dgm:pt modelId="{8160261E-02C7-46F5-9CED-3F2163B98333}" type="pres">
      <dgm:prSet presAssocID="{B91866F1-2E37-4BC5-8CD4-7B53F75E6980}" presName="composite" presStyleCnt="0"/>
      <dgm:spPr/>
    </dgm:pt>
    <dgm:pt modelId="{18C78C0B-DE0B-49AE-97CF-02619DC10ACC}" type="pres">
      <dgm:prSet presAssocID="{B91866F1-2E37-4BC5-8CD4-7B53F75E6980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234F34-496C-4552-B42E-CFD14D554367}" type="pres">
      <dgm:prSet presAssocID="{B91866F1-2E37-4BC5-8CD4-7B53F75E6980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087425-A248-449F-9002-01432BD70856}" srcId="{8C029973-62A8-4ABC-965D-7A821DC0A07F}" destId="{50C28DFD-9A00-4EB4-AB01-5631D91D67B3}" srcOrd="0" destOrd="0" parTransId="{FE3F4313-0DFB-4D0D-AAC8-63C80FCDE1D6}" sibTransId="{EA200309-0599-45E9-BCCD-B42F10B913F4}"/>
    <dgm:cxn modelId="{5A47193B-929E-42AC-93BF-66CAD7A1C059}" type="presOf" srcId="{B91866F1-2E37-4BC5-8CD4-7B53F75E6980}" destId="{18C78C0B-DE0B-49AE-97CF-02619DC10ACC}" srcOrd="0" destOrd="0" presId="urn:microsoft.com/office/officeart/2005/8/layout/chevron2"/>
    <dgm:cxn modelId="{32570C7D-103B-4B49-9FF5-4123A29E3FB7}" srcId="{0D99B169-CEFB-448B-BC54-2219517DA2C7}" destId="{30DCB1A6-E0C5-4AA4-BB18-33D2974548D8}" srcOrd="2" destOrd="0" parTransId="{C62B33B1-F7D8-4967-A7AF-4E2B43D1BAA2}" sibTransId="{7431C084-E61D-4146-AB66-20A06B1BF656}"/>
    <dgm:cxn modelId="{23C4EB3C-31D5-403C-85E1-F3E85900ECAB}" srcId="{0D99B169-CEFB-448B-BC54-2219517DA2C7}" destId="{DB9AF91A-700D-4B1D-966B-86936EE81915}" srcOrd="0" destOrd="0" parTransId="{22ED21B3-5686-4FBB-9A96-DCFA10FE1FE0}" sibTransId="{E5EDBC62-3CB0-48C7-A0D7-8BBF23E40553}"/>
    <dgm:cxn modelId="{9857DD9E-023E-4007-8B97-5D244096C845}" srcId="{0D99B169-CEFB-448B-BC54-2219517DA2C7}" destId="{1E1EF727-33B2-46F6-80E9-25C35AC63FB3}" srcOrd="1" destOrd="0" parTransId="{9222DEDB-0415-477C-980D-0B8592C69A5C}" sibTransId="{D04BA304-4AA7-4B60-A4CC-FA6BF3000DF3}"/>
    <dgm:cxn modelId="{07E51055-3C14-4B40-B4A9-AC30B54404E0}" srcId="{50C28DFD-9A00-4EB4-AB01-5631D91D67B3}" destId="{9E38D400-42FD-4D4B-8C33-962C214C3A9F}" srcOrd="0" destOrd="0" parTransId="{386E811F-29AD-473C-B138-E6DEEF71D7BC}" sibTransId="{D2F6D9D9-C2BD-47BB-9193-BAEA91E7248F}"/>
    <dgm:cxn modelId="{6658D14D-916C-43EF-A573-C729A592AB45}" type="presOf" srcId="{1E1EF727-33B2-46F6-80E9-25C35AC63FB3}" destId="{A69134DA-4C87-4FAE-ACA0-0294C1A57C66}" srcOrd="0" destOrd="1" presId="urn:microsoft.com/office/officeart/2005/8/layout/chevron2"/>
    <dgm:cxn modelId="{50FBAC7B-D60E-4108-9E58-76BA79026932}" type="presOf" srcId="{FB4767D4-5618-4AA6-95E1-DDD8AE5268A3}" destId="{2D234F34-496C-4552-B42E-CFD14D554367}" srcOrd="0" destOrd="1" presId="urn:microsoft.com/office/officeart/2005/8/layout/chevron2"/>
    <dgm:cxn modelId="{077F111A-D9A4-46B3-A113-D643313C16A5}" type="presOf" srcId="{353C8D0B-C625-48B4-B822-039F21DDE5E8}" destId="{A69134DA-4C87-4FAE-ACA0-0294C1A57C66}" srcOrd="0" destOrd="3" presId="urn:microsoft.com/office/officeart/2005/8/layout/chevron2"/>
    <dgm:cxn modelId="{DEF84729-7B0C-4EF8-9311-4F873692B375}" srcId="{B91866F1-2E37-4BC5-8CD4-7B53F75E6980}" destId="{1AD0B0E2-DE09-4C35-9843-9EC766B9CA83}" srcOrd="0" destOrd="0" parTransId="{2133AE64-74D8-4E6D-8611-A70831E36260}" sibTransId="{D4706D46-7FB5-49DC-8F54-5133AB277C24}"/>
    <dgm:cxn modelId="{6D8534A2-CFE7-4C24-AE7D-272806F5124B}" srcId="{0D99B169-CEFB-448B-BC54-2219517DA2C7}" destId="{353C8D0B-C625-48B4-B822-039F21DDE5E8}" srcOrd="3" destOrd="0" parTransId="{E01DB2DC-7692-436B-AF3D-41EF0BB562A6}" sibTransId="{CD95DA9F-79CD-4C01-AB84-230C6A15C3C3}"/>
    <dgm:cxn modelId="{D4F45C41-8C81-48E2-A6B0-7E6B4723CC46}" type="presOf" srcId="{8C029973-62A8-4ABC-965D-7A821DC0A07F}" destId="{CBDE9446-50FE-4BED-BED2-858251131556}" srcOrd="0" destOrd="0" presId="urn:microsoft.com/office/officeart/2005/8/layout/chevron2"/>
    <dgm:cxn modelId="{5C4C3C91-4942-451E-BD15-A487794E02F3}" type="presOf" srcId="{0D99B169-CEFB-448B-BC54-2219517DA2C7}" destId="{AF8EC30F-C112-4D49-9122-234BBAF39EAA}" srcOrd="0" destOrd="0" presId="urn:microsoft.com/office/officeart/2005/8/layout/chevron2"/>
    <dgm:cxn modelId="{A522527D-DCC8-459A-B782-4E695ECDE1BB}" type="presOf" srcId="{50C28DFD-9A00-4EB4-AB01-5631D91D67B3}" destId="{C1982294-C31F-4944-A6FA-AFF094B7F79F}" srcOrd="0" destOrd="0" presId="urn:microsoft.com/office/officeart/2005/8/layout/chevron2"/>
    <dgm:cxn modelId="{97E95451-1C10-4667-8B69-DC6617CF0A05}" type="presOf" srcId="{30DCB1A6-E0C5-4AA4-BB18-33D2974548D8}" destId="{A69134DA-4C87-4FAE-ACA0-0294C1A57C66}" srcOrd="0" destOrd="2" presId="urn:microsoft.com/office/officeart/2005/8/layout/chevron2"/>
    <dgm:cxn modelId="{E478EA21-533D-4718-8941-5C293FC7E6F6}" srcId="{8C029973-62A8-4ABC-965D-7A821DC0A07F}" destId="{B91866F1-2E37-4BC5-8CD4-7B53F75E6980}" srcOrd="2" destOrd="0" parTransId="{F242D47B-C8B2-402C-80D8-E7B245A567F8}" sibTransId="{F97BB751-17A8-4CF1-A5ED-299212BB8821}"/>
    <dgm:cxn modelId="{7DEF4F3E-72EB-43AF-9FBA-99447FDA0E25}" srcId="{B91866F1-2E37-4BC5-8CD4-7B53F75E6980}" destId="{FB4767D4-5618-4AA6-95E1-DDD8AE5268A3}" srcOrd="1" destOrd="0" parTransId="{364B1139-4ACA-4A5B-B3F2-E7C23CA3ED83}" sibTransId="{B7A082DF-3676-4FDE-AA0A-7AE794CCD501}"/>
    <dgm:cxn modelId="{AEFA0C6D-B2DA-4342-8C66-7893E7CEB6CD}" type="presOf" srcId="{9E38D400-42FD-4D4B-8C33-962C214C3A9F}" destId="{33DC2C48-2FA3-47A7-A48C-B9F55DBEF9E5}" srcOrd="0" destOrd="0" presId="urn:microsoft.com/office/officeart/2005/8/layout/chevron2"/>
    <dgm:cxn modelId="{4D0987C9-26E5-4449-89D4-0D0239E77A61}" type="presOf" srcId="{DB9AF91A-700D-4B1D-966B-86936EE81915}" destId="{A69134DA-4C87-4FAE-ACA0-0294C1A57C66}" srcOrd="0" destOrd="0" presId="urn:microsoft.com/office/officeart/2005/8/layout/chevron2"/>
    <dgm:cxn modelId="{A95F693E-C765-4947-B581-9A5EE6E5C310}" type="presOf" srcId="{1AD0B0E2-DE09-4C35-9843-9EC766B9CA83}" destId="{2D234F34-496C-4552-B42E-CFD14D554367}" srcOrd="0" destOrd="0" presId="urn:microsoft.com/office/officeart/2005/8/layout/chevron2"/>
    <dgm:cxn modelId="{D9E053BB-8D3B-4EAB-A0E4-8F8BA3325E8C}" srcId="{8C029973-62A8-4ABC-965D-7A821DC0A07F}" destId="{0D99B169-CEFB-448B-BC54-2219517DA2C7}" srcOrd="1" destOrd="0" parTransId="{0CACAF07-0DD9-4209-BABE-6672E6DB8C1A}" sibTransId="{58F5A7AA-C9CD-4A3A-9EB4-11D594B370B0}"/>
    <dgm:cxn modelId="{FE1C930C-EA50-4919-BB28-5B9D9B0418A7}" type="presParOf" srcId="{CBDE9446-50FE-4BED-BED2-858251131556}" destId="{A5BB2EB4-6E4E-4815-8002-23B1354E67BC}" srcOrd="0" destOrd="0" presId="urn:microsoft.com/office/officeart/2005/8/layout/chevron2"/>
    <dgm:cxn modelId="{AD205402-94B1-4AC8-B5E2-5B01E6549164}" type="presParOf" srcId="{A5BB2EB4-6E4E-4815-8002-23B1354E67BC}" destId="{C1982294-C31F-4944-A6FA-AFF094B7F79F}" srcOrd="0" destOrd="0" presId="urn:microsoft.com/office/officeart/2005/8/layout/chevron2"/>
    <dgm:cxn modelId="{F8B4BE88-1CA4-4F61-B96F-FCC018FFD8F5}" type="presParOf" srcId="{A5BB2EB4-6E4E-4815-8002-23B1354E67BC}" destId="{33DC2C48-2FA3-47A7-A48C-B9F55DBEF9E5}" srcOrd="1" destOrd="0" presId="urn:microsoft.com/office/officeart/2005/8/layout/chevron2"/>
    <dgm:cxn modelId="{55BBA7EF-5DBF-48E6-B591-E6E0C5AC1F95}" type="presParOf" srcId="{CBDE9446-50FE-4BED-BED2-858251131556}" destId="{E46FE063-4A9F-4D07-AF0A-CD36F1BFA627}" srcOrd="1" destOrd="0" presId="urn:microsoft.com/office/officeart/2005/8/layout/chevron2"/>
    <dgm:cxn modelId="{AC85C42D-40BD-4147-B5A5-5D61378A43B8}" type="presParOf" srcId="{CBDE9446-50FE-4BED-BED2-858251131556}" destId="{D8891E4C-63D8-493B-B32B-180E878880F8}" srcOrd="2" destOrd="0" presId="urn:microsoft.com/office/officeart/2005/8/layout/chevron2"/>
    <dgm:cxn modelId="{CEFC115B-3592-49BA-B949-7F0E96998DE9}" type="presParOf" srcId="{D8891E4C-63D8-493B-B32B-180E878880F8}" destId="{AF8EC30F-C112-4D49-9122-234BBAF39EAA}" srcOrd="0" destOrd="0" presId="urn:microsoft.com/office/officeart/2005/8/layout/chevron2"/>
    <dgm:cxn modelId="{770BE713-2E57-4D69-9EB5-E2CAC0313075}" type="presParOf" srcId="{D8891E4C-63D8-493B-B32B-180E878880F8}" destId="{A69134DA-4C87-4FAE-ACA0-0294C1A57C66}" srcOrd="1" destOrd="0" presId="urn:microsoft.com/office/officeart/2005/8/layout/chevron2"/>
    <dgm:cxn modelId="{CE2169B4-BE9F-4ECF-ABCB-861B1EE2E02F}" type="presParOf" srcId="{CBDE9446-50FE-4BED-BED2-858251131556}" destId="{2E97746A-179C-4745-BC32-685ED346A5EE}" srcOrd="3" destOrd="0" presId="urn:microsoft.com/office/officeart/2005/8/layout/chevron2"/>
    <dgm:cxn modelId="{B11A7CB0-3673-4192-8044-3AA564131A7E}" type="presParOf" srcId="{CBDE9446-50FE-4BED-BED2-858251131556}" destId="{8160261E-02C7-46F5-9CED-3F2163B98333}" srcOrd="4" destOrd="0" presId="urn:microsoft.com/office/officeart/2005/8/layout/chevron2"/>
    <dgm:cxn modelId="{75ED211B-146A-4615-8889-CD68639EC071}" type="presParOf" srcId="{8160261E-02C7-46F5-9CED-3F2163B98333}" destId="{18C78C0B-DE0B-49AE-97CF-02619DC10ACC}" srcOrd="0" destOrd="0" presId="urn:microsoft.com/office/officeart/2005/8/layout/chevron2"/>
    <dgm:cxn modelId="{36B3A7A3-70EA-4087-880D-BAC4D01D4AF8}" type="presParOf" srcId="{8160261E-02C7-46F5-9CED-3F2163B98333}" destId="{2D234F34-496C-4552-B42E-CFD14D55436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F2B1E6-DA2E-41AE-B1D5-8E38788C7B6C}" type="doc">
      <dgm:prSet loTypeId="urn:microsoft.com/office/officeart/2005/8/layout/default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1165F825-CC66-473F-BAC0-0625BDB8A63E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Race/Ethnicity</a:t>
          </a:r>
          <a:endParaRPr lang="en-US" b="1" dirty="0">
            <a:solidFill>
              <a:schemeClr val="tx1"/>
            </a:solidFill>
          </a:endParaRPr>
        </a:p>
      </dgm:t>
    </dgm:pt>
    <dgm:pt modelId="{72F75135-400D-422F-B266-C60DDA186B83}" type="parTrans" cxnId="{5430A802-3BB2-49BD-9A98-5EE0D75F169A}">
      <dgm:prSet/>
      <dgm:spPr/>
      <dgm:t>
        <a:bodyPr/>
        <a:lstStyle/>
        <a:p>
          <a:endParaRPr lang="en-US"/>
        </a:p>
      </dgm:t>
    </dgm:pt>
    <dgm:pt modelId="{411D2A53-1858-43D2-96F1-4A68D5D2CE00}" type="sibTrans" cxnId="{5430A802-3BB2-49BD-9A98-5EE0D75F169A}">
      <dgm:prSet/>
      <dgm:spPr/>
      <dgm:t>
        <a:bodyPr/>
        <a:lstStyle/>
        <a:p>
          <a:endParaRPr lang="en-US"/>
        </a:p>
      </dgm:t>
    </dgm:pt>
    <dgm:pt modelId="{B05F687E-01F0-43FE-8A54-13F15A8AB929}">
      <dgm:prSet phldrT="[Text]"/>
      <dgm:spPr/>
      <dgm:t>
        <a:bodyPr/>
        <a:lstStyle/>
        <a:p>
          <a:r>
            <a:rPr lang="en-US" b="1" dirty="0" smtClean="0"/>
            <a:t>Child’s Age </a:t>
          </a:r>
          <a:endParaRPr lang="en-US" b="1" dirty="0"/>
        </a:p>
      </dgm:t>
    </dgm:pt>
    <dgm:pt modelId="{5106F25A-2139-4C96-AED8-D870FF69D5A4}" type="parTrans" cxnId="{A2268F5D-447F-43C3-A6FB-E86383865269}">
      <dgm:prSet/>
      <dgm:spPr/>
      <dgm:t>
        <a:bodyPr/>
        <a:lstStyle/>
        <a:p>
          <a:endParaRPr lang="en-US"/>
        </a:p>
      </dgm:t>
    </dgm:pt>
    <dgm:pt modelId="{1C70D6DF-A40A-4C04-BB69-D33B85872323}" type="sibTrans" cxnId="{A2268F5D-447F-43C3-A6FB-E86383865269}">
      <dgm:prSet/>
      <dgm:spPr/>
      <dgm:t>
        <a:bodyPr/>
        <a:lstStyle/>
        <a:p>
          <a:endParaRPr lang="en-US"/>
        </a:p>
      </dgm:t>
    </dgm:pt>
    <dgm:pt modelId="{CDBF1B44-1B95-4349-B8B9-65B355CAAA38}">
      <dgm:prSet phldrT="[Text]"/>
      <dgm:spPr/>
      <dgm:t>
        <a:bodyPr/>
        <a:lstStyle/>
        <a:p>
          <a:r>
            <a:rPr lang="en-US" b="1" dirty="0" smtClean="0"/>
            <a:t>Receiving W.I.C.</a:t>
          </a:r>
        </a:p>
        <a:p>
          <a:r>
            <a:rPr lang="en-US" b="1" dirty="0" smtClean="0"/>
            <a:t>Benefits</a:t>
          </a:r>
          <a:endParaRPr lang="en-US" b="1" dirty="0"/>
        </a:p>
      </dgm:t>
    </dgm:pt>
    <dgm:pt modelId="{6A4CE161-81F4-4436-805A-1B2EE572E190}" type="parTrans" cxnId="{2863164B-8D97-4390-BECE-36724ECC8345}">
      <dgm:prSet/>
      <dgm:spPr/>
      <dgm:t>
        <a:bodyPr/>
        <a:lstStyle/>
        <a:p>
          <a:endParaRPr lang="en-US"/>
        </a:p>
      </dgm:t>
    </dgm:pt>
    <dgm:pt modelId="{5C0829AB-ED6C-40C8-B8EC-52D08DD75E92}" type="sibTrans" cxnId="{2863164B-8D97-4390-BECE-36724ECC8345}">
      <dgm:prSet/>
      <dgm:spPr/>
      <dgm:t>
        <a:bodyPr/>
        <a:lstStyle/>
        <a:p>
          <a:endParaRPr lang="en-US"/>
        </a:p>
      </dgm:t>
    </dgm:pt>
    <dgm:pt modelId="{D204EEDD-0012-4FB7-8A52-EFCE54BEEED0}">
      <dgm:prSet phldrT="[Text]"/>
      <dgm:spPr/>
      <dgm:t>
        <a:bodyPr/>
        <a:lstStyle/>
        <a:p>
          <a:r>
            <a:rPr lang="en-US" b="1" dirty="0" smtClean="0"/>
            <a:t>U.S. Region</a:t>
          </a:r>
          <a:endParaRPr lang="en-US" b="1" dirty="0"/>
        </a:p>
      </dgm:t>
    </dgm:pt>
    <dgm:pt modelId="{2F56ECCA-CC64-4AA6-9EC2-0B3ADC32AD08}" type="parTrans" cxnId="{7A705DB6-285E-45CF-822E-D075C00BB427}">
      <dgm:prSet/>
      <dgm:spPr/>
      <dgm:t>
        <a:bodyPr/>
        <a:lstStyle/>
        <a:p>
          <a:endParaRPr lang="en-US"/>
        </a:p>
      </dgm:t>
    </dgm:pt>
    <dgm:pt modelId="{73C8E2A2-CACC-4E95-80A0-D40871BEA0DF}" type="sibTrans" cxnId="{7A705DB6-285E-45CF-822E-D075C00BB427}">
      <dgm:prSet/>
      <dgm:spPr/>
      <dgm:t>
        <a:bodyPr/>
        <a:lstStyle/>
        <a:p>
          <a:endParaRPr lang="en-US"/>
        </a:p>
      </dgm:t>
    </dgm:pt>
    <dgm:pt modelId="{110DC18F-1287-4842-99E4-9441FE6F108E}">
      <dgm:prSet phldrT="[Text]"/>
      <dgm:spPr/>
      <dgm:t>
        <a:bodyPr/>
        <a:lstStyle/>
        <a:p>
          <a:r>
            <a:rPr lang="en-US" b="1" dirty="0" smtClean="0"/>
            <a:t>County Area</a:t>
          </a:r>
          <a:endParaRPr lang="en-US" b="1" dirty="0"/>
        </a:p>
      </dgm:t>
    </dgm:pt>
    <dgm:pt modelId="{F6FB745C-F0E4-490F-A00D-40194A016645}" type="parTrans" cxnId="{C57AFB71-BBBA-42C9-B412-BBBFC97809E0}">
      <dgm:prSet/>
      <dgm:spPr/>
      <dgm:t>
        <a:bodyPr/>
        <a:lstStyle/>
        <a:p>
          <a:endParaRPr lang="en-US"/>
        </a:p>
      </dgm:t>
    </dgm:pt>
    <dgm:pt modelId="{E3E3409E-4836-49A9-9B04-1293449CB47E}" type="sibTrans" cxnId="{C57AFB71-BBBA-42C9-B412-BBBFC97809E0}">
      <dgm:prSet/>
      <dgm:spPr/>
      <dgm:t>
        <a:bodyPr/>
        <a:lstStyle/>
        <a:p>
          <a:endParaRPr lang="en-US"/>
        </a:p>
      </dgm:t>
    </dgm:pt>
    <dgm:pt modelId="{8B01A16E-3877-4FCA-A6B3-846382D940F1}">
      <dgm:prSet/>
      <dgm:spPr/>
      <dgm:t>
        <a:bodyPr/>
        <a:lstStyle/>
        <a:p>
          <a:r>
            <a:rPr lang="en-US" b="1" dirty="0" smtClean="0"/>
            <a:t>Provider Facility Type</a:t>
          </a:r>
          <a:endParaRPr lang="en-US" b="1" dirty="0"/>
        </a:p>
      </dgm:t>
    </dgm:pt>
    <dgm:pt modelId="{678ED4D1-8C69-4BE4-8C6D-BBD8FD753EA5}" type="parTrans" cxnId="{CAF12B6F-6947-4A42-81BD-865435FC4A3F}">
      <dgm:prSet/>
      <dgm:spPr/>
      <dgm:t>
        <a:bodyPr/>
        <a:lstStyle/>
        <a:p>
          <a:endParaRPr lang="en-US"/>
        </a:p>
      </dgm:t>
    </dgm:pt>
    <dgm:pt modelId="{36B7A4D4-8F4D-4D30-AAAB-779CF77EA47F}" type="sibTrans" cxnId="{CAF12B6F-6947-4A42-81BD-865435FC4A3F}">
      <dgm:prSet/>
      <dgm:spPr/>
      <dgm:t>
        <a:bodyPr/>
        <a:lstStyle/>
        <a:p>
          <a:endParaRPr lang="en-US"/>
        </a:p>
      </dgm:t>
    </dgm:pt>
    <dgm:pt modelId="{06D34303-1085-4A62-BC80-C3FC7BF5E554}">
      <dgm:prSet/>
      <dgm:spPr/>
      <dgm:t>
        <a:bodyPr/>
        <a:lstStyle/>
        <a:p>
          <a:r>
            <a:rPr lang="en-US" b="1" dirty="0" smtClean="0"/>
            <a:t>Mother’s Age</a:t>
          </a:r>
          <a:endParaRPr lang="en-US" b="1" dirty="0"/>
        </a:p>
      </dgm:t>
    </dgm:pt>
    <dgm:pt modelId="{DC047E15-3271-4A88-B49E-67BF1990CD35}" type="parTrans" cxnId="{B5BAF39D-42B5-4F14-AC8B-82FCF86E0D23}">
      <dgm:prSet/>
      <dgm:spPr/>
      <dgm:t>
        <a:bodyPr/>
        <a:lstStyle/>
        <a:p>
          <a:endParaRPr lang="en-US"/>
        </a:p>
      </dgm:t>
    </dgm:pt>
    <dgm:pt modelId="{7BA9D9E4-24AC-4BBE-81B8-23C2FED454D6}" type="sibTrans" cxnId="{B5BAF39D-42B5-4F14-AC8B-82FCF86E0D23}">
      <dgm:prSet/>
      <dgm:spPr/>
      <dgm:t>
        <a:bodyPr/>
        <a:lstStyle/>
        <a:p>
          <a:endParaRPr lang="en-US"/>
        </a:p>
      </dgm:t>
    </dgm:pt>
    <dgm:pt modelId="{CB236C5E-9C67-424F-90BD-6BD4A8A0C1A3}">
      <dgm:prSet/>
      <dgm:spPr/>
      <dgm:t>
        <a:bodyPr/>
        <a:lstStyle/>
        <a:p>
          <a:r>
            <a:rPr lang="en-US" b="1" dirty="0" smtClean="0"/>
            <a:t>Sex</a:t>
          </a:r>
          <a:r>
            <a:rPr lang="en-US" dirty="0" smtClean="0"/>
            <a:t> </a:t>
          </a:r>
          <a:endParaRPr lang="en-US" dirty="0"/>
        </a:p>
      </dgm:t>
    </dgm:pt>
    <dgm:pt modelId="{8922E6AD-845E-43AE-BD87-EA2C9FDF1EB3}" type="parTrans" cxnId="{187EDB49-97F6-4003-83D9-45D0F174C22B}">
      <dgm:prSet/>
      <dgm:spPr/>
      <dgm:t>
        <a:bodyPr/>
        <a:lstStyle/>
        <a:p>
          <a:endParaRPr lang="en-US"/>
        </a:p>
      </dgm:t>
    </dgm:pt>
    <dgm:pt modelId="{E1487F4A-D2AB-4A7B-8758-F503CD27CB2B}" type="sibTrans" cxnId="{187EDB49-97F6-4003-83D9-45D0F174C22B}">
      <dgm:prSet/>
      <dgm:spPr/>
      <dgm:t>
        <a:bodyPr/>
        <a:lstStyle/>
        <a:p>
          <a:endParaRPr lang="en-US"/>
        </a:p>
      </dgm:t>
    </dgm:pt>
    <dgm:pt modelId="{7A07E371-58B1-4AF6-A0DA-21D25440AD1A}">
      <dgm:prSet/>
      <dgm:spPr/>
      <dgm:t>
        <a:bodyPr/>
        <a:lstStyle/>
        <a:p>
          <a:r>
            <a:rPr lang="en-US" b="1" dirty="0" smtClean="0"/>
            <a:t>Mother’s Education</a:t>
          </a:r>
          <a:endParaRPr lang="en-US" b="1" dirty="0"/>
        </a:p>
      </dgm:t>
    </dgm:pt>
    <dgm:pt modelId="{944FCB59-8F6B-49E2-B8FB-97C874F535CA}" type="parTrans" cxnId="{4DA14200-5979-40E3-8ACE-EFA241927CF6}">
      <dgm:prSet/>
      <dgm:spPr/>
      <dgm:t>
        <a:bodyPr/>
        <a:lstStyle/>
        <a:p>
          <a:endParaRPr lang="en-US"/>
        </a:p>
      </dgm:t>
    </dgm:pt>
    <dgm:pt modelId="{17B22A96-5507-4F85-B232-A1202632042B}" type="sibTrans" cxnId="{4DA14200-5979-40E3-8ACE-EFA241927CF6}">
      <dgm:prSet/>
      <dgm:spPr/>
      <dgm:t>
        <a:bodyPr/>
        <a:lstStyle/>
        <a:p>
          <a:endParaRPr lang="en-US"/>
        </a:p>
      </dgm:t>
    </dgm:pt>
    <dgm:pt modelId="{0F1E484D-4708-4078-B2B8-E1ABB7156A85}">
      <dgm:prSet phldrT="[Text]"/>
      <dgm:spPr/>
      <dgm:t>
        <a:bodyPr/>
        <a:lstStyle/>
        <a:p>
          <a:r>
            <a:rPr lang="en-US" b="1" dirty="0" smtClean="0"/>
            <a:t>Mother’s Marital Status</a:t>
          </a:r>
          <a:endParaRPr lang="en-US" b="1" dirty="0"/>
        </a:p>
      </dgm:t>
    </dgm:pt>
    <dgm:pt modelId="{2E2F0B07-2446-4BDA-9F59-C5B6D37FB196}" type="parTrans" cxnId="{38CE3226-6A7A-49A9-A903-3CB7059C60ED}">
      <dgm:prSet/>
      <dgm:spPr/>
      <dgm:t>
        <a:bodyPr/>
        <a:lstStyle/>
        <a:p>
          <a:endParaRPr lang="en-US"/>
        </a:p>
      </dgm:t>
    </dgm:pt>
    <dgm:pt modelId="{BD4676E4-7B72-4745-A7CD-E8B2DDAAEB12}" type="sibTrans" cxnId="{38CE3226-6A7A-49A9-A903-3CB7059C60ED}">
      <dgm:prSet/>
      <dgm:spPr/>
      <dgm:t>
        <a:bodyPr/>
        <a:lstStyle/>
        <a:p>
          <a:endParaRPr lang="en-US"/>
        </a:p>
      </dgm:t>
    </dgm:pt>
    <dgm:pt modelId="{1FAF06A6-BE73-456E-842D-1A8DDD5AFC31}" type="pres">
      <dgm:prSet presAssocID="{4AF2B1E6-DA2E-41AE-B1D5-8E38788C7B6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43DFBE-CD12-430C-98EB-8BBBFE7A108B}" type="pres">
      <dgm:prSet presAssocID="{1165F825-CC66-473F-BAC0-0625BDB8A63E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C026F6-E66C-4555-A50A-AAB7A9F991B5}" type="pres">
      <dgm:prSet presAssocID="{411D2A53-1858-43D2-96F1-4A68D5D2CE00}" presName="sibTrans" presStyleCnt="0"/>
      <dgm:spPr/>
    </dgm:pt>
    <dgm:pt modelId="{C448738F-5567-4A54-A864-0FB61E99FB87}" type="pres">
      <dgm:prSet presAssocID="{B05F687E-01F0-43FE-8A54-13F15A8AB929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76D5A8-7207-4412-AA2F-DA2E5EF0672B}" type="pres">
      <dgm:prSet presAssocID="{1C70D6DF-A40A-4C04-BB69-D33B85872323}" presName="sibTrans" presStyleCnt="0"/>
      <dgm:spPr/>
    </dgm:pt>
    <dgm:pt modelId="{AEDBCC50-4C37-4272-BA88-40A8F5591526}" type="pres">
      <dgm:prSet presAssocID="{8B01A16E-3877-4FCA-A6B3-846382D940F1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32489F-4848-4556-8F70-FFE1D1DE0F22}" type="pres">
      <dgm:prSet presAssocID="{36B7A4D4-8F4D-4D30-AAAB-779CF77EA47F}" presName="sibTrans" presStyleCnt="0"/>
      <dgm:spPr/>
    </dgm:pt>
    <dgm:pt modelId="{011C75F5-0C80-4915-B782-BDFA0814E667}" type="pres">
      <dgm:prSet presAssocID="{06D34303-1085-4A62-BC80-C3FC7BF5E554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9E1F5-FFB3-4F7F-A2A7-C0A12EA60CEB}" type="pres">
      <dgm:prSet presAssocID="{7BA9D9E4-24AC-4BBE-81B8-23C2FED454D6}" presName="sibTrans" presStyleCnt="0"/>
      <dgm:spPr/>
    </dgm:pt>
    <dgm:pt modelId="{114F52E9-A238-4333-AF0A-B36F158C8EA0}" type="pres">
      <dgm:prSet presAssocID="{CB236C5E-9C67-424F-90BD-6BD4A8A0C1A3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A353F8-573F-4796-A4FF-0F29875CDC44}" type="pres">
      <dgm:prSet presAssocID="{E1487F4A-D2AB-4A7B-8758-F503CD27CB2B}" presName="sibTrans" presStyleCnt="0"/>
      <dgm:spPr/>
    </dgm:pt>
    <dgm:pt modelId="{FFC8A673-F556-439F-A066-C861B4BC9818}" type="pres">
      <dgm:prSet presAssocID="{7A07E371-58B1-4AF6-A0DA-21D25440AD1A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BEDF84-6C3B-4B05-A7C8-ED70060A4C6E}" type="pres">
      <dgm:prSet presAssocID="{17B22A96-5507-4F85-B232-A1202632042B}" presName="sibTrans" presStyleCnt="0"/>
      <dgm:spPr/>
    </dgm:pt>
    <dgm:pt modelId="{02A48614-85A2-450C-A520-8DFD72E947F3}" type="pres">
      <dgm:prSet presAssocID="{CDBF1B44-1B95-4349-B8B9-65B355CAAA38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047BCD-AFD3-4E6F-A06F-F56EA4BBE0B2}" type="pres">
      <dgm:prSet presAssocID="{5C0829AB-ED6C-40C8-B8EC-52D08DD75E92}" presName="sibTrans" presStyleCnt="0"/>
      <dgm:spPr/>
    </dgm:pt>
    <dgm:pt modelId="{98315B5A-0216-4BFE-B6C2-4C1F19F54F98}" type="pres">
      <dgm:prSet presAssocID="{D204EEDD-0012-4FB7-8A52-EFCE54BEEED0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24113-685C-4919-9D0F-6D962842F34C}" type="pres">
      <dgm:prSet presAssocID="{73C8E2A2-CACC-4E95-80A0-D40871BEA0DF}" presName="sibTrans" presStyleCnt="0"/>
      <dgm:spPr/>
    </dgm:pt>
    <dgm:pt modelId="{D9910608-72BD-4939-AE9A-8E51CBADDE52}" type="pres">
      <dgm:prSet presAssocID="{110DC18F-1287-4842-99E4-9441FE6F108E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F77A5E-D0A3-423F-90E9-1B7F94B6665D}" type="pres">
      <dgm:prSet presAssocID="{E3E3409E-4836-49A9-9B04-1293449CB47E}" presName="sibTrans" presStyleCnt="0"/>
      <dgm:spPr/>
    </dgm:pt>
    <dgm:pt modelId="{3E546EE9-48F9-423C-B56F-C91313322AC8}" type="pres">
      <dgm:prSet presAssocID="{0F1E484D-4708-4078-B2B8-E1ABB7156A85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30A802-3BB2-49BD-9A98-5EE0D75F169A}" srcId="{4AF2B1E6-DA2E-41AE-B1D5-8E38788C7B6C}" destId="{1165F825-CC66-473F-BAC0-0625BDB8A63E}" srcOrd="0" destOrd="0" parTransId="{72F75135-400D-422F-B266-C60DDA186B83}" sibTransId="{411D2A53-1858-43D2-96F1-4A68D5D2CE00}"/>
    <dgm:cxn modelId="{91CA16BA-6B85-4447-A22F-F2939F76BE2D}" type="presOf" srcId="{7A07E371-58B1-4AF6-A0DA-21D25440AD1A}" destId="{FFC8A673-F556-439F-A066-C861B4BC9818}" srcOrd="0" destOrd="0" presId="urn:microsoft.com/office/officeart/2005/8/layout/default"/>
    <dgm:cxn modelId="{BD4E8A9A-D015-4F17-B995-F02ECB179E6A}" type="presOf" srcId="{4AF2B1E6-DA2E-41AE-B1D5-8E38788C7B6C}" destId="{1FAF06A6-BE73-456E-842D-1A8DDD5AFC31}" srcOrd="0" destOrd="0" presId="urn:microsoft.com/office/officeart/2005/8/layout/default"/>
    <dgm:cxn modelId="{CA312F6A-78A6-4E38-93B4-B390B4ECAB74}" type="presOf" srcId="{D204EEDD-0012-4FB7-8A52-EFCE54BEEED0}" destId="{98315B5A-0216-4BFE-B6C2-4C1F19F54F98}" srcOrd="0" destOrd="0" presId="urn:microsoft.com/office/officeart/2005/8/layout/default"/>
    <dgm:cxn modelId="{8687ECC8-C35B-4BFF-85FE-26870CE14B6D}" type="presOf" srcId="{0F1E484D-4708-4078-B2B8-E1ABB7156A85}" destId="{3E546EE9-48F9-423C-B56F-C91313322AC8}" srcOrd="0" destOrd="0" presId="urn:microsoft.com/office/officeart/2005/8/layout/default"/>
    <dgm:cxn modelId="{38CE3226-6A7A-49A9-A903-3CB7059C60ED}" srcId="{4AF2B1E6-DA2E-41AE-B1D5-8E38788C7B6C}" destId="{0F1E484D-4708-4078-B2B8-E1ABB7156A85}" srcOrd="9" destOrd="0" parTransId="{2E2F0B07-2446-4BDA-9F59-C5B6D37FB196}" sibTransId="{BD4676E4-7B72-4745-A7CD-E8B2DDAAEB12}"/>
    <dgm:cxn modelId="{CAF12B6F-6947-4A42-81BD-865435FC4A3F}" srcId="{4AF2B1E6-DA2E-41AE-B1D5-8E38788C7B6C}" destId="{8B01A16E-3877-4FCA-A6B3-846382D940F1}" srcOrd="2" destOrd="0" parTransId="{678ED4D1-8C69-4BE4-8C6D-BBD8FD753EA5}" sibTransId="{36B7A4D4-8F4D-4D30-AAAB-779CF77EA47F}"/>
    <dgm:cxn modelId="{4FD535A5-BDE0-43BE-91C2-AF13305381FC}" type="presOf" srcId="{110DC18F-1287-4842-99E4-9441FE6F108E}" destId="{D9910608-72BD-4939-AE9A-8E51CBADDE52}" srcOrd="0" destOrd="0" presId="urn:microsoft.com/office/officeart/2005/8/layout/default"/>
    <dgm:cxn modelId="{2863164B-8D97-4390-BECE-36724ECC8345}" srcId="{4AF2B1E6-DA2E-41AE-B1D5-8E38788C7B6C}" destId="{CDBF1B44-1B95-4349-B8B9-65B355CAAA38}" srcOrd="6" destOrd="0" parTransId="{6A4CE161-81F4-4436-805A-1B2EE572E190}" sibTransId="{5C0829AB-ED6C-40C8-B8EC-52D08DD75E92}"/>
    <dgm:cxn modelId="{4DA14200-5979-40E3-8ACE-EFA241927CF6}" srcId="{4AF2B1E6-DA2E-41AE-B1D5-8E38788C7B6C}" destId="{7A07E371-58B1-4AF6-A0DA-21D25440AD1A}" srcOrd="5" destOrd="0" parTransId="{944FCB59-8F6B-49E2-B8FB-97C874F535CA}" sibTransId="{17B22A96-5507-4F85-B232-A1202632042B}"/>
    <dgm:cxn modelId="{3D39F3D5-93B5-4106-956A-F006005EE1FD}" type="presOf" srcId="{8B01A16E-3877-4FCA-A6B3-846382D940F1}" destId="{AEDBCC50-4C37-4272-BA88-40A8F5591526}" srcOrd="0" destOrd="0" presId="urn:microsoft.com/office/officeart/2005/8/layout/default"/>
    <dgm:cxn modelId="{7A705DB6-285E-45CF-822E-D075C00BB427}" srcId="{4AF2B1E6-DA2E-41AE-B1D5-8E38788C7B6C}" destId="{D204EEDD-0012-4FB7-8A52-EFCE54BEEED0}" srcOrd="7" destOrd="0" parTransId="{2F56ECCA-CC64-4AA6-9EC2-0B3ADC32AD08}" sibTransId="{73C8E2A2-CACC-4E95-80A0-D40871BEA0DF}"/>
    <dgm:cxn modelId="{C57AFB71-BBBA-42C9-B412-BBBFC97809E0}" srcId="{4AF2B1E6-DA2E-41AE-B1D5-8E38788C7B6C}" destId="{110DC18F-1287-4842-99E4-9441FE6F108E}" srcOrd="8" destOrd="0" parTransId="{F6FB745C-F0E4-490F-A00D-40194A016645}" sibTransId="{E3E3409E-4836-49A9-9B04-1293449CB47E}"/>
    <dgm:cxn modelId="{C0BA9123-929F-4CC7-BF21-9DAA441F8003}" type="presOf" srcId="{CDBF1B44-1B95-4349-B8B9-65B355CAAA38}" destId="{02A48614-85A2-450C-A520-8DFD72E947F3}" srcOrd="0" destOrd="0" presId="urn:microsoft.com/office/officeart/2005/8/layout/default"/>
    <dgm:cxn modelId="{94D08808-37F2-4C9F-BF25-B41497D46A4E}" type="presOf" srcId="{CB236C5E-9C67-424F-90BD-6BD4A8A0C1A3}" destId="{114F52E9-A238-4333-AF0A-B36F158C8EA0}" srcOrd="0" destOrd="0" presId="urn:microsoft.com/office/officeart/2005/8/layout/default"/>
    <dgm:cxn modelId="{671913BE-0662-49CA-B638-40D5674E51AE}" type="presOf" srcId="{B05F687E-01F0-43FE-8A54-13F15A8AB929}" destId="{C448738F-5567-4A54-A864-0FB61E99FB87}" srcOrd="0" destOrd="0" presId="urn:microsoft.com/office/officeart/2005/8/layout/default"/>
    <dgm:cxn modelId="{01720340-D09D-43CD-80B2-2D701DFFF28D}" type="presOf" srcId="{1165F825-CC66-473F-BAC0-0625BDB8A63E}" destId="{2643DFBE-CD12-430C-98EB-8BBBFE7A108B}" srcOrd="0" destOrd="0" presId="urn:microsoft.com/office/officeart/2005/8/layout/default"/>
    <dgm:cxn modelId="{187EDB49-97F6-4003-83D9-45D0F174C22B}" srcId="{4AF2B1E6-DA2E-41AE-B1D5-8E38788C7B6C}" destId="{CB236C5E-9C67-424F-90BD-6BD4A8A0C1A3}" srcOrd="4" destOrd="0" parTransId="{8922E6AD-845E-43AE-BD87-EA2C9FDF1EB3}" sibTransId="{E1487F4A-D2AB-4A7B-8758-F503CD27CB2B}"/>
    <dgm:cxn modelId="{E57CC807-A5AE-4E31-B8F8-682C1AD47955}" type="presOf" srcId="{06D34303-1085-4A62-BC80-C3FC7BF5E554}" destId="{011C75F5-0C80-4915-B782-BDFA0814E667}" srcOrd="0" destOrd="0" presId="urn:microsoft.com/office/officeart/2005/8/layout/default"/>
    <dgm:cxn modelId="{A2268F5D-447F-43C3-A6FB-E86383865269}" srcId="{4AF2B1E6-DA2E-41AE-B1D5-8E38788C7B6C}" destId="{B05F687E-01F0-43FE-8A54-13F15A8AB929}" srcOrd="1" destOrd="0" parTransId="{5106F25A-2139-4C96-AED8-D870FF69D5A4}" sibTransId="{1C70D6DF-A40A-4C04-BB69-D33B85872323}"/>
    <dgm:cxn modelId="{B5BAF39D-42B5-4F14-AC8B-82FCF86E0D23}" srcId="{4AF2B1E6-DA2E-41AE-B1D5-8E38788C7B6C}" destId="{06D34303-1085-4A62-BC80-C3FC7BF5E554}" srcOrd="3" destOrd="0" parTransId="{DC047E15-3271-4A88-B49E-67BF1990CD35}" sibTransId="{7BA9D9E4-24AC-4BBE-81B8-23C2FED454D6}"/>
    <dgm:cxn modelId="{966FD8CB-CA76-4B65-9991-D040A98B38C2}" type="presParOf" srcId="{1FAF06A6-BE73-456E-842D-1A8DDD5AFC31}" destId="{2643DFBE-CD12-430C-98EB-8BBBFE7A108B}" srcOrd="0" destOrd="0" presId="urn:microsoft.com/office/officeart/2005/8/layout/default"/>
    <dgm:cxn modelId="{850966FE-5E59-4BA8-BADF-63538C4838FF}" type="presParOf" srcId="{1FAF06A6-BE73-456E-842D-1A8DDD5AFC31}" destId="{0FC026F6-E66C-4555-A50A-AAB7A9F991B5}" srcOrd="1" destOrd="0" presId="urn:microsoft.com/office/officeart/2005/8/layout/default"/>
    <dgm:cxn modelId="{DB433497-01D2-4733-90B1-FAE2E5179EFA}" type="presParOf" srcId="{1FAF06A6-BE73-456E-842D-1A8DDD5AFC31}" destId="{C448738F-5567-4A54-A864-0FB61E99FB87}" srcOrd="2" destOrd="0" presId="urn:microsoft.com/office/officeart/2005/8/layout/default"/>
    <dgm:cxn modelId="{B45AA2BA-8F5C-4455-9DA8-152FB9328E33}" type="presParOf" srcId="{1FAF06A6-BE73-456E-842D-1A8DDD5AFC31}" destId="{8B76D5A8-7207-4412-AA2F-DA2E5EF0672B}" srcOrd="3" destOrd="0" presId="urn:microsoft.com/office/officeart/2005/8/layout/default"/>
    <dgm:cxn modelId="{68E25937-43FD-4A50-A576-0721E4F96946}" type="presParOf" srcId="{1FAF06A6-BE73-456E-842D-1A8DDD5AFC31}" destId="{AEDBCC50-4C37-4272-BA88-40A8F5591526}" srcOrd="4" destOrd="0" presId="urn:microsoft.com/office/officeart/2005/8/layout/default"/>
    <dgm:cxn modelId="{381A51C5-2317-4783-9611-2C6A84173220}" type="presParOf" srcId="{1FAF06A6-BE73-456E-842D-1A8DDD5AFC31}" destId="{EA32489F-4848-4556-8F70-FFE1D1DE0F22}" srcOrd="5" destOrd="0" presId="urn:microsoft.com/office/officeart/2005/8/layout/default"/>
    <dgm:cxn modelId="{F2E9F005-ED9E-43B2-B2E7-BD6EBF308986}" type="presParOf" srcId="{1FAF06A6-BE73-456E-842D-1A8DDD5AFC31}" destId="{011C75F5-0C80-4915-B782-BDFA0814E667}" srcOrd="6" destOrd="0" presId="urn:microsoft.com/office/officeart/2005/8/layout/default"/>
    <dgm:cxn modelId="{AD503429-90C0-42B5-A5B4-04564D9D895C}" type="presParOf" srcId="{1FAF06A6-BE73-456E-842D-1A8DDD5AFC31}" destId="{C689E1F5-FFB3-4F7F-A2A7-C0A12EA60CEB}" srcOrd="7" destOrd="0" presId="urn:microsoft.com/office/officeart/2005/8/layout/default"/>
    <dgm:cxn modelId="{60EE88F9-FE7D-41CB-A074-10E7742A1685}" type="presParOf" srcId="{1FAF06A6-BE73-456E-842D-1A8DDD5AFC31}" destId="{114F52E9-A238-4333-AF0A-B36F158C8EA0}" srcOrd="8" destOrd="0" presId="urn:microsoft.com/office/officeart/2005/8/layout/default"/>
    <dgm:cxn modelId="{DB9AE6E2-645C-4B20-87C9-07B33D2D1E54}" type="presParOf" srcId="{1FAF06A6-BE73-456E-842D-1A8DDD5AFC31}" destId="{75A353F8-573F-4796-A4FF-0F29875CDC44}" srcOrd="9" destOrd="0" presId="urn:microsoft.com/office/officeart/2005/8/layout/default"/>
    <dgm:cxn modelId="{185AE72F-42E8-40AB-8A41-537FB8D6972C}" type="presParOf" srcId="{1FAF06A6-BE73-456E-842D-1A8DDD5AFC31}" destId="{FFC8A673-F556-439F-A066-C861B4BC9818}" srcOrd="10" destOrd="0" presId="urn:microsoft.com/office/officeart/2005/8/layout/default"/>
    <dgm:cxn modelId="{EE23A168-A62B-497D-8DBA-F2A384B4955D}" type="presParOf" srcId="{1FAF06A6-BE73-456E-842D-1A8DDD5AFC31}" destId="{22BEDF84-6C3B-4B05-A7C8-ED70060A4C6E}" srcOrd="11" destOrd="0" presId="urn:microsoft.com/office/officeart/2005/8/layout/default"/>
    <dgm:cxn modelId="{C4FE36C4-364D-438B-8B1D-A0052F1C62BA}" type="presParOf" srcId="{1FAF06A6-BE73-456E-842D-1A8DDD5AFC31}" destId="{02A48614-85A2-450C-A520-8DFD72E947F3}" srcOrd="12" destOrd="0" presId="urn:microsoft.com/office/officeart/2005/8/layout/default"/>
    <dgm:cxn modelId="{00C88B00-503B-4D25-ADFF-42D8FEA719AC}" type="presParOf" srcId="{1FAF06A6-BE73-456E-842D-1A8DDD5AFC31}" destId="{C4047BCD-AFD3-4E6F-A06F-F56EA4BBE0B2}" srcOrd="13" destOrd="0" presId="urn:microsoft.com/office/officeart/2005/8/layout/default"/>
    <dgm:cxn modelId="{40D426A3-5F45-469A-B0A8-C3AD535DCA2B}" type="presParOf" srcId="{1FAF06A6-BE73-456E-842D-1A8DDD5AFC31}" destId="{98315B5A-0216-4BFE-B6C2-4C1F19F54F98}" srcOrd="14" destOrd="0" presId="urn:microsoft.com/office/officeart/2005/8/layout/default"/>
    <dgm:cxn modelId="{3AF1AE20-F2E6-4F64-A34E-6AB9B78C8554}" type="presParOf" srcId="{1FAF06A6-BE73-456E-842D-1A8DDD5AFC31}" destId="{0F224113-685C-4919-9D0F-6D962842F34C}" srcOrd="15" destOrd="0" presId="urn:microsoft.com/office/officeart/2005/8/layout/default"/>
    <dgm:cxn modelId="{F91F1078-876E-4181-9381-0A637D52BA3D}" type="presParOf" srcId="{1FAF06A6-BE73-456E-842D-1A8DDD5AFC31}" destId="{D9910608-72BD-4939-AE9A-8E51CBADDE52}" srcOrd="16" destOrd="0" presId="urn:microsoft.com/office/officeart/2005/8/layout/default"/>
    <dgm:cxn modelId="{FA197402-2DB1-4B07-B9EB-3C25C2F82043}" type="presParOf" srcId="{1FAF06A6-BE73-456E-842D-1A8DDD5AFC31}" destId="{FDF77A5E-D0A3-423F-90E9-1B7F94B6665D}" srcOrd="17" destOrd="0" presId="urn:microsoft.com/office/officeart/2005/8/layout/default"/>
    <dgm:cxn modelId="{DB2536D0-3E61-49D7-A80E-09E4D57FA39D}" type="presParOf" srcId="{1FAF06A6-BE73-456E-842D-1A8DDD5AFC31}" destId="{3E546EE9-48F9-423C-B56F-C91313322AC8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AF2B1E6-DA2E-41AE-B1D5-8E38788C7B6C}" type="doc">
      <dgm:prSet loTypeId="urn:microsoft.com/office/officeart/2005/8/layout/default" loCatId="list" qsTypeId="urn:microsoft.com/office/officeart/2005/8/quickstyle/3d7" qsCatId="3D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1165F825-CC66-473F-BAC0-0625BDB8A63E}">
      <dgm:prSet phldrT="[Text]"/>
      <dgm:spPr/>
      <dgm:t>
        <a:bodyPr/>
        <a:lstStyle/>
        <a:p>
          <a:r>
            <a:rPr lang="en-US" b="1" smtClean="0"/>
            <a:t>Race/Ethnicity</a:t>
          </a:r>
          <a:endParaRPr lang="en-US" b="1" dirty="0"/>
        </a:p>
      </dgm:t>
    </dgm:pt>
    <dgm:pt modelId="{72F75135-400D-422F-B266-C60DDA186B83}" type="parTrans" cxnId="{5430A802-3BB2-49BD-9A98-5EE0D75F169A}">
      <dgm:prSet/>
      <dgm:spPr/>
      <dgm:t>
        <a:bodyPr/>
        <a:lstStyle/>
        <a:p>
          <a:endParaRPr lang="en-US"/>
        </a:p>
      </dgm:t>
    </dgm:pt>
    <dgm:pt modelId="{411D2A53-1858-43D2-96F1-4A68D5D2CE00}" type="sibTrans" cxnId="{5430A802-3BB2-49BD-9A98-5EE0D75F169A}">
      <dgm:prSet/>
      <dgm:spPr/>
      <dgm:t>
        <a:bodyPr/>
        <a:lstStyle/>
        <a:p>
          <a:endParaRPr lang="en-US"/>
        </a:p>
      </dgm:t>
    </dgm:pt>
    <dgm:pt modelId="{CDBF1B44-1B95-4349-B8B9-65B355CAAA38}">
      <dgm:prSet phldrT="[Text]"/>
      <dgm:spPr/>
      <dgm:t>
        <a:bodyPr/>
        <a:lstStyle/>
        <a:p>
          <a:r>
            <a:rPr lang="en-US" b="1" dirty="0" smtClean="0"/>
            <a:t>Receiving W.I.C.</a:t>
          </a:r>
        </a:p>
        <a:p>
          <a:r>
            <a:rPr lang="en-US" b="1" dirty="0" smtClean="0"/>
            <a:t>Benefits</a:t>
          </a:r>
          <a:endParaRPr lang="en-US" b="1" dirty="0"/>
        </a:p>
      </dgm:t>
    </dgm:pt>
    <dgm:pt modelId="{6A4CE161-81F4-4436-805A-1B2EE572E190}" type="parTrans" cxnId="{2863164B-8D97-4390-BECE-36724ECC8345}">
      <dgm:prSet/>
      <dgm:spPr/>
      <dgm:t>
        <a:bodyPr/>
        <a:lstStyle/>
        <a:p>
          <a:endParaRPr lang="en-US"/>
        </a:p>
      </dgm:t>
    </dgm:pt>
    <dgm:pt modelId="{5C0829AB-ED6C-40C8-B8EC-52D08DD75E92}" type="sibTrans" cxnId="{2863164B-8D97-4390-BECE-36724ECC8345}">
      <dgm:prSet/>
      <dgm:spPr/>
      <dgm:t>
        <a:bodyPr/>
        <a:lstStyle/>
        <a:p>
          <a:endParaRPr lang="en-US"/>
        </a:p>
      </dgm:t>
    </dgm:pt>
    <dgm:pt modelId="{110DC18F-1287-4842-99E4-9441FE6F108E}">
      <dgm:prSet phldrT="[Text]"/>
      <dgm:spPr/>
      <dgm:t>
        <a:bodyPr/>
        <a:lstStyle/>
        <a:p>
          <a:r>
            <a:rPr lang="en-US" b="1" dirty="0" smtClean="0"/>
            <a:t>Poverty Status</a:t>
          </a:r>
          <a:endParaRPr lang="en-US" b="1" dirty="0"/>
        </a:p>
      </dgm:t>
    </dgm:pt>
    <dgm:pt modelId="{F6FB745C-F0E4-490F-A00D-40194A016645}" type="parTrans" cxnId="{C57AFB71-BBBA-42C9-B412-BBBFC97809E0}">
      <dgm:prSet/>
      <dgm:spPr/>
      <dgm:t>
        <a:bodyPr/>
        <a:lstStyle/>
        <a:p>
          <a:endParaRPr lang="en-US"/>
        </a:p>
      </dgm:t>
    </dgm:pt>
    <dgm:pt modelId="{E3E3409E-4836-49A9-9B04-1293449CB47E}" type="sibTrans" cxnId="{C57AFB71-BBBA-42C9-B412-BBBFC97809E0}">
      <dgm:prSet/>
      <dgm:spPr/>
      <dgm:t>
        <a:bodyPr/>
        <a:lstStyle/>
        <a:p>
          <a:endParaRPr lang="en-US"/>
        </a:p>
      </dgm:t>
    </dgm:pt>
    <dgm:pt modelId="{8B01A16E-3877-4FCA-A6B3-846382D940F1}">
      <dgm:prSet/>
      <dgm:spPr/>
      <dgm:t>
        <a:bodyPr/>
        <a:lstStyle/>
        <a:p>
          <a:r>
            <a:rPr lang="en-US" b="1" dirty="0" smtClean="0"/>
            <a:t>Provider Facility Type</a:t>
          </a:r>
          <a:endParaRPr lang="en-US" b="1" dirty="0"/>
        </a:p>
      </dgm:t>
    </dgm:pt>
    <dgm:pt modelId="{678ED4D1-8C69-4BE4-8C6D-BBD8FD753EA5}" type="parTrans" cxnId="{CAF12B6F-6947-4A42-81BD-865435FC4A3F}">
      <dgm:prSet/>
      <dgm:spPr/>
      <dgm:t>
        <a:bodyPr/>
        <a:lstStyle/>
        <a:p>
          <a:endParaRPr lang="en-US"/>
        </a:p>
      </dgm:t>
    </dgm:pt>
    <dgm:pt modelId="{36B7A4D4-8F4D-4D30-AAAB-779CF77EA47F}" type="sibTrans" cxnId="{CAF12B6F-6947-4A42-81BD-865435FC4A3F}">
      <dgm:prSet/>
      <dgm:spPr/>
      <dgm:t>
        <a:bodyPr/>
        <a:lstStyle/>
        <a:p>
          <a:endParaRPr lang="en-US"/>
        </a:p>
      </dgm:t>
    </dgm:pt>
    <dgm:pt modelId="{06D34303-1085-4A62-BC80-C3FC7BF5E554}">
      <dgm:prSet/>
      <dgm:spPr/>
      <dgm:t>
        <a:bodyPr/>
        <a:lstStyle/>
        <a:p>
          <a:r>
            <a:rPr lang="en-US" b="1" dirty="0" smtClean="0"/>
            <a:t>Mother’s Age</a:t>
          </a:r>
          <a:endParaRPr lang="en-US" b="1" dirty="0"/>
        </a:p>
      </dgm:t>
    </dgm:pt>
    <dgm:pt modelId="{DC047E15-3271-4A88-B49E-67BF1990CD35}" type="parTrans" cxnId="{B5BAF39D-42B5-4F14-AC8B-82FCF86E0D23}">
      <dgm:prSet/>
      <dgm:spPr/>
      <dgm:t>
        <a:bodyPr/>
        <a:lstStyle/>
        <a:p>
          <a:endParaRPr lang="en-US"/>
        </a:p>
      </dgm:t>
    </dgm:pt>
    <dgm:pt modelId="{7BA9D9E4-24AC-4BBE-81B8-23C2FED454D6}" type="sibTrans" cxnId="{B5BAF39D-42B5-4F14-AC8B-82FCF86E0D23}">
      <dgm:prSet/>
      <dgm:spPr/>
      <dgm:t>
        <a:bodyPr/>
        <a:lstStyle/>
        <a:p>
          <a:endParaRPr lang="en-US"/>
        </a:p>
      </dgm:t>
    </dgm:pt>
    <dgm:pt modelId="{7A07E371-58B1-4AF6-A0DA-21D25440AD1A}">
      <dgm:prSet/>
      <dgm:spPr/>
      <dgm:t>
        <a:bodyPr/>
        <a:lstStyle/>
        <a:p>
          <a:r>
            <a:rPr lang="en-US" b="1" dirty="0" smtClean="0"/>
            <a:t>Mother’s Education</a:t>
          </a:r>
          <a:endParaRPr lang="en-US" b="1" dirty="0"/>
        </a:p>
      </dgm:t>
    </dgm:pt>
    <dgm:pt modelId="{944FCB59-8F6B-49E2-B8FB-97C874F535CA}" type="parTrans" cxnId="{4DA14200-5979-40E3-8ACE-EFA241927CF6}">
      <dgm:prSet/>
      <dgm:spPr/>
      <dgm:t>
        <a:bodyPr/>
        <a:lstStyle/>
        <a:p>
          <a:endParaRPr lang="en-US"/>
        </a:p>
      </dgm:t>
    </dgm:pt>
    <dgm:pt modelId="{17B22A96-5507-4F85-B232-A1202632042B}" type="sibTrans" cxnId="{4DA14200-5979-40E3-8ACE-EFA241927CF6}">
      <dgm:prSet/>
      <dgm:spPr/>
      <dgm:t>
        <a:bodyPr/>
        <a:lstStyle/>
        <a:p>
          <a:endParaRPr lang="en-US"/>
        </a:p>
      </dgm:t>
    </dgm:pt>
    <dgm:pt modelId="{825DB4DA-2727-4EC1-8141-8F1A424AD671}">
      <dgm:prSet phldrT="[Text]"/>
      <dgm:spPr/>
      <dgm:t>
        <a:bodyPr/>
        <a:lstStyle/>
        <a:p>
          <a:r>
            <a:rPr lang="en-US" b="1" dirty="0" err="1" smtClean="0"/>
            <a:t>DTaP</a:t>
          </a:r>
          <a:r>
            <a:rPr lang="en-US" b="1" dirty="0" smtClean="0"/>
            <a:t> Up-to- date Status </a:t>
          </a:r>
          <a:endParaRPr lang="en-US" b="1" dirty="0"/>
        </a:p>
      </dgm:t>
    </dgm:pt>
    <dgm:pt modelId="{50A87B04-DF40-4029-A036-9F0EED4745AA}" type="parTrans" cxnId="{4B5E7248-A14C-418A-A10D-B42E5F55BB30}">
      <dgm:prSet/>
      <dgm:spPr/>
      <dgm:t>
        <a:bodyPr/>
        <a:lstStyle/>
        <a:p>
          <a:endParaRPr lang="en-US"/>
        </a:p>
      </dgm:t>
    </dgm:pt>
    <dgm:pt modelId="{268110E2-F1FA-4E44-8544-6C858635A119}" type="sibTrans" cxnId="{4B5E7248-A14C-418A-A10D-B42E5F55BB30}">
      <dgm:prSet/>
      <dgm:spPr/>
      <dgm:t>
        <a:bodyPr/>
        <a:lstStyle/>
        <a:p>
          <a:endParaRPr lang="en-US"/>
        </a:p>
      </dgm:t>
    </dgm:pt>
    <dgm:pt modelId="{2A99827B-DCC6-432B-842A-3DA1B354F0C1}">
      <dgm:prSet phldrT="[Text]"/>
      <dgm:spPr/>
      <dgm:t>
        <a:bodyPr/>
        <a:lstStyle/>
        <a:p>
          <a:r>
            <a:rPr lang="en-US" b="1" smtClean="0"/>
            <a:t>Race/Ethnicity</a:t>
          </a:r>
          <a:endParaRPr lang="en-US" b="1" dirty="0"/>
        </a:p>
      </dgm:t>
    </dgm:pt>
    <dgm:pt modelId="{F09C792E-D3C0-4008-8C6F-D11D34931F94}" type="parTrans" cxnId="{E31CA499-54D9-49DF-A50D-439E2A5D6955}">
      <dgm:prSet/>
      <dgm:spPr/>
      <dgm:t>
        <a:bodyPr/>
        <a:lstStyle/>
        <a:p>
          <a:endParaRPr lang="en-US"/>
        </a:p>
      </dgm:t>
    </dgm:pt>
    <dgm:pt modelId="{D91B3ED4-3D78-4C4B-AC23-E6A55509B1D1}" type="sibTrans" cxnId="{E31CA499-54D9-49DF-A50D-439E2A5D6955}">
      <dgm:prSet/>
      <dgm:spPr/>
      <dgm:t>
        <a:bodyPr/>
        <a:lstStyle/>
        <a:p>
          <a:endParaRPr lang="en-US"/>
        </a:p>
      </dgm:t>
    </dgm:pt>
    <dgm:pt modelId="{253F7858-49E6-4F88-B1EF-E30A41C6AE06}">
      <dgm:prSet phldrT="[Text]"/>
      <dgm:spPr/>
      <dgm:t>
        <a:bodyPr/>
        <a:lstStyle/>
        <a:p>
          <a:r>
            <a:rPr lang="en-US" b="1" dirty="0" err="1" smtClean="0"/>
            <a:t>DTaP</a:t>
          </a:r>
          <a:r>
            <a:rPr lang="en-US" b="1" dirty="0" smtClean="0"/>
            <a:t> Up-to- date Status </a:t>
          </a:r>
          <a:endParaRPr lang="en-US" b="1" dirty="0"/>
        </a:p>
      </dgm:t>
    </dgm:pt>
    <dgm:pt modelId="{8E5E6978-6D07-4102-80AB-86A613E2E40F}" type="parTrans" cxnId="{7FF34579-1D87-4DB4-8EC4-8D06238A9FA2}">
      <dgm:prSet/>
      <dgm:spPr/>
      <dgm:t>
        <a:bodyPr/>
        <a:lstStyle/>
        <a:p>
          <a:endParaRPr lang="en-US"/>
        </a:p>
      </dgm:t>
    </dgm:pt>
    <dgm:pt modelId="{BEB56B0D-446C-4243-A63B-9F0F27BDDF03}" type="sibTrans" cxnId="{7FF34579-1D87-4DB4-8EC4-8D06238A9FA2}">
      <dgm:prSet/>
      <dgm:spPr/>
      <dgm:t>
        <a:bodyPr/>
        <a:lstStyle/>
        <a:p>
          <a:endParaRPr lang="en-US"/>
        </a:p>
      </dgm:t>
    </dgm:pt>
    <dgm:pt modelId="{1FAF06A6-BE73-456E-842D-1A8DDD5AFC31}" type="pres">
      <dgm:prSet presAssocID="{4AF2B1E6-DA2E-41AE-B1D5-8E38788C7B6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43DFBE-CD12-430C-98EB-8BBBFE7A108B}" type="pres">
      <dgm:prSet presAssocID="{1165F825-CC66-473F-BAC0-0625BDB8A63E}" presName="node" presStyleLbl="node1" presStyleIdx="0" presStyleCnt="9" custLinFactNeighborX="-7079" custLinFactNeighborY="189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C026F6-E66C-4555-A50A-AAB7A9F991B5}" type="pres">
      <dgm:prSet presAssocID="{411D2A53-1858-43D2-96F1-4A68D5D2CE00}" presName="sibTrans" presStyleCnt="0"/>
      <dgm:spPr/>
      <dgm:t>
        <a:bodyPr/>
        <a:lstStyle/>
        <a:p>
          <a:endParaRPr lang="en-US"/>
        </a:p>
      </dgm:t>
    </dgm:pt>
    <dgm:pt modelId="{AEDBCC50-4C37-4272-BA88-40A8F5591526}" type="pres">
      <dgm:prSet presAssocID="{8B01A16E-3877-4FCA-A6B3-846382D940F1}" presName="node" presStyleLbl="node1" presStyleIdx="1" presStyleCnt="9" custLinFactX="-10000" custLinFactY="27879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32489F-4848-4556-8F70-FFE1D1DE0F22}" type="pres">
      <dgm:prSet presAssocID="{36B7A4D4-8F4D-4D30-AAAB-779CF77EA47F}" presName="sibTrans" presStyleCnt="0"/>
      <dgm:spPr/>
      <dgm:t>
        <a:bodyPr/>
        <a:lstStyle/>
        <a:p>
          <a:endParaRPr lang="en-US"/>
        </a:p>
      </dgm:t>
    </dgm:pt>
    <dgm:pt modelId="{011C75F5-0C80-4915-B782-BDFA0814E667}" type="pres">
      <dgm:prSet presAssocID="{06D34303-1085-4A62-BC80-C3FC7BF5E554}" presName="node" presStyleLbl="node1" presStyleIdx="2" presStyleCnt="9" custLinFactNeighborX="-10545" custLinFactNeighborY="212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9E1F5-FFB3-4F7F-A2A7-C0A12EA60CEB}" type="pres">
      <dgm:prSet presAssocID="{7BA9D9E4-24AC-4BBE-81B8-23C2FED454D6}" presName="sibTrans" presStyleCnt="0"/>
      <dgm:spPr/>
      <dgm:t>
        <a:bodyPr/>
        <a:lstStyle/>
        <a:p>
          <a:endParaRPr lang="en-US"/>
        </a:p>
      </dgm:t>
    </dgm:pt>
    <dgm:pt modelId="{FFC8A673-F556-439F-A066-C861B4BC9818}" type="pres">
      <dgm:prSet presAssocID="{7A07E371-58B1-4AF6-A0DA-21D25440AD1A}" presName="node" presStyleLbl="node1" presStyleIdx="3" presStyleCnt="9" custLinFactX="100000" custLinFactY="22004" custLinFactNeighborX="109455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BEDF84-6C3B-4B05-A7C8-ED70060A4C6E}" type="pres">
      <dgm:prSet presAssocID="{17B22A96-5507-4F85-B232-A1202632042B}" presName="sibTrans" presStyleCnt="0"/>
      <dgm:spPr/>
      <dgm:t>
        <a:bodyPr/>
        <a:lstStyle/>
        <a:p>
          <a:endParaRPr lang="en-US"/>
        </a:p>
      </dgm:t>
    </dgm:pt>
    <dgm:pt modelId="{02A48614-85A2-450C-A520-8DFD72E947F3}" type="pres">
      <dgm:prSet presAssocID="{CDBF1B44-1B95-4349-B8B9-65B355CAAA38}" presName="node" presStyleLbl="node1" presStyleIdx="4" presStyleCnt="9" custLinFactNeighborX="-5049" custLinFactNeighborY="-976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047BCD-AFD3-4E6F-A06F-F56EA4BBE0B2}" type="pres">
      <dgm:prSet presAssocID="{5C0829AB-ED6C-40C8-B8EC-52D08DD75E92}" presName="sibTrans" presStyleCnt="0"/>
      <dgm:spPr/>
      <dgm:t>
        <a:bodyPr/>
        <a:lstStyle/>
        <a:p>
          <a:endParaRPr lang="en-US"/>
        </a:p>
      </dgm:t>
    </dgm:pt>
    <dgm:pt modelId="{D9910608-72BD-4939-AE9A-8E51CBADDE52}" type="pres">
      <dgm:prSet presAssocID="{110DC18F-1287-4842-99E4-9441FE6F108E}" presName="node" presStyleLbl="node1" presStyleIdx="5" presStyleCnt="9" custLinFactX="-100000" custLinFactY="22004" custLinFactNeighborX="-12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F77A5E-D0A3-423F-90E9-1B7F94B6665D}" type="pres">
      <dgm:prSet presAssocID="{E3E3409E-4836-49A9-9B04-1293449CB47E}" presName="sibTrans" presStyleCnt="0"/>
      <dgm:spPr/>
      <dgm:t>
        <a:bodyPr/>
        <a:lstStyle/>
        <a:p>
          <a:endParaRPr lang="en-US"/>
        </a:p>
      </dgm:t>
    </dgm:pt>
    <dgm:pt modelId="{DA6E41DF-06AB-45B7-9660-74722B43E08C}" type="pres">
      <dgm:prSet presAssocID="{825DB4DA-2727-4EC1-8141-8F1A424AD671}" presName="node" presStyleLbl="node1" presStyleIdx="6" presStyleCnt="9" custLinFactX="4727" custLinFactY="-5454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351EE4-E698-4D77-873B-B48BFE3074CC}" type="pres">
      <dgm:prSet presAssocID="{268110E2-F1FA-4E44-8544-6C858635A119}" presName="sibTrans" presStyleCnt="0"/>
      <dgm:spPr/>
      <dgm:t>
        <a:bodyPr/>
        <a:lstStyle/>
        <a:p>
          <a:endParaRPr lang="en-US"/>
        </a:p>
      </dgm:t>
    </dgm:pt>
    <dgm:pt modelId="{08370BDC-79DB-47AE-9786-8456C643C6AA}" type="pres">
      <dgm:prSet presAssocID="{2A99827B-DCC6-432B-842A-3DA1B354F0C1}" presName="node" presStyleLbl="node1" presStyleIdx="7" presStyleCnt="9" custLinFactY="-5455" custLinFactNeighborX="9945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EF4125-89AC-4F31-9E19-A6CF5138CF50}" type="pres">
      <dgm:prSet presAssocID="{D91B3ED4-3D78-4C4B-AC23-E6A55509B1D1}" presName="sibTrans" presStyleCnt="0"/>
      <dgm:spPr/>
      <dgm:t>
        <a:bodyPr/>
        <a:lstStyle/>
        <a:p>
          <a:endParaRPr lang="en-US"/>
        </a:p>
      </dgm:t>
    </dgm:pt>
    <dgm:pt modelId="{7914F923-2CA9-4698-B499-1D4B7D31C2C3}" type="pres">
      <dgm:prSet presAssocID="{253F7858-49E6-4F88-B1EF-E30A41C6AE06}" presName="node" presStyleLbl="node1" presStyleIdx="8" presStyleCnt="9" custLinFactX="-15273" custLinFactNeighborX="-100000" custLinFactNeighborY="12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7B0766-47E4-4F6E-942F-83FBC9203690}" type="presOf" srcId="{4AF2B1E6-DA2E-41AE-B1D5-8E38788C7B6C}" destId="{1FAF06A6-BE73-456E-842D-1A8DDD5AFC31}" srcOrd="0" destOrd="0" presId="urn:microsoft.com/office/officeart/2005/8/layout/default"/>
    <dgm:cxn modelId="{C8E050B2-618F-4733-8CA4-9E4B18AD81C7}" type="presOf" srcId="{825DB4DA-2727-4EC1-8141-8F1A424AD671}" destId="{DA6E41DF-06AB-45B7-9660-74722B43E08C}" srcOrd="0" destOrd="0" presId="urn:microsoft.com/office/officeart/2005/8/layout/default"/>
    <dgm:cxn modelId="{5430A802-3BB2-49BD-9A98-5EE0D75F169A}" srcId="{4AF2B1E6-DA2E-41AE-B1D5-8E38788C7B6C}" destId="{1165F825-CC66-473F-BAC0-0625BDB8A63E}" srcOrd="0" destOrd="0" parTransId="{72F75135-400D-422F-B266-C60DDA186B83}" sibTransId="{411D2A53-1858-43D2-96F1-4A68D5D2CE00}"/>
    <dgm:cxn modelId="{4B5E7248-A14C-418A-A10D-B42E5F55BB30}" srcId="{4AF2B1E6-DA2E-41AE-B1D5-8E38788C7B6C}" destId="{825DB4DA-2727-4EC1-8141-8F1A424AD671}" srcOrd="6" destOrd="0" parTransId="{50A87B04-DF40-4029-A036-9F0EED4745AA}" sibTransId="{268110E2-F1FA-4E44-8544-6C858635A119}"/>
    <dgm:cxn modelId="{1DBDBBC9-43F3-41B5-BBC8-098E8890E29E}" type="presOf" srcId="{2A99827B-DCC6-432B-842A-3DA1B354F0C1}" destId="{08370BDC-79DB-47AE-9786-8456C643C6AA}" srcOrd="0" destOrd="0" presId="urn:microsoft.com/office/officeart/2005/8/layout/default"/>
    <dgm:cxn modelId="{6FFA946B-E7AA-4676-B1C0-86FF4B996155}" type="presOf" srcId="{1165F825-CC66-473F-BAC0-0625BDB8A63E}" destId="{2643DFBE-CD12-430C-98EB-8BBBFE7A108B}" srcOrd="0" destOrd="0" presId="urn:microsoft.com/office/officeart/2005/8/layout/default"/>
    <dgm:cxn modelId="{E31CA499-54D9-49DF-A50D-439E2A5D6955}" srcId="{4AF2B1E6-DA2E-41AE-B1D5-8E38788C7B6C}" destId="{2A99827B-DCC6-432B-842A-3DA1B354F0C1}" srcOrd="7" destOrd="0" parTransId="{F09C792E-D3C0-4008-8C6F-D11D34931F94}" sibTransId="{D91B3ED4-3D78-4C4B-AC23-E6A55509B1D1}"/>
    <dgm:cxn modelId="{4D8B99D0-4AA8-4996-992C-24CF33FCC6A2}" type="presOf" srcId="{CDBF1B44-1B95-4349-B8B9-65B355CAAA38}" destId="{02A48614-85A2-450C-A520-8DFD72E947F3}" srcOrd="0" destOrd="0" presId="urn:microsoft.com/office/officeart/2005/8/layout/default"/>
    <dgm:cxn modelId="{CAF12B6F-6947-4A42-81BD-865435FC4A3F}" srcId="{4AF2B1E6-DA2E-41AE-B1D5-8E38788C7B6C}" destId="{8B01A16E-3877-4FCA-A6B3-846382D940F1}" srcOrd="1" destOrd="0" parTransId="{678ED4D1-8C69-4BE4-8C6D-BBD8FD753EA5}" sibTransId="{36B7A4D4-8F4D-4D30-AAAB-779CF77EA47F}"/>
    <dgm:cxn modelId="{2863164B-8D97-4390-BECE-36724ECC8345}" srcId="{4AF2B1E6-DA2E-41AE-B1D5-8E38788C7B6C}" destId="{CDBF1B44-1B95-4349-B8B9-65B355CAAA38}" srcOrd="4" destOrd="0" parTransId="{6A4CE161-81F4-4436-805A-1B2EE572E190}" sibTransId="{5C0829AB-ED6C-40C8-B8EC-52D08DD75E92}"/>
    <dgm:cxn modelId="{7FF34579-1D87-4DB4-8EC4-8D06238A9FA2}" srcId="{4AF2B1E6-DA2E-41AE-B1D5-8E38788C7B6C}" destId="{253F7858-49E6-4F88-B1EF-E30A41C6AE06}" srcOrd="8" destOrd="0" parTransId="{8E5E6978-6D07-4102-80AB-86A613E2E40F}" sibTransId="{BEB56B0D-446C-4243-A63B-9F0F27BDDF03}"/>
    <dgm:cxn modelId="{4DA14200-5979-40E3-8ACE-EFA241927CF6}" srcId="{4AF2B1E6-DA2E-41AE-B1D5-8E38788C7B6C}" destId="{7A07E371-58B1-4AF6-A0DA-21D25440AD1A}" srcOrd="3" destOrd="0" parTransId="{944FCB59-8F6B-49E2-B8FB-97C874F535CA}" sibTransId="{17B22A96-5507-4F85-B232-A1202632042B}"/>
    <dgm:cxn modelId="{3566F0DF-42A0-4E0A-A3FB-59874634F1C8}" type="presOf" srcId="{06D34303-1085-4A62-BC80-C3FC7BF5E554}" destId="{011C75F5-0C80-4915-B782-BDFA0814E667}" srcOrd="0" destOrd="0" presId="urn:microsoft.com/office/officeart/2005/8/layout/default"/>
    <dgm:cxn modelId="{C57AFB71-BBBA-42C9-B412-BBBFC97809E0}" srcId="{4AF2B1E6-DA2E-41AE-B1D5-8E38788C7B6C}" destId="{110DC18F-1287-4842-99E4-9441FE6F108E}" srcOrd="5" destOrd="0" parTransId="{F6FB745C-F0E4-490F-A00D-40194A016645}" sibTransId="{E3E3409E-4836-49A9-9B04-1293449CB47E}"/>
    <dgm:cxn modelId="{5F698148-DEB3-417B-8B35-C44D7E73250C}" type="presOf" srcId="{7A07E371-58B1-4AF6-A0DA-21D25440AD1A}" destId="{FFC8A673-F556-439F-A066-C861B4BC9818}" srcOrd="0" destOrd="0" presId="urn:microsoft.com/office/officeart/2005/8/layout/default"/>
    <dgm:cxn modelId="{EC6C99FB-58C9-4E26-B5D9-4924D12C2F7A}" type="presOf" srcId="{253F7858-49E6-4F88-B1EF-E30A41C6AE06}" destId="{7914F923-2CA9-4698-B499-1D4B7D31C2C3}" srcOrd="0" destOrd="0" presId="urn:microsoft.com/office/officeart/2005/8/layout/default"/>
    <dgm:cxn modelId="{EE42231B-A149-48F8-8BD2-46EBEE3B3690}" type="presOf" srcId="{8B01A16E-3877-4FCA-A6B3-846382D940F1}" destId="{AEDBCC50-4C37-4272-BA88-40A8F5591526}" srcOrd="0" destOrd="0" presId="urn:microsoft.com/office/officeart/2005/8/layout/default"/>
    <dgm:cxn modelId="{46FE387F-7A27-4764-87CB-2B9BA79798F6}" type="presOf" srcId="{110DC18F-1287-4842-99E4-9441FE6F108E}" destId="{D9910608-72BD-4939-AE9A-8E51CBADDE52}" srcOrd="0" destOrd="0" presId="urn:microsoft.com/office/officeart/2005/8/layout/default"/>
    <dgm:cxn modelId="{B5BAF39D-42B5-4F14-AC8B-82FCF86E0D23}" srcId="{4AF2B1E6-DA2E-41AE-B1D5-8E38788C7B6C}" destId="{06D34303-1085-4A62-BC80-C3FC7BF5E554}" srcOrd="2" destOrd="0" parTransId="{DC047E15-3271-4A88-B49E-67BF1990CD35}" sibTransId="{7BA9D9E4-24AC-4BBE-81B8-23C2FED454D6}"/>
    <dgm:cxn modelId="{844A37D2-C51D-42D6-BCB4-4320A86EC635}" type="presParOf" srcId="{1FAF06A6-BE73-456E-842D-1A8DDD5AFC31}" destId="{2643DFBE-CD12-430C-98EB-8BBBFE7A108B}" srcOrd="0" destOrd="0" presId="urn:microsoft.com/office/officeart/2005/8/layout/default"/>
    <dgm:cxn modelId="{8FA8A382-6859-4FF3-8092-223CE46C30EF}" type="presParOf" srcId="{1FAF06A6-BE73-456E-842D-1A8DDD5AFC31}" destId="{0FC026F6-E66C-4555-A50A-AAB7A9F991B5}" srcOrd="1" destOrd="0" presId="urn:microsoft.com/office/officeart/2005/8/layout/default"/>
    <dgm:cxn modelId="{3167962C-934A-443A-A2B0-039E45DA2FBE}" type="presParOf" srcId="{1FAF06A6-BE73-456E-842D-1A8DDD5AFC31}" destId="{AEDBCC50-4C37-4272-BA88-40A8F5591526}" srcOrd="2" destOrd="0" presId="urn:microsoft.com/office/officeart/2005/8/layout/default"/>
    <dgm:cxn modelId="{D2FBF557-DFE6-43E6-955B-B453BA77466B}" type="presParOf" srcId="{1FAF06A6-BE73-456E-842D-1A8DDD5AFC31}" destId="{EA32489F-4848-4556-8F70-FFE1D1DE0F22}" srcOrd="3" destOrd="0" presId="urn:microsoft.com/office/officeart/2005/8/layout/default"/>
    <dgm:cxn modelId="{562DE9FE-D154-44EC-976F-DEB475D3AFBF}" type="presParOf" srcId="{1FAF06A6-BE73-456E-842D-1A8DDD5AFC31}" destId="{011C75F5-0C80-4915-B782-BDFA0814E667}" srcOrd="4" destOrd="0" presId="urn:microsoft.com/office/officeart/2005/8/layout/default"/>
    <dgm:cxn modelId="{3C7B2F3D-B66B-4BC2-B440-E3B2EB23DF35}" type="presParOf" srcId="{1FAF06A6-BE73-456E-842D-1A8DDD5AFC31}" destId="{C689E1F5-FFB3-4F7F-A2A7-C0A12EA60CEB}" srcOrd="5" destOrd="0" presId="urn:microsoft.com/office/officeart/2005/8/layout/default"/>
    <dgm:cxn modelId="{19E877F0-29D6-431F-8B69-3C984F467BE7}" type="presParOf" srcId="{1FAF06A6-BE73-456E-842D-1A8DDD5AFC31}" destId="{FFC8A673-F556-439F-A066-C861B4BC9818}" srcOrd="6" destOrd="0" presId="urn:microsoft.com/office/officeart/2005/8/layout/default"/>
    <dgm:cxn modelId="{FD07F510-BE53-49AD-8015-02486DFA4EDD}" type="presParOf" srcId="{1FAF06A6-BE73-456E-842D-1A8DDD5AFC31}" destId="{22BEDF84-6C3B-4B05-A7C8-ED70060A4C6E}" srcOrd="7" destOrd="0" presId="urn:microsoft.com/office/officeart/2005/8/layout/default"/>
    <dgm:cxn modelId="{B92A82D2-F456-46D0-96F3-DD0BADAD32DE}" type="presParOf" srcId="{1FAF06A6-BE73-456E-842D-1A8DDD5AFC31}" destId="{02A48614-85A2-450C-A520-8DFD72E947F3}" srcOrd="8" destOrd="0" presId="urn:microsoft.com/office/officeart/2005/8/layout/default"/>
    <dgm:cxn modelId="{520EFEAF-ED30-4699-9EAB-C1DA1E4C0295}" type="presParOf" srcId="{1FAF06A6-BE73-456E-842D-1A8DDD5AFC31}" destId="{C4047BCD-AFD3-4E6F-A06F-F56EA4BBE0B2}" srcOrd="9" destOrd="0" presId="urn:microsoft.com/office/officeart/2005/8/layout/default"/>
    <dgm:cxn modelId="{EFFB45BB-0EC0-44E2-AC77-C492796D4741}" type="presParOf" srcId="{1FAF06A6-BE73-456E-842D-1A8DDD5AFC31}" destId="{D9910608-72BD-4939-AE9A-8E51CBADDE52}" srcOrd="10" destOrd="0" presId="urn:microsoft.com/office/officeart/2005/8/layout/default"/>
    <dgm:cxn modelId="{085CB766-1C72-4DB1-B220-90829110F6FB}" type="presParOf" srcId="{1FAF06A6-BE73-456E-842D-1A8DDD5AFC31}" destId="{FDF77A5E-D0A3-423F-90E9-1B7F94B6665D}" srcOrd="11" destOrd="0" presId="urn:microsoft.com/office/officeart/2005/8/layout/default"/>
    <dgm:cxn modelId="{D2D6C8D2-6620-4A76-BBCC-17348640AF4E}" type="presParOf" srcId="{1FAF06A6-BE73-456E-842D-1A8DDD5AFC31}" destId="{DA6E41DF-06AB-45B7-9660-74722B43E08C}" srcOrd="12" destOrd="0" presId="urn:microsoft.com/office/officeart/2005/8/layout/default"/>
    <dgm:cxn modelId="{0A28B4EB-65BB-4E26-AF34-6776CAE9685A}" type="presParOf" srcId="{1FAF06A6-BE73-456E-842D-1A8DDD5AFC31}" destId="{58351EE4-E698-4D77-873B-B48BFE3074CC}" srcOrd="13" destOrd="0" presId="urn:microsoft.com/office/officeart/2005/8/layout/default"/>
    <dgm:cxn modelId="{818F72A6-E205-485D-86D0-C24D344CB01D}" type="presParOf" srcId="{1FAF06A6-BE73-456E-842D-1A8DDD5AFC31}" destId="{08370BDC-79DB-47AE-9786-8456C643C6AA}" srcOrd="14" destOrd="0" presId="urn:microsoft.com/office/officeart/2005/8/layout/default"/>
    <dgm:cxn modelId="{D958881C-4DB7-4FF0-9B0B-0C0AE4BA729B}" type="presParOf" srcId="{1FAF06A6-BE73-456E-842D-1A8DDD5AFC31}" destId="{19EF4125-89AC-4F31-9E19-A6CF5138CF50}" srcOrd="15" destOrd="0" presId="urn:microsoft.com/office/officeart/2005/8/layout/default"/>
    <dgm:cxn modelId="{53DBC7F3-FF4C-47D5-83BE-8D9F8F054CB1}" type="presParOf" srcId="{1FAF06A6-BE73-456E-842D-1A8DDD5AFC31}" destId="{7914F923-2CA9-4698-B499-1D4B7D31C2C3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4C324D-04BC-47E9-A6DD-6E723ED68F99}">
      <dsp:nvSpPr>
        <dsp:cNvPr id="0" name=""/>
        <dsp:cNvSpPr/>
      </dsp:nvSpPr>
      <dsp:spPr>
        <a:xfrm>
          <a:off x="0" y="29581"/>
          <a:ext cx="9753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bg2"/>
              </a:solidFill>
              <a:effectLst/>
              <a:latin typeface="+mn-lt"/>
              <a:ea typeface="+mn-ea"/>
              <a:cs typeface="+mn-cs"/>
            </a:rPr>
            <a:t>Diseases</a:t>
          </a:r>
          <a:endParaRPr lang="en-US" sz="3200" kern="1200" dirty="0">
            <a:solidFill>
              <a:schemeClr val="bg2"/>
            </a:solidFill>
          </a:endParaRPr>
        </a:p>
      </dsp:txBody>
      <dsp:txXfrm>
        <a:off x="37467" y="67048"/>
        <a:ext cx="9678666" cy="692586"/>
      </dsp:txXfrm>
    </dsp:sp>
    <dsp:sp modelId="{7314BD73-E134-4F3E-AB51-09ABE855872C}">
      <dsp:nvSpPr>
        <dsp:cNvPr id="0" name=""/>
        <dsp:cNvSpPr/>
      </dsp:nvSpPr>
      <dsp:spPr>
        <a:xfrm>
          <a:off x="0" y="797101"/>
          <a:ext cx="9753600" cy="77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677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smtClean="0"/>
            <a:t>Polio, measles, diphtheria, pertussis , tetanus, small pox  in the 17th and 18th   centuries</a:t>
          </a:r>
          <a:endParaRPr lang="en-US" sz="2500" kern="1200" dirty="0"/>
        </a:p>
      </dsp:txBody>
      <dsp:txXfrm>
        <a:off x="0" y="797101"/>
        <a:ext cx="9753600" cy="778320"/>
      </dsp:txXfrm>
    </dsp:sp>
    <dsp:sp modelId="{2AB387A2-81DD-4B54-8EDB-7B9DD5B8728A}">
      <dsp:nvSpPr>
        <dsp:cNvPr id="0" name=""/>
        <dsp:cNvSpPr/>
      </dsp:nvSpPr>
      <dsp:spPr>
        <a:xfrm>
          <a:off x="0" y="1508397"/>
          <a:ext cx="9753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bg2"/>
              </a:solidFill>
            </a:rPr>
            <a:t>Child’s Wellbeing </a:t>
          </a:r>
          <a:endParaRPr lang="en-US" sz="3200" kern="1200" dirty="0">
            <a:solidFill>
              <a:schemeClr val="bg2"/>
            </a:solidFill>
          </a:endParaRPr>
        </a:p>
      </dsp:txBody>
      <dsp:txXfrm>
        <a:off x="37467" y="1545864"/>
        <a:ext cx="9678666" cy="692586"/>
      </dsp:txXfrm>
    </dsp:sp>
    <dsp:sp modelId="{3A4086BE-B3B6-407F-927E-FFBBFA183AE5}">
      <dsp:nvSpPr>
        <dsp:cNvPr id="0" name=""/>
        <dsp:cNvSpPr/>
      </dsp:nvSpPr>
      <dsp:spPr>
        <a:xfrm>
          <a:off x="0" y="2342941"/>
          <a:ext cx="9753600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677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smtClean="0"/>
            <a:t>Protection from life threating illness </a:t>
          </a:r>
          <a:endParaRPr lang="en-US" sz="2500" kern="1200" dirty="0"/>
        </a:p>
      </dsp:txBody>
      <dsp:txXfrm>
        <a:off x="0" y="2342941"/>
        <a:ext cx="9753600" cy="529920"/>
      </dsp:txXfrm>
    </dsp:sp>
    <dsp:sp modelId="{D4E9453B-541E-4915-B18A-EB50846091FD}">
      <dsp:nvSpPr>
        <dsp:cNvPr id="0" name=""/>
        <dsp:cNvSpPr/>
      </dsp:nvSpPr>
      <dsp:spPr>
        <a:xfrm>
          <a:off x="0" y="2872861"/>
          <a:ext cx="9753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bg2"/>
              </a:solidFill>
            </a:rPr>
            <a:t>Public Safety </a:t>
          </a:r>
          <a:endParaRPr lang="en-US" sz="3200" kern="1200" dirty="0">
            <a:solidFill>
              <a:schemeClr val="bg2"/>
            </a:solidFill>
          </a:endParaRPr>
        </a:p>
      </dsp:txBody>
      <dsp:txXfrm>
        <a:off x="37467" y="2910328"/>
        <a:ext cx="9678666" cy="692586"/>
      </dsp:txXfrm>
    </dsp:sp>
    <dsp:sp modelId="{53233CCC-BCFE-4FC1-ADB1-F01EE5C093EF}">
      <dsp:nvSpPr>
        <dsp:cNvPr id="0" name=""/>
        <dsp:cNvSpPr/>
      </dsp:nvSpPr>
      <dsp:spPr>
        <a:xfrm>
          <a:off x="0" y="3640381"/>
          <a:ext cx="9753600" cy="77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677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smtClean="0"/>
            <a:t>Spreading of the disease to the general public including animals </a:t>
          </a:r>
          <a:endParaRPr lang="en-US" sz="2500" kern="1200" dirty="0"/>
        </a:p>
      </dsp:txBody>
      <dsp:txXfrm>
        <a:off x="0" y="3640381"/>
        <a:ext cx="9753600" cy="778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D481D-CC62-487A-9E67-6AB1F882CAFC}">
      <dsp:nvSpPr>
        <dsp:cNvPr id="0" name=""/>
        <dsp:cNvSpPr/>
      </dsp:nvSpPr>
      <dsp:spPr>
        <a:xfrm rot="16200000">
          <a:off x="342112" y="-265907"/>
          <a:ext cx="2211387" cy="274320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0" kern="1200" dirty="0" smtClean="0">
            <a:solidFill>
              <a:schemeClr val="bg1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Vital in preventing complications associated with acquiring each disease</a:t>
          </a:r>
          <a:r>
            <a:rPr lang="en-US" sz="1800" b="0" kern="1200" dirty="0" smtClean="0">
              <a:solidFill>
                <a:schemeClr val="bg1"/>
              </a:solidFill>
            </a:rPr>
            <a:t>. </a:t>
          </a:r>
          <a:endParaRPr lang="en-US" sz="1800" b="0" kern="1200" dirty="0">
            <a:solidFill>
              <a:schemeClr val="bg1"/>
            </a:solidFill>
          </a:endParaRPr>
        </a:p>
      </dsp:txBody>
      <dsp:txXfrm rot="5400000">
        <a:off x="76204" y="1"/>
        <a:ext cx="2743202" cy="1658540"/>
      </dsp:txXfrm>
    </dsp:sp>
    <dsp:sp modelId="{62223C71-4DB7-44FB-B10D-4CA85FD2E1E7}">
      <dsp:nvSpPr>
        <dsp:cNvPr id="0" name=""/>
        <dsp:cNvSpPr/>
      </dsp:nvSpPr>
      <dsp:spPr>
        <a:xfrm>
          <a:off x="2705106" y="0"/>
          <a:ext cx="2514599" cy="2211387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>
            <a:solidFill>
              <a:schemeClr val="bg1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Coverage differs among sub- populations in the United States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2705106" y="0"/>
        <a:ext cx="2514599" cy="1658540"/>
      </dsp:txXfrm>
    </dsp:sp>
    <dsp:sp modelId="{A221F9B8-7931-4FF4-8F17-6CD484F53D4D}">
      <dsp:nvSpPr>
        <dsp:cNvPr id="0" name=""/>
        <dsp:cNvSpPr/>
      </dsp:nvSpPr>
      <dsp:spPr>
        <a:xfrm rot="10800000">
          <a:off x="895348" y="2211387"/>
          <a:ext cx="3276624" cy="2211387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Health disparities for various demographic subgroups</a:t>
          </a:r>
          <a:endParaRPr lang="en-US" sz="1800" b="1" kern="1200" dirty="0">
            <a:solidFill>
              <a:schemeClr val="bg1"/>
            </a:solidFill>
          </a:endParaRPr>
        </a:p>
      </dsp:txBody>
      <dsp:txXfrm rot="10800000">
        <a:off x="895348" y="2764234"/>
        <a:ext cx="3276624" cy="1658540"/>
      </dsp:txXfrm>
    </dsp:sp>
    <dsp:sp modelId="{756AAE89-12EF-495B-824A-FDFCAFB915D8}">
      <dsp:nvSpPr>
        <dsp:cNvPr id="0" name=""/>
        <dsp:cNvSpPr/>
      </dsp:nvSpPr>
      <dsp:spPr>
        <a:xfrm rot="10489057">
          <a:off x="4042953" y="4298396"/>
          <a:ext cx="109375" cy="10121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D3179-2AAB-432C-8276-17606DBD1A09}">
      <dsp:nvSpPr>
        <dsp:cNvPr id="0" name=""/>
        <dsp:cNvSpPr/>
      </dsp:nvSpPr>
      <dsp:spPr>
        <a:xfrm>
          <a:off x="1760220" y="1658540"/>
          <a:ext cx="1508760" cy="1105693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DTaP</a:t>
          </a:r>
          <a:endParaRPr lang="en-US" sz="1800" kern="1200" dirty="0"/>
        </a:p>
      </dsp:txBody>
      <dsp:txXfrm>
        <a:off x="1814195" y="1712515"/>
        <a:ext cx="1400810" cy="9977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3B529-B3A3-470B-A16F-65FDC5F3EEE2}">
      <dsp:nvSpPr>
        <dsp:cNvPr id="0" name=""/>
        <dsp:cNvSpPr/>
      </dsp:nvSpPr>
      <dsp:spPr>
        <a:xfrm rot="5400000">
          <a:off x="-203492" y="203842"/>
          <a:ext cx="1356615" cy="9496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1</a:t>
          </a:r>
          <a:endParaRPr lang="en-US" sz="2700" kern="1200" dirty="0"/>
        </a:p>
      </dsp:txBody>
      <dsp:txXfrm rot="-5400000">
        <a:off x="1" y="475164"/>
        <a:ext cx="949630" cy="406985"/>
      </dsp:txXfrm>
    </dsp:sp>
    <dsp:sp modelId="{5C13A1B0-71FB-4E2D-84F7-584FA0AEAC42}">
      <dsp:nvSpPr>
        <dsp:cNvPr id="0" name=""/>
        <dsp:cNvSpPr/>
      </dsp:nvSpPr>
      <dsp:spPr>
        <a:xfrm rot="5400000">
          <a:off x="2548515" y="-1598534"/>
          <a:ext cx="881799" cy="40795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Telephone interviews 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50 states, D.C., six local areas</a:t>
          </a:r>
          <a:endParaRPr lang="en-US" sz="1700" kern="1200" dirty="0"/>
        </a:p>
      </dsp:txBody>
      <dsp:txXfrm rot="-5400000">
        <a:off x="949630" y="43397"/>
        <a:ext cx="4036523" cy="795707"/>
      </dsp:txXfrm>
    </dsp:sp>
    <dsp:sp modelId="{6BB35D75-3E96-4CC3-B37E-4163E999C8DB}">
      <dsp:nvSpPr>
        <dsp:cNvPr id="0" name=""/>
        <dsp:cNvSpPr/>
      </dsp:nvSpPr>
      <dsp:spPr>
        <a:xfrm rot="5400000">
          <a:off x="-203492" y="1362716"/>
          <a:ext cx="1356615" cy="9496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2</a:t>
          </a:r>
          <a:endParaRPr lang="en-US" sz="2700" kern="1200" dirty="0"/>
        </a:p>
      </dsp:txBody>
      <dsp:txXfrm rot="-5400000">
        <a:off x="1" y="1634038"/>
        <a:ext cx="949630" cy="406985"/>
      </dsp:txXfrm>
    </dsp:sp>
    <dsp:sp modelId="{382D7FBB-1B7A-4D8B-84FB-91443D672135}">
      <dsp:nvSpPr>
        <dsp:cNvPr id="0" name=""/>
        <dsp:cNvSpPr/>
      </dsp:nvSpPr>
      <dsp:spPr>
        <a:xfrm rot="5400000">
          <a:off x="2548515" y="-439660"/>
          <a:ext cx="881799" cy="40795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Random digit dialing = landline and cell phones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N=24,897</a:t>
          </a:r>
          <a:endParaRPr lang="en-US" sz="1700" kern="1200" dirty="0"/>
        </a:p>
      </dsp:txBody>
      <dsp:txXfrm rot="-5400000">
        <a:off x="949630" y="1202271"/>
        <a:ext cx="4036523" cy="795707"/>
      </dsp:txXfrm>
    </dsp:sp>
    <dsp:sp modelId="{F9C2A532-E100-4FD5-A544-98FD1EBB0869}">
      <dsp:nvSpPr>
        <dsp:cNvPr id="0" name=""/>
        <dsp:cNvSpPr/>
      </dsp:nvSpPr>
      <dsp:spPr>
        <a:xfrm rot="5400000">
          <a:off x="-203492" y="2521590"/>
          <a:ext cx="1356615" cy="9496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3</a:t>
          </a:r>
          <a:endParaRPr lang="en-US" sz="2700" kern="1200" dirty="0"/>
        </a:p>
      </dsp:txBody>
      <dsp:txXfrm rot="-5400000">
        <a:off x="1" y="2792912"/>
        <a:ext cx="949630" cy="406985"/>
      </dsp:txXfrm>
    </dsp:sp>
    <dsp:sp modelId="{1DC163DB-6FF4-484D-886A-21A2CAA84CCB}">
      <dsp:nvSpPr>
        <dsp:cNvPr id="0" name=""/>
        <dsp:cNvSpPr/>
      </dsp:nvSpPr>
      <dsp:spPr>
        <a:xfrm rot="5400000">
          <a:off x="2548515" y="719212"/>
          <a:ext cx="881799" cy="40795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Flu Vaccinations, Demographics,  and Healthcare type/insurance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700" kern="1200" dirty="0"/>
        </a:p>
      </dsp:txBody>
      <dsp:txXfrm rot="-5400000">
        <a:off x="949630" y="2361143"/>
        <a:ext cx="4036523" cy="7957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82294-C31F-4944-A6FA-AFF094B7F79F}">
      <dsp:nvSpPr>
        <dsp:cNvPr id="0" name=""/>
        <dsp:cNvSpPr/>
      </dsp:nvSpPr>
      <dsp:spPr>
        <a:xfrm rot="5400000">
          <a:off x="-229942" y="234285"/>
          <a:ext cx="1532950" cy="10730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4</a:t>
          </a:r>
          <a:endParaRPr lang="en-US" sz="3000" kern="1200" dirty="0"/>
        </a:p>
      </dsp:txBody>
      <dsp:txXfrm rot="-5400000">
        <a:off x="1" y="540876"/>
        <a:ext cx="1073065" cy="459885"/>
      </dsp:txXfrm>
    </dsp:sp>
    <dsp:sp modelId="{33DC2C48-2FA3-47A7-A48C-B9F55DBEF9E5}">
      <dsp:nvSpPr>
        <dsp:cNvPr id="0" name=""/>
        <dsp:cNvSpPr/>
      </dsp:nvSpPr>
      <dsp:spPr>
        <a:xfrm rot="5400000">
          <a:off x="2983209" y="-1905800"/>
          <a:ext cx="996418" cy="48167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Immunization History Questionnaire </a:t>
          </a:r>
          <a:endParaRPr lang="en-US" sz="1800" kern="1200" dirty="0"/>
        </a:p>
      </dsp:txBody>
      <dsp:txXfrm rot="-5400000">
        <a:off x="1073066" y="52984"/>
        <a:ext cx="4768064" cy="899136"/>
      </dsp:txXfrm>
    </dsp:sp>
    <dsp:sp modelId="{AF8EC30F-C112-4D49-9122-234BBAF39EAA}">
      <dsp:nvSpPr>
        <dsp:cNvPr id="0" name=""/>
        <dsp:cNvSpPr/>
      </dsp:nvSpPr>
      <dsp:spPr>
        <a:xfrm rot="5400000">
          <a:off x="-229942" y="1572562"/>
          <a:ext cx="1532950" cy="10730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5</a:t>
          </a:r>
          <a:endParaRPr lang="en-US" sz="3000" kern="1200" dirty="0"/>
        </a:p>
      </dsp:txBody>
      <dsp:txXfrm rot="-5400000">
        <a:off x="1" y="1879153"/>
        <a:ext cx="1073065" cy="459885"/>
      </dsp:txXfrm>
    </dsp:sp>
    <dsp:sp modelId="{A69134DA-4C87-4FAE-ACA0-0294C1A57C66}">
      <dsp:nvSpPr>
        <dsp:cNvPr id="0" name=""/>
        <dsp:cNvSpPr/>
      </dsp:nvSpPr>
      <dsp:spPr>
        <a:xfrm rot="5400000">
          <a:off x="2983209" y="-567523"/>
          <a:ext cx="996418" cy="48167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>
            <a:solidFill>
              <a:schemeClr val="bg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bg1"/>
              </a:solidFill>
            </a:rPr>
            <a:t>Weighted amount for non-response</a:t>
          </a:r>
          <a:endParaRPr lang="en-US" sz="1800" kern="1200" dirty="0">
            <a:solidFill>
              <a:schemeClr val="bg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bg1"/>
              </a:solidFill>
            </a:rPr>
            <a:t>Analyzed suing SAS callable SUDAAN software</a:t>
          </a:r>
          <a:endParaRPr lang="en-US" sz="1800" kern="1200" dirty="0">
            <a:solidFill>
              <a:schemeClr val="bg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>
            <a:solidFill>
              <a:schemeClr val="bg1"/>
            </a:solidFill>
          </a:endParaRPr>
        </a:p>
      </dsp:txBody>
      <dsp:txXfrm rot="-5400000">
        <a:off x="1073066" y="1391261"/>
        <a:ext cx="4768064" cy="899136"/>
      </dsp:txXfrm>
    </dsp:sp>
    <dsp:sp modelId="{18C78C0B-DE0B-49AE-97CF-02619DC10ACC}">
      <dsp:nvSpPr>
        <dsp:cNvPr id="0" name=""/>
        <dsp:cNvSpPr/>
      </dsp:nvSpPr>
      <dsp:spPr>
        <a:xfrm rot="5400000">
          <a:off x="-229942" y="2910839"/>
          <a:ext cx="1532950" cy="10730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6</a:t>
          </a:r>
          <a:endParaRPr lang="en-US" sz="3000" kern="1200" dirty="0"/>
        </a:p>
      </dsp:txBody>
      <dsp:txXfrm rot="-5400000">
        <a:off x="1" y="3217430"/>
        <a:ext cx="1073065" cy="459885"/>
      </dsp:txXfrm>
    </dsp:sp>
    <dsp:sp modelId="{2D234F34-496C-4552-B42E-CFD14D554367}">
      <dsp:nvSpPr>
        <dsp:cNvPr id="0" name=""/>
        <dsp:cNvSpPr/>
      </dsp:nvSpPr>
      <dsp:spPr>
        <a:xfrm rot="5400000">
          <a:off x="2983209" y="770753"/>
          <a:ext cx="996418" cy="48167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Used univariate and bivariate parameters 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</dsp:txBody>
      <dsp:txXfrm rot="-5400000">
        <a:off x="1073066" y="2729538"/>
        <a:ext cx="4768064" cy="8991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43DFBE-CD12-430C-98EB-8BBBFE7A108B}">
      <dsp:nvSpPr>
        <dsp:cNvPr id="0" name=""/>
        <dsp:cNvSpPr/>
      </dsp:nvSpPr>
      <dsp:spPr>
        <a:xfrm>
          <a:off x="2500" y="317974"/>
          <a:ext cx="1983581" cy="11901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Race/Ethnicity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2500" y="317974"/>
        <a:ext cx="1983581" cy="1190148"/>
      </dsp:txXfrm>
    </dsp:sp>
    <dsp:sp modelId="{C448738F-5567-4A54-A864-0FB61E99FB87}">
      <dsp:nvSpPr>
        <dsp:cNvPr id="0" name=""/>
        <dsp:cNvSpPr/>
      </dsp:nvSpPr>
      <dsp:spPr>
        <a:xfrm>
          <a:off x="2184439" y="317974"/>
          <a:ext cx="1983581" cy="11901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Child’s Age </a:t>
          </a:r>
          <a:endParaRPr lang="en-US" sz="2000" b="1" kern="1200" dirty="0"/>
        </a:p>
      </dsp:txBody>
      <dsp:txXfrm>
        <a:off x="2184439" y="317974"/>
        <a:ext cx="1983581" cy="1190148"/>
      </dsp:txXfrm>
    </dsp:sp>
    <dsp:sp modelId="{AEDBCC50-4C37-4272-BA88-40A8F5591526}">
      <dsp:nvSpPr>
        <dsp:cNvPr id="0" name=""/>
        <dsp:cNvSpPr/>
      </dsp:nvSpPr>
      <dsp:spPr>
        <a:xfrm>
          <a:off x="4366379" y="317974"/>
          <a:ext cx="1983581" cy="11901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Provider Facility Type</a:t>
          </a:r>
          <a:endParaRPr lang="en-US" sz="2000" b="1" kern="1200" dirty="0"/>
        </a:p>
      </dsp:txBody>
      <dsp:txXfrm>
        <a:off x="4366379" y="317974"/>
        <a:ext cx="1983581" cy="1190148"/>
      </dsp:txXfrm>
    </dsp:sp>
    <dsp:sp modelId="{011C75F5-0C80-4915-B782-BDFA0814E667}">
      <dsp:nvSpPr>
        <dsp:cNvPr id="0" name=""/>
        <dsp:cNvSpPr/>
      </dsp:nvSpPr>
      <dsp:spPr>
        <a:xfrm>
          <a:off x="6548318" y="317974"/>
          <a:ext cx="1983581" cy="11901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Mother’s Age</a:t>
          </a:r>
          <a:endParaRPr lang="en-US" sz="2000" b="1" kern="1200" dirty="0"/>
        </a:p>
      </dsp:txBody>
      <dsp:txXfrm>
        <a:off x="6548318" y="317974"/>
        <a:ext cx="1983581" cy="1190148"/>
      </dsp:txXfrm>
    </dsp:sp>
    <dsp:sp modelId="{114F52E9-A238-4333-AF0A-B36F158C8EA0}">
      <dsp:nvSpPr>
        <dsp:cNvPr id="0" name=""/>
        <dsp:cNvSpPr/>
      </dsp:nvSpPr>
      <dsp:spPr>
        <a:xfrm>
          <a:off x="2500" y="1706481"/>
          <a:ext cx="1983581" cy="11901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Sex</a:t>
          </a:r>
          <a:r>
            <a:rPr lang="en-US" sz="2000" kern="1200" dirty="0" smtClean="0"/>
            <a:t> </a:t>
          </a:r>
          <a:endParaRPr lang="en-US" sz="2000" kern="1200" dirty="0"/>
        </a:p>
      </dsp:txBody>
      <dsp:txXfrm>
        <a:off x="2500" y="1706481"/>
        <a:ext cx="1983581" cy="1190148"/>
      </dsp:txXfrm>
    </dsp:sp>
    <dsp:sp modelId="{FFC8A673-F556-439F-A066-C861B4BC9818}">
      <dsp:nvSpPr>
        <dsp:cNvPr id="0" name=""/>
        <dsp:cNvSpPr/>
      </dsp:nvSpPr>
      <dsp:spPr>
        <a:xfrm>
          <a:off x="2184439" y="1706481"/>
          <a:ext cx="1983581" cy="11901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Mother’s Education</a:t>
          </a:r>
          <a:endParaRPr lang="en-US" sz="2000" b="1" kern="1200" dirty="0"/>
        </a:p>
      </dsp:txBody>
      <dsp:txXfrm>
        <a:off x="2184439" y="1706481"/>
        <a:ext cx="1983581" cy="1190148"/>
      </dsp:txXfrm>
    </dsp:sp>
    <dsp:sp modelId="{02A48614-85A2-450C-A520-8DFD72E947F3}">
      <dsp:nvSpPr>
        <dsp:cNvPr id="0" name=""/>
        <dsp:cNvSpPr/>
      </dsp:nvSpPr>
      <dsp:spPr>
        <a:xfrm>
          <a:off x="4366379" y="1706481"/>
          <a:ext cx="1983581" cy="11901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Receiving W.I.C.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Benefits</a:t>
          </a:r>
          <a:endParaRPr lang="en-US" sz="2000" b="1" kern="1200" dirty="0"/>
        </a:p>
      </dsp:txBody>
      <dsp:txXfrm>
        <a:off x="4366379" y="1706481"/>
        <a:ext cx="1983581" cy="1190148"/>
      </dsp:txXfrm>
    </dsp:sp>
    <dsp:sp modelId="{98315B5A-0216-4BFE-B6C2-4C1F19F54F98}">
      <dsp:nvSpPr>
        <dsp:cNvPr id="0" name=""/>
        <dsp:cNvSpPr/>
      </dsp:nvSpPr>
      <dsp:spPr>
        <a:xfrm>
          <a:off x="6548318" y="1706481"/>
          <a:ext cx="1983581" cy="11901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U.S. Region</a:t>
          </a:r>
          <a:endParaRPr lang="en-US" sz="2000" b="1" kern="1200" dirty="0"/>
        </a:p>
      </dsp:txBody>
      <dsp:txXfrm>
        <a:off x="6548318" y="1706481"/>
        <a:ext cx="1983581" cy="1190148"/>
      </dsp:txXfrm>
    </dsp:sp>
    <dsp:sp modelId="{D9910608-72BD-4939-AE9A-8E51CBADDE52}">
      <dsp:nvSpPr>
        <dsp:cNvPr id="0" name=""/>
        <dsp:cNvSpPr/>
      </dsp:nvSpPr>
      <dsp:spPr>
        <a:xfrm>
          <a:off x="2184439" y="3094988"/>
          <a:ext cx="1983581" cy="11901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County Area</a:t>
          </a:r>
          <a:endParaRPr lang="en-US" sz="2000" b="1" kern="1200" dirty="0"/>
        </a:p>
      </dsp:txBody>
      <dsp:txXfrm>
        <a:off x="2184439" y="3094988"/>
        <a:ext cx="1983581" cy="1190148"/>
      </dsp:txXfrm>
    </dsp:sp>
    <dsp:sp modelId="{3E546EE9-48F9-423C-B56F-C91313322AC8}">
      <dsp:nvSpPr>
        <dsp:cNvPr id="0" name=""/>
        <dsp:cNvSpPr/>
      </dsp:nvSpPr>
      <dsp:spPr>
        <a:xfrm>
          <a:off x="4366379" y="3094988"/>
          <a:ext cx="1983581" cy="11901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Mother’s Marital Status</a:t>
          </a:r>
          <a:endParaRPr lang="en-US" sz="2000" b="1" kern="1200" dirty="0"/>
        </a:p>
      </dsp:txBody>
      <dsp:txXfrm>
        <a:off x="4366379" y="3094988"/>
        <a:ext cx="1983581" cy="11901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43DFBE-CD12-430C-98EB-8BBBFE7A108B}">
      <dsp:nvSpPr>
        <dsp:cNvPr id="0" name=""/>
        <dsp:cNvSpPr/>
      </dsp:nvSpPr>
      <dsp:spPr>
        <a:xfrm>
          <a:off x="0" y="345730"/>
          <a:ext cx="2619374" cy="157162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smtClean="0"/>
            <a:t>Race/Ethnicity</a:t>
          </a:r>
          <a:endParaRPr lang="en-US" sz="2700" b="1" kern="1200" dirty="0"/>
        </a:p>
      </dsp:txBody>
      <dsp:txXfrm>
        <a:off x="0" y="345730"/>
        <a:ext cx="2619374" cy="1571624"/>
      </dsp:txXfrm>
    </dsp:sp>
    <dsp:sp modelId="{AEDBCC50-4C37-4272-BA88-40A8F5591526}">
      <dsp:nvSpPr>
        <dsp:cNvPr id="0" name=""/>
        <dsp:cNvSpPr/>
      </dsp:nvSpPr>
      <dsp:spPr>
        <a:xfrm>
          <a:off x="0" y="2057403"/>
          <a:ext cx="2619374" cy="157162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/>
            <a:t>Provider Facility Type</a:t>
          </a:r>
          <a:endParaRPr lang="en-US" sz="2700" b="1" kern="1200" dirty="0"/>
        </a:p>
      </dsp:txBody>
      <dsp:txXfrm>
        <a:off x="0" y="2057403"/>
        <a:ext cx="2619374" cy="1571624"/>
      </dsp:txXfrm>
    </dsp:sp>
    <dsp:sp modelId="{011C75F5-0C80-4915-B782-BDFA0814E667}">
      <dsp:nvSpPr>
        <dsp:cNvPr id="0" name=""/>
        <dsp:cNvSpPr/>
      </dsp:nvSpPr>
      <dsp:spPr>
        <a:xfrm>
          <a:off x="5486411" y="380998"/>
          <a:ext cx="2619374" cy="157162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/>
            <a:t>Mother’s Age</a:t>
          </a:r>
          <a:endParaRPr lang="en-US" sz="2700" b="1" kern="1200" dirty="0"/>
        </a:p>
      </dsp:txBody>
      <dsp:txXfrm>
        <a:off x="5486411" y="380998"/>
        <a:ext cx="2619374" cy="1571624"/>
      </dsp:txXfrm>
    </dsp:sp>
    <dsp:sp modelId="{FFC8A673-F556-439F-A066-C861B4BC9818}">
      <dsp:nvSpPr>
        <dsp:cNvPr id="0" name=""/>
        <dsp:cNvSpPr/>
      </dsp:nvSpPr>
      <dsp:spPr>
        <a:xfrm>
          <a:off x="5486411" y="3762375"/>
          <a:ext cx="2619374" cy="157162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/>
            <a:t>Mother’s Education</a:t>
          </a:r>
          <a:endParaRPr lang="en-US" sz="2700" b="1" kern="1200" dirty="0"/>
        </a:p>
      </dsp:txBody>
      <dsp:txXfrm>
        <a:off x="5486411" y="3762375"/>
        <a:ext cx="2619374" cy="1571624"/>
      </dsp:txXfrm>
    </dsp:sp>
    <dsp:sp modelId="{02A48614-85A2-450C-A520-8DFD72E947F3}">
      <dsp:nvSpPr>
        <dsp:cNvPr id="0" name=""/>
        <dsp:cNvSpPr/>
      </dsp:nvSpPr>
      <dsp:spPr>
        <a:xfrm>
          <a:off x="2749060" y="345741"/>
          <a:ext cx="2619374" cy="157162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/>
            <a:t>Receiving W.I.C.</a:t>
          </a: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/>
            <a:t>Benefits</a:t>
          </a:r>
          <a:endParaRPr lang="en-US" sz="2700" b="1" kern="1200" dirty="0"/>
        </a:p>
      </dsp:txBody>
      <dsp:txXfrm>
        <a:off x="2749060" y="345741"/>
        <a:ext cx="2619374" cy="1571624"/>
      </dsp:txXfrm>
    </dsp:sp>
    <dsp:sp modelId="{D9910608-72BD-4939-AE9A-8E51CBADDE52}">
      <dsp:nvSpPr>
        <dsp:cNvPr id="0" name=""/>
        <dsp:cNvSpPr/>
      </dsp:nvSpPr>
      <dsp:spPr>
        <a:xfrm>
          <a:off x="0" y="3762375"/>
          <a:ext cx="2619374" cy="157162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/>
            <a:t>Poverty Status</a:t>
          </a:r>
          <a:endParaRPr lang="en-US" sz="2700" b="1" kern="1200" dirty="0"/>
        </a:p>
      </dsp:txBody>
      <dsp:txXfrm>
        <a:off x="0" y="3762375"/>
        <a:ext cx="2619374" cy="1571624"/>
      </dsp:txXfrm>
    </dsp:sp>
    <dsp:sp modelId="{DA6E41DF-06AB-45B7-9660-74722B43E08C}">
      <dsp:nvSpPr>
        <dsp:cNvPr id="0" name=""/>
        <dsp:cNvSpPr/>
      </dsp:nvSpPr>
      <dsp:spPr>
        <a:xfrm>
          <a:off x="2743192" y="2057408"/>
          <a:ext cx="2619374" cy="157162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err="1" smtClean="0"/>
            <a:t>DTaP</a:t>
          </a:r>
          <a:r>
            <a:rPr lang="en-US" sz="2700" b="1" kern="1200" dirty="0" smtClean="0"/>
            <a:t> Up-to- date Status </a:t>
          </a:r>
          <a:endParaRPr lang="en-US" sz="2700" b="1" kern="1200" dirty="0"/>
        </a:p>
      </dsp:txBody>
      <dsp:txXfrm>
        <a:off x="2743192" y="2057408"/>
        <a:ext cx="2619374" cy="1571624"/>
      </dsp:txXfrm>
    </dsp:sp>
    <dsp:sp modelId="{08370BDC-79DB-47AE-9786-8456C643C6AA}">
      <dsp:nvSpPr>
        <dsp:cNvPr id="0" name=""/>
        <dsp:cNvSpPr/>
      </dsp:nvSpPr>
      <dsp:spPr>
        <a:xfrm>
          <a:off x="5486411" y="2057392"/>
          <a:ext cx="2619374" cy="157162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smtClean="0"/>
            <a:t>Race/Ethnicity</a:t>
          </a:r>
          <a:endParaRPr lang="en-US" sz="2700" b="1" kern="1200" dirty="0"/>
        </a:p>
      </dsp:txBody>
      <dsp:txXfrm>
        <a:off x="5486411" y="2057392"/>
        <a:ext cx="2619374" cy="1571624"/>
      </dsp:txXfrm>
    </dsp:sp>
    <dsp:sp modelId="{7914F923-2CA9-4698-B499-1D4B7D31C2C3}">
      <dsp:nvSpPr>
        <dsp:cNvPr id="0" name=""/>
        <dsp:cNvSpPr/>
      </dsp:nvSpPr>
      <dsp:spPr>
        <a:xfrm>
          <a:off x="2743192" y="3733798"/>
          <a:ext cx="2619374" cy="157162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err="1" smtClean="0"/>
            <a:t>DTaP</a:t>
          </a:r>
          <a:r>
            <a:rPr lang="en-US" sz="2700" b="1" kern="1200" dirty="0" smtClean="0"/>
            <a:t> Up-to- date Status </a:t>
          </a:r>
          <a:endParaRPr lang="en-US" sz="2700" b="1" kern="1200" dirty="0"/>
        </a:p>
      </dsp:txBody>
      <dsp:txXfrm>
        <a:off x="2743192" y="3733798"/>
        <a:ext cx="2619374" cy="1571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83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statistically significant regression between Mother’s Age Group and child’s WIC status yielded a p-value of 0.0003623. The smaller the p-value the more evidence we have against the null hypothesis. This means that we can reject H0 (No affect) suggesting that a child’s WIC recipient status is affected by the mother’s age. The same type of relation resulted between Number of Vaccination Providers and Poverty Status ( p-value = 0.0003259), the  Number of Vaccination Providers and the Number of DTAP-only shots by 36 months (p-value =0.005586), Number of Vaccination providers and  child’s  up-to-date status  for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(p-value =0.0009349).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An even stronger relationship is illustrated between Child’s WIC status and Child’s Medicaid or S-CHIP status (p-value = 3.202e-14), Poverty Status and Child’s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up-to-date status (p-value = &lt; 2.2e-16), Child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up-to-date status and  if the  Vaccination Provider receives Vaccinations from Vaccines for Children (VFC) (p-value = 2.872e-07), and finally child’s Race and Poverty Status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(p-value = &lt; 2.2e-16). 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statistically significant regression between Mother’s Age Group and child’s WIC status yielded a p-value of 0.0003623. The smaller the p-value the more evidence we have against the null hypothesis. This means that we can reject H0 (No affect) suggesting that a child’s WIC recipient status is affected by the mother’s age. The same type of relation resulted between Number of Vaccination Providers and Poverty Status ( p-value = 0.0003259), the  Number of Vaccination Providers and the Number of DTAP-only shots by 36 months (p-value =0.005586), Number of Vaccination providers and  child’s  up-to-date status  for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(p-value =0.0009349).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An even stronger relationship is illustrated between Child’s WIC status and Child’s Medicaid or S-CHIP status (p-value = 3.202e-14), Poverty Status and Child’s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up-to-date status (p-value = &lt; 2.2e-16), Child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up-to-date status and  if the  Vaccination Provider receives Vaccinations from Vaccines for Children (VFC) (p-value = 2.872e-07), and finally child’s Race and Poverty Status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(p-value = &lt; 2.2e-16).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26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Health disparities still exist among various  sub- group</a:t>
            </a:r>
          </a:p>
          <a:p>
            <a:r>
              <a:rPr lang="en-US" dirty="0" smtClean="0"/>
              <a:t>Literature on vaccination providers who receive vaccines from the Vaccines For Children   (VFC) should be distributed to mother’s whose children are currently receiving WIC and Medicaid/S-CHIP coverage.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79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historyofvaccines.org/content/timelines/all" TargetMode="External"/><Relationship Id="rId3" Type="http://schemas.openxmlformats.org/officeDocument/2006/relationships/hyperlink" Target="http://www.cdc.gov/vaccines/imz-managers/nis/about.html" TargetMode="External"/><Relationship Id="rId7" Type="http://schemas.openxmlformats.org/officeDocument/2006/relationships/hyperlink" Target="http://www.medicinenet.com/script/main/art.asp?articlekey=47225" TargetMode="External"/><Relationship Id="rId2" Type="http://schemas.openxmlformats.org/officeDocument/2006/relationships/hyperlink" Target="http://www.cdc.gov/diphtheria/clinician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edicinenet.com/script/main/art.asp?articlekey=3005" TargetMode="External"/><Relationship Id="rId5" Type="http://schemas.openxmlformats.org/officeDocument/2006/relationships/hyperlink" Target="http://www.healthypeople.gov/2020/topics-objectives/topic/social-determinants-health" TargetMode="External"/><Relationship Id="rId4" Type="http://schemas.openxmlformats.org/officeDocument/2006/relationships/hyperlink" Target="http://www.cdc.gov/vaccines/hcp/patient-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ho.int/immunization/monitoring_surveillance/burden/diphtheria/en/" TargetMode="External"/><Relationship Id="rId2" Type="http://schemas.openxmlformats.org/officeDocument/2006/relationships/hyperlink" Target="http://www.nlm.nih.gov/exhibition/smallpox/sp_vaccination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dicinenet.com/script/main/art.asp?articlekey=101231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691874"/>
            <a:ext cx="10515598" cy="115844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Race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,Place, Politics, and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Needles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16764"/>
            <a:ext cx="10134600" cy="474836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Social Determinants </a:t>
            </a:r>
            <a:r>
              <a:rPr lang="en-US" dirty="0" smtClean="0">
                <a:solidFill>
                  <a:schemeClr val="tx1"/>
                </a:solidFill>
              </a:rPr>
              <a:t>Which </a:t>
            </a:r>
            <a:r>
              <a:rPr lang="en-US" dirty="0">
                <a:solidFill>
                  <a:schemeClr val="tx1"/>
                </a:solidFill>
              </a:rPr>
              <a:t>Impact </a:t>
            </a:r>
            <a:r>
              <a:rPr lang="en-US" dirty="0" err="1">
                <a:solidFill>
                  <a:schemeClr val="tx1"/>
                </a:solidFill>
              </a:rPr>
              <a:t>DTaP</a:t>
            </a:r>
            <a:r>
              <a:rPr lang="en-US" dirty="0">
                <a:solidFill>
                  <a:schemeClr val="tx1"/>
                </a:solidFill>
              </a:rPr>
              <a:t> Vaccination Coverage in the United States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5266200"/>
            <a:ext cx="93726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Imani-Michelle </a:t>
            </a:r>
            <a:r>
              <a:rPr lang="en-US" b="1" dirty="0" smtClean="0">
                <a:solidFill>
                  <a:schemeClr val="bg2"/>
                </a:solidFill>
              </a:rPr>
              <a:t>White * April 15,2016 * Spelman </a:t>
            </a:r>
            <a:r>
              <a:rPr lang="en-US" b="1" dirty="0">
                <a:solidFill>
                  <a:schemeClr val="bg2"/>
                </a:solidFill>
              </a:rPr>
              <a:t>College </a:t>
            </a:r>
            <a:r>
              <a:rPr lang="en-US" b="1" dirty="0" smtClean="0">
                <a:solidFill>
                  <a:schemeClr val="bg2"/>
                </a:solidFill>
              </a:rPr>
              <a:t> *Research </a:t>
            </a:r>
            <a:r>
              <a:rPr lang="en-US" b="1" dirty="0">
                <a:solidFill>
                  <a:schemeClr val="bg2"/>
                </a:solidFill>
              </a:rPr>
              <a:t>Day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143000"/>
            <a:ext cx="10210800" cy="483604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3352800" y="2209800"/>
            <a:ext cx="457200" cy="457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858000" y="2116156"/>
            <a:ext cx="533400" cy="42873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915400" y="2133600"/>
            <a:ext cx="609600" cy="457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886201" y="5316097"/>
            <a:ext cx="838199" cy="381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7391400" y="5181600"/>
            <a:ext cx="304800" cy="4191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8458200" y="5221995"/>
            <a:ext cx="421395" cy="5692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43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Grp="1" noChangeAspect="1"/>
          </p:cNvPicPr>
          <p:nvPr/>
        </p:nvPicPr>
        <p:blipFill rotWithShape="1">
          <a:blip r:embed="rId2"/>
          <a:srcRect b="13294"/>
          <a:stretch/>
        </p:blipFill>
        <p:spPr bwMode="auto">
          <a:xfrm>
            <a:off x="838200" y="838200"/>
            <a:ext cx="10627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3657600" y="2209800"/>
            <a:ext cx="457200" cy="381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770700" y="2057400"/>
            <a:ext cx="401500" cy="457200"/>
          </a:xfrm>
          <a:prstGeom prst="ellipse">
            <a:avLst/>
          </a:prstGeom>
          <a:noFill/>
          <a:ln w="571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0591800" y="2400300"/>
            <a:ext cx="512900" cy="571500"/>
          </a:xfrm>
          <a:prstGeom prst="ellipse">
            <a:avLst/>
          </a:prstGeom>
          <a:noFill/>
          <a:ln w="571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962400" y="5105400"/>
            <a:ext cx="838199" cy="381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971450" y="5105400"/>
            <a:ext cx="0" cy="685800"/>
          </a:xfrm>
          <a:prstGeom prst="straightConnector1">
            <a:avLst/>
          </a:prstGeom>
          <a:ln w="5715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0879772" y="5295900"/>
            <a:ext cx="0" cy="685800"/>
          </a:xfrm>
          <a:prstGeom prst="straightConnector1">
            <a:avLst/>
          </a:prstGeom>
          <a:ln w="5715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98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3600" t="21177"/>
          <a:stretch/>
        </p:blipFill>
        <p:spPr>
          <a:xfrm>
            <a:off x="480098" y="1130556"/>
            <a:ext cx="2796502" cy="4584444"/>
          </a:xfrm>
          <a:prstGeom prst="rect">
            <a:avLst/>
          </a:prstGeom>
          <a:ln>
            <a:solidFill>
              <a:schemeClr val="bg2"/>
            </a:solidFill>
          </a:ln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26293178"/>
              </p:ext>
            </p:extLst>
          </p:nvPr>
        </p:nvGraphicFramePr>
        <p:xfrm>
          <a:off x="3810000" y="609600"/>
          <a:ext cx="8382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6172200" y="2260294"/>
            <a:ext cx="990600" cy="2570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686800" y="2260294"/>
            <a:ext cx="1295400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67400" y="3810000"/>
            <a:ext cx="1143000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686800" y="3926595"/>
            <a:ext cx="1371600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019800" y="5334000"/>
            <a:ext cx="1087916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686800" y="5486400"/>
            <a:ext cx="1219200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/>
          <p:cNvSpPr/>
          <p:nvPr/>
        </p:nvSpPr>
        <p:spPr>
          <a:xfrm rot="16200000">
            <a:off x="1714499" y="3396867"/>
            <a:ext cx="609600" cy="1524000"/>
          </a:xfrm>
          <a:prstGeom prst="leftBrace">
            <a:avLst>
              <a:gd name="adj1" fmla="val 8333"/>
              <a:gd name="adj2" fmla="val 49277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97138" y="4566113"/>
            <a:ext cx="3844322" cy="5232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Why the similarities 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48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8581" y="2323322"/>
            <a:ext cx="11893420" cy="4170783"/>
          </a:xfrm>
        </p:spPr>
        <p:txBody>
          <a:bodyPr/>
          <a:lstStyle/>
          <a:p>
            <a:pPr algn="ctr"/>
            <a:endParaRPr lang="en-US" sz="2400" dirty="0" smtClean="0"/>
          </a:p>
          <a:p>
            <a:r>
              <a:rPr lang="en-US" dirty="0" smtClean="0"/>
              <a:t>  Uploaded 2014 NIS Data (CDC)   </a:t>
            </a:r>
          </a:p>
          <a:p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4724400" y="2819400"/>
            <a:ext cx="80243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38800" y="2802875"/>
            <a:ext cx="1584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 Studio</a:t>
            </a:r>
            <a:endParaRPr lang="en-US" sz="2400" dirty="0"/>
          </a:p>
        </p:txBody>
      </p:sp>
      <p:sp>
        <p:nvSpPr>
          <p:cNvPr id="8" name="Right Arrow 7"/>
          <p:cNvSpPr/>
          <p:nvPr/>
        </p:nvSpPr>
        <p:spPr>
          <a:xfrm>
            <a:off x="7086600" y="286202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206649" y="2946550"/>
            <a:ext cx="2612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 Studio HMISC library </a:t>
            </a:r>
            <a:endParaRPr lang="en-US" sz="2000" dirty="0"/>
          </a:p>
        </p:txBody>
      </p:sp>
      <p:sp>
        <p:nvSpPr>
          <p:cNvPr id="10" name="Down Arrow 9"/>
          <p:cNvSpPr/>
          <p:nvPr/>
        </p:nvSpPr>
        <p:spPr>
          <a:xfrm>
            <a:off x="9906000" y="3429000"/>
            <a:ext cx="484632" cy="7096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763000" y="4300732"/>
            <a:ext cx="24924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sz="2000" dirty="0" smtClean="0"/>
              <a:t>Mean Number of DTaP Vaccination by 36 months  </a:t>
            </a:r>
            <a:endParaRPr lang="en-US" sz="2000" dirty="0"/>
          </a:p>
        </p:txBody>
      </p:sp>
      <p:sp>
        <p:nvSpPr>
          <p:cNvPr id="12" name="Right Arrow 11"/>
          <p:cNvSpPr/>
          <p:nvPr/>
        </p:nvSpPr>
        <p:spPr>
          <a:xfrm rot="10800000">
            <a:off x="7391399" y="4435750"/>
            <a:ext cx="97021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19912" y="3992956"/>
            <a:ext cx="1671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 Regression between variables of interest </a:t>
            </a:r>
            <a:endParaRPr lang="en-US" sz="2000" dirty="0"/>
          </a:p>
        </p:txBody>
      </p:sp>
      <p:sp>
        <p:nvSpPr>
          <p:cNvPr id="14" name="Right Arrow 13"/>
          <p:cNvSpPr/>
          <p:nvPr/>
        </p:nvSpPr>
        <p:spPr>
          <a:xfrm rot="10800000">
            <a:off x="4803354" y="4296684"/>
            <a:ext cx="89393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262394" y="3862458"/>
            <a:ext cx="16480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Bar Graph  of DTaP Vaccinations and Up-to-date status</a:t>
            </a:r>
            <a:endParaRPr lang="en-US" sz="2000" dirty="0"/>
          </a:p>
        </p:txBody>
      </p:sp>
      <p:sp>
        <p:nvSpPr>
          <p:cNvPr id="16" name="Right Arrow 15"/>
          <p:cNvSpPr/>
          <p:nvPr/>
        </p:nvSpPr>
        <p:spPr>
          <a:xfrm rot="10800000">
            <a:off x="2329919" y="4318768"/>
            <a:ext cx="82533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44469" y="4132519"/>
            <a:ext cx="2139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Calculated p-value and R-squared values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4350181" y="797699"/>
            <a:ext cx="3041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Bioinformatics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7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9189365"/>
              </p:ext>
            </p:extLst>
          </p:nvPr>
        </p:nvGraphicFramePr>
        <p:xfrm>
          <a:off x="1219200" y="304800"/>
          <a:ext cx="9982200" cy="6257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400"/>
                <a:gridCol w="3327400"/>
                <a:gridCol w="3327400"/>
              </a:tblGrid>
              <a:tr h="3084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Categories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 of levels </a:t>
                      </a:r>
                      <a:endParaRPr lang="en-US" dirty="0"/>
                    </a:p>
                  </a:txBody>
                  <a:tcPr/>
                </a:tc>
              </a:tr>
              <a:tr h="5397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vaccinations by 36 months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1,2,3,4,5,6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7711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Poverty 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ABOVE POVERTY, &gt; $75K </a:t>
                      </a:r>
                    </a:p>
                    <a:p>
                      <a:pPr algn="ctr"/>
                      <a:r>
                        <a:rPr lang="en-US" dirty="0" smtClean="0"/>
                        <a:t>ABOVE POVERTY, &lt;= $75K </a:t>
                      </a:r>
                    </a:p>
                    <a:p>
                      <a:pPr algn="ctr"/>
                      <a:r>
                        <a:rPr lang="en-US" dirty="0" smtClean="0"/>
                        <a:t>BELOW POVERTY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5397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Child Currently Receiving WIC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Yes,</a:t>
                      </a:r>
                      <a:r>
                        <a:rPr lang="en-US" baseline="0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5397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Mother’s Age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&gt;19 years, 20-29</a:t>
                      </a:r>
                      <a:r>
                        <a:rPr lang="en-US" baseline="0" dirty="0" smtClean="0"/>
                        <a:t> years, 30 years 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7711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Vaccination provider receives Vaccines</a:t>
                      </a:r>
                      <a:r>
                        <a:rPr lang="en-US" baseline="0" dirty="0" smtClean="0"/>
                        <a:t> for Children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Yes,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5397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Child’s Race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White</a:t>
                      </a:r>
                      <a:r>
                        <a:rPr lang="en-US" baseline="0" dirty="0" smtClean="0"/>
                        <a:t> only. Black Only, Other race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5397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 of vaccination providers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0,1,2,3 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5397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</a:t>
                      </a:r>
                      <a:r>
                        <a:rPr lang="en-US" baseline="0" dirty="0" smtClean="0"/>
                        <a:t> child covered by Medicaid or S-chip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Yes,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084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Child Up-to-Date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Yes,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76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762000"/>
            <a:ext cx="11222182" cy="555567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8915400" y="1600200"/>
            <a:ext cx="1939637" cy="374073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991600" y="2639290"/>
            <a:ext cx="1939637" cy="346365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022814" y="4246556"/>
            <a:ext cx="1939637" cy="405107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019142" y="3046037"/>
            <a:ext cx="1939637" cy="382964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975993" y="3664043"/>
            <a:ext cx="1939637" cy="30923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975992" y="3937322"/>
            <a:ext cx="1939637" cy="30923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9019142" y="4708328"/>
            <a:ext cx="1939637" cy="30923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940188" y="5379416"/>
            <a:ext cx="1939637" cy="30923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90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Implications of the Study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10515600" cy="3051175"/>
          </a:xfrm>
        </p:spPr>
        <p:txBody>
          <a:bodyPr/>
          <a:lstStyle/>
          <a:p>
            <a:pPr algn="ctr"/>
            <a:r>
              <a:rPr lang="en-US" altLang="en-US" sz="2400" dirty="0">
                <a:solidFill>
                  <a:srgbClr val="FFFFFF"/>
                </a:solidFill>
                <a:latin typeface="Arial Narrow" panose="020B0606020202030204" pitchFamily="34" charset="0"/>
              </a:rPr>
              <a:t>Not every person in the United States has a </a:t>
            </a:r>
            <a:r>
              <a:rPr lang="en-US" altLang="en-US" sz="24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phone</a:t>
            </a:r>
            <a:r>
              <a:rPr lang="en-US" altLang="en-US" sz="2400" dirty="0">
                <a:solidFill>
                  <a:srgbClr val="FFFFFF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4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  =  </a:t>
            </a:r>
            <a:r>
              <a:rPr lang="en-US" altLang="en-US" sz="2400" dirty="0">
                <a:solidFill>
                  <a:srgbClr val="FFFFFF"/>
                </a:solidFill>
                <a:latin typeface="Arial Narrow" panose="020B0606020202030204" pitchFamily="34" charset="0"/>
              </a:rPr>
              <a:t>unable to participate in the National Immunization Survey. </a:t>
            </a:r>
          </a:p>
          <a:p>
            <a:pPr marL="0" indent="0" algn="ctr">
              <a:spcBef>
                <a:spcPct val="0"/>
              </a:spcBef>
              <a:buNone/>
            </a:pPr>
            <a:endParaRPr lang="en-US" altLang="en-US" sz="2400" dirty="0" smtClean="0">
              <a:solidFill>
                <a:srgbClr val="FFFFFF"/>
              </a:solidFill>
              <a:latin typeface="Arial Narrow" panose="020B0606020202030204" pitchFamily="34" charset="0"/>
            </a:endParaRPr>
          </a:p>
          <a:p>
            <a:pPr algn="ctr">
              <a:spcBef>
                <a:spcPct val="0"/>
              </a:spcBef>
            </a:pPr>
            <a:r>
              <a:rPr lang="en-US" altLang="en-US" sz="24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Only </a:t>
            </a:r>
            <a:r>
              <a:rPr lang="en-US" altLang="en-US" sz="2400" dirty="0">
                <a:solidFill>
                  <a:srgbClr val="FFFFFF"/>
                </a:solidFill>
                <a:latin typeface="Arial Narrow" panose="020B0606020202030204" pitchFamily="34" charset="0"/>
              </a:rPr>
              <a:t>about </a:t>
            </a:r>
            <a:r>
              <a:rPr lang="en-US" altLang="en-US" sz="24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33% of </a:t>
            </a:r>
            <a:r>
              <a:rPr lang="en-US" altLang="en-US" sz="2400" dirty="0">
                <a:solidFill>
                  <a:srgbClr val="FFFFFF"/>
                </a:solidFill>
                <a:latin typeface="Arial Narrow" panose="020B0606020202030204" pitchFamily="34" charset="0"/>
              </a:rPr>
              <a:t>cell phone users responded and 60% </a:t>
            </a:r>
            <a:r>
              <a:rPr lang="en-US" altLang="en-US" sz="24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e </a:t>
            </a:r>
            <a:r>
              <a:rPr lang="en-US" altLang="en-US" sz="2400" dirty="0">
                <a:solidFill>
                  <a:srgbClr val="FFFFFF"/>
                </a:solidFill>
                <a:latin typeface="Arial Narrow" panose="020B0606020202030204" pitchFamily="34" charset="0"/>
              </a:rPr>
              <a:t>landline responses. </a:t>
            </a:r>
            <a:endParaRPr lang="en-US" altLang="en-US" sz="2400" dirty="0" smtClean="0">
              <a:solidFill>
                <a:srgbClr val="FFFFFF"/>
              </a:solidFill>
              <a:latin typeface="Arial Narrow" panose="020B0606020202030204" pitchFamily="34" charset="0"/>
            </a:endParaRPr>
          </a:p>
          <a:p>
            <a:pPr marL="0" indent="0" algn="ctr">
              <a:spcBef>
                <a:spcPct val="0"/>
              </a:spcBef>
              <a:buNone/>
            </a:pPr>
            <a:endParaRPr lang="en-US" altLang="en-US" sz="2400" dirty="0">
              <a:solidFill>
                <a:srgbClr val="FFFFFF"/>
              </a:solidFill>
              <a:latin typeface="Arial Narrow" panose="020B0606020202030204" pitchFamily="34" charset="0"/>
            </a:endParaRPr>
          </a:p>
          <a:p>
            <a:pPr marL="0" indent="0" algn="ctr">
              <a:spcBef>
                <a:spcPct val="0"/>
              </a:spcBef>
              <a:buNone/>
            </a:pPr>
            <a:endParaRPr lang="en-US" altLang="en-US" sz="2400" dirty="0">
              <a:solidFill>
                <a:srgbClr val="FFFFFF"/>
              </a:solidFill>
              <a:latin typeface="Arial Narrow" panose="020B0606020202030204" pitchFamily="34" charset="0"/>
            </a:endParaRPr>
          </a:p>
          <a:p>
            <a:pPr marL="457200" indent="-457200" algn="ctr">
              <a:spcBef>
                <a:spcPct val="0"/>
              </a:spcBef>
            </a:pPr>
            <a:r>
              <a:rPr lang="en-US" altLang="en-US" sz="2400" dirty="0">
                <a:solidFill>
                  <a:srgbClr val="FFFFFF"/>
                </a:solidFill>
                <a:latin typeface="Arial Narrow" panose="020B0606020202030204" pitchFamily="34" charset="0"/>
              </a:rPr>
              <a:t>However, IHQ can only be given to providers if the respondent of the survey gives consent. </a:t>
            </a:r>
          </a:p>
          <a:p>
            <a:pPr marL="457200" indent="-457200">
              <a:spcBef>
                <a:spcPct val="0"/>
              </a:spcBef>
            </a:pPr>
            <a:endParaRPr lang="en-US" altLang="en-US" dirty="0">
              <a:solidFill>
                <a:srgbClr val="FFFFFF"/>
              </a:solidFill>
              <a:latin typeface="Arial Narrow" panose="020B0606020202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51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400800" cy="7483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Conclusion and Suggestions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11201400" cy="50292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 </a:t>
            </a:r>
            <a:r>
              <a:rPr lang="en-US" sz="2400" dirty="0"/>
              <a:t>R Studio analysis provided strong evidence that social determinates affect a child’s ability to be fully immunized for </a:t>
            </a:r>
            <a:r>
              <a:rPr lang="en-US" sz="2400" dirty="0" err="1"/>
              <a:t>DTaP</a:t>
            </a:r>
            <a:r>
              <a:rPr lang="en-US" sz="2400" dirty="0"/>
              <a:t> in the United </a:t>
            </a:r>
            <a:r>
              <a:rPr lang="en-US" sz="2400" dirty="0" smtClean="0"/>
              <a:t>States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State </a:t>
            </a:r>
            <a:r>
              <a:rPr lang="en-US" sz="2400" dirty="0"/>
              <a:t>and local health departments must establish a system to overcome the differences among these unimmunized </a:t>
            </a:r>
            <a:r>
              <a:rPr lang="en-US" sz="2400" dirty="0" smtClean="0"/>
              <a:t>children</a:t>
            </a:r>
            <a:endParaRPr lang="en-US" sz="20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 </a:t>
            </a:r>
            <a:r>
              <a:rPr lang="en-US" sz="2000" dirty="0"/>
              <a:t>Creating outreach programs that are culturally </a:t>
            </a:r>
            <a:r>
              <a:rPr lang="en-US" sz="2000" dirty="0" smtClean="0"/>
              <a:t>(race </a:t>
            </a:r>
            <a:r>
              <a:rPr lang="en-US" sz="2000" dirty="0"/>
              <a:t>and </a:t>
            </a:r>
            <a:r>
              <a:rPr lang="en-US" sz="2000" dirty="0" smtClean="0"/>
              <a:t>religion)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 Vaccines </a:t>
            </a:r>
            <a:r>
              <a:rPr lang="en-US" sz="2000" dirty="0"/>
              <a:t>For Children  </a:t>
            </a:r>
            <a:r>
              <a:rPr lang="en-US" sz="2000" dirty="0" smtClean="0"/>
              <a:t>(</a:t>
            </a:r>
            <a:r>
              <a:rPr lang="en-US" sz="2000" dirty="0"/>
              <a:t>VFC) should be distributed to mother’s whose children are currently receiving WIC and Medicaid/S-CHIP coverage.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  Allow </a:t>
            </a:r>
            <a:r>
              <a:rPr lang="en-US" sz="2000" dirty="0" smtClean="0"/>
              <a:t>children opportunity  </a:t>
            </a:r>
            <a:r>
              <a:rPr lang="en-US" sz="2000" dirty="0"/>
              <a:t>to receive vaccinations at school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Healthy </a:t>
            </a:r>
            <a:r>
              <a:rPr lang="en-US" sz="2400" dirty="0"/>
              <a:t>People 20/20 </a:t>
            </a:r>
            <a:r>
              <a:rPr lang="en-US" sz="2400" dirty="0" smtClean="0"/>
              <a:t>standards           social </a:t>
            </a:r>
            <a:r>
              <a:rPr lang="en-US" sz="2400" dirty="0"/>
              <a:t>determinates of health need to produce smaller correlations with access to health care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410200" y="5334000"/>
            <a:ext cx="482578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5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Acknowledgements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Project: IMHOTEP – Morehouse College </a:t>
            </a:r>
          </a:p>
          <a:p>
            <a:pPr marL="0" indent="0" algn="ctr">
              <a:buNone/>
            </a:pPr>
            <a:r>
              <a:rPr lang="en-US" dirty="0" smtClean="0"/>
              <a:t>Dr. Laurie Elam –Evans, Lead Health Scientist ,NCRID CDC</a:t>
            </a:r>
          </a:p>
          <a:p>
            <a:pPr marL="0" indent="0" algn="ctr">
              <a:buNone/>
            </a:pPr>
            <a:r>
              <a:rPr lang="en-US" dirty="0" smtClean="0"/>
              <a:t>Dr. Holly Hill, Medical Officer NCRID CDC</a:t>
            </a:r>
          </a:p>
          <a:p>
            <a:pPr marL="0" indent="0" algn="ctr">
              <a:buNone/>
            </a:pPr>
            <a:r>
              <a:rPr lang="en-US" dirty="0" smtClean="0"/>
              <a:t>Dr. Hong Qin – Spelman College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52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228600"/>
            <a:ext cx="2743200" cy="672150"/>
          </a:xfrm>
        </p:spPr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685800" y="1066800"/>
            <a:ext cx="10744200" cy="54102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CDC. (2014, May 15). </a:t>
            </a:r>
            <a:r>
              <a:rPr lang="en-US" sz="1050" i="1" dirty="0"/>
              <a:t>Diphtheria </a:t>
            </a:r>
            <a:r>
              <a:rPr lang="en-US" sz="1050" dirty="0"/>
              <a:t>. Retrieved from Centers For Disease Control : CDC 24/7 Saving </a:t>
            </a:r>
            <a:r>
              <a:rPr lang="en-US" sz="1050" dirty="0" err="1"/>
              <a:t>Lives,Protecting</a:t>
            </a:r>
            <a:endParaRPr lang="en-US" sz="105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People : </a:t>
            </a:r>
            <a:r>
              <a:rPr lang="en-US" sz="1050" dirty="0">
                <a:hlinkClick r:id="rId2"/>
              </a:rPr>
              <a:t>http://www.cdc.gov/diphtheria/clinicians.html</a:t>
            </a:r>
            <a:endParaRPr lang="en-US" sz="105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 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CDC. (2015, February 13). </a:t>
            </a:r>
            <a:r>
              <a:rPr lang="en-US" sz="1050" i="1" dirty="0"/>
              <a:t>National Immunization Survey </a:t>
            </a:r>
            <a:r>
              <a:rPr lang="en-US" sz="1050" dirty="0"/>
              <a:t>. Retrieved from Centers for Disease Control and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Prevention : </a:t>
            </a:r>
            <a:r>
              <a:rPr lang="en-US" sz="1050" dirty="0">
                <a:hlinkClick r:id="rId3"/>
              </a:rPr>
              <a:t>http://www.cdc.gov/vaccines/imz-managers/nis/about.html</a:t>
            </a:r>
            <a:endParaRPr lang="en-US" sz="105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 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Centers for Disease Control and Prevention . (2013, February ). </a:t>
            </a:r>
            <a:r>
              <a:rPr lang="en-US" sz="1050" i="1" dirty="0"/>
              <a:t>Understanding how </a:t>
            </a:r>
            <a:r>
              <a:rPr lang="en-US" sz="1050" i="1" dirty="0" err="1"/>
              <a:t>vaccienes</a:t>
            </a:r>
            <a:r>
              <a:rPr lang="en-US" sz="1050" i="1" dirty="0"/>
              <a:t> Work . </a:t>
            </a:r>
            <a:r>
              <a:rPr lang="en-US" sz="1050" dirty="0"/>
              <a:t>Retrieved from Centers for Disease Control and Prevention: </a:t>
            </a:r>
            <a:r>
              <a:rPr lang="en-US" sz="1050" dirty="0">
                <a:hlinkClick r:id="rId4"/>
              </a:rPr>
              <a:t>http://www.cdc.gov/vaccines/hcp/patient-</a:t>
            </a:r>
            <a:r>
              <a:rPr lang="en-US" sz="1050" dirty="0"/>
              <a:t> </a:t>
            </a:r>
            <a:r>
              <a:rPr lang="en-US" sz="1050" dirty="0" err="1"/>
              <a:t>ed</a:t>
            </a:r>
            <a:r>
              <a:rPr lang="en-US" sz="1050" dirty="0"/>
              <a:t>/conversations/downloads/vacsafe-understand-color-office.pdf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 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HealthyPeople.gov . (2015, June 16). </a:t>
            </a:r>
            <a:r>
              <a:rPr lang="en-US" sz="1050" i="1" dirty="0"/>
              <a:t>Social Determinates of Health </a:t>
            </a:r>
            <a:r>
              <a:rPr lang="en-US" sz="1050" dirty="0"/>
              <a:t>. Retrieved from Healthy People.gov Healthy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People 2020: </a:t>
            </a:r>
            <a:r>
              <a:rPr lang="en-US" sz="1050" dirty="0">
                <a:hlinkClick r:id="rId5"/>
              </a:rPr>
              <a:t>http://www.healthypeople.gov/2020/topics-objectives/topic/social-determinants-health</a:t>
            </a:r>
            <a:endParaRPr lang="en-US" sz="105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 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err="1"/>
              <a:t>Medicine.Net</a:t>
            </a:r>
            <a:r>
              <a:rPr lang="en-US" sz="1050" dirty="0"/>
              <a:t> . (2012, March 19). </a:t>
            </a:r>
            <a:r>
              <a:rPr lang="en-US" sz="1050" i="1" dirty="0"/>
              <a:t>Definition of Diphtheria </a:t>
            </a:r>
            <a:r>
              <a:rPr lang="en-US" sz="1050" dirty="0"/>
              <a:t>. Retrieved from </a:t>
            </a:r>
            <a:r>
              <a:rPr lang="en-US" sz="1050" dirty="0" err="1"/>
              <a:t>Medicine.Net</a:t>
            </a:r>
            <a:r>
              <a:rPr lang="en-US" sz="1050" dirty="0"/>
              <a:t> : We Bring Doctors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Knowledge to You : </a:t>
            </a:r>
            <a:r>
              <a:rPr lang="en-US" sz="1050" dirty="0">
                <a:hlinkClick r:id="rId6"/>
              </a:rPr>
              <a:t>http://www.medicinenet.com/script/main/art.asp?articlekey=3005</a:t>
            </a:r>
            <a:endParaRPr lang="en-US" sz="105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 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  </a:t>
            </a:r>
            <a:r>
              <a:rPr lang="en-US" sz="1050" dirty="0" err="1"/>
              <a:t>Sirkus</a:t>
            </a:r>
            <a:r>
              <a:rPr lang="en-US" sz="1050" dirty="0"/>
              <a:t>, L. (2010). </a:t>
            </a:r>
            <a:r>
              <a:rPr lang="en-US" sz="1050" i="1" dirty="0"/>
              <a:t>NCHS Data on Pertussis Hospitalizations in Young Children. </a:t>
            </a:r>
            <a:r>
              <a:rPr lang="en-US" sz="1050" dirty="0"/>
              <a:t>Atlanta : Centers For Disease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Control and Prevention 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 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err="1"/>
              <a:t>Stoppler</a:t>
            </a:r>
            <a:r>
              <a:rPr lang="en-US" sz="1050" dirty="0"/>
              <a:t>, M. (2014, December 1). </a:t>
            </a:r>
            <a:r>
              <a:rPr lang="en-US" sz="1050" i="1" dirty="0"/>
              <a:t>Do You Need a Tetanus Shot? </a:t>
            </a:r>
            <a:r>
              <a:rPr lang="en-US" sz="1050" dirty="0"/>
              <a:t>Retrieved from </a:t>
            </a:r>
            <a:r>
              <a:rPr lang="en-US" sz="1050" dirty="0" err="1"/>
              <a:t>Medicine.Net</a:t>
            </a:r>
            <a:r>
              <a:rPr lang="en-US" sz="1050" dirty="0"/>
              <a:t> 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hlinkClick r:id="rId7"/>
              </a:rPr>
              <a:t>http://www.medicinenet.com/script/main/art.asp?articlekey=47225</a:t>
            </a:r>
            <a:endParaRPr lang="en-US" sz="105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 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The College of Physicians of </a:t>
            </a:r>
            <a:r>
              <a:rPr lang="en-US" sz="1050" dirty="0" err="1"/>
              <a:t>Philidelphia</a:t>
            </a:r>
            <a:r>
              <a:rPr lang="en-US" sz="1050" dirty="0"/>
              <a:t> . (2015, March 16). </a:t>
            </a:r>
            <a:r>
              <a:rPr lang="en-US" sz="1050" i="1" dirty="0"/>
              <a:t>History of </a:t>
            </a:r>
            <a:r>
              <a:rPr lang="en-US" sz="1050" i="1" dirty="0" err="1"/>
              <a:t>Vaccienes</a:t>
            </a:r>
            <a:r>
              <a:rPr lang="en-US" sz="1050" i="1" dirty="0"/>
              <a:t> Timelines</a:t>
            </a:r>
            <a:r>
              <a:rPr lang="en-US" sz="1050" dirty="0"/>
              <a:t>. Retrieved from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History of </a:t>
            </a:r>
            <a:r>
              <a:rPr lang="en-US" sz="1050" dirty="0" err="1"/>
              <a:t>Vaccienes</a:t>
            </a:r>
            <a:r>
              <a:rPr lang="en-US" sz="1050" dirty="0"/>
              <a:t>: </a:t>
            </a:r>
            <a:r>
              <a:rPr lang="en-US" sz="1050" dirty="0">
                <a:hlinkClick r:id="rId8"/>
              </a:rPr>
              <a:t>http://www.historyofvaccines.org/content/timelines/all</a:t>
            </a:r>
            <a:endParaRPr lang="en-US" sz="105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 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Tiwari, T. S. (2014). </a:t>
            </a:r>
            <a:r>
              <a:rPr lang="en-US" sz="1050" i="1" dirty="0"/>
              <a:t>Chapter 16: Tetanus Manual for the Surveillance of Vaccine-Preventable Diseases. </a:t>
            </a:r>
            <a:r>
              <a:rPr lang="en-US" sz="1050" dirty="0"/>
              <a:t>Atlanta : Centers For Disease Control and Prevention 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6765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10515600" cy="1145224"/>
          </a:xfrm>
        </p:spPr>
        <p:txBody>
          <a:bodyPr/>
          <a:lstStyle/>
          <a:p>
            <a:pPr algn="ctr"/>
            <a:r>
              <a:rPr lang="en-US" sz="4000" b="1" dirty="0" smtClean="0"/>
              <a:t>Vaccinations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594302478"/>
              </p:ext>
            </p:extLst>
          </p:nvPr>
        </p:nvGraphicFramePr>
        <p:xfrm>
          <a:off x="1371600" y="1475191"/>
          <a:ext cx="9753600" cy="4448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10515600" cy="435133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U.S . National Library of Medicine . (2013, July 30). </a:t>
            </a:r>
            <a:r>
              <a:rPr lang="en-US" sz="1400" i="1" dirty="0"/>
              <a:t>Smallpox: a Great and Terrible </a:t>
            </a:r>
            <a:r>
              <a:rPr lang="en-US" sz="1400" i="1" dirty="0" err="1"/>
              <a:t>Scrouge</a:t>
            </a:r>
            <a:r>
              <a:rPr lang="en-US" sz="1400" i="1" dirty="0"/>
              <a:t> </a:t>
            </a:r>
            <a:r>
              <a:rPr lang="en-US" sz="1400" dirty="0"/>
              <a:t>. Retrieved from NIH: U.S. National Library of Medicine : </a:t>
            </a:r>
            <a:r>
              <a:rPr lang="en-US" sz="1400" dirty="0">
                <a:hlinkClick r:id="rId2"/>
              </a:rPr>
              <a:t>http://www.nlm.nih.gov/exhibition/smallpox/sp_vaccination.html</a:t>
            </a:r>
            <a:endParaRPr lang="en-US" sz="14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 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U.S. Department of Health and Human Services . (2015). </a:t>
            </a:r>
            <a:r>
              <a:rPr lang="en-US" sz="1400" i="1" dirty="0" err="1"/>
              <a:t>Health,United</a:t>
            </a:r>
            <a:r>
              <a:rPr lang="en-US" sz="1400" i="1" dirty="0"/>
              <a:t> States 2014. </a:t>
            </a:r>
            <a:r>
              <a:rPr lang="en-US" sz="1400" dirty="0"/>
              <a:t>Atlanta : Centers For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Disease Control and Prevention 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 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World Health Organization . (2014, December 3). </a:t>
            </a:r>
            <a:r>
              <a:rPr lang="en-US" sz="1400" i="1" dirty="0"/>
              <a:t>Immunization, Vaccines and Biologicals Diphtheria </a:t>
            </a:r>
            <a:r>
              <a:rPr lang="en-US" sz="1400" dirty="0"/>
              <a:t>. Retrieved from World Health Organization 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hlinkClick r:id="rId3"/>
              </a:rPr>
              <a:t>http://www.who.int/immunization/monitoring_surveillance/burden/diphtheria/en/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87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14600"/>
            <a:ext cx="10515600" cy="1603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>
                <a:solidFill>
                  <a:schemeClr val="accent5"/>
                </a:solidFill>
              </a:rPr>
              <a:t>Thank You !</a:t>
            </a:r>
            <a:endParaRPr lang="en-US" sz="4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22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0"/>
            <a:ext cx="4724400" cy="688024"/>
          </a:xfrm>
        </p:spPr>
        <p:txBody>
          <a:bodyPr/>
          <a:lstStyle/>
          <a:p>
            <a:r>
              <a:rPr lang="en-US" dirty="0" smtClean="0"/>
              <a:t>Vaccination Schedule </a:t>
            </a:r>
            <a:endParaRPr lang="en-US" dirty="0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96491"/>
            <a:ext cx="9982200" cy="5795010"/>
          </a:xfrm>
        </p:spPr>
      </p:pic>
      <p:sp>
        <p:nvSpPr>
          <p:cNvPr id="7" name="TextBox 6"/>
          <p:cNvSpPr txBox="1"/>
          <p:nvPr/>
        </p:nvSpPr>
        <p:spPr>
          <a:xfrm>
            <a:off x="533400" y="6553200"/>
            <a:ext cx="4207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 Advisory Committee for Immunization Practices, CDC 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143000" y="1676400"/>
            <a:ext cx="9982200" cy="304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7" b="77859"/>
          <a:stretch/>
        </p:blipFill>
        <p:spPr>
          <a:xfrm>
            <a:off x="990600" y="807386"/>
            <a:ext cx="9845040" cy="4572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0" b="90508"/>
          <a:stretch/>
        </p:blipFill>
        <p:spPr>
          <a:xfrm>
            <a:off x="990600" y="381000"/>
            <a:ext cx="9845040" cy="4572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7086600" y="246347"/>
            <a:ext cx="762000" cy="63170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Diagonal Corner Rectangle 9"/>
          <p:cNvSpPr/>
          <p:nvPr/>
        </p:nvSpPr>
        <p:spPr>
          <a:xfrm rot="5400000">
            <a:off x="-217489" y="2579688"/>
            <a:ext cx="5184518" cy="292074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1434840" y="1474955"/>
            <a:ext cx="2044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Diphtheria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69870" y="1932426"/>
            <a:ext cx="2209800" cy="452431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Contagious Bacterial Infection 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Inflammation of Mucosal membranes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Throat = Hinder breathing and swallowing 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Blood = Heart and nerve damage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Almost non existent</a:t>
            </a:r>
          </a:p>
        </p:txBody>
      </p:sp>
      <p:sp>
        <p:nvSpPr>
          <p:cNvPr id="13" name="Round Diagonal Corner Rectangle 12"/>
          <p:cNvSpPr/>
          <p:nvPr/>
        </p:nvSpPr>
        <p:spPr>
          <a:xfrm rot="5400000">
            <a:off x="3667949" y="2291237"/>
            <a:ext cx="5147557" cy="345347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5239363" y="1474955"/>
            <a:ext cx="1661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Tetanus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4755826" y="1900268"/>
            <a:ext cx="2857888" cy="43396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8B54D">
                    <a:lumMod val="60000"/>
                    <a:lumOff val="40000"/>
                  </a:srgbClr>
                </a:solidFill>
                <a:effectLst/>
                <a:uLnTx/>
                <a:uFillTx/>
                <a:latin typeface="Tw Cen MT" panose="020B0602020104020603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w Cen MT" panose="020B0602020104020603"/>
              </a:rPr>
              <a:t>Bacteria 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w Cen MT" panose="020B0602020104020603"/>
              </a:rPr>
              <a:t>Clostridium </a:t>
            </a:r>
            <a:r>
              <a:rPr kumimoji="0" lang="en-US" sz="1600" b="0" i="1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w Cen MT" panose="020B0602020104020603"/>
              </a:rPr>
              <a:t>tetani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w Cen MT" panose="020B0602020104020603"/>
              </a:rPr>
              <a:t> 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w Cen MT" panose="020B0602020104020603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w Cen MT" panose="020B0602020104020603"/>
              </a:rPr>
              <a:t> </a:t>
            </a:r>
            <a:r>
              <a:rPr lang="en-US" sz="1600" kern="0" dirty="0" smtClean="0">
                <a:latin typeface="Tw Cen MT" panose="020B0602020104020603"/>
              </a:rPr>
              <a:t>N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w Cen MT" panose="020B0602020104020603"/>
              </a:rPr>
              <a:t>erve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w Cen MT" panose="020B0602020104020603"/>
              </a:rPr>
              <a:t> function 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w Cen MT" panose="020B0602020104020603"/>
              </a:rPr>
              <a:t> 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latin typeface="Tw Cen MT" panose="020B0602020104020603"/>
              </a:rPr>
              <a:t>M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w Cen MT" panose="020B0602020104020603"/>
              </a:rPr>
              <a:t>uscle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w Cen MT" panose="020B0602020104020603"/>
              </a:rPr>
              <a:t> spasms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w Cen MT" panose="020B0602020104020603"/>
                <a:hlinkClick r:id="rId3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w Cen MT" panose="020B0602020104020603"/>
              </a:rPr>
              <a:t>in the abdomen, neck, stomach, and extremities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w Cen MT" panose="020B0602020104020603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w Cen MT" panose="020B0602020104020603"/>
              </a:rPr>
              <a:t>can be localized or generalized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w Cen MT" panose="020B0602020104020603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w Cen MT" panose="020B0602020104020603"/>
              </a:rPr>
              <a:t>called lockjaw since the muscle spasms in the face and neck can lead to the inability to open the mouth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w Cen MT" panose="020B0602020104020603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90600" y="807386"/>
            <a:ext cx="1447800" cy="457200"/>
          </a:xfrm>
          <a:prstGeom prst="rect">
            <a:avLst/>
          </a:prstGeom>
          <a:noFill/>
          <a:ln w="762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 Diagonal Corner Rectangle 18"/>
          <p:cNvSpPr/>
          <p:nvPr/>
        </p:nvSpPr>
        <p:spPr>
          <a:xfrm rot="5400000">
            <a:off x="7457785" y="2487052"/>
            <a:ext cx="5175885" cy="30226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828859" y="2393453"/>
            <a:ext cx="2433735" cy="329320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w Cen MT" panose="020B0602020104020603"/>
              </a:rPr>
              <a:t>Bacterial infection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w Cen MT" panose="020B0602020104020603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w Cen MT" panose="020B0602020104020603"/>
              </a:rPr>
              <a:t>Develops in infants 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w Cen MT" panose="020B0602020104020603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w Cen MT" panose="020B0602020104020603"/>
              </a:rPr>
              <a:t>Breathing complications 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w Cen MT" panose="020B0602020104020603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w Cen MT" panose="020B0602020104020603"/>
              </a:rPr>
              <a:t>Coughing spasms feeding difficulties 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w Cen MT" panose="020B0602020104020603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w Cen MT" panose="020B0602020104020603"/>
              </a:rPr>
              <a:t>Pneumonia, encephalopathy, seizures, and death</a:t>
            </a:r>
          </a:p>
        </p:txBody>
      </p:sp>
      <p:sp>
        <p:nvSpPr>
          <p:cNvPr id="22" name="TextBox 21"/>
          <p:cNvSpPr txBox="1"/>
          <p:nvPr/>
        </p:nvSpPr>
        <p:spPr>
          <a:xfrm flipH="1">
            <a:off x="8930251" y="1471459"/>
            <a:ext cx="2230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</a:rPr>
              <a:t>Acellular</a:t>
            </a:r>
            <a:r>
              <a:rPr lang="en-US" sz="2400" b="1" dirty="0" smtClean="0">
                <a:solidFill>
                  <a:schemeClr val="bg1"/>
                </a:solidFill>
              </a:rPr>
              <a:t> Pertussis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 animBg="1"/>
      <p:bldP spid="14" grpId="0"/>
      <p:bldP spid="17" grpId="0" animBg="1"/>
      <p:bldP spid="18" grpId="0" animBg="1"/>
      <p:bldP spid="21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152400"/>
            <a:ext cx="7391400" cy="748350"/>
          </a:xfrm>
        </p:spPr>
        <p:txBody>
          <a:bodyPr/>
          <a:lstStyle/>
          <a:p>
            <a:pPr algn="ctr"/>
            <a:r>
              <a:rPr lang="en-US" dirty="0" smtClean="0"/>
              <a:t>Why This Study?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5410200" cy="4881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Social </a:t>
            </a:r>
            <a:r>
              <a:rPr lang="en-US" dirty="0"/>
              <a:t>determinants of health may be related to these differences in vaccination coverage among children in the United States.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u="sng" dirty="0" smtClean="0">
                <a:solidFill>
                  <a:schemeClr val="accent5"/>
                </a:solidFill>
              </a:rPr>
              <a:t>Objective</a:t>
            </a:r>
          </a:p>
          <a:p>
            <a:pPr marL="0" indent="0" algn="ctr">
              <a:buNone/>
            </a:pPr>
            <a:r>
              <a:rPr lang="en-US" sz="2400" dirty="0"/>
              <a:t>The purpose of this study was to evaluate various factors that contribute to the lack of Diphtheria, Tetanus, and acellular Pertussis (</a:t>
            </a:r>
            <a:r>
              <a:rPr lang="en-US" sz="2400" dirty="0" err="1"/>
              <a:t>DTaP</a:t>
            </a:r>
            <a:r>
              <a:rPr lang="en-US" sz="2400" dirty="0"/>
              <a:t>) vaccination coverage.</a:t>
            </a:r>
          </a:p>
          <a:p>
            <a:pPr marL="0" indent="0" algn="ctr">
              <a:buNone/>
            </a:pPr>
            <a:endParaRPr lang="en-US" dirty="0" smtClean="0">
              <a:solidFill>
                <a:srgbClr val="92D05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42677853"/>
              </p:ext>
            </p:extLst>
          </p:nvPr>
        </p:nvGraphicFramePr>
        <p:xfrm>
          <a:off x="6553200" y="1295400"/>
          <a:ext cx="5029200" cy="4422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533400" y="3048000"/>
            <a:ext cx="5257800" cy="25146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228600"/>
            <a:ext cx="2590800" cy="748350"/>
          </a:xfrm>
        </p:spPr>
        <p:txBody>
          <a:bodyPr/>
          <a:lstStyle/>
          <a:p>
            <a:r>
              <a:rPr lang="en-US" dirty="0" smtClean="0"/>
              <a:t>Methods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4388" y="717075"/>
            <a:ext cx="5029200" cy="685800"/>
          </a:xfrm>
        </p:spPr>
        <p:txBody>
          <a:bodyPr/>
          <a:lstStyle/>
          <a:p>
            <a:pPr algn="ctr"/>
            <a:r>
              <a:rPr lang="en-US" dirty="0" smtClean="0"/>
              <a:t>National Immunization Survey 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05273596"/>
              </p:ext>
            </p:extLst>
          </p:nvPr>
        </p:nvGraphicFramePr>
        <p:xfrm>
          <a:off x="685800" y="2221197"/>
          <a:ext cx="5029200" cy="3675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71600" y="1273811"/>
            <a:ext cx="960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The </a:t>
            </a:r>
            <a:r>
              <a:rPr lang="en-US" sz="2000" dirty="0"/>
              <a:t>NIS is a population-based annual survey used to obtain national, state, and local area estimates of vaccination coverage among children aged 19 to 35 months.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344037220"/>
              </p:ext>
            </p:extLst>
          </p:nvPr>
        </p:nvGraphicFramePr>
        <p:xfrm>
          <a:off x="5692629" y="2476877"/>
          <a:ext cx="5889771" cy="4218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3870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304800"/>
            <a:ext cx="5257800" cy="5197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Analysis of Variables 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34283427"/>
              </p:ext>
            </p:extLst>
          </p:nvPr>
        </p:nvGraphicFramePr>
        <p:xfrm>
          <a:off x="1790700" y="990600"/>
          <a:ext cx="8534400" cy="4603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05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429000"/>
            <a:ext cx="9601200" cy="1838519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Results</a:t>
            </a:r>
            <a:endParaRPr lang="en-US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10287000" cy="494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5105400" y="2367792"/>
            <a:ext cx="457200" cy="457200"/>
          </a:xfrm>
          <a:prstGeom prst="ellipse">
            <a:avLst/>
          </a:prstGeom>
          <a:noFill/>
          <a:ln w="571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991600" y="2447487"/>
            <a:ext cx="457200" cy="381000"/>
          </a:xfrm>
          <a:prstGeom prst="ellipse">
            <a:avLst/>
          </a:prstGeom>
          <a:noFill/>
          <a:ln w="571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439400" y="2596392"/>
            <a:ext cx="533400" cy="387292"/>
          </a:xfrm>
          <a:prstGeom prst="ellipse">
            <a:avLst/>
          </a:prstGeom>
          <a:noFill/>
          <a:ln w="571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448300" y="5181600"/>
            <a:ext cx="609600" cy="4572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9271932" y="4495800"/>
            <a:ext cx="0" cy="762000"/>
          </a:xfrm>
          <a:prstGeom prst="straightConnector1">
            <a:avLst/>
          </a:prstGeom>
          <a:ln w="5715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0686526" y="4475527"/>
            <a:ext cx="0" cy="685800"/>
          </a:xfrm>
          <a:prstGeom prst="straightConnector1">
            <a:avLst/>
          </a:prstGeom>
          <a:ln w="5715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43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9827B5-A90F-45DE-9A48-E01BF3AFCC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0</TotalTime>
  <Words>948</Words>
  <Application>Microsoft Office PowerPoint</Application>
  <PresentationFormat>Widescreen</PresentationFormat>
  <Paragraphs>206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Narrow</vt:lpstr>
      <vt:lpstr>Century Schoolbook</vt:lpstr>
      <vt:lpstr>Tw Cen MT</vt:lpstr>
      <vt:lpstr>Wingdings</vt:lpstr>
      <vt:lpstr>CITY SKETCH 16X9</vt:lpstr>
      <vt:lpstr>Race ,Place, Politics, and Needles</vt:lpstr>
      <vt:lpstr>Vaccinations </vt:lpstr>
      <vt:lpstr>Vaccination Schedule </vt:lpstr>
      <vt:lpstr>PowerPoint Presentation</vt:lpstr>
      <vt:lpstr>Why This Study? </vt:lpstr>
      <vt:lpstr>Methods </vt:lpstr>
      <vt:lpstr>Analysis of Variables 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Implications of the Study </vt:lpstr>
      <vt:lpstr>Conclusion and Suggestions  </vt:lpstr>
      <vt:lpstr>Acknowledgements </vt:lpstr>
      <vt:lpstr>References 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2016-04-07T02:51:54Z</dcterms:created>
  <dcterms:modified xsi:type="dcterms:W3CDTF">2016-04-09T11:51:45Z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TC030310109991</vt:lpwstr>
  </property>
</Properties>
</file>