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985000" cy="9271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0066"/>
    <a:srgbClr val="6600FF"/>
    <a:srgbClr val="6C193F"/>
    <a:srgbClr val="8F96D2"/>
    <a:srgbClr val="D89E1B"/>
    <a:srgbClr val="007239"/>
    <a:srgbClr val="006600"/>
    <a:srgbClr val="F4CE20"/>
    <a:srgbClr val="065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10" autoAdjust="0"/>
    <p:restoredTop sz="94660"/>
  </p:normalViewPr>
  <p:slideViewPr>
    <p:cSldViewPr>
      <p:cViewPr>
        <p:scale>
          <a:sx n="28" d="100"/>
          <a:sy n="28" d="100"/>
        </p:scale>
        <p:origin x="-1520" y="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AA6002-172E-4D65-A127-AD9C8E515B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2C1FF2-703A-4A6C-B1E8-7E23013874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C74E92-1781-4110-AEA3-B41FA23C1D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800563-4BCB-4F06-8501-8BC5038700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FE9CDC-9F8E-4739-8AEE-3F76C22D43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53C793-1C65-4B10-A946-3A1183E6B2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0ACD43-AD54-4BA4-B547-20BE666B7E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D3AD90-EF61-4BF3-A76A-74D4FBAA24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495E61A-627A-4A30-B4D0-F2680611DE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BD5FBC-E101-4749-9A4C-9ECEF3B9C7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043913-A456-4E8C-BA14-52B3F0111B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smtClean="0"/>
            </a:lvl1pPr>
          </a:lstStyle>
          <a:p>
            <a:pPr>
              <a:defRPr/>
            </a:pPr>
            <a:endParaRPr lang="en-US"/>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smtClean="0"/>
            </a:lvl1pPr>
          </a:lstStyle>
          <a:p>
            <a:pPr>
              <a:defRPr/>
            </a:pPr>
            <a:endParaRPr lang="en-US"/>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smtClean="0"/>
            </a:lvl1pPr>
          </a:lstStyle>
          <a:p>
            <a:pPr>
              <a:defRPr/>
            </a:pPr>
            <a:fld id="{F737447E-D3AF-461C-A3AC-A29A39E19C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91468" y="708025"/>
            <a:ext cx="42976800" cy="4572000"/>
          </a:xfrm>
          <a:gradFill>
            <a:gsLst>
              <a:gs pos="0">
                <a:srgbClr val="7030A0"/>
              </a:gs>
              <a:gs pos="50000">
                <a:schemeClr val="accent1"/>
              </a:gs>
              <a:gs pos="100000">
                <a:srgbClr val="8F96D2"/>
              </a:gs>
            </a:gsLst>
            <a:lin ang="5400000" scaled="1"/>
          </a:gradFill>
          <a:ln cap="rnd">
            <a:solidFill>
              <a:schemeClr val="tx1"/>
            </a:solidFill>
            <a:bevel/>
          </a:ln>
          <a:effectLst>
            <a:outerShdw blurRad="50800" dist="63500" dir="5400000" algn="t" rotWithShape="0">
              <a:prstClr val="black">
                <a:alpha val="40000"/>
              </a:prstClr>
            </a:outerShdw>
            <a:softEdge rad="31750"/>
          </a:effectLst>
          <a:scene3d>
            <a:camera prst="orthographicFront"/>
            <a:lightRig rig="threePt" dir="t"/>
          </a:scene3d>
          <a:sp3d>
            <a:bevelT/>
          </a:sp3d>
        </p:spPr>
        <p:txBody>
          <a:bodyPr lIns="3886200" rIns="3886200"/>
          <a:lstStyle/>
          <a:p>
            <a:pPr eaLnBrk="1" hangingPunct="1">
              <a:defRPr/>
            </a:pPr>
            <a:r>
              <a:rPr lang="en-US" sz="9600" dirty="0" smtClean="0"/>
              <a:t>Stochastic Model </a:t>
            </a:r>
            <a:r>
              <a:rPr lang="en-US" sz="9600" dirty="0"/>
              <a:t>of </a:t>
            </a:r>
            <a:r>
              <a:rPr lang="en-US" sz="9600" dirty="0" smtClean="0"/>
              <a:t>Cellular Aging </a:t>
            </a:r>
            <a:r>
              <a:rPr lang="en-US" sz="9600" dirty="0" smtClean="0">
                <a:latin typeface="Cambria" pitchFamily="18" charset="0"/>
              </a:rPr>
              <a:t/>
            </a:r>
            <a:br>
              <a:rPr lang="en-US" sz="9600" dirty="0" smtClean="0">
                <a:latin typeface="Cambria" pitchFamily="18" charset="0"/>
              </a:rPr>
            </a:br>
            <a:r>
              <a:rPr lang="en-US" sz="5400" dirty="0" smtClean="0">
                <a:latin typeface="Cambria" pitchFamily="18" charset="0"/>
              </a:rPr>
              <a:t>Jessica Corley, Hong Qin </a:t>
            </a:r>
            <a:r>
              <a:rPr lang="en-US" sz="5400" dirty="0" err="1" smtClean="0">
                <a:latin typeface="Cambria" pitchFamily="18" charset="0"/>
              </a:rPr>
              <a:t>Ph.D</a:t>
            </a:r>
            <a:r>
              <a:rPr lang="en-US" sz="5400" dirty="0" smtClean="0">
                <a:latin typeface="Cambria" pitchFamily="18" charset="0"/>
              </a:rPr>
              <a:t/>
            </a:r>
            <a:br>
              <a:rPr lang="en-US" sz="5400" dirty="0" smtClean="0">
                <a:latin typeface="Cambria" pitchFamily="18" charset="0"/>
              </a:rPr>
            </a:br>
            <a:r>
              <a:rPr lang="en-US" sz="5400" dirty="0" smtClean="0">
                <a:latin typeface="Cambria" pitchFamily="18" charset="0"/>
              </a:rPr>
              <a:t>Spelman College</a:t>
            </a:r>
            <a:endParaRPr lang="en-US" sz="9600" dirty="0" smtClean="0">
              <a:latin typeface="Cambria" pitchFamily="18" charset="0"/>
            </a:endParaRPr>
          </a:p>
        </p:txBody>
      </p:sp>
      <p:sp>
        <p:nvSpPr>
          <p:cNvPr id="2054" name="Rectangle 6"/>
          <p:cNvSpPr>
            <a:spLocks noChangeArrowheads="1"/>
          </p:cNvSpPr>
          <p:nvPr/>
        </p:nvSpPr>
        <p:spPr bwMode="auto">
          <a:xfrm>
            <a:off x="533400" y="19354800"/>
            <a:ext cx="13716000" cy="1371600"/>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5400" b="1" spc="600" dirty="0" smtClean="0">
                <a:solidFill>
                  <a:schemeClr val="tx2"/>
                </a:solidFill>
                <a:effectLst>
                  <a:outerShdw blurRad="38100" dist="38100" dir="2700000" algn="tl">
                    <a:srgbClr val="000000">
                      <a:alpha val="43137"/>
                    </a:srgbClr>
                  </a:outerShdw>
                </a:effectLst>
                <a:latin typeface="Cambria" pitchFamily="18" charset="0"/>
                <a:ea typeface="+mj-ea"/>
                <a:cs typeface="+mj-cs"/>
              </a:rPr>
              <a:t>OBJECTIVES</a:t>
            </a:r>
            <a:endParaRPr lang="en-US" sz="5400" b="1" spc="600" dirty="0">
              <a:solidFill>
                <a:schemeClr val="tx2"/>
              </a:solidFill>
              <a:effectLst>
                <a:outerShdw blurRad="38100" dist="38100" dir="2700000" algn="tl">
                  <a:srgbClr val="000000">
                    <a:alpha val="43137"/>
                  </a:srgbClr>
                </a:outerShdw>
              </a:effectLst>
              <a:latin typeface="Cambria" pitchFamily="18" charset="0"/>
              <a:ea typeface="+mj-ea"/>
              <a:cs typeface="+mj-cs"/>
            </a:endParaRPr>
          </a:p>
        </p:txBody>
      </p:sp>
      <p:sp>
        <p:nvSpPr>
          <p:cNvPr id="2055" name="Rectangle 7"/>
          <p:cNvSpPr>
            <a:spLocks noChangeArrowheads="1"/>
          </p:cNvSpPr>
          <p:nvPr/>
        </p:nvSpPr>
        <p:spPr bwMode="auto">
          <a:xfrm>
            <a:off x="15087600" y="5813425"/>
            <a:ext cx="13716000" cy="1371600"/>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3600" b="1" spc="600" dirty="0">
                <a:solidFill>
                  <a:schemeClr val="tx2"/>
                </a:solidFill>
                <a:effectLst>
                  <a:outerShdw blurRad="38100" dist="38100" dir="2700000" algn="tl">
                    <a:srgbClr val="000000">
                      <a:alpha val="43137"/>
                    </a:srgbClr>
                  </a:outerShdw>
                </a:effectLst>
                <a:latin typeface="Cambria" pitchFamily="18" charset="0"/>
              </a:rPr>
              <a:t>Emergent property of cellular aging is shown by our probabilistic network model </a:t>
            </a:r>
          </a:p>
        </p:txBody>
      </p:sp>
      <p:sp>
        <p:nvSpPr>
          <p:cNvPr id="1030" name="Text Box 10"/>
          <p:cNvSpPr txBox="1">
            <a:spLocks noChangeArrowheads="1"/>
          </p:cNvSpPr>
          <p:nvPr/>
        </p:nvSpPr>
        <p:spPr bwMode="auto">
          <a:xfrm>
            <a:off x="457200" y="7315200"/>
            <a:ext cx="13716000" cy="11910956"/>
          </a:xfrm>
          <a:prstGeom prst="rect">
            <a:avLst/>
          </a:prstGeom>
          <a:noFill/>
          <a:ln w="9525">
            <a:noFill/>
            <a:miter lim="800000"/>
            <a:headEnd/>
            <a:tailEnd/>
          </a:ln>
        </p:spPr>
        <p:txBody>
          <a:bodyPr>
            <a:spAutoFit/>
          </a:bodyPr>
          <a:lstStyle/>
          <a:p>
            <a:r>
              <a:rPr lang="en-US" sz="3200" dirty="0"/>
              <a:t>The overarching goal of </a:t>
            </a:r>
            <a:r>
              <a:rPr lang="en-US" sz="3200" dirty="0" smtClean="0"/>
              <a:t>this project </a:t>
            </a:r>
            <a:r>
              <a:rPr lang="en-US" sz="3200" dirty="0"/>
              <a:t>is to advance the current knowledge on aging from the perspective of gene networks through integrated research and teaching. Aging is a fundamental question in biology, yet its mechanism remains elusive despite decades of research. </a:t>
            </a:r>
            <a:r>
              <a:rPr lang="en-US" sz="3200" dirty="0" err="1"/>
              <a:t>Gompertz</a:t>
            </a:r>
            <a:r>
              <a:rPr lang="en-US" sz="3200" dirty="0"/>
              <a:t> model describes an exponential increase of mortality rate over time - a ubiquitous feature in biological aging but not in the failures of complex machinery. </a:t>
            </a:r>
            <a:r>
              <a:rPr lang="en-US" sz="3200" dirty="0" smtClean="0"/>
              <a:t>The </a:t>
            </a:r>
            <a:r>
              <a:rPr lang="en-US" sz="3200" dirty="0"/>
              <a:t>stochastic aspect of aging is apparent - Yeast cells from a single colony live to different ages despite their genotypic homogeneity. This coexistence of individual plasticity and a universal demographic characteristic is a puzzling aspect of aging. Hundreds of yeast genes are known to influence lifespan. Paradoxically, not </a:t>
            </a:r>
            <a:r>
              <a:rPr lang="en-US" sz="3200" dirty="0" smtClean="0"/>
              <a:t>a </a:t>
            </a:r>
            <a:r>
              <a:rPr lang="en-US" sz="3200" dirty="0"/>
              <a:t>single gene can be claimed as a direct cause of aging. To complicate things even further</a:t>
            </a:r>
            <a:r>
              <a:rPr lang="en-US" sz="3200" dirty="0" smtClean="0"/>
              <a:t>, different </a:t>
            </a:r>
            <a:r>
              <a:rPr lang="en-US" sz="3200" dirty="0"/>
              <a:t>and even opposite pathways have been observed when yeast aging is measured in dividing or non-dividing cells. This seemingly complicated picture is addressed by the core idea </a:t>
            </a:r>
            <a:r>
              <a:rPr lang="en-US" sz="3200" dirty="0" smtClean="0"/>
              <a:t>of this </a:t>
            </a:r>
            <a:r>
              <a:rPr lang="en-US" sz="3200" dirty="0"/>
              <a:t>proposal - Cellular aging is an emergent property of gene networks. </a:t>
            </a:r>
            <a:r>
              <a:rPr lang="en-US" sz="3200" dirty="0" smtClean="0"/>
              <a:t>The </a:t>
            </a:r>
            <a:r>
              <a:rPr lang="en-US" sz="3200" dirty="0"/>
              <a:t>defining feature of biological aging, exponential increase of mortality rate, can </a:t>
            </a:r>
            <a:r>
              <a:rPr lang="en-US" sz="3200" dirty="0" smtClean="0"/>
              <a:t>arise from </a:t>
            </a:r>
            <a:r>
              <a:rPr lang="en-US" sz="3200" dirty="0"/>
              <a:t>the PI’s network reliability model for cellular aging (NRMCA) with stochastically interacting non-aging components, thereby demonstrating the emergence of cellular aging. The </a:t>
            </a:r>
            <a:r>
              <a:rPr lang="en-US" sz="3200" dirty="0" smtClean="0"/>
              <a:t>universal negative </a:t>
            </a:r>
            <a:r>
              <a:rPr lang="en-US" sz="3200" dirty="0"/>
              <a:t>correlation between the two </a:t>
            </a:r>
            <a:r>
              <a:rPr lang="en-US" sz="3200" dirty="0" err="1"/>
              <a:t>Gompertz</a:t>
            </a:r>
            <a:r>
              <a:rPr lang="en-US" sz="3200" dirty="0"/>
              <a:t> parameters is a prediction </a:t>
            </a:r>
            <a:r>
              <a:rPr lang="en-US" sz="3200" dirty="0" smtClean="0"/>
              <a:t>of NRMCA</a:t>
            </a:r>
            <a:r>
              <a:rPr lang="en-US" sz="3200" dirty="0"/>
              <a:t>. Counter-intuitively, the rate of cellular aging is predicted to be proportional to network robustness and is </a:t>
            </a:r>
            <a:r>
              <a:rPr lang="en-US" sz="3200" dirty="0" smtClean="0"/>
              <a:t>corroborated by </a:t>
            </a:r>
            <a:r>
              <a:rPr lang="en-US" sz="3200" dirty="0"/>
              <a:t>empirical evidences. In this proposal, the PI proposes to advance the current </a:t>
            </a:r>
            <a:r>
              <a:rPr lang="en-US" sz="3200" dirty="0" smtClean="0"/>
              <a:t>understanding of </a:t>
            </a:r>
            <a:r>
              <a:rPr lang="en-US" sz="3200" dirty="0"/>
              <a:t>cellular aging in three </a:t>
            </a:r>
            <a:r>
              <a:rPr lang="en-US" sz="3200" dirty="0" smtClean="0"/>
              <a:t>directions.</a:t>
            </a:r>
            <a:endParaRPr lang="en-US" sz="3200" dirty="0"/>
          </a:p>
        </p:txBody>
      </p:sp>
      <p:sp>
        <p:nvSpPr>
          <p:cNvPr id="1031" name="Text Box 11"/>
          <p:cNvSpPr txBox="1">
            <a:spLocks noChangeArrowheads="1"/>
          </p:cNvSpPr>
          <p:nvPr/>
        </p:nvSpPr>
        <p:spPr bwMode="auto">
          <a:xfrm>
            <a:off x="609600" y="20955000"/>
            <a:ext cx="13487400" cy="10433627"/>
          </a:xfrm>
          <a:prstGeom prst="rect">
            <a:avLst/>
          </a:prstGeom>
          <a:noFill/>
          <a:ln w="9525">
            <a:noFill/>
            <a:miter lim="800000"/>
            <a:headEnd/>
            <a:tailEnd/>
          </a:ln>
        </p:spPr>
        <p:txBody>
          <a:bodyPr wrap="square">
            <a:spAutoFit/>
          </a:bodyPr>
          <a:lstStyle/>
          <a:p>
            <a:r>
              <a:rPr lang="en-US" sz="3200" dirty="0" smtClean="0"/>
              <a:t>Objective </a:t>
            </a:r>
            <a:r>
              <a:rPr lang="en-US" sz="3200" dirty="0"/>
              <a:t>1. Study the lifespan-extension mechanisms of dietary restriction using our network model of aging. We hypothesize that DR extends lifespan by increasing reliability of gene interactions. We will fit the network model to replicative lifespan measures in various yeast mutants and treatments, and use their fitting parameters and likelihoods to evaluate five major pathways for DR. </a:t>
            </a:r>
          </a:p>
          <a:p>
            <a:r>
              <a:rPr lang="en-US" sz="3200" dirty="0"/>
              <a:t>Objective 2. Study the role of network organizational patterns in network aging. We will use both analytic and simulation approaches to study the power-law configuration and error tolerant features of the yeast gene network. </a:t>
            </a:r>
          </a:p>
          <a:p>
            <a:r>
              <a:rPr lang="en-US" sz="3200" dirty="0"/>
              <a:t>Our educational objective is to integrate the proposed computational and experimental research into undergraduate education at a historically black college for women, to engage minority students in high-performance computing and network biology, and to address the urgent needs for training future quantitative biologists. </a:t>
            </a:r>
          </a:p>
          <a:p>
            <a:r>
              <a:rPr lang="en-US" sz="3200" dirty="0"/>
              <a:t>These objectives are based on the PI’s experiences, expertise, previous and preliminary findings, and significance of expected results. The PI has a demonstrated record of studying yeast aging [2-4], network simulation and analysis [5-7], computational and experimental genomics [2, 8-10], mathematical modeling [11] and integrating research into teaching [12, 13</a:t>
            </a:r>
            <a:r>
              <a:rPr lang="en-US" sz="3200" dirty="0" smtClean="0"/>
              <a:t>].</a:t>
            </a:r>
            <a:endParaRPr lang="en-US" sz="3200" dirty="0"/>
          </a:p>
        </p:txBody>
      </p:sp>
      <p:sp>
        <p:nvSpPr>
          <p:cNvPr id="2061" name="Rectangle 13"/>
          <p:cNvSpPr>
            <a:spLocks noChangeArrowheads="1"/>
          </p:cNvSpPr>
          <p:nvPr/>
        </p:nvSpPr>
        <p:spPr bwMode="auto">
          <a:xfrm>
            <a:off x="457200" y="5813425"/>
            <a:ext cx="13716000" cy="1371600"/>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5400" b="1" spc="600" dirty="0">
                <a:solidFill>
                  <a:schemeClr val="tx2"/>
                </a:solidFill>
                <a:effectLst>
                  <a:outerShdw blurRad="38100" dist="38100" dir="2700000" algn="tl">
                    <a:srgbClr val="000000">
                      <a:alpha val="43137"/>
                    </a:srgbClr>
                  </a:outerShdw>
                </a:effectLst>
                <a:latin typeface="Cambria" pitchFamily="18" charset="0"/>
                <a:ea typeface="+mj-ea"/>
                <a:cs typeface="+mj-cs"/>
              </a:rPr>
              <a:t>ABSTRACT</a:t>
            </a:r>
          </a:p>
        </p:txBody>
      </p:sp>
      <p:sp>
        <p:nvSpPr>
          <p:cNvPr id="2064" name="Rectangle 16"/>
          <p:cNvSpPr>
            <a:spLocks noChangeArrowheads="1"/>
          </p:cNvSpPr>
          <p:nvPr/>
        </p:nvSpPr>
        <p:spPr bwMode="auto">
          <a:xfrm>
            <a:off x="29641800" y="23698200"/>
            <a:ext cx="13716000" cy="935525"/>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5400" b="1" spc="600" dirty="0">
                <a:solidFill>
                  <a:schemeClr val="tx2"/>
                </a:solidFill>
                <a:effectLst>
                  <a:outerShdw blurRad="38100" dist="38100" dir="2700000" algn="tl">
                    <a:srgbClr val="000000">
                      <a:alpha val="43137"/>
                    </a:srgbClr>
                  </a:outerShdw>
                </a:effectLst>
                <a:latin typeface="Cambria" pitchFamily="18" charset="0"/>
                <a:ea typeface="+mj-ea"/>
                <a:cs typeface="+mj-cs"/>
              </a:rPr>
              <a:t>ACKNOWLEDGEMENTS</a:t>
            </a:r>
          </a:p>
        </p:txBody>
      </p:sp>
      <p:sp>
        <p:nvSpPr>
          <p:cNvPr id="39" name="Rectangle 16"/>
          <p:cNvSpPr>
            <a:spLocks noChangeArrowheads="1"/>
          </p:cNvSpPr>
          <p:nvPr/>
        </p:nvSpPr>
        <p:spPr bwMode="auto">
          <a:xfrm>
            <a:off x="15087600" y="23469600"/>
            <a:ext cx="13639800" cy="1600200"/>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5400" b="1" spc="600" dirty="0">
                <a:solidFill>
                  <a:schemeClr val="tx2"/>
                </a:solidFill>
                <a:effectLst>
                  <a:outerShdw blurRad="38100" dist="38100" dir="2700000" algn="tl">
                    <a:srgbClr val="000000">
                      <a:alpha val="43137"/>
                    </a:srgbClr>
                  </a:outerShdw>
                </a:effectLst>
                <a:latin typeface="Cambria" pitchFamily="18" charset="0"/>
                <a:ea typeface="+mj-ea"/>
                <a:cs typeface="+mj-cs"/>
              </a:rPr>
              <a:t>Brief introduction of quantitative models of aging </a:t>
            </a:r>
          </a:p>
        </p:txBody>
      </p:sp>
      <p:sp>
        <p:nvSpPr>
          <p:cNvPr id="41" name="Rectangle 16"/>
          <p:cNvSpPr>
            <a:spLocks noChangeArrowheads="1"/>
          </p:cNvSpPr>
          <p:nvPr/>
        </p:nvSpPr>
        <p:spPr bwMode="auto">
          <a:xfrm>
            <a:off x="29641800" y="26289000"/>
            <a:ext cx="13716000" cy="944562"/>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5400" b="1" spc="600" dirty="0" smtClean="0">
                <a:solidFill>
                  <a:schemeClr val="tx2"/>
                </a:solidFill>
                <a:effectLst>
                  <a:outerShdw blurRad="38100" dist="38100" dir="2700000" algn="tl">
                    <a:srgbClr val="000000">
                      <a:alpha val="43137"/>
                    </a:srgbClr>
                  </a:outerShdw>
                </a:effectLst>
                <a:latin typeface="Cambria" pitchFamily="18" charset="0"/>
                <a:ea typeface="+mj-ea"/>
                <a:cs typeface="+mj-cs"/>
              </a:rPr>
              <a:t>CITATIONS</a:t>
            </a:r>
            <a:endParaRPr lang="en-US" sz="5400" b="1" spc="600" dirty="0">
              <a:solidFill>
                <a:schemeClr val="tx2"/>
              </a:solidFill>
              <a:effectLst>
                <a:outerShdw blurRad="38100" dist="38100" dir="2700000" algn="tl">
                  <a:srgbClr val="000000">
                    <a:alpha val="43137"/>
                  </a:srgbClr>
                </a:outerShdw>
              </a:effectLst>
              <a:latin typeface="Cambria" pitchFamily="18" charset="0"/>
              <a:ea typeface="+mj-ea"/>
              <a:cs typeface="+mj-cs"/>
            </a:endParaRPr>
          </a:p>
        </p:txBody>
      </p:sp>
      <p:sp>
        <p:nvSpPr>
          <p:cNvPr id="2078" name="TextBox 2077"/>
          <p:cNvSpPr txBox="1"/>
          <p:nvPr/>
        </p:nvSpPr>
        <p:spPr>
          <a:xfrm>
            <a:off x="29794200" y="13792200"/>
            <a:ext cx="13563600" cy="2062103"/>
          </a:xfrm>
          <a:prstGeom prst="rect">
            <a:avLst/>
          </a:prstGeom>
          <a:noFill/>
        </p:spPr>
        <p:txBody>
          <a:bodyPr wrap="square" rtlCol="0">
            <a:spAutoFit/>
          </a:bodyPr>
          <a:lstStyle/>
          <a:p>
            <a:r>
              <a:rPr lang="en-US" sz="3200" dirty="0"/>
              <a:t>One interesting prediction is the counter-intuitive positive correlation between the </a:t>
            </a:r>
            <a:r>
              <a:rPr lang="en-US" sz="3200" dirty="0" smtClean="0"/>
              <a:t>The </a:t>
            </a:r>
            <a:r>
              <a:rPr lang="en-US" sz="3200" dirty="0"/>
              <a:t>number of active interactions per gene can be viewed as a measure of network robustness. Hence, stronger robustness would lead to a faster rate of </a:t>
            </a:r>
            <a:r>
              <a:rPr lang="en-US" sz="3200" dirty="0" smtClean="0"/>
              <a:t>aging.</a:t>
            </a:r>
            <a:endParaRPr lang="en-US" sz="3200" dirty="0"/>
          </a:p>
        </p:txBody>
      </p:sp>
      <p:sp>
        <p:nvSpPr>
          <p:cNvPr id="10" name="TextBox 9"/>
          <p:cNvSpPr txBox="1"/>
          <p:nvPr/>
        </p:nvSpPr>
        <p:spPr>
          <a:xfrm>
            <a:off x="15011400" y="25069800"/>
            <a:ext cx="13563600" cy="6986527"/>
          </a:xfrm>
          <a:prstGeom prst="rect">
            <a:avLst/>
          </a:prstGeom>
          <a:noFill/>
        </p:spPr>
        <p:txBody>
          <a:bodyPr wrap="square" rtlCol="0">
            <a:spAutoFit/>
          </a:bodyPr>
          <a:lstStyle/>
          <a:p>
            <a:r>
              <a:rPr lang="en-US" sz="3200" dirty="0"/>
              <a:t>Aging is a fundamental question in </a:t>
            </a:r>
            <a:r>
              <a:rPr lang="en-US" sz="3200" dirty="0" smtClean="0"/>
              <a:t>biology. </a:t>
            </a:r>
            <a:r>
              <a:rPr lang="en-US" sz="3200" dirty="0"/>
              <a:t>Aging of an organism or a system can be described by the mortality rate μ</a:t>
            </a:r>
            <a:r>
              <a:rPr lang="en-US" sz="3200" i="1" dirty="0"/>
              <a:t>(t)</a:t>
            </a:r>
            <a:r>
              <a:rPr lang="en-US" sz="3200" dirty="0"/>
              <a:t>, which is the normalized declining rate of viability </a:t>
            </a:r>
            <a:r>
              <a:rPr lang="en-US" sz="3200" i="1" dirty="0"/>
              <a:t>S(t) </a:t>
            </a:r>
            <a:r>
              <a:rPr lang="en-US" sz="3200" dirty="0"/>
              <a:t>over time </a:t>
            </a:r>
            <a:r>
              <a:rPr lang="en-US" sz="3200" i="1" dirty="0"/>
              <a:t>t</a:t>
            </a:r>
            <a:r>
              <a:rPr lang="en-US" sz="3200" dirty="0"/>
              <a:t>:</a:t>
            </a:r>
          </a:p>
          <a:p>
            <a:pPr algn="ctr"/>
            <a:r>
              <a:rPr lang="en-US" sz="3200" dirty="0"/>
              <a:t>Mortality rate : μ(</a:t>
            </a:r>
            <a:r>
              <a:rPr lang="en-US" sz="3200" i="1" dirty="0"/>
              <a:t>t</a:t>
            </a:r>
            <a:r>
              <a:rPr lang="en-US" sz="3200" dirty="0"/>
              <a:t>) = − 1 </a:t>
            </a:r>
            <a:r>
              <a:rPr lang="en-US" sz="3200" i="1" dirty="0" err="1"/>
              <a:t>dS</a:t>
            </a:r>
            <a:r>
              <a:rPr lang="en-US" sz="3200" dirty="0"/>
              <a:t>(</a:t>
            </a:r>
            <a:r>
              <a:rPr lang="en-US" sz="3200" i="1" dirty="0"/>
              <a:t>t</a:t>
            </a:r>
            <a:r>
              <a:rPr lang="en-US" sz="3200" dirty="0"/>
              <a:t>) (Eq. 1) </a:t>
            </a:r>
            <a:r>
              <a:rPr lang="en-US" sz="3200" i="1" dirty="0"/>
              <a:t>S</a:t>
            </a:r>
            <a:r>
              <a:rPr lang="en-US" sz="3200" dirty="0"/>
              <a:t>(</a:t>
            </a:r>
            <a:r>
              <a:rPr lang="en-US" sz="3200" i="1" dirty="0"/>
              <a:t>t</a:t>
            </a:r>
            <a:r>
              <a:rPr lang="en-US" sz="3200" dirty="0"/>
              <a:t>) </a:t>
            </a:r>
            <a:r>
              <a:rPr lang="en-US" sz="3200" i="1" dirty="0" err="1"/>
              <a:t>dt</a:t>
            </a:r>
            <a:endParaRPr lang="en-US" sz="3200" i="1" dirty="0"/>
          </a:p>
          <a:p>
            <a:r>
              <a:rPr lang="en-US" sz="3200" dirty="0"/>
              <a:t>Aging occurs when μ</a:t>
            </a:r>
            <a:r>
              <a:rPr lang="en-US" sz="3200" i="1" dirty="0"/>
              <a:t>(t) </a:t>
            </a:r>
            <a:r>
              <a:rPr lang="en-US" sz="3200" dirty="0"/>
              <a:t>is a positive increasing function that indicates increasing chance of dying over age. Mortality rate is also known as the force of mortality, failure rate or hazard rate in various </a:t>
            </a:r>
            <a:r>
              <a:rPr lang="en-US" sz="3200" dirty="0" smtClean="0"/>
              <a:t>contexts. </a:t>
            </a:r>
            <a:r>
              <a:rPr lang="en-US" sz="3200" dirty="0"/>
              <a:t>In general, μ</a:t>
            </a:r>
            <a:r>
              <a:rPr lang="en-US" sz="3200" i="1" dirty="0"/>
              <a:t>(t) </a:t>
            </a:r>
            <a:r>
              <a:rPr lang="en-US" sz="3200" dirty="0"/>
              <a:t>can be a power function for machine aging and an exponential function for biological </a:t>
            </a:r>
            <a:r>
              <a:rPr lang="en-US" sz="3200" dirty="0" smtClean="0"/>
              <a:t>aging.</a:t>
            </a:r>
            <a:endParaRPr lang="en-US" sz="3200" dirty="0"/>
          </a:p>
          <a:p>
            <a:r>
              <a:rPr lang="nl-NL" sz="3200" dirty="0" smtClean="0"/>
              <a:t>An </a:t>
            </a:r>
            <a:r>
              <a:rPr lang="nl-NL" sz="3200" dirty="0" err="1"/>
              <a:t>organism</a:t>
            </a:r>
            <a:r>
              <a:rPr lang="nl-NL" sz="3200" dirty="0"/>
              <a:t> </a:t>
            </a:r>
            <a:r>
              <a:rPr lang="nl-NL" sz="3200" dirty="0" err="1"/>
              <a:t>can</a:t>
            </a:r>
            <a:r>
              <a:rPr lang="nl-NL" sz="3200" dirty="0"/>
              <a:t> </a:t>
            </a:r>
            <a:r>
              <a:rPr lang="nl-NL" sz="3200" dirty="0" err="1"/>
              <a:t>be</a:t>
            </a:r>
            <a:r>
              <a:rPr lang="nl-NL" sz="3200" dirty="0"/>
              <a:t> </a:t>
            </a:r>
            <a:r>
              <a:rPr lang="nl-NL" sz="3200" i="1" dirty="0"/>
              <a:t>non-</a:t>
            </a:r>
            <a:r>
              <a:rPr lang="nl-NL" sz="3200" i="1" dirty="0" err="1"/>
              <a:t>aging</a:t>
            </a:r>
            <a:r>
              <a:rPr lang="nl-NL" sz="3200" i="1" dirty="0"/>
              <a:t> </a:t>
            </a:r>
            <a:r>
              <a:rPr lang="nl-NL" sz="3200" dirty="0" err="1"/>
              <a:t>when</a:t>
            </a:r>
            <a:r>
              <a:rPr lang="nl-NL" sz="3200" dirty="0"/>
              <a:t> </a:t>
            </a:r>
            <a:r>
              <a:rPr lang="nl-NL" sz="3200" dirty="0" err="1"/>
              <a:t>μ</a:t>
            </a:r>
            <a:r>
              <a:rPr lang="nl-NL" sz="3200" dirty="0"/>
              <a:t>(t) is a constant in </a:t>
            </a:r>
            <a:r>
              <a:rPr lang="nl-NL" sz="3200" dirty="0" err="1"/>
              <a:t>Eq</a:t>
            </a:r>
            <a:r>
              <a:rPr lang="nl-NL" sz="3200" dirty="0"/>
              <a:t>. 1. In </a:t>
            </a:r>
            <a:r>
              <a:rPr lang="nl-NL" sz="3200" dirty="0" err="1"/>
              <a:t>this</a:t>
            </a:r>
            <a:r>
              <a:rPr lang="nl-NL" sz="3200" dirty="0"/>
              <a:t> case, drop of </a:t>
            </a:r>
            <a:r>
              <a:rPr lang="nl-NL" sz="3200" dirty="0" err="1" smtClean="0"/>
              <a:t>viability</a:t>
            </a:r>
            <a:r>
              <a:rPr lang="nl-NL" sz="3200" dirty="0" smtClean="0"/>
              <a:t> </a:t>
            </a:r>
            <a:r>
              <a:rPr lang="nl-NL" sz="3200" dirty="0" err="1" smtClean="0"/>
              <a:t>becomes</a:t>
            </a:r>
            <a:r>
              <a:rPr lang="nl-NL" sz="3200" dirty="0" smtClean="0"/>
              <a:t> </a:t>
            </a:r>
            <a:r>
              <a:rPr lang="nl-NL" sz="3200" dirty="0" err="1"/>
              <a:t>an</a:t>
            </a:r>
            <a:r>
              <a:rPr lang="nl-NL" sz="3200" dirty="0"/>
              <a:t> </a:t>
            </a:r>
            <a:r>
              <a:rPr lang="nl-NL" sz="3200" dirty="0" err="1"/>
              <a:t>exponential</a:t>
            </a:r>
            <a:r>
              <a:rPr lang="nl-NL" sz="3200" dirty="0"/>
              <a:t> </a:t>
            </a:r>
            <a:r>
              <a:rPr lang="nl-NL" sz="3200" dirty="0" err="1"/>
              <a:t>decay</a:t>
            </a:r>
            <a:r>
              <a:rPr lang="nl-NL" sz="3200" dirty="0"/>
              <a:t>, </a:t>
            </a:r>
            <a:r>
              <a:rPr lang="nl-NL" sz="3200" dirty="0" err="1"/>
              <a:t>which</a:t>
            </a:r>
            <a:r>
              <a:rPr lang="nl-NL" sz="3200" dirty="0"/>
              <a:t> is </a:t>
            </a:r>
            <a:r>
              <a:rPr lang="nl-NL" sz="3200" dirty="0" err="1"/>
              <a:t>basically</a:t>
            </a:r>
            <a:r>
              <a:rPr lang="nl-NL" sz="3200" dirty="0"/>
              <a:t> a first-order </a:t>
            </a:r>
            <a:r>
              <a:rPr lang="nl-NL" sz="3200" dirty="0" err="1"/>
              <a:t>chemical</a:t>
            </a:r>
            <a:r>
              <a:rPr lang="nl-NL" sz="3200" dirty="0"/>
              <a:t> </a:t>
            </a:r>
            <a:r>
              <a:rPr lang="nl-NL" sz="3200" dirty="0" err="1"/>
              <a:t>reaction</a:t>
            </a:r>
            <a:r>
              <a:rPr lang="nl-NL" sz="3200" dirty="0"/>
              <a:t>, </a:t>
            </a:r>
            <a:r>
              <a:rPr lang="nl-NL" sz="3200" dirty="0" err="1"/>
              <a:t>just</a:t>
            </a:r>
            <a:r>
              <a:rPr lang="nl-NL" sz="3200" dirty="0"/>
              <a:t> </a:t>
            </a:r>
            <a:r>
              <a:rPr lang="nl-NL" sz="3200" dirty="0" err="1"/>
              <a:t>like</a:t>
            </a:r>
            <a:r>
              <a:rPr lang="nl-NL" sz="3200" dirty="0"/>
              <a:t> the </a:t>
            </a:r>
            <a:r>
              <a:rPr lang="nl-NL" sz="3200" dirty="0" err="1"/>
              <a:t>exponential</a:t>
            </a:r>
            <a:r>
              <a:rPr lang="nl-NL" sz="3200" dirty="0"/>
              <a:t> </a:t>
            </a:r>
            <a:r>
              <a:rPr lang="nl-NL" sz="3200" dirty="0" err="1"/>
              <a:t>decay</a:t>
            </a:r>
            <a:r>
              <a:rPr lang="nl-NL" sz="3200" dirty="0"/>
              <a:t> of </a:t>
            </a:r>
            <a:r>
              <a:rPr lang="nl-NL" sz="3200" dirty="0" err="1"/>
              <a:t>radioactive</a:t>
            </a:r>
            <a:r>
              <a:rPr lang="nl-NL" sz="3200" dirty="0"/>
              <a:t> </a:t>
            </a:r>
            <a:r>
              <a:rPr lang="nl-NL" sz="3200" dirty="0" err="1"/>
              <a:t>isotopes</a:t>
            </a:r>
            <a:r>
              <a:rPr lang="nl-NL" sz="3200" dirty="0"/>
              <a:t>. </a:t>
            </a:r>
            <a:r>
              <a:rPr lang="nl-NL" sz="3200" dirty="0" err="1"/>
              <a:t>Individuals</a:t>
            </a:r>
            <a:r>
              <a:rPr lang="nl-NL" sz="3200" dirty="0"/>
              <a:t> </a:t>
            </a:r>
            <a:r>
              <a:rPr lang="nl-NL" sz="3200" dirty="0" err="1"/>
              <a:t>from</a:t>
            </a:r>
            <a:r>
              <a:rPr lang="nl-NL" sz="3200" dirty="0"/>
              <a:t> these </a:t>
            </a:r>
            <a:r>
              <a:rPr lang="nl-NL" sz="3200" dirty="0" err="1"/>
              <a:t>populations</a:t>
            </a:r>
            <a:r>
              <a:rPr lang="nl-NL" sz="3200" dirty="0"/>
              <a:t> are as </a:t>
            </a:r>
            <a:r>
              <a:rPr lang="nl-NL" sz="3200" dirty="0" err="1"/>
              <a:t>good</a:t>
            </a:r>
            <a:r>
              <a:rPr lang="nl-NL" sz="3200" dirty="0"/>
              <a:t> as new at </a:t>
            </a:r>
            <a:r>
              <a:rPr lang="nl-NL" sz="3200" dirty="0" err="1"/>
              <a:t>any</a:t>
            </a:r>
            <a:r>
              <a:rPr lang="nl-NL" sz="3200" dirty="0"/>
              <a:t> time point, </a:t>
            </a:r>
            <a:r>
              <a:rPr lang="nl-NL" sz="3200" dirty="0" err="1"/>
              <a:t>and</a:t>
            </a:r>
            <a:r>
              <a:rPr lang="nl-NL" sz="3200" dirty="0"/>
              <a:t> are </a:t>
            </a:r>
            <a:r>
              <a:rPr lang="nl-NL" sz="3200" dirty="0" err="1"/>
              <a:t>therefore</a:t>
            </a:r>
            <a:r>
              <a:rPr lang="nl-NL" sz="3200" dirty="0"/>
              <a:t> </a:t>
            </a:r>
            <a:r>
              <a:rPr lang="nl-NL" sz="3200" i="1" dirty="0"/>
              <a:t>non</a:t>
            </a:r>
            <a:r>
              <a:rPr lang="nl-NL" sz="3200" i="1" dirty="0" smtClean="0"/>
              <a:t>-</a:t>
            </a:r>
            <a:r>
              <a:rPr lang="nl-NL" sz="3200" dirty="0" smtClean="0"/>
              <a:t>.</a:t>
            </a:r>
            <a:r>
              <a:rPr lang="nl-NL" sz="3200" dirty="0" err="1" smtClean="0"/>
              <a:t>aging</a:t>
            </a:r>
            <a:r>
              <a:rPr lang="nl-NL" sz="3200" dirty="0" smtClean="0"/>
              <a:t>.</a:t>
            </a:r>
            <a:endParaRPr lang="en-US" sz="3200" dirty="0"/>
          </a:p>
        </p:txBody>
      </p:sp>
      <p:sp>
        <p:nvSpPr>
          <p:cNvPr id="12" name="TextBox 11"/>
          <p:cNvSpPr txBox="1"/>
          <p:nvPr/>
        </p:nvSpPr>
        <p:spPr>
          <a:xfrm>
            <a:off x="15011400" y="7239000"/>
            <a:ext cx="14249400" cy="1569660"/>
          </a:xfrm>
          <a:prstGeom prst="rect">
            <a:avLst/>
          </a:prstGeom>
          <a:noFill/>
        </p:spPr>
        <p:txBody>
          <a:bodyPr wrap="square" rtlCol="0">
            <a:spAutoFit/>
          </a:bodyPr>
          <a:lstStyle/>
          <a:p>
            <a:r>
              <a:rPr lang="en-US" sz="3200" dirty="0"/>
              <a:t>Our core idea is that cellular aging is an emergent property of gene networks. Emergent property generally refers to a feature that can be found only at the system level but not at the component level. </a:t>
            </a:r>
            <a:endParaRPr lang="en-US" sz="2000" dirty="0"/>
          </a:p>
        </p:txBody>
      </p:sp>
      <p:pic>
        <p:nvPicPr>
          <p:cNvPr id="13" name="Picture 12"/>
          <p:cNvPicPr>
            <a:picLocks noChangeAspect="1"/>
          </p:cNvPicPr>
          <p:nvPr/>
        </p:nvPicPr>
        <p:blipFill>
          <a:blip r:embed="rId2"/>
          <a:stretch>
            <a:fillRect/>
          </a:stretch>
        </p:blipFill>
        <p:spPr>
          <a:xfrm>
            <a:off x="15163800" y="8839200"/>
            <a:ext cx="13455064" cy="6477000"/>
          </a:xfrm>
          <a:prstGeom prst="rect">
            <a:avLst/>
          </a:prstGeom>
        </p:spPr>
      </p:pic>
      <p:sp>
        <p:nvSpPr>
          <p:cNvPr id="14" name="TextBox 13"/>
          <p:cNvSpPr txBox="1"/>
          <p:nvPr/>
        </p:nvSpPr>
        <p:spPr>
          <a:xfrm>
            <a:off x="15163800" y="15392400"/>
            <a:ext cx="13792200" cy="7971413"/>
          </a:xfrm>
          <a:prstGeom prst="rect">
            <a:avLst/>
          </a:prstGeom>
          <a:noFill/>
        </p:spPr>
        <p:txBody>
          <a:bodyPr wrap="square" rtlCol="0">
            <a:spAutoFit/>
          </a:bodyPr>
          <a:lstStyle/>
          <a:p>
            <a:r>
              <a:rPr lang="en-US" sz="3200" dirty="0" smtClean="0"/>
              <a:t>The </a:t>
            </a:r>
            <a:r>
              <a:rPr lang="en-US" sz="3200" dirty="0"/>
              <a:t>basic version of our model contains </a:t>
            </a:r>
            <a:r>
              <a:rPr lang="en-US" sz="3200" i="1" dirty="0"/>
              <a:t>m </a:t>
            </a:r>
            <a:r>
              <a:rPr lang="en-US" sz="3200" dirty="0"/>
              <a:t>number of essential modules, and each module contains 1 essential and </a:t>
            </a:r>
            <a:r>
              <a:rPr lang="en-US" sz="3200" i="1" dirty="0"/>
              <a:t>n </a:t>
            </a:r>
            <a:r>
              <a:rPr lang="en-US" sz="3200" dirty="0"/>
              <a:t>non-essential genes (Figure 1). Stochastic gene interactions follow a binomial distribution, and the chance of a gene interaction to be active is </a:t>
            </a:r>
            <a:r>
              <a:rPr lang="en-US" sz="3200" i="1" dirty="0"/>
              <a:t>p</a:t>
            </a:r>
            <a:r>
              <a:rPr lang="en-US" sz="3200" dirty="0"/>
              <a:t>. The functional efficacy of each interaction is assumed to be </a:t>
            </a:r>
            <a:r>
              <a:rPr lang="en-US" sz="3200" i="1" dirty="0"/>
              <a:t>non-aging </a:t>
            </a:r>
            <a:r>
              <a:rPr lang="en-US" sz="3200" dirty="0"/>
              <a:t>and decays exponentially with a constant rate of . Death of a cell occurs when an essential gene loses all of its interactions, equivalent to deletion of an essential gene. When failures of modules are independent, analytic approximation for the network mortality rate </a:t>
            </a:r>
            <a:r>
              <a:rPr lang="en-US" sz="3200" dirty="0" smtClean="0"/>
              <a:t>is:</a:t>
            </a:r>
          </a:p>
          <a:p>
            <a:pPr algn="ctr"/>
            <a:r>
              <a:rPr lang="en-US" sz="3200" dirty="0" smtClean="0"/>
              <a:t>Network Mortality Rate</a:t>
            </a:r>
            <a:r>
              <a:rPr lang="en-US" sz="3200" dirty="0"/>
              <a:t>: </a:t>
            </a:r>
            <a:r>
              <a:rPr lang="en-US" sz="3200" dirty="0" err="1"/>
              <a:t>μ</a:t>
            </a:r>
            <a:r>
              <a:rPr lang="en-US" sz="3200" i="1" dirty="0" err="1"/>
              <a:t>net</a:t>
            </a:r>
            <a:r>
              <a:rPr lang="en-US" sz="3200" dirty="0"/>
              <a:t>(</a:t>
            </a:r>
            <a:r>
              <a:rPr lang="en-US" sz="3200" i="1" dirty="0"/>
              <a:t>t</a:t>
            </a:r>
            <a:r>
              <a:rPr lang="en-US" sz="3200" dirty="0"/>
              <a:t>)=</a:t>
            </a:r>
            <a:r>
              <a:rPr lang="en-US" sz="3200" i="1" dirty="0"/>
              <a:t>R</a:t>
            </a:r>
            <a:r>
              <a:rPr lang="en-US" sz="3200" dirty="0"/>
              <a:t>(1+</a:t>
            </a:r>
            <a:r>
              <a:rPr lang="en-US" sz="3200" i="1" dirty="0"/>
              <a:t>t</a:t>
            </a:r>
            <a:r>
              <a:rPr lang="en-US" sz="3200" dirty="0"/>
              <a:t>/</a:t>
            </a:r>
            <a:r>
              <a:rPr lang="en-US" sz="3200" i="1" dirty="0"/>
              <a:t>t</a:t>
            </a:r>
            <a:r>
              <a:rPr lang="en-US" sz="3200" dirty="0"/>
              <a:t>0)</a:t>
            </a:r>
            <a:r>
              <a:rPr lang="en-US" sz="3200" i="1" dirty="0"/>
              <a:t>n</a:t>
            </a:r>
            <a:r>
              <a:rPr lang="en-US" sz="3200" dirty="0"/>
              <a:t>−1</a:t>
            </a:r>
            <a:br>
              <a:rPr lang="en-US" sz="3200" dirty="0"/>
            </a:br>
            <a:r>
              <a:rPr lang="en-US" sz="3200" dirty="0"/>
              <a:t>≈ </a:t>
            </a:r>
            <a:r>
              <a:rPr lang="en-US" sz="3200" dirty="0" err="1"/>
              <a:t>Re</a:t>
            </a:r>
            <a:r>
              <a:rPr lang="en-US" sz="3200" i="1" dirty="0" err="1"/>
              <a:t>Gt</a:t>
            </a:r>
            <a:r>
              <a:rPr lang="en-US" sz="3200" i="1" dirty="0"/>
              <a:t> </a:t>
            </a:r>
            <a:r>
              <a:rPr lang="en-US" sz="3200" dirty="0"/>
              <a:t>when </a:t>
            </a:r>
            <a:r>
              <a:rPr lang="en-US" sz="3200" i="1" dirty="0"/>
              <a:t>t </a:t>
            </a:r>
            <a:r>
              <a:rPr lang="en-US" sz="3200" dirty="0"/>
              <a:t>&lt;&lt;1/ </a:t>
            </a:r>
            <a:r>
              <a:rPr lang="en-US" sz="3200" dirty="0" err="1"/>
              <a:t>λ</a:t>
            </a:r>
            <a:r>
              <a:rPr lang="en-US" sz="3200" dirty="0"/>
              <a:t>, </a:t>
            </a:r>
            <a:endParaRPr lang="en-US" sz="3200" dirty="0" smtClean="0"/>
          </a:p>
          <a:p>
            <a:pPr algn="ctr"/>
            <a:r>
              <a:rPr lang="en-US" sz="3200" dirty="0"/>
              <a:t>and </a:t>
            </a:r>
            <a:endParaRPr lang="en-US" sz="3200" dirty="0" smtClean="0"/>
          </a:p>
          <a:p>
            <a:pPr algn="ctr"/>
            <a:r>
              <a:rPr lang="en-US" sz="3200" dirty="0" smtClean="0"/>
              <a:t>Initial Mortality Rate </a:t>
            </a:r>
            <a:r>
              <a:rPr lang="en-US" sz="3200" dirty="0" err="1"/>
              <a:t>Gompertz</a:t>
            </a:r>
            <a:r>
              <a:rPr lang="en-US" sz="3200" dirty="0"/>
              <a:t> Coefficient (Rate of Aging) </a:t>
            </a:r>
          </a:p>
          <a:p>
            <a:pPr algn="ctr"/>
            <a:r>
              <a:rPr lang="en-US" sz="3200" dirty="0" smtClean="0"/>
              <a:t>Initial </a:t>
            </a:r>
            <a:r>
              <a:rPr lang="en-US" sz="3200" dirty="0" err="1" smtClean="0"/>
              <a:t>Virutal</a:t>
            </a:r>
            <a:r>
              <a:rPr lang="en-US" sz="3200" dirty="0" smtClean="0"/>
              <a:t> Age </a:t>
            </a:r>
            <a:endParaRPr lang="en-US" sz="3200" dirty="0"/>
          </a:p>
          <a:p>
            <a:pPr algn="ctr"/>
            <a:r>
              <a:rPr lang="en-US" sz="3200" i="1" dirty="0"/>
              <a:t>R</a:t>
            </a:r>
            <a:r>
              <a:rPr lang="en-US" sz="3200" dirty="0"/>
              <a:t>=</a:t>
            </a:r>
            <a:r>
              <a:rPr lang="en-US" sz="3200" i="1" dirty="0" err="1"/>
              <a:t>cmnp</a:t>
            </a:r>
            <a:r>
              <a:rPr lang="en-US" sz="3200" dirty="0" err="1"/>
              <a:t>λ</a:t>
            </a:r>
            <a:r>
              <a:rPr lang="en-US" sz="3200" dirty="0"/>
              <a:t>(1−</a:t>
            </a:r>
            <a:r>
              <a:rPr lang="en-US" sz="3200" i="1" dirty="0"/>
              <a:t>p</a:t>
            </a:r>
            <a:r>
              <a:rPr lang="en-US" sz="3200" dirty="0"/>
              <a:t>)</a:t>
            </a:r>
            <a:r>
              <a:rPr lang="en-US" sz="3200" i="1" dirty="0"/>
              <a:t>n</a:t>
            </a:r>
            <a:r>
              <a:rPr lang="en-US" sz="3200" dirty="0"/>
              <a:t>−1 , </a:t>
            </a:r>
            <a:r>
              <a:rPr lang="en-US" sz="3200" i="1" dirty="0"/>
              <a:t>G </a:t>
            </a:r>
            <a:r>
              <a:rPr lang="en-US" sz="3200" dirty="0"/>
              <a:t>= </a:t>
            </a:r>
            <a:r>
              <a:rPr lang="en-US" sz="3200" i="1" dirty="0"/>
              <a:t>n</a:t>
            </a:r>
            <a:r>
              <a:rPr lang="en-US" sz="3200" dirty="0"/>
              <a:t>−1 = </a:t>
            </a:r>
            <a:r>
              <a:rPr lang="en-US" sz="3200" dirty="0" err="1"/>
              <a:t>λ</a:t>
            </a:r>
            <a:r>
              <a:rPr lang="en-US" sz="3200" i="1" dirty="0" err="1"/>
              <a:t>p</a:t>
            </a:r>
            <a:r>
              <a:rPr lang="en-US" sz="3200" dirty="0"/>
              <a:t>(</a:t>
            </a:r>
            <a:r>
              <a:rPr lang="en-US" sz="3200" i="1" dirty="0"/>
              <a:t>n</a:t>
            </a:r>
            <a:r>
              <a:rPr lang="en-US" sz="3200" dirty="0"/>
              <a:t>−1), </a:t>
            </a:r>
          </a:p>
          <a:p>
            <a:pPr algn="ctr"/>
            <a:r>
              <a:rPr lang="en-US" sz="3200" i="1" dirty="0"/>
              <a:t>t</a:t>
            </a:r>
            <a:r>
              <a:rPr lang="en-US" sz="3200" dirty="0"/>
              <a:t>0 1− </a:t>
            </a:r>
            <a:r>
              <a:rPr lang="en-US" sz="3200" i="1" dirty="0"/>
              <a:t>p t</a:t>
            </a:r>
            <a:r>
              <a:rPr lang="en-US" sz="3200" dirty="0"/>
              <a:t>0 =1−</a:t>
            </a:r>
            <a:r>
              <a:rPr lang="en-US" sz="3200" i="1" dirty="0"/>
              <a:t>p </a:t>
            </a:r>
            <a:r>
              <a:rPr lang="en-US" sz="3200" dirty="0" smtClean="0"/>
              <a:t>/ </a:t>
            </a:r>
            <a:r>
              <a:rPr lang="en-US" sz="3200" i="1" dirty="0" err="1" smtClean="0"/>
              <a:t>p</a:t>
            </a:r>
            <a:r>
              <a:rPr lang="en-US" sz="3200" dirty="0" err="1" smtClean="0"/>
              <a:t>λ</a:t>
            </a:r>
            <a:r>
              <a:rPr lang="en-US" sz="3200" dirty="0" smtClean="0"/>
              <a:t> </a:t>
            </a:r>
            <a:endParaRPr lang="en-US" sz="3200" dirty="0"/>
          </a:p>
        </p:txBody>
      </p:sp>
      <p:pic>
        <p:nvPicPr>
          <p:cNvPr id="15" name="Picture 14"/>
          <p:cNvPicPr>
            <a:picLocks noChangeAspect="1"/>
          </p:cNvPicPr>
          <p:nvPr/>
        </p:nvPicPr>
        <p:blipFill>
          <a:blip r:embed="rId3"/>
          <a:stretch>
            <a:fillRect/>
          </a:stretch>
        </p:blipFill>
        <p:spPr>
          <a:xfrm>
            <a:off x="29718000" y="16002000"/>
            <a:ext cx="13335000" cy="4163893"/>
          </a:xfrm>
          <a:prstGeom prst="rect">
            <a:avLst/>
          </a:prstGeom>
        </p:spPr>
      </p:pic>
      <p:sp>
        <p:nvSpPr>
          <p:cNvPr id="16" name="TextBox 15"/>
          <p:cNvSpPr txBox="1"/>
          <p:nvPr/>
        </p:nvSpPr>
        <p:spPr>
          <a:xfrm>
            <a:off x="29718000" y="7239000"/>
            <a:ext cx="13639800" cy="4278094"/>
          </a:xfrm>
          <a:prstGeom prst="rect">
            <a:avLst/>
          </a:prstGeom>
          <a:noFill/>
        </p:spPr>
        <p:txBody>
          <a:bodyPr wrap="square" rtlCol="0">
            <a:spAutoFit/>
          </a:bodyPr>
          <a:lstStyle/>
          <a:p>
            <a:r>
              <a:rPr lang="en-US" sz="3200" dirty="0"/>
              <a:t>An important property of the model is the </a:t>
            </a:r>
            <a:r>
              <a:rPr lang="en-US" sz="3200" dirty="0" err="1"/>
              <a:t>Strehler-Mildvan</a:t>
            </a:r>
            <a:r>
              <a:rPr lang="en-US" sz="3200" dirty="0"/>
              <a:t> correlation – the trade-off between </a:t>
            </a:r>
            <a:r>
              <a:rPr lang="en-US" sz="3200" i="1" dirty="0"/>
              <a:t>G </a:t>
            </a:r>
            <a:r>
              <a:rPr lang="en-US" sz="3200" dirty="0"/>
              <a:t>and </a:t>
            </a:r>
            <a:r>
              <a:rPr lang="en-US" sz="3200" i="1" dirty="0"/>
              <a:t>R </a:t>
            </a:r>
            <a:r>
              <a:rPr lang="en-US" sz="3200" dirty="0"/>
              <a:t>[30]. It can be shown that </a:t>
            </a:r>
            <a:r>
              <a:rPr lang="en-US" sz="3200" dirty="0" err="1"/>
              <a:t>ln</a:t>
            </a:r>
            <a:r>
              <a:rPr lang="en-US" sz="3200" dirty="0"/>
              <a:t>(</a:t>
            </a:r>
            <a:r>
              <a:rPr lang="en-US" sz="3200" i="1" dirty="0"/>
              <a:t>R</a:t>
            </a:r>
            <a:r>
              <a:rPr lang="en-US" sz="3200" dirty="0"/>
              <a:t>) -</a:t>
            </a:r>
            <a:r>
              <a:rPr lang="en-US" sz="3200" i="1" dirty="0"/>
              <a:t>BG + Intercept</a:t>
            </a:r>
            <a:r>
              <a:rPr lang="en-US" sz="3200" dirty="0"/>
              <a:t>, where </a:t>
            </a:r>
            <a:r>
              <a:rPr lang="en-US" sz="3200" i="1" dirty="0"/>
              <a:t>B </a:t>
            </a:r>
            <a:r>
              <a:rPr lang="en-US" sz="3200" dirty="0"/>
              <a:t>and </a:t>
            </a:r>
            <a:r>
              <a:rPr lang="en-US" sz="3200" i="1" dirty="0"/>
              <a:t>Intercept </a:t>
            </a:r>
            <a:r>
              <a:rPr lang="en-US" sz="3200" dirty="0"/>
              <a:t>are constants based on n, </a:t>
            </a:r>
            <a:r>
              <a:rPr lang="en-US" sz="3200" dirty="0" err="1"/>
              <a:t>λ</a:t>
            </a:r>
            <a:r>
              <a:rPr lang="en-US" sz="3200" i="1" dirty="0"/>
              <a:t>, </a:t>
            </a:r>
            <a:r>
              <a:rPr lang="en-US" sz="3200" dirty="0"/>
              <a:t>and </a:t>
            </a:r>
            <a:r>
              <a:rPr lang="en-US" sz="3200" i="1" dirty="0"/>
              <a:t>p. </a:t>
            </a:r>
            <a:r>
              <a:rPr lang="en-US" sz="3200" dirty="0"/>
              <a:t>This property explains the universality of the </a:t>
            </a:r>
            <a:r>
              <a:rPr lang="en-US" sz="3200" dirty="0" err="1"/>
              <a:t>Strehler-Mildvan</a:t>
            </a:r>
            <a:r>
              <a:rPr lang="en-US" sz="3200" dirty="0"/>
              <a:t> correlation. Our lab is the first to report this observation in yeast </a:t>
            </a:r>
            <a:r>
              <a:rPr lang="en-US" sz="3200" dirty="0" smtClean="0"/>
              <a:t>aging, </a:t>
            </a:r>
            <a:r>
              <a:rPr lang="en-US" sz="3200" dirty="0"/>
              <a:t>and we have now reaffirmed this observation using many more </a:t>
            </a:r>
            <a:r>
              <a:rPr lang="en-US" sz="3200" dirty="0" smtClean="0"/>
              <a:t>strains. </a:t>
            </a:r>
            <a:r>
              <a:rPr lang="en-US" sz="3200" dirty="0"/>
              <a:t>This kind of universality suggests a common principle and is a key motivation to develop our network model for cellular aging. </a:t>
            </a:r>
          </a:p>
          <a:p>
            <a:endParaRPr lang="en-US" sz="1600" dirty="0"/>
          </a:p>
        </p:txBody>
      </p:sp>
      <p:pic>
        <p:nvPicPr>
          <p:cNvPr id="17" name="Picture 16"/>
          <p:cNvPicPr>
            <a:picLocks noChangeAspect="1"/>
          </p:cNvPicPr>
          <p:nvPr/>
        </p:nvPicPr>
        <p:blipFill>
          <a:blip r:embed="rId4"/>
          <a:stretch>
            <a:fillRect/>
          </a:stretch>
        </p:blipFill>
        <p:spPr>
          <a:xfrm>
            <a:off x="29794200" y="20193000"/>
            <a:ext cx="13182600" cy="3269285"/>
          </a:xfrm>
          <a:prstGeom prst="rect">
            <a:avLst/>
          </a:prstGeom>
        </p:spPr>
      </p:pic>
      <p:sp>
        <p:nvSpPr>
          <p:cNvPr id="104" name="Rectangle 16"/>
          <p:cNvSpPr>
            <a:spLocks noChangeArrowheads="1"/>
          </p:cNvSpPr>
          <p:nvPr/>
        </p:nvSpPr>
        <p:spPr bwMode="auto">
          <a:xfrm>
            <a:off x="29718000" y="5791200"/>
            <a:ext cx="13716000" cy="1295400"/>
          </a:xfrm>
          <a:prstGeom prst="rect">
            <a:avLst/>
          </a:prstGeom>
          <a:gradFill>
            <a:gsLst>
              <a:gs pos="0">
                <a:srgbClr val="7030A0"/>
              </a:gs>
              <a:gs pos="50000">
                <a:schemeClr val="accent1"/>
              </a:gs>
              <a:gs pos="100000">
                <a:srgbClr val="8F96D2"/>
              </a:gs>
            </a:gsLst>
            <a:lin ang="5400000" scaled="1"/>
          </a:gradFill>
          <a:ln w="9525">
            <a:solidFill>
              <a:schemeClr val="tx1"/>
            </a:solidFill>
            <a:miter lim="800000"/>
            <a:headEnd/>
            <a:tailEnd/>
          </a:ln>
          <a:scene3d>
            <a:camera prst="orthographicFront"/>
            <a:lightRig rig="threePt" dir="t"/>
          </a:scene3d>
          <a:sp3d>
            <a:bevelT/>
          </a:sp3d>
        </p:spPr>
        <p:txBody>
          <a:bodyPr vert="horz" wrap="square" lIns="438912" tIns="219456" rIns="438912" bIns="219456" numCol="1" anchor="ctr" anchorCtr="0" compatLnSpc="1">
            <a:prstTxWarp prst="textNoShape">
              <a:avLst/>
            </a:prstTxWarp>
          </a:bodyPr>
          <a:lstStyle/>
          <a:p>
            <a:pPr algn="ctr" defTabSz="4389438">
              <a:defRPr/>
            </a:pPr>
            <a:r>
              <a:rPr lang="en-US" sz="4000" b="1" spc="600" dirty="0" smtClean="0">
                <a:solidFill>
                  <a:schemeClr val="tx2"/>
                </a:solidFill>
                <a:effectLst>
                  <a:outerShdw blurRad="38100" dist="38100" dir="2700000" algn="tl">
                    <a:srgbClr val="000000">
                      <a:alpha val="43137"/>
                    </a:srgbClr>
                  </a:outerShdw>
                </a:effectLst>
                <a:latin typeface="Cambria" pitchFamily="18" charset="0"/>
                <a:ea typeface="+mj-ea"/>
                <a:cs typeface="+mj-cs"/>
              </a:rPr>
              <a:t>Preliminary </a:t>
            </a:r>
            <a:r>
              <a:rPr lang="en-US" sz="4000" b="1" spc="600" dirty="0">
                <a:solidFill>
                  <a:schemeClr val="tx2"/>
                </a:solidFill>
                <a:effectLst>
                  <a:outerShdw blurRad="38100" dist="38100" dir="2700000" algn="tl">
                    <a:srgbClr val="000000">
                      <a:alpha val="43137"/>
                    </a:srgbClr>
                  </a:outerShdw>
                </a:effectLst>
                <a:latin typeface="Cambria" pitchFamily="18" charset="0"/>
                <a:ea typeface="+mj-ea"/>
                <a:cs typeface="+mj-cs"/>
              </a:rPr>
              <a:t>Results </a:t>
            </a:r>
          </a:p>
        </p:txBody>
      </p:sp>
      <p:sp>
        <p:nvSpPr>
          <p:cNvPr id="21" name="TextBox 20"/>
          <p:cNvSpPr txBox="1"/>
          <p:nvPr/>
        </p:nvSpPr>
        <p:spPr>
          <a:xfrm>
            <a:off x="29794200" y="11201400"/>
            <a:ext cx="13716000" cy="2554545"/>
          </a:xfrm>
          <a:prstGeom prst="rect">
            <a:avLst/>
          </a:prstGeom>
          <a:noFill/>
        </p:spPr>
        <p:txBody>
          <a:bodyPr wrap="square" rtlCol="0">
            <a:spAutoFit/>
          </a:bodyPr>
          <a:lstStyle/>
          <a:p>
            <a:r>
              <a:rPr lang="en-US" sz="3200" dirty="0"/>
              <a:t>The PI has a demonstrated record of yeast aging </a:t>
            </a:r>
            <a:r>
              <a:rPr lang="en-US" sz="3200" dirty="0" smtClean="0"/>
              <a:t>research, </a:t>
            </a:r>
            <a:r>
              <a:rPr lang="en-US" sz="3200" dirty="0"/>
              <a:t>network simulation and </a:t>
            </a:r>
            <a:r>
              <a:rPr lang="en-US" sz="3200" dirty="0" smtClean="0"/>
              <a:t>analysis, computational </a:t>
            </a:r>
            <a:r>
              <a:rPr lang="en-US" sz="3200" dirty="0"/>
              <a:t>and experimental </a:t>
            </a:r>
            <a:r>
              <a:rPr lang="en-US" sz="3200" dirty="0" smtClean="0"/>
              <a:t>genomics, </a:t>
            </a:r>
            <a:r>
              <a:rPr lang="en-US" sz="3200" dirty="0"/>
              <a:t>and mathematical </a:t>
            </a:r>
            <a:r>
              <a:rPr lang="en-US" sz="3200" dirty="0" smtClean="0"/>
              <a:t>modeling. </a:t>
            </a:r>
            <a:r>
              <a:rPr lang="en-US" sz="3200" dirty="0"/>
              <a:t>The PI’s group published the first quantitative study on yeast aging using the </a:t>
            </a:r>
            <a:r>
              <a:rPr lang="en-US" sz="3200" dirty="0" err="1"/>
              <a:t>Gompertz</a:t>
            </a:r>
            <a:r>
              <a:rPr lang="en-US" sz="3200" dirty="0"/>
              <a:t> model and reported the </a:t>
            </a:r>
            <a:r>
              <a:rPr lang="en-US" sz="3200" dirty="0" err="1"/>
              <a:t>Strehler-Mildvan</a:t>
            </a:r>
            <a:r>
              <a:rPr lang="en-US" sz="3200" dirty="0"/>
              <a:t> correlation in </a:t>
            </a:r>
            <a:r>
              <a:rPr lang="en-US" sz="3200" dirty="0" smtClean="0"/>
              <a:t>yeast.</a:t>
            </a:r>
            <a:endParaRPr lang="en-US" sz="3200" dirty="0"/>
          </a:p>
        </p:txBody>
      </p:sp>
      <p:sp>
        <p:nvSpPr>
          <p:cNvPr id="4" name="TextBox 3"/>
          <p:cNvSpPr txBox="1"/>
          <p:nvPr/>
        </p:nvSpPr>
        <p:spPr>
          <a:xfrm rot="10800000" flipV="1">
            <a:off x="29641800" y="24841200"/>
            <a:ext cx="11811069" cy="1077218"/>
          </a:xfrm>
          <a:prstGeom prst="rect">
            <a:avLst/>
          </a:prstGeom>
          <a:noFill/>
        </p:spPr>
        <p:txBody>
          <a:bodyPr wrap="square" rtlCol="0">
            <a:spAutoFit/>
          </a:bodyPr>
          <a:lstStyle/>
          <a:p>
            <a:r>
              <a:rPr lang="en-US" sz="3200" dirty="0"/>
              <a:t>This study was supported by grants from the Howard Hughes Medical Institute 52006314 and NSF award #1453078.</a:t>
            </a:r>
            <a:endParaRPr lang="en-US" sz="3200" dirty="0"/>
          </a:p>
        </p:txBody>
      </p:sp>
      <p:sp>
        <p:nvSpPr>
          <p:cNvPr id="5" name="TextBox 4"/>
          <p:cNvSpPr txBox="1"/>
          <p:nvPr/>
        </p:nvSpPr>
        <p:spPr>
          <a:xfrm>
            <a:off x="29565600" y="27508200"/>
            <a:ext cx="13944600" cy="4524315"/>
          </a:xfrm>
          <a:prstGeom prst="rect">
            <a:avLst/>
          </a:prstGeom>
          <a:noFill/>
        </p:spPr>
        <p:txBody>
          <a:bodyPr wrap="square" rtlCol="0">
            <a:spAutoFit/>
          </a:bodyPr>
          <a:lstStyle/>
          <a:p>
            <a:r>
              <a:rPr lang="en-US" sz="3200" dirty="0"/>
              <a:t>1. </a:t>
            </a:r>
            <a:r>
              <a:rPr lang="en-US" sz="3200" dirty="0" err="1"/>
              <a:t>Gavrilov</a:t>
            </a:r>
            <a:r>
              <a:rPr lang="en-US" sz="3200" dirty="0"/>
              <a:t>, L.A. and N.S. </a:t>
            </a:r>
            <a:r>
              <a:rPr lang="en-US" sz="3200" dirty="0" err="1"/>
              <a:t>Gavrilova</a:t>
            </a:r>
            <a:r>
              <a:rPr lang="en-US" sz="3200" dirty="0"/>
              <a:t>, </a:t>
            </a:r>
            <a:r>
              <a:rPr lang="en-US" sz="3200" i="1" dirty="0"/>
              <a:t>The reliability theory of aging and longevity.</a:t>
            </a:r>
            <a:r>
              <a:rPr lang="en-US" sz="3200" dirty="0"/>
              <a:t> J </a:t>
            </a:r>
            <a:r>
              <a:rPr lang="en-US" sz="3200" dirty="0" err="1"/>
              <a:t>Theor</a:t>
            </a:r>
            <a:r>
              <a:rPr lang="en-US" sz="3200" dirty="0"/>
              <a:t> </a:t>
            </a:r>
            <a:r>
              <a:rPr lang="en-US" sz="3200" dirty="0" err="1"/>
              <a:t>Biol</a:t>
            </a:r>
            <a:r>
              <a:rPr lang="en-US" sz="3200" dirty="0"/>
              <a:t>, 2001. 213(4): p. 527-45.</a:t>
            </a:r>
          </a:p>
          <a:p>
            <a:r>
              <a:rPr lang="en-US" sz="3200" dirty="0"/>
              <a:t>2. De </a:t>
            </a:r>
            <a:r>
              <a:rPr lang="en-US" sz="3200" dirty="0" err="1"/>
              <a:t>Paepe</a:t>
            </a:r>
            <a:r>
              <a:rPr lang="en-US" sz="3200" dirty="0"/>
              <a:t>, M. and F. </a:t>
            </a:r>
            <a:r>
              <a:rPr lang="en-US" sz="3200" dirty="0" err="1"/>
              <a:t>Taddei</a:t>
            </a:r>
            <a:r>
              <a:rPr lang="en-US" sz="3200" dirty="0"/>
              <a:t>, </a:t>
            </a:r>
            <a:r>
              <a:rPr lang="en-US" sz="3200" i="1" dirty="0"/>
              <a:t>Viruses' life history: towards a mechanistic basis of a trade-off between survival and reproduction among phages.</a:t>
            </a:r>
            <a:r>
              <a:rPr lang="en-US" sz="3200" dirty="0"/>
              <a:t> </a:t>
            </a:r>
            <a:r>
              <a:rPr lang="en-US" sz="3200" dirty="0" err="1"/>
              <a:t>PLoS</a:t>
            </a:r>
            <a:r>
              <a:rPr lang="en-US" sz="3200" dirty="0"/>
              <a:t> </a:t>
            </a:r>
            <a:r>
              <a:rPr lang="en-US" sz="3200" dirty="0" err="1"/>
              <a:t>Biol</a:t>
            </a:r>
            <a:r>
              <a:rPr lang="en-US" sz="3200" dirty="0"/>
              <a:t>, 2006. 4(7): p. e193.</a:t>
            </a:r>
          </a:p>
          <a:p>
            <a:r>
              <a:rPr lang="en-US" sz="3200" dirty="0"/>
              <a:t>3. </a:t>
            </a:r>
            <a:r>
              <a:rPr lang="en-US" sz="3200" dirty="0" err="1"/>
              <a:t>Gompertz</a:t>
            </a:r>
            <a:r>
              <a:rPr lang="en-US" sz="3200" dirty="0"/>
              <a:t>, B., </a:t>
            </a:r>
            <a:r>
              <a:rPr lang="en-US" sz="3200" i="1" dirty="0"/>
              <a:t>On the Nature of the Function Expressive of the Law of Human Mortality, and on a New Mode of Determining the Value of Life Contingencies.</a:t>
            </a:r>
            <a:r>
              <a:rPr lang="en-US" sz="3200" dirty="0"/>
              <a:t> Philosophical Transactions of the Royal Society of London, 1825. 115: p. 513-585. </a:t>
            </a:r>
          </a:p>
        </p:txBody>
      </p:sp>
      <p:pic>
        <p:nvPicPr>
          <p:cNvPr id="31" name="Picture 30" descr="spel 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838200"/>
            <a:ext cx="4267200" cy="4267200"/>
          </a:xfrm>
          <a:prstGeom prst="rect">
            <a:avLst/>
          </a:prstGeom>
        </p:spPr>
      </p:pic>
      <p:pic>
        <p:nvPicPr>
          <p:cNvPr id="32" name="Picture 31" descr="spel 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9600" y="838200"/>
            <a:ext cx="4267200" cy="4267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4275</TotalTime>
  <Words>1182</Words>
  <Application>Microsoft Macintosh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Stochastic Model of Cellular Aging  Jessica Corley, Hong Qin Ph.D Spelman College</vt:lpstr>
    </vt:vector>
  </TitlesOfParts>
  <Company>Meharry Medical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of Presentation Here include names of participants here and on this second line if needed</dc:title>
  <dc:creator>vmosley</dc:creator>
  <cp:lastModifiedBy>Jessica Corley</cp:lastModifiedBy>
  <cp:revision>148</cp:revision>
  <dcterms:created xsi:type="dcterms:W3CDTF">2005-03-14T20:15:07Z</dcterms:created>
  <dcterms:modified xsi:type="dcterms:W3CDTF">2016-04-14T20:46:02Z</dcterms:modified>
</cp:coreProperties>
</file>