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63" r:id="rId3"/>
    <p:sldId id="265" r:id="rId4"/>
    <p:sldId id="258" r:id="rId5"/>
    <p:sldId id="266" r:id="rId6"/>
    <p:sldId id="268" r:id="rId7"/>
    <p:sldId id="267" r:id="rId8"/>
    <p:sldId id="269" r:id="rId9"/>
    <p:sldId id="259" r:id="rId10"/>
    <p:sldId id="272" r:id="rId11"/>
    <p:sldId id="270" r:id="rId12"/>
    <p:sldId id="261" r:id="rId13"/>
    <p:sldId id="273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4B759-FBAA-9B48-8277-E94DF5A11903}" v="23" dt="2024-04-24T14:43:21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8"/>
    <p:restoredTop sz="85510"/>
  </p:normalViewPr>
  <p:slideViewPr>
    <p:cSldViewPr snapToGrid="0">
      <p:cViewPr varScale="1">
        <p:scale>
          <a:sx n="108" d="100"/>
          <a:sy n="108" d="100"/>
        </p:scale>
        <p:origin x="1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, Hong" userId="92ab7d46-3274-437a-b084-dd9b03946135" providerId="ADAL" clId="{9564B759-FBAA-9B48-8277-E94DF5A11903}"/>
    <pc:docChg chg="addSld modSld">
      <pc:chgData name="Qin, Hong" userId="92ab7d46-3274-437a-b084-dd9b03946135" providerId="ADAL" clId="{9564B759-FBAA-9B48-8277-E94DF5A11903}" dt="2024-04-24T17:48:50.751" v="136" actId="20577"/>
      <pc:docMkLst>
        <pc:docMk/>
      </pc:docMkLst>
      <pc:sldChg chg="modSp mod">
        <pc:chgData name="Qin, Hong" userId="92ab7d46-3274-437a-b084-dd9b03946135" providerId="ADAL" clId="{9564B759-FBAA-9B48-8277-E94DF5A11903}" dt="2024-04-23T21:36:35.818" v="1" actId="20577"/>
        <pc:sldMkLst>
          <pc:docMk/>
          <pc:sldMk cId="4156487165" sldId="260"/>
        </pc:sldMkLst>
        <pc:spChg chg="mod">
          <ac:chgData name="Qin, Hong" userId="92ab7d46-3274-437a-b084-dd9b03946135" providerId="ADAL" clId="{9564B759-FBAA-9B48-8277-E94DF5A11903}" dt="2024-04-23T21:36:35.818" v="1" actId="20577"/>
          <ac:spMkLst>
            <pc:docMk/>
            <pc:sldMk cId="4156487165" sldId="260"/>
            <ac:spMk id="3" creationId="{C1336339-4DF6-CB83-1E79-3CEDFA80B655}"/>
          </ac:spMkLst>
        </pc:spChg>
      </pc:sldChg>
      <pc:sldChg chg="addSp modSp">
        <pc:chgData name="Qin, Hong" userId="92ab7d46-3274-437a-b084-dd9b03946135" providerId="ADAL" clId="{9564B759-FBAA-9B48-8277-E94DF5A11903}" dt="2024-04-23T21:38:11.987" v="53" actId="20577"/>
        <pc:sldMkLst>
          <pc:docMk/>
          <pc:sldMk cId="3583887666" sldId="261"/>
        </pc:sldMkLst>
        <pc:graphicFrameChg chg="mod">
          <ac:chgData name="Qin, Hong" userId="92ab7d46-3274-437a-b084-dd9b03946135" providerId="ADAL" clId="{9564B759-FBAA-9B48-8277-E94DF5A11903}" dt="2024-04-23T21:38:11.987" v="53" actId="20577"/>
          <ac:graphicFrameMkLst>
            <pc:docMk/>
            <pc:sldMk cId="3583887666" sldId="261"/>
            <ac:graphicFrameMk id="3090" creationId="{CAC54A11-2181-8A10-E1F2-48D9B0AF98E9}"/>
          </ac:graphicFrameMkLst>
        </pc:graphicFrameChg>
        <pc:picChg chg="add mod">
          <ac:chgData name="Qin, Hong" userId="92ab7d46-3274-437a-b084-dd9b03946135" providerId="ADAL" clId="{9564B759-FBAA-9B48-8277-E94DF5A11903}" dt="2024-04-23T21:38:02.485" v="36" actId="1076"/>
          <ac:picMkLst>
            <pc:docMk/>
            <pc:sldMk cId="3583887666" sldId="261"/>
            <ac:picMk id="1026" creationId="{6289C289-34D5-101F-9606-09FF6547585C}"/>
          </ac:picMkLst>
        </pc:picChg>
      </pc:sldChg>
      <pc:sldChg chg="modSp">
        <pc:chgData name="Qin, Hong" userId="92ab7d46-3274-437a-b084-dd9b03946135" providerId="ADAL" clId="{9564B759-FBAA-9B48-8277-E94DF5A11903}" dt="2024-04-24T14:43:19.747" v="61" actId="20578"/>
        <pc:sldMkLst>
          <pc:docMk/>
          <pc:sldMk cId="2564865316" sldId="269"/>
        </pc:sldMkLst>
        <pc:spChg chg="mod">
          <ac:chgData name="Qin, Hong" userId="92ab7d46-3274-437a-b084-dd9b03946135" providerId="ADAL" clId="{9564B759-FBAA-9B48-8277-E94DF5A11903}" dt="2024-04-24T14:43:19.747" v="61" actId="20578"/>
          <ac:spMkLst>
            <pc:docMk/>
            <pc:sldMk cId="2564865316" sldId="269"/>
            <ac:spMk id="2" creationId="{D8331A8E-25BE-CCD6-4ABD-972251B8C3DA}"/>
          </ac:spMkLst>
        </pc:spChg>
      </pc:sldChg>
      <pc:sldChg chg="modSp mod">
        <pc:chgData name="Qin, Hong" userId="92ab7d46-3274-437a-b084-dd9b03946135" providerId="ADAL" clId="{9564B759-FBAA-9B48-8277-E94DF5A11903}" dt="2024-04-23T21:37:12.989" v="33" actId="20577"/>
        <pc:sldMkLst>
          <pc:docMk/>
          <pc:sldMk cId="731164673" sldId="270"/>
        </pc:sldMkLst>
        <pc:spChg chg="mod">
          <ac:chgData name="Qin, Hong" userId="92ab7d46-3274-437a-b084-dd9b03946135" providerId="ADAL" clId="{9564B759-FBAA-9B48-8277-E94DF5A11903}" dt="2024-04-23T21:37:12.989" v="33" actId="20577"/>
          <ac:spMkLst>
            <pc:docMk/>
            <pc:sldMk cId="731164673" sldId="270"/>
            <ac:spMk id="3" creationId="{A2443DAC-28A0-9E6F-CB74-1A08C8A8126B}"/>
          </ac:spMkLst>
        </pc:spChg>
      </pc:sldChg>
      <pc:sldChg chg="addSp modSp mod modNotesTx">
        <pc:chgData name="Qin, Hong" userId="92ab7d46-3274-437a-b084-dd9b03946135" providerId="ADAL" clId="{9564B759-FBAA-9B48-8277-E94DF5A11903}" dt="2024-04-23T21:48:09.541" v="60" actId="1076"/>
        <pc:sldMkLst>
          <pc:docMk/>
          <pc:sldMk cId="1191526934" sldId="271"/>
        </pc:sldMkLst>
        <pc:spChg chg="add mod">
          <ac:chgData name="Qin, Hong" userId="92ab7d46-3274-437a-b084-dd9b03946135" providerId="ADAL" clId="{9564B759-FBAA-9B48-8277-E94DF5A11903}" dt="2024-04-23T21:48:09.541" v="60" actId="1076"/>
          <ac:spMkLst>
            <pc:docMk/>
            <pc:sldMk cId="1191526934" sldId="271"/>
            <ac:spMk id="3" creationId="{C76C7707-1ADF-843E-6262-EAD34F9149D0}"/>
          </ac:spMkLst>
        </pc:spChg>
      </pc:sldChg>
      <pc:sldChg chg="modSp new mod">
        <pc:chgData name="Qin, Hong" userId="92ab7d46-3274-437a-b084-dd9b03946135" providerId="ADAL" clId="{9564B759-FBAA-9B48-8277-E94DF5A11903}" dt="2024-04-24T17:48:27.520" v="82" actId="20577"/>
        <pc:sldMkLst>
          <pc:docMk/>
          <pc:sldMk cId="1972532123" sldId="272"/>
        </pc:sldMkLst>
        <pc:spChg chg="mod">
          <ac:chgData name="Qin, Hong" userId="92ab7d46-3274-437a-b084-dd9b03946135" providerId="ADAL" clId="{9564B759-FBAA-9B48-8277-E94DF5A11903}" dt="2024-04-24T17:48:27.520" v="82" actId="20577"/>
          <ac:spMkLst>
            <pc:docMk/>
            <pc:sldMk cId="1972532123" sldId="272"/>
            <ac:spMk id="2" creationId="{7040C9B3-1DE6-F72B-6EFA-0F40A4221AE5}"/>
          </ac:spMkLst>
        </pc:spChg>
      </pc:sldChg>
      <pc:sldChg chg="modSp new mod">
        <pc:chgData name="Qin, Hong" userId="92ab7d46-3274-437a-b084-dd9b03946135" providerId="ADAL" clId="{9564B759-FBAA-9B48-8277-E94DF5A11903}" dt="2024-04-24T17:48:50.751" v="136" actId="20577"/>
        <pc:sldMkLst>
          <pc:docMk/>
          <pc:sldMk cId="254732334" sldId="273"/>
        </pc:sldMkLst>
        <pc:spChg chg="mod">
          <ac:chgData name="Qin, Hong" userId="92ab7d46-3274-437a-b084-dd9b03946135" providerId="ADAL" clId="{9564B759-FBAA-9B48-8277-E94DF5A11903}" dt="2024-04-24T17:48:50.751" v="136" actId="20577"/>
          <ac:spMkLst>
            <pc:docMk/>
            <pc:sldMk cId="254732334" sldId="273"/>
            <ac:spMk id="2" creationId="{DA1E0FF4-E48C-9DD0-06EB-651CE0DB42D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A45C3-DC7D-47B9-9E03-1C5D4401D6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FA8D12-0384-433F-AD1C-57C981D400C2}">
      <dgm:prSet/>
      <dgm:spPr/>
      <dgm:t>
        <a:bodyPr/>
        <a:lstStyle/>
        <a:p>
          <a:r>
            <a:rPr lang="en-US" dirty="0"/>
            <a:t>Python, Notebooks</a:t>
          </a:r>
        </a:p>
      </dgm:t>
    </dgm:pt>
    <dgm:pt modelId="{05066F36-DE3B-4CD6-A091-AE2D6B367F48}" type="parTrans" cxnId="{A125859E-8E50-4037-9287-239D6E830995}">
      <dgm:prSet/>
      <dgm:spPr/>
      <dgm:t>
        <a:bodyPr/>
        <a:lstStyle/>
        <a:p>
          <a:endParaRPr lang="en-US"/>
        </a:p>
      </dgm:t>
    </dgm:pt>
    <dgm:pt modelId="{D22FEEDF-8BA5-44E3-BE77-FA699153041C}" type="sibTrans" cxnId="{A125859E-8E50-4037-9287-239D6E830995}">
      <dgm:prSet/>
      <dgm:spPr/>
      <dgm:t>
        <a:bodyPr/>
        <a:lstStyle/>
        <a:p>
          <a:endParaRPr lang="en-US"/>
        </a:p>
      </dgm:t>
    </dgm:pt>
    <dgm:pt modelId="{698F17AD-0893-465D-944F-E95B2AFF7FE0}">
      <dgm:prSet/>
      <dgm:spPr/>
      <dgm:t>
        <a:bodyPr/>
        <a:lstStyle/>
        <a:p>
          <a:r>
            <a:rPr lang="en-US" dirty="0" err="1"/>
            <a:t>CoLab</a:t>
          </a:r>
          <a:r>
            <a:rPr lang="en-US" dirty="0"/>
            <a:t> – Cloud working space</a:t>
          </a:r>
        </a:p>
      </dgm:t>
    </dgm:pt>
    <dgm:pt modelId="{BA8F7F5B-C438-4D54-81CE-3A9790E6E3E2}" type="parTrans" cxnId="{2AB7AAA3-E569-4C45-A4C3-87729A2A1FC8}">
      <dgm:prSet/>
      <dgm:spPr/>
      <dgm:t>
        <a:bodyPr/>
        <a:lstStyle/>
        <a:p>
          <a:endParaRPr lang="en-US"/>
        </a:p>
      </dgm:t>
    </dgm:pt>
    <dgm:pt modelId="{5EBC8A95-70CF-4C27-9A8A-BE97E3F072F1}" type="sibTrans" cxnId="{2AB7AAA3-E569-4C45-A4C3-87729A2A1FC8}">
      <dgm:prSet/>
      <dgm:spPr/>
      <dgm:t>
        <a:bodyPr/>
        <a:lstStyle/>
        <a:p>
          <a:endParaRPr lang="en-US"/>
        </a:p>
      </dgm:t>
    </dgm:pt>
    <dgm:pt modelId="{15C7955B-2AA9-4214-9375-BFA3E832716A}">
      <dgm:prSet/>
      <dgm:spPr/>
      <dgm:t>
        <a:bodyPr/>
        <a:lstStyle/>
        <a:p>
          <a:r>
            <a:rPr lang="en-US" dirty="0"/>
            <a:t>Code depositories</a:t>
          </a:r>
        </a:p>
      </dgm:t>
    </dgm:pt>
    <dgm:pt modelId="{4D962D9C-D98F-4F05-9D29-233CF020E21E}" type="parTrans" cxnId="{7732CD29-23AD-4FE4-894C-8198FBD23452}">
      <dgm:prSet/>
      <dgm:spPr/>
      <dgm:t>
        <a:bodyPr/>
        <a:lstStyle/>
        <a:p>
          <a:endParaRPr lang="en-US"/>
        </a:p>
      </dgm:t>
    </dgm:pt>
    <dgm:pt modelId="{1E0150B6-EAFF-450F-8024-C5E9D205DAE2}" type="sibTrans" cxnId="{7732CD29-23AD-4FE4-894C-8198FBD23452}">
      <dgm:prSet/>
      <dgm:spPr/>
      <dgm:t>
        <a:bodyPr/>
        <a:lstStyle/>
        <a:p>
          <a:endParaRPr lang="en-US"/>
        </a:p>
      </dgm:t>
    </dgm:pt>
    <dgm:pt modelId="{16999F85-7F68-4C6B-B314-866FB802E142}">
      <dgm:prSet/>
      <dgm:spPr/>
      <dgm:t>
        <a:bodyPr/>
        <a:lstStyle/>
        <a:p>
          <a:r>
            <a:rPr lang="en-US" dirty="0" err="1"/>
            <a:t>chatGPT</a:t>
          </a:r>
          <a:endParaRPr lang="en-US" dirty="0"/>
        </a:p>
      </dgm:t>
    </dgm:pt>
    <dgm:pt modelId="{93905D2C-3273-4547-883F-92A06E6F61C6}" type="parTrans" cxnId="{915DD531-2B4F-43DC-863B-F3BC521A34B7}">
      <dgm:prSet/>
      <dgm:spPr/>
      <dgm:t>
        <a:bodyPr/>
        <a:lstStyle/>
        <a:p>
          <a:endParaRPr lang="en-US"/>
        </a:p>
      </dgm:t>
    </dgm:pt>
    <dgm:pt modelId="{5F81E9BB-9F49-4694-8A90-47327F911981}" type="sibTrans" cxnId="{915DD531-2B4F-43DC-863B-F3BC521A34B7}">
      <dgm:prSet/>
      <dgm:spPr/>
      <dgm:t>
        <a:bodyPr/>
        <a:lstStyle/>
        <a:p>
          <a:endParaRPr lang="en-US"/>
        </a:p>
      </dgm:t>
    </dgm:pt>
    <dgm:pt modelId="{B94F772B-05A8-0F4D-B3C6-C210F40FC028}" type="pres">
      <dgm:prSet presAssocID="{4D7A45C3-DC7D-47B9-9E03-1C5D4401D64F}" presName="vert0" presStyleCnt="0">
        <dgm:presLayoutVars>
          <dgm:dir/>
          <dgm:animOne val="branch"/>
          <dgm:animLvl val="lvl"/>
        </dgm:presLayoutVars>
      </dgm:prSet>
      <dgm:spPr/>
    </dgm:pt>
    <dgm:pt modelId="{07CFF335-C824-8F4F-B8D8-306426ADD8FA}" type="pres">
      <dgm:prSet presAssocID="{DDFA8D12-0384-433F-AD1C-57C981D400C2}" presName="thickLine" presStyleLbl="alignNode1" presStyleIdx="0" presStyleCnt="4"/>
      <dgm:spPr/>
    </dgm:pt>
    <dgm:pt modelId="{89E6003F-887E-BB46-893F-2B854F4903DC}" type="pres">
      <dgm:prSet presAssocID="{DDFA8D12-0384-433F-AD1C-57C981D400C2}" presName="horz1" presStyleCnt="0"/>
      <dgm:spPr/>
    </dgm:pt>
    <dgm:pt modelId="{CC63C96F-8C6A-2545-A2AF-6DC979F0A0AB}" type="pres">
      <dgm:prSet presAssocID="{DDFA8D12-0384-433F-AD1C-57C981D400C2}" presName="tx1" presStyleLbl="revTx" presStyleIdx="0" presStyleCnt="4"/>
      <dgm:spPr/>
    </dgm:pt>
    <dgm:pt modelId="{3A504769-284B-6A4E-A874-FBDA815A556C}" type="pres">
      <dgm:prSet presAssocID="{DDFA8D12-0384-433F-AD1C-57C981D400C2}" presName="vert1" presStyleCnt="0"/>
      <dgm:spPr/>
    </dgm:pt>
    <dgm:pt modelId="{E449D59B-8236-184B-AF55-55EA3D3D1A07}" type="pres">
      <dgm:prSet presAssocID="{698F17AD-0893-465D-944F-E95B2AFF7FE0}" presName="thickLine" presStyleLbl="alignNode1" presStyleIdx="1" presStyleCnt="4"/>
      <dgm:spPr/>
    </dgm:pt>
    <dgm:pt modelId="{F21360C1-5A23-D540-B5B2-5E42FBA8FAC5}" type="pres">
      <dgm:prSet presAssocID="{698F17AD-0893-465D-944F-E95B2AFF7FE0}" presName="horz1" presStyleCnt="0"/>
      <dgm:spPr/>
    </dgm:pt>
    <dgm:pt modelId="{06B22C5A-BC10-274B-A7C2-32E67CF14202}" type="pres">
      <dgm:prSet presAssocID="{698F17AD-0893-465D-944F-E95B2AFF7FE0}" presName="tx1" presStyleLbl="revTx" presStyleIdx="1" presStyleCnt="4"/>
      <dgm:spPr/>
    </dgm:pt>
    <dgm:pt modelId="{772F1C3B-1418-4F4E-A627-12899E34CCC1}" type="pres">
      <dgm:prSet presAssocID="{698F17AD-0893-465D-944F-E95B2AFF7FE0}" presName="vert1" presStyleCnt="0"/>
      <dgm:spPr/>
    </dgm:pt>
    <dgm:pt modelId="{503818B0-254D-8F40-970E-C2922B7C854E}" type="pres">
      <dgm:prSet presAssocID="{15C7955B-2AA9-4214-9375-BFA3E832716A}" presName="thickLine" presStyleLbl="alignNode1" presStyleIdx="2" presStyleCnt="4"/>
      <dgm:spPr/>
    </dgm:pt>
    <dgm:pt modelId="{21913FF7-EBD0-744E-8FC8-48D6BA9EEC60}" type="pres">
      <dgm:prSet presAssocID="{15C7955B-2AA9-4214-9375-BFA3E832716A}" presName="horz1" presStyleCnt="0"/>
      <dgm:spPr/>
    </dgm:pt>
    <dgm:pt modelId="{6AC00251-B3CD-6B4E-B55E-14E0BAC1EFB1}" type="pres">
      <dgm:prSet presAssocID="{15C7955B-2AA9-4214-9375-BFA3E832716A}" presName="tx1" presStyleLbl="revTx" presStyleIdx="2" presStyleCnt="4"/>
      <dgm:spPr/>
    </dgm:pt>
    <dgm:pt modelId="{73F98967-56CE-6B49-89BB-BD78B613C9D9}" type="pres">
      <dgm:prSet presAssocID="{15C7955B-2AA9-4214-9375-BFA3E832716A}" presName="vert1" presStyleCnt="0"/>
      <dgm:spPr/>
    </dgm:pt>
    <dgm:pt modelId="{D396DDFB-52A4-3D44-B268-68DAEAF1C80F}" type="pres">
      <dgm:prSet presAssocID="{16999F85-7F68-4C6B-B314-866FB802E142}" presName="thickLine" presStyleLbl="alignNode1" presStyleIdx="3" presStyleCnt="4"/>
      <dgm:spPr/>
    </dgm:pt>
    <dgm:pt modelId="{89B1082A-997D-A840-B0E2-C2832E36B386}" type="pres">
      <dgm:prSet presAssocID="{16999F85-7F68-4C6B-B314-866FB802E142}" presName="horz1" presStyleCnt="0"/>
      <dgm:spPr/>
    </dgm:pt>
    <dgm:pt modelId="{E2CD86EB-08F2-EE40-8BCD-EFC308DE743A}" type="pres">
      <dgm:prSet presAssocID="{16999F85-7F68-4C6B-B314-866FB802E142}" presName="tx1" presStyleLbl="revTx" presStyleIdx="3" presStyleCnt="4"/>
      <dgm:spPr/>
    </dgm:pt>
    <dgm:pt modelId="{CC35EC7B-8A82-9E41-AD7B-79226FCA1CD9}" type="pres">
      <dgm:prSet presAssocID="{16999F85-7F68-4C6B-B314-866FB802E142}" presName="vert1" presStyleCnt="0"/>
      <dgm:spPr/>
    </dgm:pt>
  </dgm:ptLst>
  <dgm:cxnLst>
    <dgm:cxn modelId="{5319E810-690E-A640-A087-8F03B22CDE9E}" type="presOf" srcId="{15C7955B-2AA9-4214-9375-BFA3E832716A}" destId="{6AC00251-B3CD-6B4E-B55E-14E0BAC1EFB1}" srcOrd="0" destOrd="0" presId="urn:microsoft.com/office/officeart/2008/layout/LinedList"/>
    <dgm:cxn modelId="{7732CD29-23AD-4FE4-894C-8198FBD23452}" srcId="{4D7A45C3-DC7D-47B9-9E03-1C5D4401D64F}" destId="{15C7955B-2AA9-4214-9375-BFA3E832716A}" srcOrd="2" destOrd="0" parTransId="{4D962D9C-D98F-4F05-9D29-233CF020E21E}" sibTransId="{1E0150B6-EAFF-450F-8024-C5E9D205DAE2}"/>
    <dgm:cxn modelId="{915DD531-2B4F-43DC-863B-F3BC521A34B7}" srcId="{4D7A45C3-DC7D-47B9-9E03-1C5D4401D64F}" destId="{16999F85-7F68-4C6B-B314-866FB802E142}" srcOrd="3" destOrd="0" parTransId="{93905D2C-3273-4547-883F-92A06E6F61C6}" sibTransId="{5F81E9BB-9F49-4694-8A90-47327F911981}"/>
    <dgm:cxn modelId="{1ACD3391-A49D-5B44-9758-DE5D688EF36C}" type="presOf" srcId="{698F17AD-0893-465D-944F-E95B2AFF7FE0}" destId="{06B22C5A-BC10-274B-A7C2-32E67CF14202}" srcOrd="0" destOrd="0" presId="urn:microsoft.com/office/officeart/2008/layout/LinedList"/>
    <dgm:cxn modelId="{A125859E-8E50-4037-9287-239D6E830995}" srcId="{4D7A45C3-DC7D-47B9-9E03-1C5D4401D64F}" destId="{DDFA8D12-0384-433F-AD1C-57C981D400C2}" srcOrd="0" destOrd="0" parTransId="{05066F36-DE3B-4CD6-A091-AE2D6B367F48}" sibTransId="{D22FEEDF-8BA5-44E3-BE77-FA699153041C}"/>
    <dgm:cxn modelId="{2AB7AAA3-E569-4C45-A4C3-87729A2A1FC8}" srcId="{4D7A45C3-DC7D-47B9-9E03-1C5D4401D64F}" destId="{698F17AD-0893-465D-944F-E95B2AFF7FE0}" srcOrd="1" destOrd="0" parTransId="{BA8F7F5B-C438-4D54-81CE-3A9790E6E3E2}" sibTransId="{5EBC8A95-70CF-4C27-9A8A-BE97E3F072F1}"/>
    <dgm:cxn modelId="{DE4398A7-0004-284E-9805-46E35642B3B9}" type="presOf" srcId="{DDFA8D12-0384-433F-AD1C-57C981D400C2}" destId="{CC63C96F-8C6A-2545-A2AF-6DC979F0A0AB}" srcOrd="0" destOrd="0" presId="urn:microsoft.com/office/officeart/2008/layout/LinedList"/>
    <dgm:cxn modelId="{88FE06D1-E59E-2447-8543-A08800A16B84}" type="presOf" srcId="{4D7A45C3-DC7D-47B9-9E03-1C5D4401D64F}" destId="{B94F772B-05A8-0F4D-B3C6-C210F40FC028}" srcOrd="0" destOrd="0" presId="urn:microsoft.com/office/officeart/2008/layout/LinedList"/>
    <dgm:cxn modelId="{A0E2EEE0-046D-7C40-AE24-0E08F16E5393}" type="presOf" srcId="{16999F85-7F68-4C6B-B314-866FB802E142}" destId="{E2CD86EB-08F2-EE40-8BCD-EFC308DE743A}" srcOrd="0" destOrd="0" presId="urn:microsoft.com/office/officeart/2008/layout/LinedList"/>
    <dgm:cxn modelId="{FF9A3F28-67AA-F74E-9AB2-35253CDF7E66}" type="presParOf" srcId="{B94F772B-05A8-0F4D-B3C6-C210F40FC028}" destId="{07CFF335-C824-8F4F-B8D8-306426ADD8FA}" srcOrd="0" destOrd="0" presId="urn:microsoft.com/office/officeart/2008/layout/LinedList"/>
    <dgm:cxn modelId="{249B3506-4CDB-E34E-BABA-270BB1F36303}" type="presParOf" srcId="{B94F772B-05A8-0F4D-B3C6-C210F40FC028}" destId="{89E6003F-887E-BB46-893F-2B854F4903DC}" srcOrd="1" destOrd="0" presId="urn:microsoft.com/office/officeart/2008/layout/LinedList"/>
    <dgm:cxn modelId="{B6DA6FF8-4A22-2245-BC6A-D01067126BAC}" type="presParOf" srcId="{89E6003F-887E-BB46-893F-2B854F4903DC}" destId="{CC63C96F-8C6A-2545-A2AF-6DC979F0A0AB}" srcOrd="0" destOrd="0" presId="urn:microsoft.com/office/officeart/2008/layout/LinedList"/>
    <dgm:cxn modelId="{D13A6D83-3E05-B743-B696-8C64525F4983}" type="presParOf" srcId="{89E6003F-887E-BB46-893F-2B854F4903DC}" destId="{3A504769-284B-6A4E-A874-FBDA815A556C}" srcOrd="1" destOrd="0" presId="urn:microsoft.com/office/officeart/2008/layout/LinedList"/>
    <dgm:cxn modelId="{4F7CE486-3171-B34E-888A-19D565E66268}" type="presParOf" srcId="{B94F772B-05A8-0F4D-B3C6-C210F40FC028}" destId="{E449D59B-8236-184B-AF55-55EA3D3D1A07}" srcOrd="2" destOrd="0" presId="urn:microsoft.com/office/officeart/2008/layout/LinedList"/>
    <dgm:cxn modelId="{75A97E74-31C3-B54E-A34C-21947B6FA511}" type="presParOf" srcId="{B94F772B-05A8-0F4D-B3C6-C210F40FC028}" destId="{F21360C1-5A23-D540-B5B2-5E42FBA8FAC5}" srcOrd="3" destOrd="0" presId="urn:microsoft.com/office/officeart/2008/layout/LinedList"/>
    <dgm:cxn modelId="{17532568-0C55-664E-9477-1385B026CA2E}" type="presParOf" srcId="{F21360C1-5A23-D540-B5B2-5E42FBA8FAC5}" destId="{06B22C5A-BC10-274B-A7C2-32E67CF14202}" srcOrd="0" destOrd="0" presId="urn:microsoft.com/office/officeart/2008/layout/LinedList"/>
    <dgm:cxn modelId="{E19D110E-A58E-8943-9A70-A493BD9586C1}" type="presParOf" srcId="{F21360C1-5A23-D540-B5B2-5E42FBA8FAC5}" destId="{772F1C3B-1418-4F4E-A627-12899E34CCC1}" srcOrd="1" destOrd="0" presId="urn:microsoft.com/office/officeart/2008/layout/LinedList"/>
    <dgm:cxn modelId="{A6929691-733F-B546-B75C-3933413AC8B5}" type="presParOf" srcId="{B94F772B-05A8-0F4D-B3C6-C210F40FC028}" destId="{503818B0-254D-8F40-970E-C2922B7C854E}" srcOrd="4" destOrd="0" presId="urn:microsoft.com/office/officeart/2008/layout/LinedList"/>
    <dgm:cxn modelId="{329EE973-BF1D-F84F-B25C-BC3E9C865BC3}" type="presParOf" srcId="{B94F772B-05A8-0F4D-B3C6-C210F40FC028}" destId="{21913FF7-EBD0-744E-8FC8-48D6BA9EEC60}" srcOrd="5" destOrd="0" presId="urn:microsoft.com/office/officeart/2008/layout/LinedList"/>
    <dgm:cxn modelId="{12BECF4E-DB6F-B44C-8F52-A363F3C61847}" type="presParOf" srcId="{21913FF7-EBD0-744E-8FC8-48D6BA9EEC60}" destId="{6AC00251-B3CD-6B4E-B55E-14E0BAC1EFB1}" srcOrd="0" destOrd="0" presId="urn:microsoft.com/office/officeart/2008/layout/LinedList"/>
    <dgm:cxn modelId="{DC9222D8-F371-764D-9EAC-134E139BCE8A}" type="presParOf" srcId="{21913FF7-EBD0-744E-8FC8-48D6BA9EEC60}" destId="{73F98967-56CE-6B49-89BB-BD78B613C9D9}" srcOrd="1" destOrd="0" presId="urn:microsoft.com/office/officeart/2008/layout/LinedList"/>
    <dgm:cxn modelId="{2340CE97-1DA7-EF4F-8ED0-0329320E264E}" type="presParOf" srcId="{B94F772B-05A8-0F4D-B3C6-C210F40FC028}" destId="{D396DDFB-52A4-3D44-B268-68DAEAF1C80F}" srcOrd="6" destOrd="0" presId="urn:microsoft.com/office/officeart/2008/layout/LinedList"/>
    <dgm:cxn modelId="{BA861B33-A1F3-C64B-9D12-38184A9C1D6E}" type="presParOf" srcId="{B94F772B-05A8-0F4D-B3C6-C210F40FC028}" destId="{89B1082A-997D-A840-B0E2-C2832E36B386}" srcOrd="7" destOrd="0" presId="urn:microsoft.com/office/officeart/2008/layout/LinedList"/>
    <dgm:cxn modelId="{9EDFAB06-8DF9-6943-8578-B32B70DB3073}" type="presParOf" srcId="{89B1082A-997D-A840-B0E2-C2832E36B386}" destId="{E2CD86EB-08F2-EE40-8BCD-EFC308DE743A}" srcOrd="0" destOrd="0" presId="urn:microsoft.com/office/officeart/2008/layout/LinedList"/>
    <dgm:cxn modelId="{C03A6A57-744F-1146-87B3-7178C9487F34}" type="presParOf" srcId="{89B1082A-997D-A840-B0E2-C2832E36B386}" destId="{CC35EC7B-8A82-9E41-AD7B-79226FCA1C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FF335-C824-8F4F-B8D8-306426ADD8FA}">
      <dsp:nvSpPr>
        <dsp:cNvPr id="0" name=""/>
        <dsp:cNvSpPr/>
      </dsp:nvSpPr>
      <dsp:spPr>
        <a:xfrm>
          <a:off x="0" y="0"/>
          <a:ext cx="61808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3C96F-8C6A-2545-A2AF-6DC979F0A0AB}">
      <dsp:nvSpPr>
        <dsp:cNvPr id="0" name=""/>
        <dsp:cNvSpPr/>
      </dsp:nvSpPr>
      <dsp:spPr>
        <a:xfrm>
          <a:off x="0" y="0"/>
          <a:ext cx="6180891" cy="718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Python, Notebooks</a:t>
          </a:r>
        </a:p>
      </dsp:txBody>
      <dsp:txXfrm>
        <a:off x="0" y="0"/>
        <a:ext cx="6180891" cy="718677"/>
      </dsp:txXfrm>
    </dsp:sp>
    <dsp:sp modelId="{E449D59B-8236-184B-AF55-55EA3D3D1A07}">
      <dsp:nvSpPr>
        <dsp:cNvPr id="0" name=""/>
        <dsp:cNvSpPr/>
      </dsp:nvSpPr>
      <dsp:spPr>
        <a:xfrm>
          <a:off x="0" y="718677"/>
          <a:ext cx="61808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22C5A-BC10-274B-A7C2-32E67CF14202}">
      <dsp:nvSpPr>
        <dsp:cNvPr id="0" name=""/>
        <dsp:cNvSpPr/>
      </dsp:nvSpPr>
      <dsp:spPr>
        <a:xfrm>
          <a:off x="0" y="718677"/>
          <a:ext cx="6180891" cy="718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CoLab</a:t>
          </a:r>
          <a:r>
            <a:rPr lang="en-US" sz="3300" kern="1200" dirty="0"/>
            <a:t> – Cloud working space</a:t>
          </a:r>
        </a:p>
      </dsp:txBody>
      <dsp:txXfrm>
        <a:off x="0" y="718677"/>
        <a:ext cx="6180891" cy="718677"/>
      </dsp:txXfrm>
    </dsp:sp>
    <dsp:sp modelId="{503818B0-254D-8F40-970E-C2922B7C854E}">
      <dsp:nvSpPr>
        <dsp:cNvPr id="0" name=""/>
        <dsp:cNvSpPr/>
      </dsp:nvSpPr>
      <dsp:spPr>
        <a:xfrm>
          <a:off x="0" y="1437355"/>
          <a:ext cx="61808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00251-B3CD-6B4E-B55E-14E0BAC1EFB1}">
      <dsp:nvSpPr>
        <dsp:cNvPr id="0" name=""/>
        <dsp:cNvSpPr/>
      </dsp:nvSpPr>
      <dsp:spPr>
        <a:xfrm>
          <a:off x="0" y="1437355"/>
          <a:ext cx="6180891" cy="718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Code depositories</a:t>
          </a:r>
        </a:p>
      </dsp:txBody>
      <dsp:txXfrm>
        <a:off x="0" y="1437355"/>
        <a:ext cx="6180891" cy="718677"/>
      </dsp:txXfrm>
    </dsp:sp>
    <dsp:sp modelId="{D396DDFB-52A4-3D44-B268-68DAEAF1C80F}">
      <dsp:nvSpPr>
        <dsp:cNvPr id="0" name=""/>
        <dsp:cNvSpPr/>
      </dsp:nvSpPr>
      <dsp:spPr>
        <a:xfrm>
          <a:off x="0" y="2156033"/>
          <a:ext cx="61808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D86EB-08F2-EE40-8BCD-EFC308DE743A}">
      <dsp:nvSpPr>
        <dsp:cNvPr id="0" name=""/>
        <dsp:cNvSpPr/>
      </dsp:nvSpPr>
      <dsp:spPr>
        <a:xfrm>
          <a:off x="0" y="2156033"/>
          <a:ext cx="6180891" cy="718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chatGPT</a:t>
          </a:r>
          <a:endParaRPr lang="en-US" sz="3300" kern="1200" dirty="0"/>
        </a:p>
      </dsp:txBody>
      <dsp:txXfrm>
        <a:off x="0" y="2156033"/>
        <a:ext cx="6180891" cy="718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CEAFA-834A-E543-8EDD-46641F0812DB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F3C42-2A6F-7D42-9E9C-E27BB5CE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4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F3C42-2A6F-7D42-9E9C-E27BB5CE71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F3C42-2A6F-7D42-9E9C-E27BB5CE71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Penalty for more complicated models, addressing overfitting.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 Two circles</a:t>
            </a:r>
          </a:p>
          <a:p>
            <a:r>
              <a:rPr lang="en-US" dirty="0"/>
              <a:t>1.1: two circles, 1 hidden layer, 2 neurons; 2 output neuron</a:t>
            </a:r>
          </a:p>
          <a:p>
            <a:r>
              <a:rPr lang="en-US" dirty="0"/>
              <a:t>1.2: 3 hidden neurons, 1 output neurons (not working)</a:t>
            </a:r>
          </a:p>
          <a:p>
            <a:r>
              <a:rPr lang="en-US" dirty="0"/>
              <a:t>1.3 3 hidden neurons; 2 output neuron (worked)</a:t>
            </a:r>
          </a:p>
          <a:p>
            <a:endParaRPr lang="en-US" dirty="0"/>
          </a:p>
          <a:p>
            <a:r>
              <a:rPr lang="en-US" dirty="0"/>
              <a:t>2. Spirals</a:t>
            </a:r>
          </a:p>
          <a:p>
            <a:r>
              <a:rPr lang="en-US" dirty="0"/>
              <a:t>2.1: 2 input neuron; 1 hidden layer, 2 neuron, (1, 2) output neuron. Terrible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2.1: 4 input neuron; 1 hidden layer, (3,4,5,6)neuron, (2,3,4) output neuron. Modest improvement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2.2  2 hidden layers with 2 neuron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2.3 5 input neurons, 8 x8 x 4 neurons; 2 output neurons worked.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F3C42-2A6F-7D42-9E9C-E27BB5CE71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 the key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F3C42-2A6F-7D42-9E9C-E27BB5CE71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0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 the key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F3C42-2A6F-7D42-9E9C-E27BB5CE71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9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www.science.org</a:t>
            </a:r>
            <a:r>
              <a:rPr lang="en-US" dirty="0"/>
              <a:t>/content/article/breakthrough-2021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F3C42-2A6F-7D42-9E9C-E27BB5CE71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/drive/17E4h5aAOioh5DiTo7MZg4hpL6Z_0FyWr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hongqin</a:t>
            </a:r>
            <a:r>
              <a:rPr lang="en-US" dirty="0"/>
              <a:t>/Python-</a:t>
            </a:r>
            <a:r>
              <a:rPr lang="en-US" dirty="0" err="1"/>
              <a:t>CoLab</a:t>
            </a:r>
            <a:r>
              <a:rPr lang="en-US" dirty="0"/>
              <a:t>-bootcamp/blob/master/</a:t>
            </a:r>
            <a:r>
              <a:rPr lang="en-US" dirty="0" err="1"/>
              <a:t>A_Primer_on_Deep_Learning_in_Genomics_Public.ipynb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F3C42-2A6F-7D42-9E9C-E27BB5CE71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2B6-850D-6729-1FD0-95305AEDE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FB0BA-ECCB-123A-F92D-563EC8E5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AB13-FC75-7F34-00BC-A4862BC9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6A3-3836-AB4E-BFA5-3965BF5E7D7F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BA8F-0D4C-8AB0-0377-2F6DEA0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30147-62CC-A1DF-202B-904A897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9C39-6049-C043-BFB0-96E80F6C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6340-82E7-7553-A39C-A282EE5B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E56F-ED8C-80C1-9A9C-D78C57C18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A675-EA93-8774-9922-8FE53F60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6A3-3836-AB4E-BFA5-3965BF5E7D7F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4001-F202-D27E-71C6-DCA34B32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7E08-0B54-30C2-BC31-0381B4EE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9C39-6049-C043-BFB0-96E80F6C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A088A-BC33-76BB-8538-26D4A2DD3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63EAF-72E0-0DF1-CB3E-5CDA0171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B897-890C-5A0F-0029-037B3EA7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6A3-3836-AB4E-BFA5-3965BF5E7D7F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FDFD-B162-D3BE-3606-97AEB5E8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7BD8-5C3E-5038-B1FD-427D92B5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9C39-6049-C043-BFB0-96E80F6C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D869-BECC-391C-FFA3-A5D1ADE1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E833-8434-8E9B-CC03-39F229645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2C95-155E-ABD8-DD2F-D69D9F93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6A3-3836-AB4E-BFA5-3965BF5E7D7F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FFC4-BD12-4007-0B1F-E50307D9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30A3C-7F6A-361E-D452-8DD089C2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9C39-6049-C043-BFB0-96E80F6C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E8B0-5B54-E4E8-CC15-A307D270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F16FF-1F80-0F54-3D58-A41FD2C1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94968-DB9C-EAD8-B716-E9B72ECD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6A3-3836-AB4E-BFA5-3965BF5E7D7F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CC80-4AD4-0878-6B28-D8D6BC81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6190-FAE1-71E7-DB97-DA7FCA61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9C39-6049-C043-BFB0-96E80F6C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ECC2-7A41-DDD9-EE4E-80F21A15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9CE4-B3F0-B535-E68E-A91B35E1B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561FC-5725-21B6-15EE-66655557E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2DA1A-10FC-AF84-816A-6ABF3FF8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6A3-3836-AB4E-BFA5-3965BF5E7D7F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C6915-ECA4-23D1-DDE1-A267A988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0C8BE-E17A-0C8F-A0FD-72EC380C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9C39-6049-C043-BFB0-96E80F6C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89DE-DD11-EBDD-DF31-B0E1F0FA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6EF0-C5E2-B445-AC49-256EBFEEA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34758-844D-88AE-C193-67E93DD5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3DF98-15BA-2A2D-4BFC-AC5FFE71A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24B10-4E03-80A9-A416-47601EAE0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FB0B3-F429-ECE8-8832-C8DBE68D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6A3-3836-AB4E-BFA5-3965BF5E7D7F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67A6E-FFFF-AD3B-01E1-3ECD5A9C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66B3D-DA04-238B-8E21-716ECC59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9C39-6049-C043-BFB0-96E80F6C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31F1-8071-645D-3A5F-D1CBE241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C99A5-904B-9D25-9048-12DA1CF7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6A3-3836-AB4E-BFA5-3965BF5E7D7F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73F19-8254-7037-F21D-EC7264DF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D061C-D182-8928-5AFF-1B4350CC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9C39-6049-C043-BFB0-96E80F6C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3AC4B-80F0-2F57-23D8-349AF85E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6A3-3836-AB4E-BFA5-3965BF5E7D7F}" type="datetimeFigureOut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4D70C-7F50-6560-BE41-E2A27DBA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D174C-8E6A-CB51-3FDE-D8D1AFEC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9C39-6049-C043-BFB0-96E80F6C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C4AE-4D07-DC67-D52D-18DD06E9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C31C-4582-DACC-8E9E-1ACE7E4B6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DA695-ADB2-0D95-57CA-ADF9F28CC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7E21-27EF-00D4-AC2E-97A4107C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6A3-3836-AB4E-BFA5-3965BF5E7D7F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68C05-B08F-53A6-0164-C5E8D674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552BA-84B6-65EA-4EFA-6A5D7A16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9C39-6049-C043-BFB0-96E80F6C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6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CCB6-315C-C84F-E38B-BF25FB1E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219D4-2EC9-9C27-28B5-EC5A0D3D9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57537-8C01-1A3F-A61C-F7C735ED0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367C-AB4F-63ED-8ABC-7D0C533C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6A3-3836-AB4E-BFA5-3965BF5E7D7F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1ABE-9945-233D-8F7F-0B31E412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FEF0A-9684-072B-172D-62D756AE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9C39-6049-C043-BFB0-96E80F6C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2C357-72D9-C93B-5C53-FF412187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0148B-90F7-4044-CC11-4B9E3819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7B29A-EE7E-CDCE-41D7-9D24C4F14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C6A3-3836-AB4E-BFA5-3965BF5E7D7F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9674-965D-9ECE-007B-C28FBA3AF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DD87-7803-0FDD-C60B-954EDD6DA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9C39-6049-C043-BFB0-96E80F6C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5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0.png"/><Relationship Id="rId10" Type="http://schemas.openxmlformats.org/officeDocument/2006/relationships/image" Target="../media/image15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7E4h5aAOioh5DiTo7MZg4hpL6Z_0FyW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FADAA9-DC79-5B45-FD6D-9A8BE6ED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273" y="1764407"/>
            <a:ext cx="9287804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kern="1200" dirty="0">
                <a:solidFill>
                  <a:srgbClr val="0432FF"/>
                </a:solidFill>
                <a:latin typeface="+mj-lt"/>
                <a:ea typeface="+mj-ea"/>
                <a:cs typeface="+mj-cs"/>
              </a:rPr>
              <a:t>Introduction to AI</a:t>
            </a:r>
            <a:endParaRPr lang="en-US" sz="4000" b="1" kern="1200" dirty="0">
              <a:solidFill>
                <a:srgbClr val="0432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36339-4DF6-CB83-1E79-3CEDFA80B655}"/>
              </a:ext>
            </a:extLst>
          </p:cNvPr>
          <p:cNvSpPr txBox="1"/>
          <p:nvPr/>
        </p:nvSpPr>
        <p:spPr>
          <a:xfrm>
            <a:off x="5161742" y="4478391"/>
            <a:ext cx="3954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Hong Qin, U of Tennessee Chattanooga, </a:t>
            </a:r>
          </a:p>
          <a:p>
            <a:pPr algn="r"/>
            <a:r>
              <a:rPr lang="en-US" dirty="0"/>
              <a:t>May 23, 2024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8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C9B3-1DE6-F72B-6EFA-0F40A422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on </a:t>
            </a:r>
            <a:r>
              <a:rPr lang="en-US" dirty="0" err="1"/>
              <a:t>AlphFold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1539-E423-5547-F1F6-00777F6C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D553-43B0-D1BB-211B-A10F890D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Trends of Machine Intelligence in Biomedical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3DAC-28A0-9E6F-CB74-1A08C8A8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3211" cy="2585954"/>
          </a:xfrm>
        </p:spPr>
        <p:txBody>
          <a:bodyPr>
            <a:normAutofit/>
          </a:bodyPr>
          <a:lstStyle/>
          <a:p>
            <a:r>
              <a:rPr lang="en-US" dirty="0"/>
              <a:t>Explainable AI (XAI)</a:t>
            </a:r>
          </a:p>
          <a:p>
            <a:r>
              <a:rPr lang="en-US" dirty="0"/>
              <a:t>Prediction and Personalization</a:t>
            </a:r>
          </a:p>
          <a:p>
            <a:r>
              <a:rPr lang="en-US" dirty="0"/>
              <a:t>Privacy-preserved AI</a:t>
            </a:r>
          </a:p>
          <a:p>
            <a:r>
              <a:rPr lang="en-US" dirty="0"/>
              <a:t>Trustworthy AI</a:t>
            </a:r>
          </a:p>
          <a:p>
            <a:r>
              <a:rPr lang="en-US" dirty="0"/>
              <a:t>Large Language Models</a:t>
            </a:r>
          </a:p>
        </p:txBody>
      </p:sp>
      <p:pic>
        <p:nvPicPr>
          <p:cNvPr id="4098" name="Picture 2" descr="figure 1">
            <a:extLst>
              <a:ext uri="{FF2B5EF4-FFF2-40B4-BE49-F238E27FC236}">
                <a16:creationId xmlns:a16="http://schemas.microsoft.com/office/drawing/2014/main" id="{E2EB1CC2-872A-47BF-5730-960B2DFC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679" y="1184905"/>
            <a:ext cx="4319997" cy="500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D86A7-6C05-D7C5-EB4A-4821AF93DF48}"/>
              </a:ext>
            </a:extLst>
          </p:cNvPr>
          <p:cNvSpPr txBox="1"/>
          <p:nvPr/>
        </p:nvSpPr>
        <p:spPr>
          <a:xfrm>
            <a:off x="10107775" y="6590906"/>
            <a:ext cx="20842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 err="1">
                <a:solidFill>
                  <a:srgbClr val="222222"/>
                </a:solidFill>
                <a:effectLst/>
                <a:latin typeface="-apple-system"/>
              </a:rPr>
              <a:t>Novakovsky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-apple-system"/>
              </a:rPr>
              <a:t>Nat Rev Genet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-apple-system"/>
              </a:rPr>
              <a:t> (2022).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3116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All you need to know before starting with GitHub! | by Joos Korstanje |  Towards Data Science">
            <a:extLst>
              <a:ext uri="{FF2B5EF4-FFF2-40B4-BE49-F238E27FC236}">
                <a16:creationId xmlns:a16="http://schemas.microsoft.com/office/drawing/2014/main" id="{B778BE56-4391-0C54-2FA1-D3507F7B7E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1" t="22369" r="6631" b="21869"/>
          <a:stretch/>
        </p:blipFill>
        <p:spPr bwMode="auto">
          <a:xfrm>
            <a:off x="801817" y="5113544"/>
            <a:ext cx="3126828" cy="11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E426E-1879-EF37-13BC-6F3A20FF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Machine Intelligence</a:t>
            </a:r>
          </a:p>
        </p:txBody>
      </p:sp>
      <p:graphicFrame>
        <p:nvGraphicFramePr>
          <p:cNvPr id="3090" name="Content Placeholder 2">
            <a:extLst>
              <a:ext uri="{FF2B5EF4-FFF2-40B4-BE49-F238E27FC236}">
                <a16:creationId xmlns:a16="http://schemas.microsoft.com/office/drawing/2014/main" id="{CAC54A11-2181-8A10-E1F2-48D9B0AF9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52545"/>
              </p:ext>
            </p:extLst>
          </p:nvPr>
        </p:nvGraphicFramePr>
        <p:xfrm>
          <a:off x="838200" y="1825625"/>
          <a:ext cx="6180891" cy="287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Python (programming language) - Wikipedia">
            <a:extLst>
              <a:ext uri="{FF2B5EF4-FFF2-40B4-BE49-F238E27FC236}">
                <a16:creationId xmlns:a16="http://schemas.microsoft.com/office/drawing/2014/main" id="{BBE7D994-CFB2-1D4B-FA38-5ECB0F8D6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335" y="3560414"/>
            <a:ext cx="1038057" cy="113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lab: An easy way to learn and use TensorFlow — The TensorFlow Blog">
            <a:extLst>
              <a:ext uri="{FF2B5EF4-FFF2-40B4-BE49-F238E27FC236}">
                <a16:creationId xmlns:a16="http://schemas.microsoft.com/office/drawing/2014/main" id="{605E0A0E-EC7B-9478-9965-69F2C6A10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/>
          <a:stretch/>
        </p:blipFill>
        <p:spPr bwMode="auto">
          <a:xfrm>
            <a:off x="4130555" y="5006819"/>
            <a:ext cx="2994376" cy="118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eep Learning Illustrated: A Visual, Interactive Guide to Artificial  Intelligence (Addison-Wesley Data &amp; Analytics Series): Krohn, Jon,  Beyleveld, Grant, Bassens, Aglaé: 9780135116692: Amazon.com: Books">
            <a:extLst>
              <a:ext uri="{FF2B5EF4-FFF2-40B4-BE49-F238E27FC236}">
                <a16:creationId xmlns:a16="http://schemas.microsoft.com/office/drawing/2014/main" id="{C1409873-A147-83F6-3C93-847F0C567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323" y="3833531"/>
            <a:ext cx="1617250" cy="212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dX | Drupal.org">
            <a:extLst>
              <a:ext uri="{FF2B5EF4-FFF2-40B4-BE49-F238E27FC236}">
                <a16:creationId xmlns:a16="http://schemas.microsoft.com/office/drawing/2014/main" id="{88BE3038-0B2F-B61C-6DF2-7A53EFFB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529" y="5061852"/>
            <a:ext cx="1679482" cy="10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Online Learning for Organizations | Coursera for Business">
            <a:extLst>
              <a:ext uri="{FF2B5EF4-FFF2-40B4-BE49-F238E27FC236}">
                <a16:creationId xmlns:a16="http://schemas.microsoft.com/office/drawing/2014/main" id="{A5C70469-26B4-C2F5-C408-2196594B3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0" b="28402"/>
          <a:stretch/>
        </p:blipFill>
        <p:spPr bwMode="auto">
          <a:xfrm>
            <a:off x="8854889" y="1617091"/>
            <a:ext cx="2531996" cy="63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0F56FF70-48D5-15AA-B7B9-4329036E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702" y="2461667"/>
            <a:ext cx="2464933" cy="91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DataCamp Workspace Review: The Perfect IDE for Data Science?">
            <a:extLst>
              <a:ext uri="{FF2B5EF4-FFF2-40B4-BE49-F238E27FC236}">
                <a16:creationId xmlns:a16="http://schemas.microsoft.com/office/drawing/2014/main" id="{B7620630-A29F-4D5E-6878-BB1488BA8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3" b="29378"/>
          <a:stretch/>
        </p:blipFill>
        <p:spPr bwMode="auto">
          <a:xfrm>
            <a:off x="8854889" y="700789"/>
            <a:ext cx="2595684" cy="78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89C289-34D5-101F-9606-09FF65475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052" y="1421642"/>
            <a:ext cx="2132818" cy="200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8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0FF4-E48C-9DD0-06EB-651CE0DB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on large language models in 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3456-B9A9-0BCD-00D7-7F52A9FD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055A-48B7-13BC-B19A-B7742B52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CoLab</a:t>
            </a:r>
            <a:r>
              <a:rPr lang="en-US" dirty="0"/>
              <a:t> Tutorial on Deep Learning with DNA</a:t>
            </a:r>
          </a:p>
        </p:txBody>
      </p:sp>
      <p:pic>
        <p:nvPicPr>
          <p:cNvPr id="5" name="Picture 4" descr="Graphical user interface, tex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0C0D196-A816-3367-5E1F-027D5191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10535"/>
            <a:ext cx="9386782" cy="2075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6C7707-1ADF-843E-6262-EAD34F9149D0}"/>
              </a:ext>
            </a:extLst>
          </p:cNvPr>
          <p:cNvSpPr txBox="1"/>
          <p:nvPr/>
        </p:nvSpPr>
        <p:spPr>
          <a:xfrm>
            <a:off x="237061" y="5636525"/>
            <a:ext cx="11954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hongqin</a:t>
            </a:r>
            <a:r>
              <a:rPr lang="en-US" dirty="0"/>
              <a:t>/Python-</a:t>
            </a:r>
            <a:r>
              <a:rPr lang="en-US" dirty="0" err="1"/>
              <a:t>CoLab</a:t>
            </a:r>
            <a:r>
              <a:rPr lang="en-US" dirty="0"/>
              <a:t>-bootcamp/blob/master/</a:t>
            </a:r>
            <a:r>
              <a:rPr lang="en-US" dirty="0" err="1"/>
              <a:t>A_Primer_on_Deep_Learning_in_Genomics_Public.ipynb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2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CD0FA-3134-54B1-CAE6-E7CF32C5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538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/>
              <a:t>Acknowledgment</a:t>
            </a:r>
          </a:p>
        </p:txBody>
      </p:sp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4038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SF Logo | NSF - National Science Foundation">
            <a:extLst>
              <a:ext uri="{FF2B5EF4-FFF2-40B4-BE49-F238E27FC236}">
                <a16:creationId xmlns:a16="http://schemas.microsoft.com/office/drawing/2014/main" id="{F9F71017-D0DE-5805-43F8-318CF1D9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2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Oval 1060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1108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2817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28" name="Picture 4" descr="Inclusion, Diversity, Equity, and Anti-Racism in Health and Science  Professions: A Call to Action for Membership and Leadership Organizations - National  Academy of Medicine">
            <a:extLst>
              <a:ext uri="{FF2B5EF4-FFF2-40B4-BE49-F238E27FC236}">
                <a16:creationId xmlns:a16="http://schemas.microsoft.com/office/drawing/2014/main" id="{693BFD6C-A40B-7855-E8DC-083F31EF7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r="26039"/>
          <a:stretch/>
        </p:blipFill>
        <p:spPr bwMode="auto">
          <a:xfrm>
            <a:off x="314801" y="3944203"/>
            <a:ext cx="2533423" cy="2089592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012D22-B31A-B87D-5C5F-ECDE910A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141" y="2863839"/>
            <a:ext cx="1682435" cy="147213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2F5F-3215-2CC3-87F6-2840B16E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37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-apple-system"/>
              </a:rPr>
              <a:t>National Science Foundation</a:t>
            </a:r>
          </a:p>
          <a:p>
            <a:r>
              <a:rPr lang="en-US" sz="2200" dirty="0">
                <a:latin typeface="-apple-system"/>
              </a:rPr>
              <a:t>National Academy of Medicine</a:t>
            </a:r>
          </a:p>
          <a:p>
            <a:r>
              <a:rPr lang="en-US" sz="2200" dirty="0">
                <a:latin typeface="-apple-system"/>
              </a:rPr>
              <a:t>University of Tennessee at Chattanooga</a:t>
            </a:r>
            <a:endParaRPr lang="en-US" sz="2200" dirty="0"/>
          </a:p>
          <a:p>
            <a:r>
              <a:rPr lang="en-US" sz="2200" dirty="0"/>
              <a:t>Deep learning illustrated</a:t>
            </a:r>
          </a:p>
          <a:p>
            <a:r>
              <a:rPr lang="en-US" sz="2200" dirty="0"/>
              <a:t>https://</a:t>
            </a:r>
            <a:r>
              <a:rPr lang="en-US" sz="2200" dirty="0" err="1"/>
              <a:t>playground.tensorflow.org</a:t>
            </a:r>
            <a:r>
              <a:rPr lang="en-US" sz="2200" dirty="0"/>
              <a:t>/ </a:t>
            </a:r>
          </a:p>
          <a:p>
            <a:r>
              <a:rPr lang="en-US" sz="2200" dirty="0"/>
              <a:t>https://</a:t>
            </a:r>
            <a:r>
              <a:rPr lang="en-US" sz="2200" dirty="0" err="1"/>
              <a:t>www.science.org</a:t>
            </a:r>
            <a:r>
              <a:rPr lang="en-US" sz="2200" dirty="0"/>
              <a:t>/content/article/breakthrough-2021</a:t>
            </a:r>
          </a:p>
          <a:p>
            <a:r>
              <a:rPr lang="en-US" sz="2200" dirty="0"/>
              <a:t>https://</a:t>
            </a:r>
            <a:r>
              <a:rPr lang="en-US" sz="2200" dirty="0" err="1"/>
              <a:t>alphafold.ebi.ac.uk</a:t>
            </a:r>
            <a:r>
              <a:rPr lang="en-US" sz="2200" dirty="0"/>
              <a:t>/ </a:t>
            </a:r>
          </a:p>
          <a:p>
            <a:r>
              <a:rPr lang="en-US" sz="2200" b="0" i="0" dirty="0" err="1">
                <a:effectLst/>
                <a:latin typeface="-apple-system"/>
              </a:rPr>
              <a:t>Novakovsky</a:t>
            </a:r>
            <a:r>
              <a:rPr lang="en-US" sz="2200" b="0" i="0" dirty="0">
                <a:effectLst/>
                <a:latin typeface="-apple-system"/>
              </a:rPr>
              <a:t>, </a:t>
            </a:r>
            <a:r>
              <a:rPr lang="en-US" sz="2200" b="0" i="1" dirty="0">
                <a:effectLst/>
                <a:latin typeface="-apple-system"/>
              </a:rPr>
              <a:t>et al.</a:t>
            </a:r>
            <a:r>
              <a:rPr lang="en-US" sz="2200" b="0" i="0" dirty="0">
                <a:effectLst/>
                <a:latin typeface="-apple-system"/>
              </a:rPr>
              <a:t> </a:t>
            </a:r>
            <a:r>
              <a:rPr lang="en-US" sz="2200" b="0" i="1" dirty="0">
                <a:effectLst/>
                <a:latin typeface="-apple-system"/>
              </a:rPr>
              <a:t>Nat Rev Genet</a:t>
            </a:r>
            <a:r>
              <a:rPr lang="en-US" sz="2200" b="0" i="0" dirty="0">
                <a:effectLst/>
                <a:latin typeface="-apple-system"/>
              </a:rPr>
              <a:t> (2022).</a:t>
            </a:r>
            <a:endParaRPr lang="en-US" sz="2200" dirty="0"/>
          </a:p>
          <a:p>
            <a:r>
              <a:rPr lang="en-US" sz="2200" b="0" i="0" dirty="0">
                <a:effectLst/>
                <a:latin typeface="-apple-system"/>
              </a:rPr>
              <a:t>Zou, </a:t>
            </a:r>
            <a:r>
              <a:rPr lang="en-US" sz="2200" b="0" i="0" dirty="0" err="1">
                <a:effectLst/>
                <a:latin typeface="-apple-system"/>
              </a:rPr>
              <a:t>J.,et</a:t>
            </a:r>
            <a:r>
              <a:rPr lang="en-US" sz="2200" b="0" i="0" dirty="0">
                <a:effectLst/>
                <a:latin typeface="-apple-system"/>
              </a:rPr>
              <a:t> al. </a:t>
            </a:r>
            <a:r>
              <a:rPr lang="en-US" sz="2200" b="0" i="1" dirty="0">
                <a:effectLst/>
                <a:latin typeface="-apple-system"/>
              </a:rPr>
              <a:t>Nat Genet</a:t>
            </a:r>
            <a:r>
              <a:rPr lang="en-US" sz="2200" b="0" i="0" dirty="0">
                <a:effectLst/>
                <a:latin typeface="-apple-system"/>
              </a:rPr>
              <a:t> </a:t>
            </a:r>
            <a:r>
              <a:rPr lang="en-US" sz="2200" b="1" i="0" dirty="0">
                <a:effectLst/>
                <a:latin typeface="-apple-system"/>
              </a:rPr>
              <a:t>51</a:t>
            </a:r>
            <a:r>
              <a:rPr lang="en-US" sz="2200" b="0" i="0" dirty="0">
                <a:effectLst/>
                <a:latin typeface="-apple-system"/>
              </a:rPr>
              <a:t>, 12–18 (2019).</a:t>
            </a:r>
          </a:p>
        </p:txBody>
      </p:sp>
      <p:sp>
        <p:nvSpPr>
          <p:cNvPr id="1065" name="Arc 1064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99690" y="5509119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7" name="Freeform: Shape 1066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24986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0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248D-A48E-59C3-4EED-DA859DE8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brains work?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A130C34-E66C-51D9-8FC2-349F48E38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" t="7508" r="5834" b="5038"/>
          <a:stretch/>
        </p:blipFill>
        <p:spPr>
          <a:xfrm>
            <a:off x="1062680" y="2001794"/>
            <a:ext cx="5226909" cy="3496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1AFF6-B862-5EC8-74CB-9D6B42914C22}"/>
              </a:ext>
            </a:extLst>
          </p:cNvPr>
          <p:cNvSpPr txBox="1"/>
          <p:nvPr/>
        </p:nvSpPr>
        <p:spPr>
          <a:xfrm>
            <a:off x="0" y="6513698"/>
            <a:ext cx="424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Krohn</a:t>
            </a:r>
            <a:r>
              <a:rPr lang="en-US" i="1" dirty="0"/>
              <a:t> et al, Deep Learning Illustrated, 2020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80B7B59-88DD-1CCF-C645-CF52B10BA0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3669" r="23744" b="27952"/>
          <a:stretch/>
        </p:blipFill>
        <p:spPr>
          <a:xfrm>
            <a:off x="7954777" y="1530295"/>
            <a:ext cx="2693893" cy="4962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95E8A9-E81F-47C9-D022-9CB5278551A0}"/>
              </a:ext>
            </a:extLst>
          </p:cNvPr>
          <p:cNvSpPr txBox="1"/>
          <p:nvPr/>
        </p:nvSpPr>
        <p:spPr>
          <a:xfrm>
            <a:off x="7681355" y="1027906"/>
            <a:ext cx="375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Simple Neuron Recognizes a Feature</a:t>
            </a:r>
          </a:p>
        </p:txBody>
      </p:sp>
    </p:spTree>
    <p:extLst>
      <p:ext uri="{BB962C8B-B14F-4D97-AF65-F5344CB8AC3E}">
        <p14:creationId xmlns:p14="http://schemas.microsoft.com/office/powerpoint/2010/main" val="251559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248D-A48E-59C3-4EED-DA859DE8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Brains to Neural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1AFF6-B862-5EC8-74CB-9D6B42914C22}"/>
              </a:ext>
            </a:extLst>
          </p:cNvPr>
          <p:cNvSpPr txBox="1"/>
          <p:nvPr/>
        </p:nvSpPr>
        <p:spPr>
          <a:xfrm>
            <a:off x="0" y="6513698"/>
            <a:ext cx="424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Krohn</a:t>
            </a:r>
            <a:r>
              <a:rPr lang="en-US" i="1" dirty="0"/>
              <a:t> et al, Deep Learning Illustrated, 2020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794A521-219C-8D60-F32C-C829271275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7" t="4870" r="8985" b="21666"/>
          <a:stretch/>
        </p:blipFill>
        <p:spPr>
          <a:xfrm>
            <a:off x="352825" y="1747222"/>
            <a:ext cx="4488937" cy="3438156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CA9A819-8BED-5F98-0AA9-74A773AAF4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t="4289" r="6063" b="50000"/>
          <a:stretch/>
        </p:blipFill>
        <p:spPr>
          <a:xfrm>
            <a:off x="5534021" y="1808793"/>
            <a:ext cx="6514986" cy="32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2A891-FAE6-6C55-4F8C-757C63D3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Neural Network Playground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8210-1617-AC68-E018-027EC855E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3"/>
              </a:rPr>
              <a:t>https://playground.tensorflow.org/</a:t>
            </a:r>
            <a:r>
              <a:rPr lang="en-US" sz="2000" dirty="0"/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Learning Objectives: </a:t>
            </a:r>
          </a:p>
          <a:p>
            <a:pPr marL="914400" lvl="2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Features</a:t>
            </a:r>
          </a:p>
          <a:p>
            <a:pPr marL="914400" lvl="2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Number of layers</a:t>
            </a:r>
          </a:p>
          <a:p>
            <a:pPr marL="914400" lvl="2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Number of neurons</a:t>
            </a:r>
          </a:p>
          <a:p>
            <a:pPr marL="914400" lvl="2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Loss function</a:t>
            </a:r>
          </a:p>
          <a:p>
            <a:pPr marL="914400" lvl="2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Activation function. </a:t>
            </a:r>
          </a:p>
          <a:p>
            <a:pPr marL="914400" lvl="2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Learning rate</a:t>
            </a:r>
          </a:p>
          <a:p>
            <a:pPr marL="914400" lvl="2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Epoch</a:t>
            </a:r>
          </a:p>
          <a:p>
            <a:pPr marL="914400" lvl="2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Regularization</a:t>
            </a:r>
            <a:endParaRPr lang="en-US" dirty="0"/>
          </a:p>
        </p:txBody>
      </p:sp>
      <p:pic>
        <p:nvPicPr>
          <p:cNvPr id="1026" name="Picture 2" descr="TensorFlow Playground">
            <a:extLst>
              <a:ext uri="{FF2B5EF4-FFF2-40B4-BE49-F238E27FC236}">
                <a16:creationId xmlns:a16="http://schemas.microsoft.com/office/drawing/2014/main" id="{EEEE103C-8A9D-0253-E647-AD8708B9F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7242" y="3429000"/>
            <a:ext cx="5613943" cy="208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02BB3-96A0-E89D-B71D-BDB8197B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Models in Simple C</a:t>
            </a:r>
            <a:r>
              <a:rPr lang="en-US" sz="3200" b="1" dirty="0">
                <a:solidFill>
                  <a:srgbClr val="FFFFFF"/>
                </a:solidFill>
              </a:rPr>
              <a:t>ases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F70122D-B6D1-B118-D558-588229F8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032355"/>
            <a:ext cx="7347537" cy="47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4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02BB3-96A0-E89D-B71D-BDB8197B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Models in Challenging </a:t>
            </a:r>
            <a:r>
              <a:rPr lang="en-US" sz="3200" b="1" dirty="0">
                <a:solidFill>
                  <a:srgbClr val="FFFFFF"/>
                </a:solidFill>
              </a:rPr>
              <a:t>C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ases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DA2E588-7942-9B37-CF4B-C71EE908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812218"/>
            <a:ext cx="7772400" cy="52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4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331A8E-25BE-CCD6-4ABD-972251B8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" y="3121702"/>
            <a:ext cx="4179583" cy="72696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Deep </a:t>
            </a:r>
            <a:r>
              <a:rPr lang="en-US" sz="4000" b="1" dirty="0">
                <a:solidFill>
                  <a:schemeClr val="tx2"/>
                </a:solidFill>
              </a:rPr>
              <a:t>Models</a:t>
            </a: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W</a:t>
            </a:r>
            <a:r>
              <a:rPr lang="en-US" sz="4000" b="1" dirty="0">
                <a:solidFill>
                  <a:schemeClr val="tx2"/>
                </a:solidFill>
              </a:rPr>
              <a:t>ork!</a:t>
            </a: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0E7220E-4739-5887-2FFD-0114D8664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663" y="928076"/>
            <a:ext cx="7382806" cy="500184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8510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31A8E-25BE-CCD6-4ABD-972251B8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313" y="1940093"/>
            <a:ext cx="4620584" cy="3163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  <a:b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layers</a:t>
            </a:r>
            <a:b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neurons</a:t>
            </a:r>
            <a:b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Loss function</a:t>
            </a:r>
            <a:b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Activation function. </a:t>
            </a:r>
            <a:b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rate</a:t>
            </a:r>
            <a:b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Epoch</a:t>
            </a:r>
            <a:b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Regularization</a:t>
            </a: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0E7220E-4739-5887-2FFD-0114D8664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897" y="1163783"/>
            <a:ext cx="5814636" cy="39394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D39EC-A112-D0A4-C3C8-210E81CFCFB0}"/>
              </a:ext>
            </a:extLst>
          </p:cNvPr>
          <p:cNvSpPr txBox="1"/>
          <p:nvPr/>
        </p:nvSpPr>
        <p:spPr>
          <a:xfrm>
            <a:off x="807522" y="923806"/>
            <a:ext cx="4079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Quick Summary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486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2ABB6-D646-3817-2FA4-1496E601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4100"/>
              <a:t>Recent AI advances in biomedical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7846-1949-48A0-1CD2-0E321E51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1082345"/>
          </a:xfrm>
        </p:spPr>
        <p:txBody>
          <a:bodyPr>
            <a:normAutofit/>
          </a:bodyPr>
          <a:lstStyle/>
          <a:p>
            <a:r>
              <a:rPr lang="en-US" sz="2000" dirty="0"/>
              <a:t>Biomedical Image Analysis – Automation. </a:t>
            </a:r>
          </a:p>
          <a:p>
            <a:r>
              <a:rPr lang="en-US" sz="2000" dirty="0"/>
              <a:t>Protein 3D Structure Prediction. </a:t>
            </a:r>
          </a:p>
        </p:txBody>
      </p:sp>
      <p:pic>
        <p:nvPicPr>
          <p:cNvPr id="2050" name="Picture 2" descr="Breakthrough of the Year video.">
            <a:extLst>
              <a:ext uri="{FF2B5EF4-FFF2-40B4-BE49-F238E27FC236}">
                <a16:creationId xmlns:a16="http://schemas.microsoft.com/office/drawing/2014/main" id="{9552CFE4-05B8-666C-3549-7BC7EAAC4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8237" y="1321861"/>
            <a:ext cx="6776201" cy="38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F6A251-7DE7-379B-BB94-DED7C1AA0359}"/>
              </a:ext>
            </a:extLst>
          </p:cNvPr>
          <p:cNvSpPr txBox="1"/>
          <p:nvPr/>
        </p:nvSpPr>
        <p:spPr>
          <a:xfrm>
            <a:off x="7073701" y="6321810"/>
            <a:ext cx="4747547" cy="26704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i="1" dirty="0">
                <a:solidFill>
                  <a:srgbClr val="FFFFFF"/>
                </a:solidFill>
              </a:rPr>
              <a:t>https://</a:t>
            </a:r>
            <a:r>
              <a:rPr lang="en-US" sz="1050" i="1" dirty="0" err="1">
                <a:solidFill>
                  <a:srgbClr val="FFFFFF"/>
                </a:solidFill>
              </a:rPr>
              <a:t>www.science.org</a:t>
            </a:r>
            <a:r>
              <a:rPr lang="en-US" sz="1050" i="1" dirty="0">
                <a:solidFill>
                  <a:srgbClr val="FFFFFF"/>
                </a:solidFill>
              </a:rPr>
              <a:t>/content/article/breakthrough-2021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0B52482-5EEE-A694-72ED-A84E4FA0D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05" y="3885114"/>
            <a:ext cx="3549517" cy="16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517</Words>
  <Application>Microsoft Macintosh PowerPoint</Application>
  <PresentationFormat>Widescreen</PresentationFormat>
  <Paragraphs>83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Introduction to AI</vt:lpstr>
      <vt:lpstr>How do brains work? </vt:lpstr>
      <vt:lpstr>From Brains to Neural Networks</vt:lpstr>
      <vt:lpstr>Neural Network Playground</vt:lpstr>
      <vt:lpstr>Linear Models in Simple Cases</vt:lpstr>
      <vt:lpstr>Linear Models in Challenging Cases</vt:lpstr>
      <vt:lpstr>Deep Models Work!</vt:lpstr>
      <vt:lpstr>Features Number of layers Number of neurons Loss function Activation function.  Learning rate Epoch Regularization</vt:lpstr>
      <vt:lpstr>Recent AI advances in biomedical fields</vt:lpstr>
      <vt:lpstr>Add more on AlphFold</vt:lpstr>
      <vt:lpstr>Some Trends of Machine Intelligence in Biomedical Fields</vt:lpstr>
      <vt:lpstr>To Learn Machine Intelligence</vt:lpstr>
      <vt:lpstr>Add more on large language models in bioinformatics</vt:lpstr>
      <vt:lpstr>A CoLab Tutorial on Deep Learning with DNA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101</dc:title>
  <dc:creator>Qin, Hong</dc:creator>
  <cp:lastModifiedBy>Qin, Hong</cp:lastModifiedBy>
  <cp:revision>66</cp:revision>
  <dcterms:created xsi:type="dcterms:W3CDTF">2022-11-28T18:54:50Z</dcterms:created>
  <dcterms:modified xsi:type="dcterms:W3CDTF">2024-05-22T21:05:57Z</dcterms:modified>
</cp:coreProperties>
</file>