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6" d="100"/>
          <a:sy n="76" d="100"/>
        </p:scale>
        <p:origin x="-1206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/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69269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Uracil" TargetMode="External"/><Relationship Id="rId13" Type="http://schemas.openxmlformats.org/officeDocument/2006/relationships/hyperlink" Target="http://en.wikipedia.org/wiki/Suicide_inhibitor" TargetMode="External"/><Relationship Id="rId3" Type="http://schemas.openxmlformats.org/officeDocument/2006/relationships/hyperlink" Target="http://en.wikipedia.org/wiki/Gene" TargetMode="External"/><Relationship Id="rId7" Type="http://schemas.openxmlformats.org/officeDocument/2006/relationships/hyperlink" Target="http://en.wikipedia.org/wiki/Ribonucleotides" TargetMode="External"/><Relationship Id="rId12" Type="http://schemas.openxmlformats.org/officeDocument/2006/relationships/hyperlink" Target="http://toolserver.org/~dispenser/cgi-bin/dab_solver.py?page=URA3&amp;editintro=Template:Disambiguation_needed/editintro&amp;client=Template:Dn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Pyrimidine" TargetMode="External"/><Relationship Id="rId11" Type="http://schemas.openxmlformats.org/officeDocument/2006/relationships/hyperlink" Target="http://en.wikipedia.org/wiki/Positive_selection" TargetMode="External"/><Relationship Id="rId5" Type="http://schemas.openxmlformats.org/officeDocument/2006/relationships/hyperlink" Target="http://en.wikipedia.org/wiki/Enzyme" TargetMode="External"/><Relationship Id="rId15" Type="http://schemas.openxmlformats.org/officeDocument/2006/relationships/hyperlink" Target="http://en.wikipedia.org/wiki/Negative_selection" TargetMode="External"/><Relationship Id="rId10" Type="http://schemas.openxmlformats.org/officeDocument/2006/relationships/hyperlink" Target="http://en.wikipedia.org/wiki/Auxotrophic" TargetMode="External"/><Relationship Id="rId4" Type="http://schemas.openxmlformats.org/officeDocument/2006/relationships/hyperlink" Target="http://en.wikipedia.org/wiki/Orotidine_5'-phosphate_decarboxylase" TargetMode="External"/><Relationship Id="rId9" Type="http://schemas.openxmlformats.org/officeDocument/2006/relationships/hyperlink" Target="http://en.wikipedia.org/wiki/Uridine" TargetMode="External"/><Relationship Id="rId14" Type="http://schemas.openxmlformats.org/officeDocument/2006/relationships/hyperlink" Target="http://en.wikipedia.org/wiki/5-fluorouracil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US"/>
              <a:t>Using 5-Fluoroorotic Acid (5-FOA) for the counter-selection of yeast is a common genetic screening method. Curing yeast strains of plasmids, plasmid shuffling, allelic replacement, and two-hybrid screens are methods that can employ the use of 5-FOA. Otherwise nontoxic to yeast, 5-FOA is converted to the toxic form (i.e., 5-flurouracil) in strains expressing the functional URA3 gene coding for orotine-5-monophosphate decarboxylase that is involved in the synthesis of uracil. Yeast strains that are phenotypically Ura+ become Ura- and 5-FOA(R) (resistant) after selection.</a:t>
            </a:r>
          </a:p>
          <a:p>
            <a:endParaRPr lang="en-US"/>
          </a:p>
          <a:p>
            <a:pPr lvl="0" rtl="0">
              <a:buClr>
                <a:srgbClr val="000000"/>
              </a:buClr>
              <a:buSzPct val="100000"/>
              <a:buFont typeface="Arial"/>
              <a:buNone/>
            </a:pPr>
            <a:r>
              <a:rPr lang="en-US" sz="1100"/>
              <a:t>URA3 is gene on Chromosome V in Saccharomyces (yeast). Its systematic name is </a:t>
            </a:r>
            <a:r>
              <a:rPr lang="en-US" sz="1100" b="1"/>
              <a:t>YEL021W</a:t>
            </a:r>
            <a:r>
              <a:rPr lang="en-US" sz="1100"/>
              <a:t>. </a:t>
            </a:r>
            <a:r>
              <a:rPr lang="en-US" sz="1100" b="1"/>
              <a:t>URA3</a:t>
            </a:r>
            <a:r>
              <a:rPr lang="en-US" sz="1100"/>
              <a:t> is a</a:t>
            </a:r>
            <a:r>
              <a:rPr lang="en-US" sz="1100">
                <a:hlinkClick r:id="rId3"/>
              </a:rPr>
              <a:t> </a:t>
            </a:r>
            <a:r>
              <a:rPr lang="en-US" sz="1100" u="sng">
                <a:solidFill>
                  <a:schemeClr val="hlink"/>
                </a:solidFill>
                <a:hlinkClick r:id="rId3"/>
              </a:rPr>
              <a:t>gene</a:t>
            </a:r>
            <a:r>
              <a:rPr lang="en-US" sz="1100"/>
              <a:t> that encodes</a:t>
            </a:r>
            <a:r>
              <a:rPr lang="en-US" sz="1100">
                <a:hlinkClick r:id="rId4"/>
              </a:rPr>
              <a:t> </a:t>
            </a:r>
            <a:r>
              <a:rPr lang="en-US" sz="1100" u="sng">
                <a:solidFill>
                  <a:schemeClr val="hlink"/>
                </a:solidFill>
                <a:hlinkClick r:id="rId4"/>
              </a:rPr>
              <a:t>Orotidine_5'-phosphate_decarboxylase</a:t>
            </a:r>
            <a:r>
              <a:rPr lang="en-US" sz="1100"/>
              <a:t> </a:t>
            </a:r>
            <a:r>
              <a:rPr lang="en-US" sz="1100" b="1"/>
              <a:t>(ODCase)</a:t>
            </a:r>
            <a:r>
              <a:rPr lang="en-US" sz="1100"/>
              <a:t>, which is an</a:t>
            </a:r>
            <a:r>
              <a:rPr lang="en-US" sz="1100">
                <a:hlinkClick r:id="rId5"/>
              </a:rPr>
              <a:t> </a:t>
            </a:r>
            <a:r>
              <a:rPr lang="en-US" sz="1100" u="sng">
                <a:solidFill>
                  <a:schemeClr val="hlink"/>
                </a:solidFill>
                <a:hlinkClick r:id="rId5"/>
              </a:rPr>
              <a:t>enzyme</a:t>
            </a:r>
            <a:r>
              <a:rPr lang="en-US" sz="1100"/>
              <a:t> that catalyzes one reaction involved in the synthesis of</a:t>
            </a:r>
            <a:r>
              <a:rPr lang="en-US" sz="1100">
                <a:hlinkClick r:id="rId6"/>
              </a:rPr>
              <a:t> </a:t>
            </a:r>
            <a:r>
              <a:rPr lang="en-US" sz="1100" u="sng">
                <a:solidFill>
                  <a:schemeClr val="hlink"/>
                </a:solidFill>
                <a:hlinkClick r:id="rId6"/>
              </a:rPr>
              <a:t>pyrimidine</a:t>
            </a:r>
            <a:r>
              <a:rPr lang="en-US" sz="1100">
                <a:hlinkClick r:id="rId7"/>
              </a:rPr>
              <a:t> </a:t>
            </a:r>
            <a:r>
              <a:rPr lang="en-US" sz="1100" u="sng">
                <a:solidFill>
                  <a:schemeClr val="hlink"/>
                </a:solidFill>
                <a:hlinkClick r:id="rId7"/>
              </a:rPr>
              <a:t>ribonucleotides</a:t>
            </a:r>
            <a:r>
              <a:rPr lang="en-US" sz="1100"/>
              <a:t> in yeast RNA.</a:t>
            </a:r>
          </a:p>
          <a:p>
            <a:pPr lvl="0" rtl="0">
              <a:buClr>
                <a:srgbClr val="000000"/>
              </a:buClr>
              <a:buSzPct val="100000"/>
              <a:buFont typeface="Arial"/>
              <a:buNone/>
            </a:pPr>
            <a:r>
              <a:rPr lang="en-US" sz="1100"/>
              <a:t>Loss of ODCase activity leads to a lack of cell growth unless</a:t>
            </a:r>
            <a:r>
              <a:rPr lang="en-US" sz="1100">
                <a:hlinkClick r:id="rId8"/>
              </a:rPr>
              <a:t> </a:t>
            </a:r>
            <a:r>
              <a:rPr lang="en-US" sz="1100" u="sng">
                <a:solidFill>
                  <a:schemeClr val="hlink"/>
                </a:solidFill>
                <a:hlinkClick r:id="rId8"/>
              </a:rPr>
              <a:t>uracil</a:t>
            </a:r>
            <a:r>
              <a:rPr lang="en-US" sz="1100"/>
              <a:t> or</a:t>
            </a:r>
            <a:r>
              <a:rPr lang="en-US" sz="1100">
                <a:hlinkClick r:id="rId9"/>
              </a:rPr>
              <a:t> </a:t>
            </a:r>
            <a:r>
              <a:rPr lang="en-US" sz="1100" u="sng">
                <a:solidFill>
                  <a:schemeClr val="hlink"/>
                </a:solidFill>
                <a:hlinkClick r:id="rId9"/>
              </a:rPr>
              <a:t>uridine</a:t>
            </a:r>
            <a:r>
              <a:rPr lang="en-US" sz="1100"/>
              <a:t> is added to the media. When the URA3 gene is added,</a:t>
            </a:r>
            <a:r>
              <a:rPr lang="en-US" sz="1100">
                <a:hlinkClick r:id="rId10"/>
              </a:rPr>
              <a:t> </a:t>
            </a:r>
            <a:r>
              <a:rPr lang="en-US" sz="1100" u="sng">
                <a:solidFill>
                  <a:schemeClr val="hlink"/>
                </a:solidFill>
                <a:hlinkClick r:id="rId10"/>
              </a:rPr>
              <a:t>auxotrophic</a:t>
            </a:r>
            <a:r>
              <a:rPr lang="en-US" sz="1100"/>
              <a:t> cells can now grow (</a:t>
            </a:r>
            <a:r>
              <a:rPr lang="en-US" sz="1100" u="sng">
                <a:solidFill>
                  <a:schemeClr val="hlink"/>
                </a:solidFill>
                <a:hlinkClick r:id="rId11"/>
              </a:rPr>
              <a:t>positive selection</a:t>
            </a:r>
            <a:r>
              <a:rPr lang="en-US" sz="1100" baseline="30000"/>
              <a:t>[</a:t>
            </a:r>
            <a:r>
              <a:rPr lang="en-US" sz="1100" i="1" u="sng" baseline="30000">
                <a:solidFill>
                  <a:schemeClr val="hlink"/>
                </a:solidFill>
                <a:hlinkClick r:id="rId12"/>
              </a:rPr>
              <a:t>disambiguation needed</a:t>
            </a:r>
            <a:r>
              <a:rPr lang="en-US" sz="1100" baseline="30000"/>
              <a:t>]</a:t>
            </a:r>
            <a:r>
              <a:rPr lang="en-US" sz="1100"/>
              <a:t>). In contrast, if </a:t>
            </a:r>
            <a:r>
              <a:rPr lang="en-US" sz="1100" b="1"/>
              <a:t>5-FOA (5-Fluoroorotic acid)</a:t>
            </a:r>
            <a:r>
              <a:rPr lang="en-US" sz="1100"/>
              <a:t> is added to the media, the active ODCase will convert 5-FOA into the toxic compound (a</a:t>
            </a:r>
            <a:r>
              <a:rPr lang="en-US" sz="1100">
                <a:hlinkClick r:id="rId13"/>
              </a:rPr>
              <a:t> </a:t>
            </a:r>
            <a:r>
              <a:rPr lang="en-US" sz="1100" u="sng">
                <a:solidFill>
                  <a:schemeClr val="hlink"/>
                </a:solidFill>
                <a:hlinkClick r:id="rId13"/>
              </a:rPr>
              <a:t>suicide inhibitor</a:t>
            </a:r>
            <a:r>
              <a:rPr lang="en-US" sz="1100"/>
              <a:t>)</a:t>
            </a:r>
            <a:r>
              <a:rPr lang="en-US" sz="1100">
                <a:hlinkClick r:id="rId14"/>
              </a:rPr>
              <a:t> </a:t>
            </a:r>
            <a:r>
              <a:rPr lang="en-US" sz="1100" u="sng">
                <a:solidFill>
                  <a:schemeClr val="hlink"/>
                </a:solidFill>
                <a:hlinkClick r:id="rId14"/>
              </a:rPr>
              <a:t>5-fluorouracil</a:t>
            </a:r>
            <a:r>
              <a:rPr lang="en-US" sz="1100"/>
              <a:t> causing death (</a:t>
            </a:r>
            <a:r>
              <a:rPr lang="en-US" sz="1100" u="sng">
                <a:solidFill>
                  <a:schemeClr val="hlink"/>
                </a:solidFill>
                <a:hlinkClick r:id="rId15"/>
              </a:rPr>
              <a:t>negative selection</a:t>
            </a:r>
            <a:r>
              <a:rPr lang="en-US" sz="1100" baseline="30000"/>
              <a:t>[</a:t>
            </a:r>
            <a:r>
              <a:rPr lang="en-US" sz="1100" i="1" u="sng" baseline="30000">
                <a:solidFill>
                  <a:schemeClr val="hlink"/>
                </a:solidFill>
                <a:hlinkClick r:id="rId12"/>
              </a:rPr>
              <a:t>disambiguation needed</a:t>
            </a:r>
            <a:r>
              <a:rPr lang="en-US" sz="1100" baseline="30000"/>
              <a:t>]</a:t>
            </a:r>
            <a:r>
              <a:rPr lang="en-US" sz="1100"/>
              <a:t>: The yeast containing the gene would die, while cells that lack the gene would live as long as the composition of the media allows for it).</a:t>
            </a:r>
          </a:p>
          <a:p>
            <a:endParaRPr lang="en-US" sz="1100"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prot.org/uniprot/P25847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cbi.nlm.nih.gov/pubmed/2223998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hr.nlm.nih.gov/chromosome/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220878" y="883567"/>
            <a:ext cx="8008722" cy="361540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-US" sz="6600" b="0" i="0" u="none" strike="noStrike" cap="none" baseline="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The Effects of a missense mutation on an MSH2 gene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185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Ada Gil Jimenez, Amonie M. Robins</a:t>
            </a:r>
          </a:p>
          <a:p>
            <a:pPr marL="0" marR="0" lvl="0" indent="0" algn="l" rtl="0">
              <a:lnSpc>
                <a:spcPct val="90000"/>
              </a:lnSpc>
              <a:spcBef>
                <a:spcPts val="370"/>
              </a:spcBef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185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Dr. </a:t>
            </a:r>
            <a:r>
              <a:rPr lang="en-US" sz="185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Hong Qin</a:t>
            </a:r>
          </a:p>
          <a:p>
            <a:pPr marL="0" marR="0" lvl="0" indent="0" algn="l" rtl="0">
              <a:lnSpc>
                <a:spcPct val="90000"/>
              </a:lnSpc>
              <a:spcBef>
                <a:spcPts val="370"/>
              </a:spcBef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185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Bio 125 Section </a:t>
            </a:r>
            <a:r>
              <a:rPr lang="en-US" sz="185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-US" sz="4600" b="0" i="0" u="none" strike="noStrike" cap="none" baseline="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FOA </a:t>
            </a:r>
            <a:r>
              <a:rPr lang="en-US" sz="46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Functional </a:t>
            </a:r>
            <a:r>
              <a:rPr lang="en-US" sz="4600" b="0" i="0" u="none" strike="noStrike" cap="none" baseline="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Assay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idx="1"/>
          </p:nvPr>
        </p:nvSpPr>
        <p:spPr>
          <a:xfrm>
            <a:off x="360565" y="1481048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50800" algn="l" rtl="0">
              <a:spcBef>
                <a:spcPts val="560"/>
              </a:spcBef>
              <a:buClr>
                <a:schemeClr val="accent1"/>
              </a:buClr>
              <a:buSzPct val="140000"/>
              <a:buFont typeface="Calibri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
</a:t>
            </a:r>
          </a:p>
          <a:p>
            <a:pPr marL="342900" marR="0" lvl="0" indent="-228600" algn="l" rtl="0">
              <a:spcBef>
                <a:spcPts val="560"/>
              </a:spcBef>
              <a:buClr>
                <a:schemeClr val="accent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determine whether the mutant msh2-G693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able to restore the function of the Mismatch repair system (MMR) </a:t>
            </a:r>
          </a:p>
          <a:p>
            <a:endParaRPr lang="en-US" sz="2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560"/>
              </a:spcBef>
              <a:buClr>
                <a:schemeClr val="accent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Yeast cells were spotted on a plate containing 5-fluororotic acid (5FOA)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127000" y="361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-US" sz="4600" b="0" i="0" u="none" strike="noStrike" cap="none" baseline="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Results – FOA/URA3 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idx="1"/>
          </p:nvPr>
        </p:nvSpPr>
        <p:spPr>
          <a:xfrm>
            <a:off x="260928" y="1841500"/>
            <a:ext cx="4241799" cy="5164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Calibri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results</a:t>
            </a:r>
          </a:p>
          <a:p>
            <a:pPr marL="640080" marR="0" lvl="1" indent="-233680" algn="l" rtl="0">
              <a:spcBef>
                <a:spcPts val="400"/>
              </a:spcBef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Wild type will have few colonies</a:t>
            </a:r>
          </a:p>
          <a:p>
            <a:pPr marL="640080" marR="0" lvl="1" indent="-233680" algn="l" rtl="0">
              <a:spcBef>
                <a:spcPts val="400"/>
              </a:spcBef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 will have a lot of colonies</a:t>
            </a:r>
          </a:p>
          <a:p>
            <a:pPr marL="342900" marR="0" lvl="0" indent="-228600" algn="l" rtl="0">
              <a:spcBef>
                <a:spcPts val="400"/>
              </a:spcBef>
              <a:buClr>
                <a:schemeClr val="accent1"/>
              </a:buClr>
              <a:buSzPct val="100000"/>
              <a:buFont typeface="Calibri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</a:p>
          <a:p>
            <a:pPr marL="0" marR="0" lvl="0" indent="0" algn="l" rtl="0">
              <a:spcBef>
                <a:spcPts val="40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Note: WT and Vector are mislabeled. Switch the labels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640080" marR="0" lvl="1" indent="-233680" algn="l" rtl="0">
              <a:spcBef>
                <a:spcPts val="400"/>
              </a:spcBef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Wild type grew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small amount of 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colonies</a:t>
            </a:r>
          </a:p>
          <a:p>
            <a:pPr marL="640080" marR="0" lvl="1" indent="-233680" algn="l" rtl="0">
              <a:spcBef>
                <a:spcPts val="400"/>
              </a:spcBef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 only grew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lot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colonies</a:t>
            </a:r>
          </a:p>
          <a:p>
            <a:pPr marL="0" marR="0" lvl="0" indent="0" algn="l" rtl="0">
              <a:spcBef>
                <a:spcPts val="40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*EXPECTED RESULTS WERE CONFIRMED!</a:t>
            </a:r>
          </a:p>
          <a:p>
            <a:pPr marL="342900" marR="0" lvl="0" indent="-228600" algn="l" rtl="0">
              <a:spcBef>
                <a:spcPts val="400"/>
              </a:spcBef>
              <a:buClr>
                <a:schemeClr val="accent1"/>
              </a:buClr>
              <a:buSzPct val="100000"/>
              <a:buFont typeface="Calibri"/>
              <a:buChar char="•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Speculate our msh2-G693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benign</a:t>
            </a:r>
          </a:p>
          <a:p>
            <a:endParaRPr lang="en-US"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/>
          <a:srcRect l="31068" r="6931"/>
          <a:stretch/>
        </p:blipFill>
        <p:spPr>
          <a:xfrm rot="5400000">
            <a:off x="4688649" y="2212150"/>
            <a:ext cx="3542025" cy="308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-US" sz="4600" b="0" i="0" u="none" strike="noStrike" cap="none" baseline="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Protein Extraction and Western Blot Analysis 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idx="1"/>
          </p:nvPr>
        </p:nvSpPr>
        <p:spPr>
          <a:xfrm>
            <a:off x="457200" y="1918075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480"/>
              </a:spcBef>
              <a:buSzPct val="100000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determine the effect of mutation in MSH2 gene on the amount of the protein; total protein extraction from yeast cells was performed following a denaturing. </a:t>
            </a:r>
          </a:p>
          <a:p>
            <a:endParaRPr lang="en-US" sz="2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480"/>
              </a:spcBef>
              <a:buClr>
                <a:schemeClr val="accent1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Extracted protein was then separated on SDS-PAGE gel followed by western blotting</a:t>
            </a:r>
          </a:p>
          <a:p>
            <a:endParaRPr lang="en-US" sz="2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-US" sz="4600" b="0" i="0" u="none" strike="noStrike" cap="none" baseline="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Results – Plasmid Analysis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idx="1"/>
          </p:nvPr>
        </p:nvSpPr>
        <p:spPr>
          <a:xfrm>
            <a:off x="457200" y="1784927"/>
            <a:ext cx="3306617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Gel electrophoresis used to analyze plasmids</a:t>
            </a:r>
          </a:p>
          <a:p>
            <a:endParaRPr lang="en-US"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480"/>
              </a:spcBef>
              <a:buClr>
                <a:schemeClr val="accent1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Enzyme digestion was successful</a:t>
            </a:r>
          </a:p>
          <a:p>
            <a:endParaRPr lang="en-US"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480"/>
              </a:spcBef>
              <a:buClr>
                <a:schemeClr val="accent1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Mutation in msh2-G693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</a:t>
            </a: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plasmid was confirmed</a:t>
            </a:r>
          </a:p>
          <a:p>
            <a:endParaRPr lang="en-US"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Shape 172"/>
          <p:cNvPicPr preferRelativeResize="0"/>
          <p:nvPr/>
        </p:nvPicPr>
        <p:blipFill rotWithShape="1">
          <a:blip r:embed="rId3"/>
          <a:srcRect l="1521" t="8113" r="10519"/>
          <a:stretch/>
        </p:blipFill>
        <p:spPr>
          <a:xfrm>
            <a:off x="3658875" y="1831350"/>
            <a:ext cx="4826100" cy="36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46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Relevance of Experiment </a:t>
            </a:r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3"/>
          <a:srcRect l="726" t="14486" r="16676" b="13007"/>
          <a:stretch/>
        </p:blipFill>
        <p:spPr>
          <a:xfrm>
            <a:off x="200299" y="1726450"/>
            <a:ext cx="8212425" cy="492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4800">
                <a:latin typeface="Cambria"/>
                <a:ea typeface="Cambria"/>
                <a:cs typeface="Cambria"/>
                <a:sym typeface="Cambria"/>
              </a:rPr>
              <a:t>Future Directions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/>
              <a:t>
</a:t>
            </a:r>
            <a:r>
              <a:rPr lang="en-US" sz="1800" b="1"/>
              <a:t>Future Direction:</a:t>
            </a:r>
            <a:r>
              <a:rPr lang="en-US" sz="1800"/>
              <a:t> To show that increasing gene dosage of more than half of the missense alleles fully restored function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 b="1"/>
              <a:t>How:</a:t>
            </a:r>
            <a:r>
              <a:rPr lang="en-US" sz="1800"/>
              <a:t> A titration experiment revealed that raising the expression level of one variant to less than wild-type levels restored mismatch repair.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/>
              <a:t>Suggestion: </a:t>
            </a:r>
            <a:r>
              <a:rPr lang="en-US" sz="1800"/>
              <a:t>Overexpression is not always required to regain function</a:t>
            </a:r>
          </a:p>
          <a:p>
            <a:endParaRPr lang="en-US" sz="1800"/>
          </a:p>
          <a:p>
            <a:endParaRPr lang="en-US" sz="18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/>
              <a:t>Future Direction:</a:t>
            </a:r>
            <a:r>
              <a:rPr lang="en-US" sz="1800"/>
              <a:t> To show that increased protein turnover is responsible for the reduced cellular levels.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 b="1"/>
              <a:t>How: </a:t>
            </a:r>
            <a:r>
              <a:rPr lang="en-US" sz="1800"/>
              <a:t>Ubiquitin-mediated proteasome degradation pathway is the major mechanism for increased turnover of the Msh2 variants.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 b="1"/>
              <a:t>Suggestion:</a:t>
            </a:r>
            <a:r>
              <a:rPr lang="en-US" sz="1800"/>
              <a:t> The clinically approved drug Bortezomib partially restored protein levels and mismatch repair function for low-level variants and reversed the resistance to cisplatin, a common chemotherapeutic.</a:t>
            </a:r>
          </a:p>
          <a:p>
            <a:endParaRPr lang="en-US" sz="1800"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-US" sz="4600" b="0" i="0" u="none" strike="noStrike" cap="none" baseline="0" dirty="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References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idx="1"/>
          </p:nvPr>
        </p:nvSpPr>
        <p:spPr>
          <a:xfrm>
            <a:off x="457200" y="1323100"/>
            <a:ext cx="7619999" cy="525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177800" algn="l" rtl="0">
              <a:spcBef>
                <a:spcPts val="0"/>
              </a:spcBef>
              <a:buClr>
                <a:schemeClr val="accent1"/>
              </a:buClr>
              <a:buSzPct val="100000"/>
              <a:buFont typeface="Calibri"/>
              <a:buChar char="•"/>
            </a:pPr>
            <a:endParaRPr lang="en-US" sz="14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77800" algn="l" rtl="0">
              <a:spcBef>
                <a:spcPts val="0"/>
              </a:spcBef>
              <a:buClr>
                <a:schemeClr val="accent1"/>
              </a:buClr>
              <a:buSzPct val="100000"/>
              <a:buFont typeface="Calibri"/>
              <a:buChar char="•"/>
            </a:pPr>
            <a:endParaRPr lang="en-US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0850" indent="-285750">
              <a:spcBef>
                <a:spcPts val="0"/>
              </a:spcBef>
              <a:buSzPct val="100000"/>
            </a:pP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Gammie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A. E., N. </a:t>
            </a:r>
            <a:r>
              <a:rPr lang="en-US" sz="14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Erdeniz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J. Beaver, B. Devlin, A. </a:t>
            </a:r>
            <a:r>
              <a:rPr lang="en-US" sz="14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Nanji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M. D. Rose. "Functional 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Characterization 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Pathogenic Human MSH2 Missense Mutations in Saccharomyces </a:t>
            </a:r>
            <a:r>
              <a:rPr lang="en-US" sz="14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Cerevisiae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." 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400" b="0" i="1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Genetics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177.2 (2007): 707-21. 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Print.</a:t>
            </a:r>
          </a:p>
          <a:p>
            <a:pPr marL="342900" marR="0" lvl="0" indent="-177800" algn="l" rtl="0">
              <a:spcBef>
                <a:spcPts val="0"/>
              </a:spcBef>
              <a:buClr>
                <a:schemeClr val="accent1"/>
              </a:buClr>
              <a:buSzPct val="100000"/>
              <a:buFont typeface="Calibri"/>
              <a:buChar char="•"/>
            </a:pP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Gammie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A. E., and N. </a:t>
            </a:r>
            <a:r>
              <a:rPr lang="en-US" sz="14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Erdeniz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"Characterization of Pathogenic Human MSH2 Missense Mutations 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Using 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Yeast as a Model System: A Laboratory Course in Molecular Biology." </a:t>
            </a:r>
            <a:r>
              <a:rPr lang="en-US" sz="1400" b="0" i="1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Cell Biology Education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3.1 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(2004): 31-48. Print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342900" marR="0" lvl="0" indent="-177800" algn="l" rtl="0">
              <a:spcBef>
                <a:spcPts val="0"/>
              </a:spcBef>
              <a:buClr>
                <a:schemeClr val="accent1"/>
              </a:buClr>
              <a:buSzPct val="100000"/>
              <a:buFont typeface="Calibri"/>
              <a:buChar char="•"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Key Statistics about Colorectal Cancer?" </a:t>
            </a:r>
            <a:r>
              <a:rPr lang="en-US" sz="1400" b="0" i="1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Key Statistics about </a:t>
            </a:r>
            <a:r>
              <a:rPr lang="en-US" sz="1400" b="0" i="1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Colorectal </a:t>
            </a:r>
            <a:r>
              <a:rPr lang="en-US" sz="1400" b="0" i="1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Cancer?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N.p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., </a:t>
            </a:r>
            <a:r>
              <a:rPr lang="en-US" sz="14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n.d.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Web. 20 Apr. 2013. </a:t>
            </a:r>
            <a:r>
              <a:rPr lang="en-US" sz="1400" u="sng" dirty="0" smtClean="0">
                <a:solidFill>
                  <a:schemeClr val="hlink"/>
                </a:solidFill>
                <a:hlinkClick r:id="rId3"/>
              </a:rPr>
              <a:t>http</a:t>
            </a:r>
            <a:r>
              <a:rPr lang="en-US" sz="1400" u="sng" dirty="0">
                <a:solidFill>
                  <a:schemeClr val="hlink"/>
                </a:solidFill>
                <a:hlinkClick r:id="rId3"/>
              </a:rPr>
              <a:t>://</a:t>
            </a:r>
            <a:r>
              <a:rPr lang="en-US" sz="1400" u="sng" dirty="0" smtClean="0">
                <a:solidFill>
                  <a:schemeClr val="hlink"/>
                </a:solidFill>
                <a:hlinkClick r:id="rId3"/>
              </a:rPr>
              <a:t>www.uniprot.org/uniprot/P25847#ref30</a:t>
            </a:r>
            <a:endParaRPr lang="en-US" sz="1400" u="sng" dirty="0">
              <a:solidFill>
                <a:schemeClr val="hlink"/>
              </a:solidFill>
            </a:endParaRPr>
          </a:p>
          <a:p>
            <a:pPr marL="342900" marR="0" lvl="0" indent="-177800" algn="l" rtl="0">
              <a:spcBef>
                <a:spcPts val="0"/>
              </a:spcBef>
              <a:buClr>
                <a:schemeClr val="accent1"/>
              </a:buClr>
              <a:buSzPct val="100000"/>
              <a:buFont typeface="Calibri"/>
              <a:buChar char="•"/>
            </a:pPr>
            <a:r>
              <a:rPr lang="en-US" sz="1400" dirty="0" smtClean="0"/>
              <a:t>Lang </a:t>
            </a:r>
            <a:r>
              <a:rPr lang="en-US" sz="1400" dirty="0"/>
              <a:t>GI, Parsons L, </a:t>
            </a:r>
            <a:r>
              <a:rPr lang="en-US" sz="1400" dirty="0" err="1"/>
              <a:t>Gammie</a:t>
            </a:r>
            <a:r>
              <a:rPr lang="en-US" sz="1400" dirty="0"/>
              <a:t> AE. (2013) Mutation rates, spectra, and genome-wide distribution of </a:t>
            </a:r>
            <a:r>
              <a:rPr lang="en-US" sz="1400" dirty="0" smtClean="0"/>
              <a:t>	spontaneous </a:t>
            </a:r>
            <a:r>
              <a:rPr lang="en-US" sz="1400" dirty="0"/>
              <a:t>mutations in mismatch repair deficient yeast. G3. 3: 1453-65. </a:t>
            </a:r>
            <a:r>
              <a:rPr lang="en-US" sz="1400" u="sng" dirty="0" err="1" smtClean="0">
                <a:solidFill>
                  <a:schemeClr val="hlink"/>
                </a:solidFill>
              </a:rPr>
              <a:t>Pubmed</a:t>
            </a:r>
            <a:endParaRPr lang="en-US" sz="1400" u="sng" dirty="0">
              <a:solidFill>
                <a:schemeClr val="hlink"/>
              </a:solidFill>
            </a:endParaRPr>
          </a:p>
          <a:p>
            <a:pPr marL="342900" marR="0" lvl="0" indent="-177800" algn="l" rtl="0">
              <a:spcBef>
                <a:spcPts val="0"/>
              </a:spcBef>
              <a:buClr>
                <a:schemeClr val="accent1"/>
              </a:buClr>
              <a:buSzPct val="100000"/>
              <a:buFont typeface="Calibri"/>
              <a:buChar char="•"/>
            </a:pPr>
            <a:r>
              <a:rPr lang="en-US" sz="1400" dirty="0" err="1" smtClean="0"/>
              <a:t>Arlow</a:t>
            </a:r>
            <a:r>
              <a:rPr lang="en-US" sz="1400" dirty="0" smtClean="0"/>
              <a:t> </a:t>
            </a:r>
            <a:r>
              <a:rPr lang="en-US" sz="1400" dirty="0"/>
              <a:t>T, Scott K, </a:t>
            </a:r>
            <a:r>
              <a:rPr lang="en-US" sz="1400" dirty="0" err="1"/>
              <a:t>Wagenseller</a:t>
            </a:r>
            <a:r>
              <a:rPr lang="en-US" sz="1400" dirty="0"/>
              <a:t> A, </a:t>
            </a:r>
            <a:r>
              <a:rPr lang="en-US" sz="1400" dirty="0" err="1"/>
              <a:t>Gammie</a:t>
            </a:r>
            <a:r>
              <a:rPr lang="en-US" sz="1400" dirty="0"/>
              <a:t> A. (2013) Proteasome inhibition rescues clinically </a:t>
            </a:r>
            <a:r>
              <a:rPr lang="en-US" sz="1400" dirty="0" smtClean="0"/>
              <a:t>	significant </a:t>
            </a:r>
            <a:r>
              <a:rPr lang="en-US" sz="1400" dirty="0"/>
              <a:t>unstable variants of the mismatch repair protein Msh2. </a:t>
            </a:r>
            <a:r>
              <a:rPr lang="en-US" sz="1400" dirty="0" err="1"/>
              <a:t>Proc</a:t>
            </a:r>
            <a:r>
              <a:rPr lang="en-US" sz="1400" dirty="0"/>
              <a:t> </a:t>
            </a:r>
            <a:r>
              <a:rPr lang="en-US" sz="1400" dirty="0" err="1"/>
              <a:t>Natl</a:t>
            </a:r>
            <a:r>
              <a:rPr lang="en-US" sz="1400" dirty="0"/>
              <a:t> </a:t>
            </a:r>
            <a:r>
              <a:rPr lang="en-US" sz="1400" dirty="0" err="1"/>
              <a:t>Acad</a:t>
            </a:r>
            <a:r>
              <a:rPr lang="en-US" sz="1400" dirty="0"/>
              <a:t> Sci. 110: </a:t>
            </a:r>
            <a:r>
              <a:rPr lang="en-US" sz="1400" dirty="0" smtClean="0"/>
              <a:t>	246-51</a:t>
            </a:r>
            <a:r>
              <a:rPr lang="en-US" sz="1400" dirty="0"/>
              <a:t>. </a:t>
            </a:r>
            <a:r>
              <a:rPr lang="en-US" sz="1400" u="sng" dirty="0" err="1" smtClean="0">
                <a:solidFill>
                  <a:schemeClr val="hlink"/>
                </a:solidFill>
              </a:rPr>
              <a:t>Pubmed</a:t>
            </a:r>
            <a:endParaRPr lang="en-US" sz="1400" u="sng" dirty="0">
              <a:solidFill>
                <a:schemeClr val="hlink"/>
              </a:solidFill>
            </a:endParaRPr>
          </a:p>
          <a:p>
            <a:pPr marL="342900" marR="0" lvl="0" indent="-177800" algn="l" rtl="0">
              <a:spcBef>
                <a:spcPts val="0"/>
              </a:spcBef>
              <a:buClr>
                <a:schemeClr val="accent1"/>
              </a:buClr>
              <a:buSzPct val="100000"/>
              <a:buFont typeface="Calibri"/>
              <a:buChar char="•"/>
            </a:pPr>
            <a:r>
              <a:rPr lang="en-US" sz="1400" dirty="0" err="1" smtClean="0"/>
              <a:t>Tennen</a:t>
            </a:r>
            <a:r>
              <a:rPr lang="en-US" sz="1400" dirty="0" smtClean="0"/>
              <a:t> </a:t>
            </a:r>
            <a:r>
              <a:rPr lang="en-US" sz="1400" dirty="0"/>
              <a:t>RI, </a:t>
            </a:r>
            <a:r>
              <a:rPr lang="en-US" sz="1400" dirty="0" err="1"/>
              <a:t>Haye</a:t>
            </a:r>
            <a:r>
              <a:rPr lang="en-US" sz="1400" dirty="0"/>
              <a:t> JE, </a:t>
            </a:r>
            <a:r>
              <a:rPr lang="en-US" sz="1400" dirty="0" err="1"/>
              <a:t>Wijayatilake</a:t>
            </a:r>
            <a:r>
              <a:rPr lang="en-US" sz="1400" dirty="0"/>
              <a:t> HD, </a:t>
            </a:r>
            <a:r>
              <a:rPr lang="en-US" sz="1400" dirty="0" err="1"/>
              <a:t>Arlow</a:t>
            </a:r>
            <a:r>
              <a:rPr lang="en-US" sz="1400" dirty="0"/>
              <a:t> T, </a:t>
            </a:r>
            <a:r>
              <a:rPr lang="en-US" sz="1400" dirty="0" err="1"/>
              <a:t>Ponzio</a:t>
            </a:r>
            <a:r>
              <a:rPr lang="en-US" sz="1400" dirty="0"/>
              <a:t> D, </a:t>
            </a:r>
            <a:r>
              <a:rPr lang="en-US" sz="1400" dirty="0" err="1"/>
              <a:t>Gammie</a:t>
            </a:r>
            <a:r>
              <a:rPr lang="en-US" sz="1400" dirty="0"/>
              <a:t> AE. (2013) Cell-cycle and DNA </a:t>
            </a:r>
            <a:r>
              <a:rPr lang="en-US" sz="1400" dirty="0" smtClean="0"/>
              <a:t>	damage </a:t>
            </a:r>
            <a:r>
              <a:rPr lang="en-US" sz="1400" dirty="0"/>
              <a:t>regulation of the DNA mismatch repair protein Msh2 occurs at the transcriptional </a:t>
            </a:r>
            <a:r>
              <a:rPr lang="en-US" sz="1400" dirty="0" smtClean="0"/>
              <a:t>	and </a:t>
            </a:r>
            <a:r>
              <a:rPr lang="en-US" sz="1400" dirty="0"/>
              <a:t>post-transcriptional level. DNA Repair 12: 97–109. </a:t>
            </a:r>
            <a:r>
              <a:rPr lang="en-US" sz="1400" u="sng" dirty="0" err="1" smtClean="0">
                <a:solidFill>
                  <a:schemeClr val="hlink"/>
                </a:solidFill>
              </a:rPr>
              <a:t>Pubmed</a:t>
            </a:r>
            <a:endParaRPr lang="en-US" sz="1400" u="sng" dirty="0">
              <a:solidFill>
                <a:schemeClr val="hlink"/>
              </a:solidFill>
            </a:endParaRPr>
          </a:p>
          <a:p>
            <a:pPr marL="342900" marR="0" lvl="0" indent="-177800" algn="l" rtl="0">
              <a:spcBef>
                <a:spcPts val="0"/>
              </a:spcBef>
              <a:buClr>
                <a:schemeClr val="accent1"/>
              </a:buClr>
              <a:buSzPct val="100000"/>
              <a:buFont typeface="Calibri"/>
              <a:buChar char="•"/>
            </a:pPr>
            <a:r>
              <a:rPr lang="en-US" sz="1400" dirty="0" smtClean="0"/>
              <a:t>Naka </a:t>
            </a:r>
            <a:r>
              <a:rPr lang="en-US" sz="1400" dirty="0"/>
              <a:t>H, Chen Q, </a:t>
            </a:r>
            <a:r>
              <a:rPr lang="en-US" sz="1400" dirty="0" err="1"/>
              <a:t>Mitoma</a:t>
            </a:r>
            <a:r>
              <a:rPr lang="en-US" sz="1400" dirty="0"/>
              <a:t> Y, Nakamura Y, McIntosh-Tolle D, </a:t>
            </a:r>
            <a:r>
              <a:rPr lang="en-US" sz="1400" dirty="0" err="1"/>
              <a:t>Gammie</a:t>
            </a:r>
            <a:r>
              <a:rPr lang="en-US" sz="1400" dirty="0"/>
              <a:t> AE, </a:t>
            </a:r>
            <a:r>
              <a:rPr lang="en-US" sz="1400" dirty="0" err="1"/>
              <a:t>Tolmasky</a:t>
            </a:r>
            <a:r>
              <a:rPr lang="en-US" sz="1400" dirty="0"/>
              <a:t> ME, </a:t>
            </a:r>
            <a:r>
              <a:rPr lang="en-US" sz="1400" dirty="0" err="1"/>
              <a:t>Crosa</a:t>
            </a:r>
            <a:r>
              <a:rPr lang="en-US" sz="1400" dirty="0"/>
              <a:t> JH. </a:t>
            </a:r>
            <a:r>
              <a:rPr lang="en-US" sz="1400" dirty="0" smtClean="0"/>
              <a:t>	(</a:t>
            </a:r>
            <a:r>
              <a:rPr lang="en-US" sz="1400" dirty="0"/>
              <a:t>2012). Two replication regions in the pJM1 virulence plasmid of the marine pathogen </a:t>
            </a:r>
            <a:r>
              <a:rPr lang="en-US" sz="1400" dirty="0" smtClean="0"/>
              <a:t>	Vibrio </a:t>
            </a:r>
            <a:r>
              <a:rPr lang="en-US" sz="1400" dirty="0" err="1"/>
              <a:t>anguillarum</a:t>
            </a:r>
            <a:r>
              <a:rPr lang="en-US" sz="1400" dirty="0"/>
              <a:t>. Plasmid 67: 95-101.</a:t>
            </a:r>
            <a:r>
              <a:rPr lang="en-US" sz="1400" dirty="0">
                <a:hlinkClick r:id="rId4"/>
              </a:rPr>
              <a:t> </a:t>
            </a:r>
            <a:r>
              <a:rPr lang="en-US" sz="1400" u="sng" dirty="0" err="1">
                <a:solidFill>
                  <a:schemeClr val="hlink"/>
                </a:solidFill>
                <a:hlinkClick r:id="rId4"/>
              </a:rPr>
              <a:t>Pubmed</a:t>
            </a:r>
            <a:endParaRPr lang="en-US" sz="1400" u="sng" dirty="0">
              <a:solidFill>
                <a:schemeClr val="hlink"/>
              </a:solidFill>
              <a:hlinkClick r:id="rId4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225988" y="2528575"/>
            <a:ext cx="2100950" cy="156602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-US" sz="46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Colorectal Cancer 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Calibri"/>
              <a:buChar char="•"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Colorectal Cancer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cancer of the large intestine.</a:t>
            </a:r>
          </a:p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Calibri"/>
              <a:buChar char="•"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3rd most diagnosed Cancer in the United States.</a:t>
            </a:r>
          </a:p>
          <a:p>
            <a:pPr marL="342900" marR="0" lvl="0" indent="-228600" algn="l" rtl="0">
              <a:spcBef>
                <a:spcPts val="440"/>
              </a:spcBef>
              <a:buClr>
                <a:schemeClr val="accent1"/>
              </a:buClr>
              <a:buSzPct val="100000"/>
              <a:buFont typeface="Calibri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types of 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Hereditary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Colorectal Cancer Are:</a:t>
            </a:r>
          </a:p>
          <a:p>
            <a:pPr marL="0" marR="0" lvl="0" indent="0" algn="l" rtl="0">
              <a:spcBef>
                <a:spcPts val="40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Familial Adenomatous Polyposis (FAP)</a:t>
            </a:r>
          </a:p>
          <a:p>
            <a:pPr marL="457200" marR="0" lvl="0" indent="-355600" algn="l" rtl="0">
              <a:spcBef>
                <a:spcPts val="400"/>
              </a:spcBef>
              <a:buClr>
                <a:schemeClr val="accent1"/>
              </a:buClr>
              <a:buSzPct val="100000"/>
              <a:buFont typeface="Calibri"/>
              <a:buChar char="❖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genetic condition &amp; is diagnosed when more than</a:t>
            </a:r>
          </a:p>
          <a:p>
            <a:pPr marL="0" marR="0" lvl="0" indent="0" algn="l" rtl="0">
              <a:spcBef>
                <a:spcPts val="40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100 adenomatous polyps develop inside the colon.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spcBef>
                <a:spcPts val="40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en-US" sz="20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Hereditary Non-Polyposis Colorectal Cancer (HNPCC)</a:t>
            </a:r>
          </a:p>
          <a:p>
            <a:pPr marL="457200" marR="0" lvl="0" indent="-368300" algn="l" rtl="0">
              <a:spcBef>
                <a:spcPts val="400"/>
              </a:spcBef>
              <a:buClr>
                <a:schemeClr val="accent1"/>
              </a:buClr>
              <a:buSzPct val="100000"/>
              <a:buFont typeface="Calibri"/>
              <a:buChar char="❖"/>
            </a:pPr>
            <a:r>
              <a:rPr lang="en-US" sz="2200" dirty="0"/>
              <a:t>H</a:t>
            </a:r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ereditary </a:t>
            </a:r>
            <a:r>
              <a:rPr lang="en-US" sz="2200" dirty="0" err="1">
                <a:latin typeface="Calibri"/>
                <a:ea typeface="Calibri"/>
                <a:cs typeface="Calibri"/>
                <a:sym typeface="Calibri"/>
              </a:rPr>
              <a:t>nonpolyposis</a:t>
            </a:r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 colorectal cancer (HNPCC) is a disease caused by an inherited mutation in genes that normally repair DNA. </a:t>
            </a:r>
          </a:p>
          <a:p>
            <a:pPr marL="457200" marR="0" lvl="0" indent="-368300" algn="l" rtl="0">
              <a:spcBef>
                <a:spcPts val="400"/>
              </a:spcBef>
              <a:buClr>
                <a:schemeClr val="accent1"/>
              </a:buClr>
              <a:buSzPct val="100000"/>
              <a:buFont typeface="Calibri"/>
              <a:buChar char="❖"/>
            </a:pPr>
            <a:r>
              <a:rPr lang="en-US" sz="2200" b="0" i="0" u="none" strike="noStrike" cap="none" baseline="0" dirty="0">
                <a:latin typeface="Calibri"/>
                <a:ea typeface="Calibri"/>
                <a:cs typeface="Calibri"/>
                <a:sym typeface="Calibri"/>
              </a:rPr>
              <a:t>HNPCC accounts for 5-10% of all Colorectal Cancers</a:t>
            </a:r>
          </a:p>
          <a:p>
            <a:pPr marL="457200" marR="0" lvl="0" indent="-368300" algn="l" rtl="0">
              <a:spcBef>
                <a:spcPts val="400"/>
              </a:spcBef>
              <a:buClr>
                <a:schemeClr val="accent1"/>
              </a:buClr>
              <a:buSzPct val="100000"/>
              <a:buFont typeface="Calibri"/>
              <a:buChar char="❖"/>
            </a:pPr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30%-31% of HNPCC is caused by mutations in one, or several mismatch-repair genes.</a:t>
            </a:r>
          </a:p>
          <a:p>
            <a:endParaRPr lang="en-US" sz="2200" dirty="0">
              <a:latin typeface="Calibri"/>
              <a:ea typeface="Calibri"/>
              <a:cs typeface="Calibri"/>
              <a:sym typeface="Calibri"/>
            </a:endParaRPr>
          </a:p>
          <a:p>
            <a:endParaRPr lang="en-US" sz="22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Shape 9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387150" y="111462"/>
            <a:ext cx="1652625" cy="146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12329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-US" sz="3200" b="0" i="0" u="none" strike="noStrike" cap="none" baseline="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Hereditary Non-Polyposis Colorectal Cancer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idx="1"/>
          </p:nvPr>
        </p:nvSpPr>
        <p:spPr>
          <a:xfrm>
            <a:off x="254000" y="1530541"/>
            <a:ext cx="2817091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04800" algn="l" rtl="0">
              <a:spcBef>
                <a:spcPts val="0"/>
              </a:spcBef>
              <a:buClr>
                <a:schemeClr val="accent1"/>
              </a:buClr>
              <a:buSzPct val="100000"/>
              <a:buFont typeface="Calibri"/>
              <a:buChar char="•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Caused by a defect in Mismatch repair system (MMR)</a:t>
            </a:r>
          </a:p>
          <a:p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l" rtl="0">
              <a:spcBef>
                <a:spcPts val="400"/>
              </a:spcBef>
              <a:buClr>
                <a:schemeClr val="accent1"/>
              </a:buClr>
              <a:buSzPct val="100000"/>
              <a:buFont typeface="Calibri"/>
              <a:buChar char="•"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DNA mismatch repair protein (MSH2) recognizes and repairs insertion, deletion, and misincorporation of nucleotides after DNA replication. </a:t>
            </a:r>
          </a:p>
          <a:p>
            <a:endParaRPr lang="en-US" sz="12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l" rtl="0">
              <a:spcBef>
                <a:spcPts val="400"/>
              </a:spcBef>
              <a:buClr>
                <a:schemeClr val="accent1"/>
              </a:buClr>
              <a:buSzPct val="100000"/>
              <a:buFont typeface="Calibri"/>
              <a:buChar char="•"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Defective MSH2 is associated with an increased mutation rate. Thus, it is correlated with the development of HNPCC. </a:t>
            </a:r>
          </a:p>
          <a:p>
            <a:endParaRPr lang="en-US" sz="12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l" rtl="0">
              <a:spcBef>
                <a:spcPts val="400"/>
              </a:spcBef>
              <a:buClr>
                <a:schemeClr val="accent1"/>
              </a:buClr>
              <a:buSzPct val="100000"/>
              <a:buFont typeface="Calibri"/>
              <a:buChar char="•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Component: MSH2 Gene</a:t>
            </a:r>
          </a:p>
          <a:p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l" rtl="0">
              <a:spcBef>
                <a:spcPts val="400"/>
              </a:spcBef>
              <a:buClr>
                <a:schemeClr val="accent1"/>
              </a:buClr>
              <a:buSzPct val="100000"/>
              <a:buFont typeface="Calibri"/>
              <a:buChar char="•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MSH2 Function: Provi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 instructions for making a protein in DNA repair. Identifies where mutations are located.</a:t>
            </a:r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3048000" y="1600200"/>
            <a:ext cx="51816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2286000" indent="0">
              <a:buNone/>
            </a:pPr>
            <a:r>
              <a:rPr lang="en-US" sz="6000"/>
              <a:t>MSH2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54000" lvl="0" indent="0" rtl="0">
              <a:buNone/>
            </a:pPr>
            <a:r>
              <a:rPr lang="en-US" sz="1800" dirty="0"/>
              <a:t>The official name of this gene is “</a:t>
            </a:r>
            <a:r>
              <a:rPr lang="en-US" sz="1800" dirty="0" err="1"/>
              <a:t>mutS</a:t>
            </a:r>
            <a:r>
              <a:rPr lang="en-US" sz="1800" dirty="0"/>
              <a:t> homolog 2.”</a:t>
            </a:r>
          </a:p>
          <a:p>
            <a:endParaRPr lang="en-US" sz="1800" dirty="0"/>
          </a:p>
          <a:p>
            <a:pPr lvl="0" rtl="0">
              <a:buNone/>
            </a:pPr>
            <a:r>
              <a:rPr lang="en-US" sz="1800" dirty="0"/>
              <a:t>The MSH2 gene is located on the short (p) arm of</a:t>
            </a:r>
            <a:r>
              <a:rPr lang="en-US" sz="1800" dirty="0">
                <a:hlinkClick r:id="rId3"/>
              </a:rPr>
              <a:t> </a:t>
            </a:r>
            <a:r>
              <a:rPr lang="en-US" sz="1800" u="sng" dirty="0">
                <a:solidFill>
                  <a:schemeClr val="hlink"/>
                </a:solidFill>
                <a:hlinkClick r:id="rId3"/>
              </a:rPr>
              <a:t>chromosome 2</a:t>
            </a:r>
            <a:r>
              <a:rPr lang="en-US" sz="1800" dirty="0"/>
              <a:t> at position 21.</a:t>
            </a:r>
          </a:p>
          <a:p>
            <a:endParaRPr lang="en-US" sz="1800" dirty="0"/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 dirty="0"/>
              <a:t>More precisely, the MSH2 gene is located from base pair 47,403,066to base pair 47,512,576 on chromosome 2.</a:t>
            </a:r>
          </a:p>
          <a:p>
            <a:endParaRPr lang="en-US" sz="1800" dirty="0"/>
          </a:p>
        </p:txBody>
      </p:sp>
      <p:pic>
        <p:nvPicPr>
          <p:cNvPr id="109" name="Shape 10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09600" y="4343400"/>
            <a:ext cx="7467600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0" y="164192"/>
            <a:ext cx="8241506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-US" sz="4150" b="0" i="0" u="none" strike="noStrike" cap="none" baseline="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Saccharomyces cerevisiae (Yeast) Model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Calibri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MSH2: Present in Yeast, Humans, Bacteria</a:t>
            </a:r>
          </a:p>
          <a:p>
            <a:pPr marL="342900" marR="0" lvl="0" indent="-228600" algn="l" rtl="0">
              <a:spcBef>
                <a:spcPts val="440"/>
              </a:spcBef>
              <a:buClr>
                <a:schemeClr val="accent1"/>
              </a:buClr>
              <a:buSzPct val="100000"/>
              <a:buFont typeface="Calibri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Primer Directed Mutagenesis</a:t>
            </a:r>
          </a:p>
          <a:p>
            <a:pPr marL="342900" marR="0" lvl="0" indent="-228600" algn="l" rtl="0">
              <a:spcBef>
                <a:spcPts val="440"/>
              </a:spcBef>
              <a:buClr>
                <a:schemeClr val="accent1"/>
              </a:buClr>
              <a:buSzPct val="100000"/>
              <a:buFont typeface="Calibri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Missense Mutation: msh2-G693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  <a:p>
            <a:endParaRPr lang="en-US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2164302" y="3086598"/>
            <a:ext cx="3912899" cy="355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3000">
                <a:solidFill>
                  <a:srgbClr val="666666"/>
                </a:solidFill>
              </a:rPr>
              <a:t>Experimental Methods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buClr>
                <a:srgbClr val="000000"/>
              </a:buClr>
              <a:buSzPct val="100000"/>
              <a:buFont typeface="Calibri"/>
              <a:buChar char="★"/>
            </a:pPr>
            <a:r>
              <a:rPr lang="en-US" sz="2400"/>
              <a:t>The goal of this project is to identify which mutations affect the repair function of MSH2.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211850" y="2536850"/>
            <a:ext cx="4067024" cy="231182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523300" y="4838250"/>
            <a:ext cx="6903900" cy="195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560"/>
              </a:spcBef>
              <a:buClr>
                <a:schemeClr val="accent1"/>
              </a:buClr>
              <a:buSzPct val="100000"/>
              <a:buFont typeface="Calibri"/>
              <a:buChar char="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Extracted DNA into Three Plasmids</a:t>
            </a:r>
          </a:p>
          <a:p>
            <a:pPr marL="640080" lvl="1" indent="-208280" rtl="0">
              <a:spcBef>
                <a:spcPts val="560"/>
              </a:spcBef>
              <a:buClr>
                <a:schemeClr val="accent2"/>
              </a:buClr>
              <a:buSzPct val="100000"/>
              <a:buFont typeface="Calibri"/>
              <a:buChar char="◆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Wild Type MSH2 gene</a:t>
            </a:r>
          </a:p>
          <a:p>
            <a:pPr marL="640080" lvl="1" indent="-208280" rtl="0">
              <a:spcBef>
                <a:spcPts val="560"/>
              </a:spcBef>
              <a:buClr>
                <a:schemeClr val="accent2"/>
              </a:buClr>
              <a:buSzPct val="100000"/>
              <a:buFont typeface="Calibri"/>
              <a:buChar char="◆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Mutant msh2-G693D</a:t>
            </a:r>
          </a:p>
          <a:p>
            <a:pPr marL="640080" lvl="1" indent="-208280" rtl="0">
              <a:spcBef>
                <a:spcPts val="560"/>
              </a:spcBef>
              <a:buClr>
                <a:schemeClr val="accent2"/>
              </a:buClr>
              <a:buSzPct val="100000"/>
              <a:buFont typeface="Calibri"/>
              <a:buChar char="◆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 RS413</a:t>
            </a:r>
          </a:p>
          <a:p>
            <a:endParaRPr lang="en-US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-US" sz="4600" b="0" i="0" u="none" strike="noStrike" cap="none" baseline="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Restriction Enzyme Digestion 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idx="1"/>
          </p:nvPr>
        </p:nvSpPr>
        <p:spPr>
          <a:xfrm>
            <a:off x="202490" y="1954814"/>
            <a:ext cx="8129400" cy="5123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BSMA1</a:t>
            </a: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restriction enzyme (Neb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cutter)</a:t>
            </a:r>
          </a:p>
          <a:p>
            <a:endParaRPr lang="en-US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560"/>
              </a:spcBef>
              <a:buClr>
                <a:schemeClr val="accent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1% agarose gel electrophoresis was used to confirm the presence of a mutation in our mutant plasmid. </a:t>
            </a:r>
          </a:p>
          <a:p>
            <a:endParaRPr lang="en-US" sz="2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 rotWithShape="1">
          <a:blip r:embed="rId3"/>
          <a:srcRect l="46129" t="31542" r="20040" b="23130"/>
          <a:stretch/>
        </p:blipFill>
        <p:spPr>
          <a:xfrm>
            <a:off x="4499525" y="2834787"/>
            <a:ext cx="3093350" cy="2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-US" sz="4600" b="0" i="0" u="none" strike="noStrike" cap="none" baseline="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Yeast Transformation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idx="1"/>
          </p:nvPr>
        </p:nvSpPr>
        <p:spPr>
          <a:xfrm>
            <a:off x="457200" y="169095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Calibri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the functionality of the MSH2 protein containing the G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693D</a:t>
            </a:r>
            <a:r>
              <a:rPr lang="en-US" sz="2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mutation </a:t>
            </a:r>
          </a:p>
          <a:p>
            <a:pPr marL="342900" marR="0" lvl="0" indent="-228600" algn="l" rtl="0">
              <a:spcBef>
                <a:spcPts val="440"/>
              </a:spcBef>
              <a:buClr>
                <a:schemeClr val="accent1"/>
              </a:buClr>
              <a:buSzPct val="100000"/>
              <a:buFont typeface="Calibri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Yeast transformed with WT MSH2, msh2-G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693D</a:t>
            </a:r>
            <a:r>
              <a:rPr lang="en-US" sz="2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an empty vector </a:t>
            </a:r>
          </a:p>
          <a:p>
            <a:pPr marL="342900" marR="0" lvl="0" indent="-228600" algn="l" rtl="0">
              <a:spcBef>
                <a:spcPts val="440"/>
              </a:spcBef>
              <a:buClr>
                <a:schemeClr val="accent1"/>
              </a:buClr>
              <a:buSzPct val="100000"/>
              <a:buFont typeface="Calibri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yeast strain used: </a:t>
            </a:r>
          </a:p>
          <a:p>
            <a:pPr marL="640080" marR="0" lvl="1" indent="-233680" algn="l" rtl="0">
              <a:spcBef>
                <a:spcPts val="400"/>
              </a:spcBef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0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msh2Δ</a:t>
            </a:r>
          </a:p>
          <a:p>
            <a:pPr marL="640080" marR="0" lvl="1" indent="-233680" algn="l" rtl="0">
              <a:spcBef>
                <a:spcPts val="400"/>
              </a:spcBef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0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His-</a:t>
            </a:r>
          </a:p>
          <a:p>
            <a:pPr marL="640080" marR="0" lvl="1" indent="-233680" algn="l" rtl="0">
              <a:spcBef>
                <a:spcPts val="400"/>
              </a:spcBef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0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Trp- </a:t>
            </a:r>
          </a:p>
          <a:p>
            <a:pPr marL="342900" marR="0" lvl="0" indent="-228600" algn="l" rtl="0">
              <a:spcBef>
                <a:spcPts val="440"/>
              </a:spcBef>
              <a:buClr>
                <a:schemeClr val="accent1"/>
              </a:buClr>
              <a:buSzPct val="100000"/>
              <a:buFont typeface="Calibri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cell contains:</a:t>
            </a:r>
          </a:p>
          <a:p>
            <a:pPr marL="640080" marR="0" lvl="1" indent="-233680" algn="l" rtl="0">
              <a:spcBef>
                <a:spcPts val="400"/>
              </a:spcBef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microsatellite region upstream of URA3 gene </a:t>
            </a:r>
          </a:p>
          <a:p>
            <a:pPr marL="640080" marR="0" lvl="1" indent="-233680" algn="l" rtl="0">
              <a:spcBef>
                <a:spcPts val="400"/>
              </a:spcBef>
              <a:buClr>
                <a:schemeClr val="accent2"/>
              </a:buClr>
              <a:buSzPct val="100000"/>
              <a:buFont typeface="Calibri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trp+ positive selection marker </a:t>
            </a:r>
          </a:p>
          <a:p>
            <a:endParaRPr lang="en-US" sz="20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06916" y="499439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-US" sz="4600" b="0" i="0" u="none" strike="noStrike" cap="none" baseline="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Results – Yeast Transformation 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idx="1"/>
          </p:nvPr>
        </p:nvSpPr>
        <p:spPr>
          <a:xfrm>
            <a:off x="306916" y="2021322"/>
            <a:ext cx="3525980" cy="41929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97368"/>
              <a:buFont typeface="Calibri"/>
              <a:buChar char="•"/>
            </a:pPr>
            <a:r>
              <a:rPr lang="en-US" sz="18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Yeast cell growth on plates containing media without histidine or tryptophan</a:t>
            </a:r>
          </a:p>
          <a:p>
            <a:endParaRPr lang="en-US" sz="185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370"/>
              </a:spcBef>
              <a:buClr>
                <a:schemeClr val="accent1"/>
              </a:buClr>
              <a:buSzPct val="97368"/>
              <a:buFont typeface="Calibri"/>
              <a:buChar char="•"/>
            </a:pPr>
            <a:r>
              <a:rPr lang="en-US" sz="18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Yeast cell plasmid transformation confirmed </a:t>
            </a:r>
          </a:p>
          <a:p>
            <a:endParaRPr lang="en-US" sz="185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370"/>
              </a:spcBef>
              <a:buClr>
                <a:schemeClr val="accent1"/>
              </a:buClr>
              <a:buSzPct val="97368"/>
              <a:buFont typeface="Calibri"/>
              <a:buChar char="•"/>
            </a:pPr>
            <a:r>
              <a:rPr lang="en-US" sz="185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His+ selective marker </a:t>
            </a:r>
            <a:r>
              <a:rPr lang="en-US" sz="18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confirmed MSH2, msh2-G693S, or RS413 plasmids </a:t>
            </a:r>
          </a:p>
          <a:p>
            <a:endParaRPr lang="en-US" sz="185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-228600" algn="l" rtl="0">
              <a:lnSpc>
                <a:spcPct val="90000"/>
              </a:lnSpc>
              <a:spcBef>
                <a:spcPts val="370"/>
              </a:spcBef>
              <a:buClr>
                <a:schemeClr val="accent1"/>
              </a:buClr>
              <a:buSzPct val="97368"/>
              <a:buFont typeface="Calibri"/>
              <a:buChar char="•"/>
            </a:pPr>
            <a:r>
              <a:rPr lang="en-US" sz="185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Trp+ selective marker </a:t>
            </a:r>
            <a:r>
              <a:rPr lang="en-US" sz="18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confirmed reporter plasmids</a:t>
            </a: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3"/>
          <a:srcRect t="24243" b="17424"/>
          <a:stretch/>
        </p:blipFill>
        <p:spPr>
          <a:xfrm>
            <a:off x="3832900" y="1541325"/>
            <a:ext cx="2562225" cy="2658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 rotWithShape="1">
          <a:blip r:embed="rId4"/>
          <a:srcRect l="21853" r="31360"/>
          <a:stretch/>
        </p:blipFill>
        <p:spPr>
          <a:xfrm rot="5400000">
            <a:off x="5623749" y="3919000"/>
            <a:ext cx="2511150" cy="302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</TotalTime>
  <Words>797</Words>
  <Application>Microsoft Office PowerPoint</Application>
  <PresentationFormat>On-screen Show (4:3)</PresentationFormat>
  <Paragraphs>113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Adjacency</vt:lpstr>
      <vt:lpstr>The Effects of a missense mutation on an MSH2 gene</vt:lpstr>
      <vt:lpstr>Colorectal Cancer </vt:lpstr>
      <vt:lpstr>Hereditary Non-Polyposis Colorectal Cancer</vt:lpstr>
      <vt:lpstr>MSH2</vt:lpstr>
      <vt:lpstr>Saccharomyces cerevisiae (Yeast) Model</vt:lpstr>
      <vt:lpstr>Experimental Methods</vt:lpstr>
      <vt:lpstr>Restriction Enzyme Digestion </vt:lpstr>
      <vt:lpstr>Yeast Transformation</vt:lpstr>
      <vt:lpstr>Results – Yeast Transformation </vt:lpstr>
      <vt:lpstr>FOA Functional Assay</vt:lpstr>
      <vt:lpstr>Results – FOA/URA3 </vt:lpstr>
      <vt:lpstr>Protein Extraction and Western Blot Analysis </vt:lpstr>
      <vt:lpstr>Results – Plasmid Analysis</vt:lpstr>
      <vt:lpstr>Relevance of Experiment </vt:lpstr>
      <vt:lpstr>Future Directions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Effects of a missense mutation on an MSH2 gene</dc:title>
  <dc:creator>biolaptop</dc:creator>
  <cp:lastModifiedBy>Windows User</cp:lastModifiedBy>
  <cp:revision>2</cp:revision>
  <dcterms:modified xsi:type="dcterms:W3CDTF">2014-04-29T18:40:52Z</dcterms:modified>
</cp:coreProperties>
</file>