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8404800" cy="36576000"/>
  <p:notesSz cx="35756850" cy="36722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 bryant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62"/>
    <a:srgbClr val="0CA413"/>
    <a:srgbClr val="008E40"/>
    <a:srgbClr val="61D2FF"/>
    <a:srgbClr val="003366"/>
    <a:srgbClr val="5F2875"/>
    <a:srgbClr val="55C2FF"/>
    <a:srgbClr val="0000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114" y="4098"/>
      </p:cViewPr>
      <p:guideLst>
        <p:guide orient="horz" pos="11520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16T13:55:06.04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94000" cy="1835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0253325" y="0"/>
            <a:ext cx="15495588" cy="1835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89B8C-FF37-ED46-B3FC-4062649AF89E}" type="datetime1">
              <a:rPr lang="en-US"/>
              <a:pPr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48950" y="2754313"/>
            <a:ext cx="14458950" cy="13771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575050" y="17442510"/>
            <a:ext cx="28606750" cy="1652554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878823"/>
            <a:ext cx="15494000" cy="18370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0253325" y="34878823"/>
            <a:ext cx="15495588" cy="18370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EAF2D6-0948-0144-B224-3643A2D79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630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200894-4D64-CC40-BD32-1EDD495CCC0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725" y="11361738"/>
            <a:ext cx="3264535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038" y="20726400"/>
            <a:ext cx="2688272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E778E-F0B2-474A-A776-B34A13F99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A69BC-64A9-9147-BD67-82A3FE6B8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63738" y="3251200"/>
            <a:ext cx="8161337" cy="2926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9725" y="3251200"/>
            <a:ext cx="24331613" cy="2926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0F3EF-B54E-8B4F-84FE-368A42B57E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EF5D6-5D9C-5042-B53F-81B84E781A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3502938"/>
            <a:ext cx="32643762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5501938"/>
            <a:ext cx="32643762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4D68C-38AB-FB40-A711-B185D761FC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9725" y="10566400"/>
            <a:ext cx="16246475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78600" y="10566400"/>
            <a:ext cx="16246475" cy="2194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7CF30-BE2F-0943-947E-E1D68335E8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465263"/>
            <a:ext cx="3456305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875" y="8186738"/>
            <a:ext cx="1696878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875" y="11599863"/>
            <a:ext cx="1696878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8788" y="8186738"/>
            <a:ext cx="16975137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8788" y="11599863"/>
            <a:ext cx="16975137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A6FE9-7607-3047-8771-F8563981A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03AD9-3266-F848-ACF1-C0B9E2E49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54288-C4CD-9843-A5B9-B4BAF45B0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75" y="1455738"/>
            <a:ext cx="12634913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4575" y="1455738"/>
            <a:ext cx="214693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875" y="7653338"/>
            <a:ext cx="12634913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6C1B6-1444-3243-AAA1-EC4BA7107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925" y="25603200"/>
            <a:ext cx="23042563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925" y="3268663"/>
            <a:ext cx="23042563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925" y="28625800"/>
            <a:ext cx="23042563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7134E-F165-0842-9442-5D08B9E5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9725" y="3251200"/>
            <a:ext cx="326453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9725" y="10566400"/>
            <a:ext cx="32645350" cy="219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9725" y="333248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>
              <a:defRPr sz="77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22275" y="33324800"/>
            <a:ext cx="121602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ctr">
              <a:defRPr sz="77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524075" y="333248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12" tIns="250806" rIns="501612" bIns="250806" numCol="1" anchor="t" anchorCtr="0" compatLnSpc="1">
            <a:prstTxWarp prst="textNoShape">
              <a:avLst/>
            </a:prstTxWarp>
          </a:bodyPr>
          <a:lstStyle>
            <a:lvl1pPr algn="r">
              <a:defRPr sz="7700"/>
            </a:lvl1pPr>
          </a:lstStyle>
          <a:p>
            <a:fld id="{D6A6726D-58FA-9D40-9AA1-28FA6F724C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2pPr>
      <a:lvl3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3pPr>
      <a:lvl4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4pPr>
      <a:lvl5pPr algn="ctr" defTabSz="5016500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  <a:ea typeface="ヒラギノ角ゴ Pro W3" charset="-128"/>
          <a:cs typeface="ヒラギノ角ゴ Pro W3" charset="-128"/>
        </a:defRPr>
      </a:lvl5pPr>
      <a:lvl6pPr marL="4572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6pPr>
      <a:lvl7pPr marL="9144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7pPr>
      <a:lvl8pPr marL="13716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8pPr>
      <a:lvl9pPr marL="1828800" algn="ctr" defTabSz="5016500" rtl="0" fontAlgn="base">
        <a:spcBef>
          <a:spcPct val="0"/>
        </a:spcBef>
        <a:spcAft>
          <a:spcPct val="0"/>
        </a:spcAft>
        <a:defRPr sz="24100">
          <a:solidFill>
            <a:schemeClr val="tx2"/>
          </a:solidFill>
          <a:latin typeface="Times New Roman" pitchFamily="18" charset="0"/>
        </a:defRPr>
      </a:lvl9pPr>
    </p:titleStyle>
    <p:bodyStyle>
      <a:lvl1pPr marL="1881188" indent="-1881188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76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4075113" indent="-1566863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5400">
          <a:solidFill>
            <a:schemeClr val="tx1"/>
          </a:solidFill>
          <a:latin typeface="+mn-lt"/>
          <a:ea typeface="ヒラギノ角ゴ Pro W3" pitchFamily="-65" charset="-128"/>
        </a:defRPr>
      </a:lvl2pPr>
      <a:lvl3pPr marL="6270625" indent="-1254125" algn="l" defTabSz="5016500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ＭＳ Ｐゴシック" charset="-128"/>
        </a:defRPr>
      </a:lvl3pPr>
      <a:lvl4pPr marL="8778875" indent="-1254125" algn="l" defTabSz="5016500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charset="-128"/>
        </a:defRPr>
      </a:lvl4pPr>
      <a:lvl5pPr marL="11285538" indent="-1252538" algn="l" defTabSz="5016500" rtl="0" eaLnBrk="0" fontAlgn="base" hangingPunct="0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  <a:ea typeface="ＭＳ Ｐゴシック" charset="-128"/>
        </a:defRPr>
      </a:lvl5pPr>
      <a:lvl6pPr marL="117427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6pPr>
      <a:lvl7pPr marL="121999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7pPr>
      <a:lvl8pPr marL="126571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8pPr>
      <a:lvl9pPr marL="13114338" indent="-1252538" algn="l" defTabSz="5016500" rtl="0" fontAlgn="base">
        <a:spcBef>
          <a:spcPct val="20000"/>
        </a:spcBef>
        <a:spcAft>
          <a:spcPct val="0"/>
        </a:spcAft>
        <a:buChar char="»"/>
        <a:defRPr sz="1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Fluorouracil3DanZ.gif" TargetMode="External"/><Relationship Id="rId13" Type="http://schemas.openxmlformats.org/officeDocument/2006/relationships/image" Target="../media/image9.jpeg"/><Relationship Id="rId18" Type="http://schemas.openxmlformats.org/officeDocument/2006/relationships/image" Target="../media/image14.gif"/><Relationship Id="rId3" Type="http://schemas.openxmlformats.org/officeDocument/2006/relationships/image" Target="../media/image1.jpeg"/><Relationship Id="rId21" Type="http://schemas.openxmlformats.org/officeDocument/2006/relationships/image" Target="../media/image17.jpeg"/><Relationship Id="rId7" Type="http://schemas.openxmlformats.org/officeDocument/2006/relationships/image" Target="../media/image5.png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hyperlink" Target="https://www.google.com/url?q=http://molecules.gnu-darwin.org/mod/acid/tetrahydro-acid-more.html&amp;sa=U&amp;ei=GuU-U7meDuPe0QHbxoEY&amp;ved=0CFIQ9QEwEjg8&amp;usg=AFQjCNHNYfKDhfoAs12KmsoZ7SGwkK6-mg" TargetMode="External"/><Relationship Id="rId19" Type="http://schemas.openxmlformats.org/officeDocument/2006/relationships/image" Target="../media/image15.jpeg"/><Relationship Id="rId4" Type="http://schemas.openxmlformats.org/officeDocument/2006/relationships/image" Target="../media/image2.gif"/><Relationship Id="rId9" Type="http://schemas.openxmlformats.org/officeDocument/2006/relationships/image" Target="../media/image6.gif"/><Relationship Id="rId14" Type="http://schemas.openxmlformats.org/officeDocument/2006/relationships/image" Target="../media/image10.png"/><Relationship Id="rId2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47"/>
          <p:cNvSpPr>
            <a:spLocks noChangeArrowheads="1"/>
          </p:cNvSpPr>
          <p:nvPr/>
        </p:nvSpPr>
        <p:spPr bwMode="auto">
          <a:xfrm>
            <a:off x="11206048" y="26159762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algn="just" eaLnBrk="0" hangingPunct="0"/>
            <a:endParaRPr lang="en-US" sz="2800"/>
          </a:p>
        </p:txBody>
      </p:sp>
      <p:sp>
        <p:nvSpPr>
          <p:cNvPr id="14350" name="Text Box 60"/>
          <p:cNvSpPr txBox="1">
            <a:spLocks noChangeArrowheads="1"/>
          </p:cNvSpPr>
          <p:nvPr/>
        </p:nvSpPr>
        <p:spPr bwMode="auto">
          <a:xfrm>
            <a:off x="28197348" y="21401792"/>
            <a:ext cx="97131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Implication in Human MSH2  Mutations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1" name="Text Box 61"/>
          <p:cNvSpPr txBox="1">
            <a:spLocks noChangeArrowheads="1"/>
          </p:cNvSpPr>
          <p:nvPr/>
        </p:nvSpPr>
        <p:spPr bwMode="auto">
          <a:xfrm>
            <a:off x="29527500" y="28080520"/>
            <a:ext cx="765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References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3" name="Text Box 63"/>
          <p:cNvSpPr txBox="1">
            <a:spLocks noChangeArrowheads="1"/>
          </p:cNvSpPr>
          <p:nvPr/>
        </p:nvSpPr>
        <p:spPr bwMode="auto">
          <a:xfrm>
            <a:off x="29718000" y="33756236"/>
            <a:ext cx="7151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000" b="1" i="1" dirty="0">
                <a:solidFill>
                  <a:srgbClr val="0CA413"/>
                </a:solidFill>
              </a:rPr>
              <a:t>Acknowledgements</a:t>
            </a:r>
            <a:endParaRPr lang="en-US" sz="2000" dirty="0">
              <a:solidFill>
                <a:srgbClr val="0CA413"/>
              </a:solidFill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3733800" y="838200"/>
            <a:ext cx="30276800" cy="3908762"/>
          </a:xfrm>
          <a:prstGeom prst="rect">
            <a:avLst/>
          </a:prstGeom>
          <a:solidFill>
            <a:srgbClr val="0CA413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 smtClean="0"/>
              <a:t>Studies </a:t>
            </a:r>
            <a:r>
              <a:rPr lang="en-US" sz="6000" dirty="0" smtClean="0"/>
              <a:t>of the Human </a:t>
            </a:r>
            <a:r>
              <a:rPr lang="en-US" sz="6000" dirty="0"/>
              <a:t>MSH2 Missense Mutations in </a:t>
            </a:r>
            <a:r>
              <a:rPr lang="en-US" sz="6000" dirty="0" smtClean="0"/>
              <a:t>Yeast Provide</a:t>
            </a:r>
          </a:p>
          <a:p>
            <a:pPr algn="ctr"/>
            <a:r>
              <a:rPr lang="en-US" sz="6000" dirty="0" smtClean="0"/>
              <a:t>Insight to Hereditary </a:t>
            </a:r>
            <a:r>
              <a:rPr lang="en-US" sz="6000" dirty="0" err="1" smtClean="0"/>
              <a:t>Nonpolyposis</a:t>
            </a:r>
            <a:r>
              <a:rPr lang="en-US" sz="6000" dirty="0" smtClean="0"/>
              <a:t> Colon </a:t>
            </a:r>
            <a:r>
              <a:rPr lang="en-US" sz="6000" dirty="0" smtClean="0"/>
              <a:t>Cancer (HNCC)</a:t>
            </a:r>
            <a:endParaRPr lang="en-US" sz="6000" dirty="0" smtClean="0"/>
          </a:p>
          <a:p>
            <a:pPr algn="ctr"/>
            <a:r>
              <a:rPr lang="en-US" sz="4000" b="1" dirty="0" err="1" smtClean="0"/>
              <a:t>Ashia</a:t>
            </a:r>
            <a:r>
              <a:rPr lang="en-US" sz="4000" b="1" dirty="0" smtClean="0"/>
              <a:t> Hackett and </a:t>
            </a:r>
            <a:r>
              <a:rPr lang="en-US" sz="4000" b="1" dirty="0" err="1" smtClean="0"/>
              <a:t>Nicholle</a:t>
            </a:r>
            <a:r>
              <a:rPr lang="en-US" sz="4000" b="1" dirty="0" smtClean="0"/>
              <a:t> Cross</a:t>
            </a:r>
          </a:p>
          <a:p>
            <a:pPr algn="ctr"/>
            <a:r>
              <a:rPr lang="en-US" sz="4800" b="1" baseline="30000" dirty="0" smtClean="0"/>
              <a:t>Advisor: Dr</a:t>
            </a:r>
            <a:r>
              <a:rPr lang="en-US" sz="4800" b="1" baseline="30000" dirty="0"/>
              <a:t>. Hong </a:t>
            </a:r>
            <a:r>
              <a:rPr lang="en-US" sz="4800" b="1" baseline="30000" dirty="0" smtClean="0"/>
              <a:t>Qin</a:t>
            </a:r>
            <a:r>
              <a:rPr lang="en-US" sz="4800" b="1" dirty="0" smtClean="0"/>
              <a:t> </a:t>
            </a:r>
          </a:p>
          <a:p>
            <a:pPr algn="ctr">
              <a:lnSpc>
                <a:spcPct val="80000"/>
              </a:lnSpc>
            </a:pPr>
            <a:r>
              <a:rPr lang="en-US" sz="4000" b="1" dirty="0" smtClean="0"/>
              <a:t>Department of Biology, Spelman College, Atlanta, GA 30314</a:t>
            </a:r>
          </a:p>
        </p:txBody>
      </p:sp>
      <p:sp>
        <p:nvSpPr>
          <p:cNvPr id="14356" name="Text Box 66"/>
          <p:cNvSpPr txBox="1">
            <a:spLocks noChangeArrowheads="1"/>
          </p:cNvSpPr>
          <p:nvPr/>
        </p:nvSpPr>
        <p:spPr bwMode="auto">
          <a:xfrm>
            <a:off x="3059112" y="16261140"/>
            <a:ext cx="3722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Introduction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58" name="Text Box 73"/>
          <p:cNvSpPr txBox="1">
            <a:spLocks noChangeArrowheads="1"/>
          </p:cNvSpPr>
          <p:nvPr/>
        </p:nvSpPr>
        <p:spPr bwMode="auto">
          <a:xfrm>
            <a:off x="14430542" y="5520489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Materials and Methods 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64" name="Text Box 56"/>
          <p:cNvSpPr txBox="1">
            <a:spLocks noChangeArrowheads="1"/>
          </p:cNvSpPr>
          <p:nvPr/>
        </p:nvSpPr>
        <p:spPr bwMode="auto">
          <a:xfrm>
            <a:off x="14856783" y="13015913"/>
            <a:ext cx="8172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Results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66" name="TextBox 75"/>
          <p:cNvSpPr txBox="1">
            <a:spLocks noChangeArrowheads="1"/>
          </p:cNvSpPr>
          <p:nvPr/>
        </p:nvSpPr>
        <p:spPr bwMode="auto">
          <a:xfrm>
            <a:off x="11582400" y="21336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 flipH="1">
            <a:off x="20878800" y="6096000"/>
            <a:ext cx="381000" cy="3810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8"/>
          <p:cNvSpPr>
            <a:spLocks noChangeShapeType="1"/>
          </p:cNvSpPr>
          <p:nvPr/>
        </p:nvSpPr>
        <p:spPr bwMode="auto">
          <a:xfrm flipH="1">
            <a:off x="22707600" y="6858000"/>
            <a:ext cx="381000" cy="3810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2" name="TextBox 136"/>
          <p:cNvSpPr txBox="1">
            <a:spLocks noChangeArrowheads="1"/>
          </p:cNvSpPr>
          <p:nvPr/>
        </p:nvSpPr>
        <p:spPr bwMode="auto">
          <a:xfrm>
            <a:off x="21046283" y="17166372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75" name="Text Box 66"/>
          <p:cNvSpPr txBox="1">
            <a:spLocks noChangeArrowheads="1"/>
          </p:cNvSpPr>
          <p:nvPr/>
        </p:nvSpPr>
        <p:spPr bwMode="auto">
          <a:xfrm>
            <a:off x="3059112" y="5410200"/>
            <a:ext cx="37226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>
                <a:solidFill>
                  <a:srgbClr val="0CA413"/>
                </a:solidFill>
              </a:rPr>
              <a:t>Abstract</a:t>
            </a:r>
            <a:endParaRPr lang="en-US" dirty="0">
              <a:solidFill>
                <a:srgbClr val="0CA413"/>
              </a:solidFill>
            </a:endParaRPr>
          </a:p>
        </p:txBody>
      </p:sp>
      <p:sp>
        <p:nvSpPr>
          <p:cNvPr id="14376" name="TextBox 100"/>
          <p:cNvSpPr txBox="1">
            <a:spLocks noChangeArrowheads="1"/>
          </p:cNvSpPr>
          <p:nvPr/>
        </p:nvSpPr>
        <p:spPr bwMode="auto">
          <a:xfrm>
            <a:off x="817255" y="6172200"/>
            <a:ext cx="8991600" cy="1041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One of every twenty Americans will be affected with Colorectal Cancer (CRC) with Hereditary Non-Polyposis Colorectal Cancer being the most common (HNPCC). This type of cancer is a hereditary gene caused by a missense mutation on the 2nd chromosome of the human DNA. To conduct our research, we used </a:t>
            </a:r>
            <a:r>
              <a:rPr lang="en-US" sz="2800" i="1" dirty="0"/>
              <a:t>Saccharomyces </a:t>
            </a:r>
            <a:r>
              <a:rPr lang="en-US" sz="2800" i="1" dirty="0" err="1"/>
              <a:t>cerevisiae</a:t>
            </a:r>
            <a:r>
              <a:rPr lang="en-US" sz="2800" i="1" dirty="0"/>
              <a:t> </a:t>
            </a:r>
            <a:r>
              <a:rPr lang="en-US" sz="2800" dirty="0"/>
              <a:t>cells, specifically the msh2 strain. These yeast cells serve as a model for understanding human MSH2 mutations, which is a tumor suppressor. The purpose is to manipulate the yeast MSH2 gene to determine which missense mutation is likely to be benign or pathogenic. We examined the defects at a molecular level to determine what MSH2 variants are dysfunctional by using a DNA mismatch pair and the reporter plasmid, pSH44, fused with URA3. The mismatch repair efﬁciencies were determined qualitatively using the 5-ﬂuororotic acid monohydrate (FOA) dinucleotide instability plate assays resulting in the formation of 5-FU. With the occurrence of 5-FU, the yeast cells should die; however, the ability of yeast cells to survive in the presence of 5-FOA reveals a dysfunction in mismatch repair. Defining the consequences of missense mutation within the MSH2 gene could result in the development of biomarkers for early detection of HNPCC.</a:t>
            </a:r>
          </a:p>
          <a:p>
            <a:r>
              <a:rPr lang="en-US" sz="2700" dirty="0" smtClean="0"/>
              <a:t>	</a:t>
            </a:r>
            <a:endParaRPr lang="en-US" sz="3200" dirty="0"/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29203650" y="5638800"/>
            <a:ext cx="78295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4400" b="1" i="1" dirty="0" smtClean="0">
                <a:solidFill>
                  <a:srgbClr val="0CA413"/>
                </a:solidFill>
              </a:rPr>
              <a:t>Conclusions</a:t>
            </a:r>
            <a:endParaRPr lang="en-US" dirty="0">
              <a:solidFill>
                <a:srgbClr val="0CA413"/>
              </a:solidFill>
            </a:endParaRPr>
          </a:p>
        </p:txBody>
      </p:sp>
      <p:pic>
        <p:nvPicPr>
          <p:cNvPr id="4" name="Picture 3" descr="spel 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85800"/>
            <a:ext cx="4267200" cy="4267200"/>
          </a:xfrm>
          <a:prstGeom prst="rect">
            <a:avLst/>
          </a:prstGeom>
        </p:spPr>
      </p:pic>
      <p:pic>
        <p:nvPicPr>
          <p:cNvPr id="5" name="Picture 4" descr="spel 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10600" y="609600"/>
            <a:ext cx="4241800" cy="424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3385691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0CA413"/>
                </a:solidFill>
              </a:rPr>
              <a:t>Experimental Objective </a:t>
            </a:r>
            <a:endParaRPr lang="en-US" sz="4400" b="1" i="1" dirty="0">
              <a:solidFill>
                <a:srgbClr val="0CA41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8460" y="1746270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363" name="Rectangle 14362"/>
          <p:cNvSpPr/>
          <p:nvPr/>
        </p:nvSpPr>
        <p:spPr>
          <a:xfrm>
            <a:off x="28374975" y="28806653"/>
            <a:ext cx="10058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Gammie</a:t>
            </a:r>
            <a:r>
              <a:rPr lang="en-US" sz="3200" dirty="0"/>
              <a:t>, A. E., and N. </a:t>
            </a:r>
            <a:r>
              <a:rPr lang="en-US" sz="3200" dirty="0" err="1"/>
              <a:t>Erdeniz</a:t>
            </a:r>
            <a:r>
              <a:rPr lang="en-US" sz="3200" dirty="0"/>
              <a:t>. “Characterization of Pathogenic Human MSH2 Missense Mutations Using Yeast as a Model System: A Laboratory course in Molecular Biology.” Cell Biology Education 3.1 (2004): 31-48. </a:t>
            </a:r>
            <a:r>
              <a:rPr lang="en-US" sz="3200" dirty="0" smtClean="0"/>
              <a:t>Print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Gammie</a:t>
            </a:r>
            <a:r>
              <a:rPr lang="en-US" sz="3200" dirty="0"/>
              <a:t>, A. E., and N. </a:t>
            </a:r>
            <a:r>
              <a:rPr lang="en-US" sz="3200" dirty="0" err="1"/>
              <a:t>Erdeniz</a:t>
            </a:r>
            <a:r>
              <a:rPr lang="en-US" sz="3200" dirty="0"/>
              <a:t>. “Functional Characterization of Pathogenic Human MSH2 Missense Mutations in Saccharomyces </a:t>
            </a:r>
            <a:r>
              <a:rPr lang="en-US" sz="3200" dirty="0" err="1"/>
              <a:t>Cerevisiae</a:t>
            </a:r>
            <a:r>
              <a:rPr lang="en-US" sz="3200" dirty="0"/>
              <a:t>.” Genetics 177.2 (2007): 707-21. Print.</a:t>
            </a:r>
          </a:p>
        </p:txBody>
      </p:sp>
      <p:sp>
        <p:nvSpPr>
          <p:cNvPr id="14365" name="TextBox 14364"/>
          <p:cNvSpPr txBox="1"/>
          <p:nvPr/>
        </p:nvSpPr>
        <p:spPr>
          <a:xfrm>
            <a:off x="28879800" y="34594651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Dr. Hong Qin, Dr. Stephen </a:t>
            </a:r>
            <a:r>
              <a:rPr lang="en-US" sz="3200" dirty="0" err="1" smtClean="0"/>
              <a:t>Kioko</a:t>
            </a:r>
            <a:r>
              <a:rPr lang="en-US" sz="3200" dirty="0" smtClean="0"/>
              <a:t>, and all of our classmates for being of great help and support throughout the semester.</a:t>
            </a:r>
            <a:endParaRPr lang="en-US" sz="3200" dirty="0"/>
          </a:p>
        </p:txBody>
      </p:sp>
      <p:pic>
        <p:nvPicPr>
          <p:cNvPr id="71" name="Picture 7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246" y="24215971"/>
            <a:ext cx="8602967" cy="65935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76960" y="13944600"/>
            <a:ext cx="7615840" cy="58785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latin typeface="Times New Roman"/>
                <a:ea typeface="Calibri"/>
              </a:rPr>
              <a:t>PCR and  Restriction Enzyme  Analysis</a:t>
            </a:r>
            <a:endParaRPr lang="en-US" sz="2800" b="1" dirty="0">
              <a:effectLst/>
              <a:latin typeface="Times New Roman"/>
              <a:ea typeface="Calibri"/>
            </a:endParaRPr>
          </a:p>
        </p:txBody>
      </p:sp>
      <p:pic>
        <p:nvPicPr>
          <p:cNvPr id="76" name="Picture 75"/>
          <p:cNvPicPr/>
          <p:nvPr/>
        </p:nvPicPr>
        <p:blipFill rotWithShape="1">
          <a:blip r:embed="rId5" cstate="print"/>
          <a:srcRect l="33083" t="59974" r="46970" b="24065"/>
          <a:stretch/>
        </p:blipFill>
        <p:spPr bwMode="auto">
          <a:xfrm>
            <a:off x="12099977" y="19160192"/>
            <a:ext cx="3078077" cy="15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0193000" y="14070788"/>
            <a:ext cx="5732461" cy="5232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Transformation of </a:t>
            </a:r>
            <a:r>
              <a:rPr lang="en-US" sz="2800" b="1" dirty="0" smtClean="0"/>
              <a:t>MSH2</a:t>
            </a:r>
            <a:endParaRPr lang="en-US" sz="28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506898" y="34647005"/>
            <a:ext cx="839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The objective of this experiment is to determine if the study </a:t>
            </a:r>
          </a:p>
          <a:p>
            <a:r>
              <a:rPr lang="en-US" b="1" dirty="0" smtClean="0"/>
              <a:t>of human MSH2 mutation in yeast provides insight to HNPCC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608660" y="23367139"/>
            <a:ext cx="8015185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800" b="1" dirty="0"/>
              <a:t>Assessment of mutation in </a:t>
            </a:r>
            <a:r>
              <a:rPr lang="en-US" sz="2800" b="1" dirty="0" smtClean="0"/>
              <a:t>MSH2 </a:t>
            </a:r>
            <a:r>
              <a:rPr lang="en-US" sz="2800" b="1" dirty="0"/>
              <a:t>using FOA plates</a:t>
            </a:r>
          </a:p>
        </p:txBody>
      </p:sp>
      <p:pic>
        <p:nvPicPr>
          <p:cNvPr id="56" name="Picture 5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31493" y="6552671"/>
            <a:ext cx="12295307" cy="6463241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11600" y="7315200"/>
            <a:ext cx="1054100" cy="119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926800" y="15011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SD-HIS-TRP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125200" y="14401800"/>
            <a:ext cx="8153400" cy="2133601"/>
            <a:chOff x="10668000" y="15392400"/>
            <a:chExt cx="8153400" cy="2133601"/>
          </a:xfrm>
        </p:grpSpPr>
        <p:sp>
          <p:nvSpPr>
            <p:cNvPr id="69" name="Rectangle 68"/>
            <p:cNvSpPr/>
            <p:nvPr/>
          </p:nvSpPr>
          <p:spPr>
            <a:xfrm>
              <a:off x="14249400" y="16611600"/>
              <a:ext cx="1143000" cy="914401"/>
            </a:xfrm>
            <a:prstGeom prst="rect">
              <a:avLst/>
            </a:prstGeom>
            <a:noFill/>
            <a:ln w="44450">
              <a:solidFill>
                <a:srgbClr val="0000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0" y="15392400"/>
              <a:ext cx="795403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TTAGTCTTA</a:t>
              </a:r>
              <a:r>
                <a:rPr lang="en-US" dirty="0" smtClean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GCG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CATTTAGATG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3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’     </a:t>
              </a:r>
              <a:r>
                <a:rPr lang="en-US" i="1" dirty="0" smtClean="0">
                  <a:latin typeface="+mj-lt"/>
                  <a:cs typeface="Courier New" pitchFamily="49" charset="0"/>
                </a:rPr>
                <a:t>WT, </a:t>
              </a:r>
              <a:r>
                <a:rPr lang="en-US" i="1" dirty="0" err="1" smtClean="0">
                  <a:latin typeface="+mj-lt"/>
                  <a:cs typeface="Courier New" pitchFamily="49" charset="0"/>
                </a:rPr>
                <a:t>Histidine</a:t>
              </a:r>
              <a:endParaRPr lang="en-US" i="1" dirty="0" smtClean="0">
                <a:latin typeface="+mj-lt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AATCAGAAT</a:t>
              </a:r>
              <a:r>
                <a:rPr lang="en-US" dirty="0" smtClean="0">
                  <a:solidFill>
                    <a:schemeClr val="accent2"/>
                  </a:solidFill>
                  <a:latin typeface="Courier New" pitchFamily="49" charset="0"/>
                  <a:cs typeface="Courier New" pitchFamily="49" charset="0"/>
                </a:rPr>
                <a:t>CGC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GTAAATCTAC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</a:t>
              </a:r>
              <a:endParaRPr lang="en-US" dirty="0" smtClean="0"/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668000" y="16611600"/>
              <a:ext cx="8153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TTAGTCTTA</a:t>
              </a:r>
              <a:r>
                <a:rPr lang="en-US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GTT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CATTTAGATG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   </a:t>
              </a:r>
              <a:r>
                <a:rPr lang="en-US" i="1" dirty="0" smtClean="0"/>
                <a:t>Mutant, Tyrosine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3’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AATCAGAAT</a:t>
              </a:r>
              <a:r>
                <a:rPr lang="en-US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CAA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GTAAATCTAC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5’</a:t>
              </a:r>
              <a:endParaRPr lang="en-US" dirty="0" smtClean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859000" y="166116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62"/>
                </a:solidFill>
              </a:rPr>
              <a:t>HhaI</a:t>
            </a:r>
            <a:endParaRPr lang="en-US" b="1" dirty="0">
              <a:solidFill>
                <a:srgbClr val="00006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67" name="TextBox 76"/>
          <p:cNvSpPr txBox="1">
            <a:spLocks noChangeArrowheads="1"/>
          </p:cNvSpPr>
          <p:nvPr/>
        </p:nvSpPr>
        <p:spPr bwMode="auto">
          <a:xfrm>
            <a:off x="19158527" y="18745200"/>
            <a:ext cx="82309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Fig2. A. The blank lacks </a:t>
            </a:r>
            <a:r>
              <a:rPr lang="en-US" dirty="0" err="1"/>
              <a:t>H</a:t>
            </a:r>
            <a:r>
              <a:rPr lang="en-US" dirty="0" err="1" smtClean="0"/>
              <a:t>istidine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riptophane</a:t>
            </a:r>
            <a:r>
              <a:rPr lang="en-US" dirty="0" smtClean="0"/>
              <a:t> that are necessary for the yeast growth. B. The medium with the mutant msh2 has been transformed with the reporter plasmid pSH44. </a:t>
            </a:r>
            <a:r>
              <a:rPr lang="en-US" dirty="0" err="1" smtClean="0"/>
              <a:t>Histidine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riptophane</a:t>
            </a:r>
            <a:r>
              <a:rPr lang="en-US" dirty="0" smtClean="0"/>
              <a:t> previously removed from the yeast are now expressed which allows cell growth. </a:t>
            </a:r>
            <a:endParaRPr lang="en-US" dirty="0"/>
          </a:p>
        </p:txBody>
      </p: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22164675" y="31847137"/>
            <a:ext cx="2733675" cy="1727201"/>
            <a:chOff x="3270" y="2608"/>
            <a:chExt cx="1722" cy="1088"/>
          </a:xfrm>
        </p:grpSpPr>
        <p:sp>
          <p:nvSpPr>
            <p:cNvPr id="124" name="Oval 5"/>
            <p:cNvSpPr>
              <a:spLocks noChangeAspect="1" noChangeArrowheads="1"/>
            </p:cNvSpPr>
            <p:nvPr/>
          </p:nvSpPr>
          <p:spPr bwMode="auto">
            <a:xfrm>
              <a:off x="3533" y="2626"/>
              <a:ext cx="971" cy="8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6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512" cy="1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i="1">
                <a:solidFill>
                  <a:schemeClr val="accent2"/>
                </a:solidFill>
              </a:endParaRPr>
            </a:p>
          </p:txBody>
        </p:sp>
        <p:sp>
          <p:nvSpPr>
            <p:cNvPr id="126" name="Rectangle 7"/>
            <p:cNvSpPr>
              <a:spLocks noChangeAspect="1" noChangeArrowheads="1"/>
            </p:cNvSpPr>
            <p:nvPr/>
          </p:nvSpPr>
          <p:spPr bwMode="auto">
            <a:xfrm rot="18284996">
              <a:off x="4233" y="2553"/>
              <a:ext cx="59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0"/>
            </a:p>
          </p:txBody>
        </p:sp>
        <p:sp>
          <p:nvSpPr>
            <p:cNvPr id="127" name="Oval 8"/>
            <p:cNvSpPr>
              <a:spLocks noChangeAspect="1" noChangeArrowheads="1"/>
            </p:cNvSpPr>
            <p:nvPr/>
          </p:nvSpPr>
          <p:spPr bwMode="auto">
            <a:xfrm>
              <a:off x="4386" y="3159"/>
              <a:ext cx="13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9"/>
            <p:cNvSpPr txBox="1">
              <a:spLocks noChangeAspect="1" noChangeArrowheads="1"/>
            </p:cNvSpPr>
            <p:nvPr/>
          </p:nvSpPr>
          <p:spPr bwMode="auto">
            <a:xfrm rot="18969080">
              <a:off x="3312" y="2608"/>
              <a:ext cx="5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TRP1/ARS</a:t>
              </a:r>
            </a:p>
          </p:txBody>
        </p:sp>
        <p:sp>
          <p:nvSpPr>
            <p:cNvPr id="129" name="Text Box 10"/>
            <p:cNvSpPr txBox="1">
              <a:spLocks noChangeAspect="1" noChangeArrowheads="1"/>
            </p:cNvSpPr>
            <p:nvPr/>
          </p:nvSpPr>
          <p:spPr bwMode="auto">
            <a:xfrm>
              <a:off x="4457" y="3273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CEN11</a:t>
              </a:r>
            </a:p>
          </p:txBody>
        </p:sp>
        <p:sp>
          <p:nvSpPr>
            <p:cNvPr id="130" name="Oval 11"/>
            <p:cNvSpPr>
              <a:spLocks noChangeAspect="1" noChangeArrowheads="1"/>
            </p:cNvSpPr>
            <p:nvPr/>
          </p:nvSpPr>
          <p:spPr bwMode="auto">
            <a:xfrm>
              <a:off x="4457" y="2887"/>
              <a:ext cx="62" cy="9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6000"/>
            </a:p>
          </p:txBody>
        </p:sp>
        <p:sp>
          <p:nvSpPr>
            <p:cNvPr id="131" name="Rectangle 12"/>
            <p:cNvSpPr>
              <a:spLocks noChangeAspect="1" noChangeArrowheads="1"/>
            </p:cNvSpPr>
            <p:nvPr/>
          </p:nvSpPr>
          <p:spPr bwMode="auto">
            <a:xfrm rot="2837922">
              <a:off x="3615" y="2641"/>
              <a:ext cx="59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Text Box 13"/>
            <p:cNvSpPr txBox="1">
              <a:spLocks noChangeAspect="1" noChangeArrowheads="1"/>
            </p:cNvSpPr>
            <p:nvPr/>
          </p:nvSpPr>
          <p:spPr bwMode="auto">
            <a:xfrm>
              <a:off x="3692" y="3446"/>
              <a:ext cx="1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(GT)</a:t>
              </a:r>
              <a:r>
                <a:rPr lang="en-US" sz="2000" b="1" baseline="-25000">
                  <a:solidFill>
                    <a:schemeClr val="accent2"/>
                  </a:solidFill>
                </a:rPr>
                <a:t>16.5</a:t>
              </a:r>
              <a:r>
                <a:rPr lang="en-US" sz="2000" b="1" i="1">
                  <a:solidFill>
                    <a:schemeClr val="accent2"/>
                  </a:solidFill>
                </a:rPr>
                <a:t>-URA3</a:t>
              </a:r>
            </a:p>
          </p:txBody>
        </p:sp>
        <p:sp>
          <p:nvSpPr>
            <p:cNvPr id="133" name="Text Box 14"/>
            <p:cNvSpPr txBox="1">
              <a:spLocks noChangeAspect="1" noChangeArrowheads="1"/>
            </p:cNvSpPr>
            <p:nvPr/>
          </p:nvSpPr>
          <p:spPr bwMode="auto">
            <a:xfrm rot="2471216">
              <a:off x="3270" y="3174"/>
              <a:ext cx="7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rgbClr val="9900FF"/>
                  </a:solidFill>
                </a:rPr>
                <a:t>P</a:t>
              </a:r>
              <a:r>
                <a:rPr lang="en-US" sz="2000" b="1" i="1" baseline="-25000">
                  <a:solidFill>
                    <a:srgbClr val="9900FF"/>
                  </a:solidFill>
                </a:rPr>
                <a:t>LEU2</a:t>
              </a:r>
              <a:endParaRPr lang="en-US" sz="2000" b="1" i="1">
                <a:solidFill>
                  <a:srgbClr val="9900FF"/>
                </a:solidFill>
              </a:endParaRPr>
            </a:p>
          </p:txBody>
        </p:sp>
        <p:sp>
          <p:nvSpPr>
            <p:cNvPr id="134" name="Rectangle 15" descr="Light vertical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117" cy="106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Text Box 16"/>
            <p:cNvSpPr txBox="1">
              <a:spLocks noChangeAspect="1" noChangeArrowheads="1"/>
            </p:cNvSpPr>
            <p:nvPr/>
          </p:nvSpPr>
          <p:spPr bwMode="auto">
            <a:xfrm>
              <a:off x="3696" y="2896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pSH44</a:t>
              </a:r>
            </a:p>
          </p:txBody>
        </p:sp>
      </p:grp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21097875" y="3039933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chromosome: </a:t>
            </a:r>
            <a:r>
              <a:rPr lang="en-US" b="1" dirty="0"/>
              <a:t> 	</a:t>
            </a:r>
            <a:r>
              <a:rPr lang="en-US" sz="2000" b="1" i="1" dirty="0"/>
              <a:t>msh2</a:t>
            </a:r>
            <a:r>
              <a:rPr lang="en-US" sz="2000" b="1" dirty="0">
                <a:latin typeface="Symbol" charset="2"/>
              </a:rPr>
              <a:t>D</a:t>
            </a:r>
            <a:endParaRPr lang="en-US" sz="2000" b="1" i="1" dirty="0"/>
          </a:p>
          <a:p>
            <a:r>
              <a:rPr lang="en-US" sz="2000" b="1" i="1" dirty="0"/>
              <a:t>	 	</a:t>
            </a:r>
            <a:r>
              <a:rPr lang="en-US" sz="2000" b="1" i="1" dirty="0">
                <a:solidFill>
                  <a:srgbClr val="FF0000"/>
                </a:solidFill>
              </a:rPr>
              <a:t>trp1-1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		</a:t>
            </a:r>
            <a:r>
              <a:rPr lang="en-US" sz="2000" b="1" i="1" dirty="0">
                <a:solidFill>
                  <a:srgbClr val="008000"/>
                </a:solidFill>
              </a:rPr>
              <a:t>his3-11,15</a:t>
            </a:r>
          </a:p>
        </p:txBody>
      </p:sp>
      <p:grpSp>
        <p:nvGrpSpPr>
          <p:cNvPr id="110" name="Group 21"/>
          <p:cNvGrpSpPr>
            <a:grpSpLocks noChangeAspect="1"/>
          </p:cNvGrpSpPr>
          <p:nvPr/>
        </p:nvGrpSpPr>
        <p:grpSpPr bwMode="auto">
          <a:xfrm>
            <a:off x="19063493" y="27715517"/>
            <a:ext cx="7391400" cy="8102181"/>
            <a:chOff x="3072" y="1759"/>
            <a:chExt cx="1824" cy="2129"/>
          </a:xfrm>
        </p:grpSpPr>
        <p:sp>
          <p:nvSpPr>
            <p:cNvPr id="122" name="Arc 22"/>
            <p:cNvSpPr>
              <a:spLocks noChangeAspect="1"/>
            </p:cNvSpPr>
            <p:nvPr/>
          </p:nvSpPr>
          <p:spPr bwMode="auto">
            <a:xfrm flipH="1">
              <a:off x="3072" y="2256"/>
              <a:ext cx="1824" cy="163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</a:path>
                <a:path w="43200" h="43200" stroke="0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rc 23"/>
            <p:cNvSpPr>
              <a:spLocks noChangeAspect="1"/>
            </p:cNvSpPr>
            <p:nvPr/>
          </p:nvSpPr>
          <p:spPr bwMode="auto">
            <a:xfrm rot="2629025" flipH="1" flipV="1">
              <a:off x="4025" y="1759"/>
              <a:ext cx="677" cy="702"/>
            </a:xfrm>
            <a:custGeom>
              <a:avLst/>
              <a:gdLst>
                <a:gd name="T0" fmla="*/ 0 w 43200"/>
                <a:gd name="T1" fmla="*/ 0 h 41181"/>
                <a:gd name="T2" fmla="*/ 0 w 43200"/>
                <a:gd name="T3" fmla="*/ 0 h 41181"/>
                <a:gd name="T4" fmla="*/ 0 w 43200"/>
                <a:gd name="T5" fmla="*/ 0 h 411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181"/>
                <a:gd name="T11" fmla="*/ 43200 w 43200"/>
                <a:gd name="T12" fmla="*/ 41181 h 41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181" fill="none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</a:path>
                <a:path w="43200" h="41181" stroke="0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  <a:lnTo>
                    <a:pt x="21600" y="1958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" name="Oval 25"/>
          <p:cNvSpPr>
            <a:spLocks noChangeAspect="1" noChangeArrowheads="1"/>
          </p:cNvSpPr>
          <p:nvPr/>
        </p:nvSpPr>
        <p:spPr bwMode="auto">
          <a:xfrm>
            <a:off x="19419094" y="32399585"/>
            <a:ext cx="2011363" cy="16954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26"/>
          <p:cNvSpPr>
            <a:spLocks noChangeAspect="1" noChangeArrowheads="1"/>
          </p:cNvSpPr>
          <p:nvPr/>
        </p:nvSpPr>
        <p:spPr bwMode="auto">
          <a:xfrm rot="20443655">
            <a:off x="21282819" y="32729785"/>
            <a:ext cx="122238" cy="658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14" name="Oval 27"/>
          <p:cNvSpPr>
            <a:spLocks noChangeAspect="1" noChangeArrowheads="1"/>
          </p:cNvSpPr>
          <p:nvPr/>
        </p:nvSpPr>
        <p:spPr bwMode="auto">
          <a:xfrm>
            <a:off x="20295394" y="32304335"/>
            <a:ext cx="268288" cy="230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28"/>
          <p:cNvSpPr>
            <a:spLocks noChangeAspect="1" noChangeArrowheads="1"/>
          </p:cNvSpPr>
          <p:nvPr/>
        </p:nvSpPr>
        <p:spPr bwMode="auto">
          <a:xfrm>
            <a:off x="21271706" y="33490198"/>
            <a:ext cx="17145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Times New Roman" charset="0"/>
            </a:endParaRPr>
          </a:p>
        </p:txBody>
      </p:sp>
      <p:sp>
        <p:nvSpPr>
          <p:cNvPr id="116" name="Oval 29"/>
          <p:cNvSpPr>
            <a:spLocks noChangeAspect="1" noChangeArrowheads="1"/>
          </p:cNvSpPr>
          <p:nvPr/>
        </p:nvSpPr>
        <p:spPr bwMode="auto">
          <a:xfrm>
            <a:off x="19466719" y="33528298"/>
            <a:ext cx="127000" cy="1952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17" name="Rectangle 30"/>
          <p:cNvSpPr>
            <a:spLocks noChangeAspect="1" noChangeArrowheads="1"/>
          </p:cNvSpPr>
          <p:nvPr/>
        </p:nvSpPr>
        <p:spPr bwMode="auto">
          <a:xfrm rot="2837922">
            <a:off x="19612769" y="32432923"/>
            <a:ext cx="122238" cy="657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31"/>
          <p:cNvSpPr txBox="1">
            <a:spLocks noChangeAspect="1" noChangeArrowheads="1"/>
          </p:cNvSpPr>
          <p:nvPr/>
        </p:nvSpPr>
        <p:spPr bwMode="auto">
          <a:xfrm>
            <a:off x="19952494" y="34237910"/>
            <a:ext cx="1341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MSH2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19" name="Text Box 32"/>
          <p:cNvSpPr txBox="1">
            <a:spLocks noChangeAspect="1" noChangeArrowheads="1"/>
          </p:cNvSpPr>
          <p:nvPr/>
        </p:nvSpPr>
        <p:spPr bwMode="auto">
          <a:xfrm>
            <a:off x="19642931" y="3298061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mutagenized</a:t>
            </a:r>
          </a:p>
        </p:txBody>
      </p:sp>
      <p:sp>
        <p:nvSpPr>
          <p:cNvPr id="120" name="AutoShape 33"/>
          <p:cNvSpPr>
            <a:spLocks noChangeAspect="1" noChangeArrowheads="1"/>
          </p:cNvSpPr>
          <p:nvPr/>
        </p:nvSpPr>
        <p:spPr bwMode="auto">
          <a:xfrm flipH="1">
            <a:off x="19930269" y="33856910"/>
            <a:ext cx="914400" cy="365125"/>
          </a:xfrm>
          <a:prstGeom prst="rightArrow">
            <a:avLst>
              <a:gd name="adj1" fmla="val 50000"/>
              <a:gd name="adj2" fmla="val 6260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5400" baseline="-25000" dirty="0">
              <a:solidFill>
                <a:srgbClr val="FF0000"/>
              </a:solidFill>
            </a:endParaRPr>
          </a:p>
        </p:txBody>
      </p:sp>
      <p:sp>
        <p:nvSpPr>
          <p:cNvPr id="121" name="AutoShape 34"/>
          <p:cNvSpPr>
            <a:spLocks noChangeAspect="1" noChangeArrowheads="1"/>
          </p:cNvSpPr>
          <p:nvPr/>
        </p:nvSpPr>
        <p:spPr bwMode="auto">
          <a:xfrm rot="19419185">
            <a:off x="20844669" y="33734673"/>
            <a:ext cx="487363" cy="242888"/>
          </a:xfrm>
          <a:prstGeom prst="rightArrow">
            <a:avLst>
              <a:gd name="adj1" fmla="val 50000"/>
              <a:gd name="adj2" fmla="val 5016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Box 32"/>
          <p:cNvSpPr txBox="1">
            <a:spLocks noChangeArrowheads="1"/>
          </p:cNvSpPr>
          <p:nvPr/>
        </p:nvSpPr>
        <p:spPr bwMode="auto">
          <a:xfrm>
            <a:off x="20528756" y="32682160"/>
            <a:ext cx="64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HIS3</a:t>
            </a:r>
          </a:p>
        </p:txBody>
      </p:sp>
      <p:cxnSp>
        <p:nvCxnSpPr>
          <p:cNvPr id="139" name="Shape 138"/>
          <p:cNvCxnSpPr>
            <a:stCxn id="118" idx="2"/>
          </p:cNvCxnSpPr>
          <p:nvPr/>
        </p:nvCxnSpPr>
        <p:spPr>
          <a:xfrm rot="5400000" flipH="1" flipV="1">
            <a:off x="21722556" y="32500392"/>
            <a:ext cx="942975" cy="3141662"/>
          </a:xfrm>
          <a:prstGeom prst="curvedConnector4">
            <a:avLst>
              <a:gd name="adj1" fmla="val -39553"/>
              <a:gd name="adj2" fmla="val 60675"/>
            </a:avLst>
          </a:prstGeom>
          <a:ln w="4127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1250275" y="3420933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mismatch  repair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3307675" y="350475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5FOA</a:t>
            </a:r>
            <a:endParaRPr lang="en-US" dirty="0"/>
          </a:p>
        </p:txBody>
      </p:sp>
      <p:pic>
        <p:nvPicPr>
          <p:cNvPr id="4100" name="Picture 4" descr="Fluorouracil3DanZ.gif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288875" y="34056935"/>
            <a:ext cx="952500" cy="952500"/>
          </a:xfrm>
          <a:prstGeom prst="rect">
            <a:avLst/>
          </a:prstGeom>
          <a:noFill/>
        </p:spPr>
      </p:pic>
      <p:sp>
        <p:nvSpPr>
          <p:cNvPr id="143" name="TextBox 142"/>
          <p:cNvSpPr txBox="1"/>
          <p:nvPr/>
        </p:nvSpPr>
        <p:spPr>
          <a:xfrm>
            <a:off x="25365075" y="3497133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</a:t>
            </a:r>
            <a:endParaRPr lang="en-US" dirty="0"/>
          </a:p>
        </p:txBody>
      </p:sp>
      <p:pic>
        <p:nvPicPr>
          <p:cNvPr id="4102" name="Picture 6" descr="https://encrypted-tbn3.gstatic.com/images?q=tbn:ANd9GcSatNs2vhpR7k-vnl4Q0DvtlTe5BJzumH43AiQaDWiMKCJtoQo7Yz-yv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460075" y="34285535"/>
            <a:ext cx="1123950" cy="847725"/>
          </a:xfrm>
          <a:prstGeom prst="rect">
            <a:avLst/>
          </a:prstGeom>
          <a:noFill/>
        </p:spPr>
      </p:pic>
      <p:pic>
        <p:nvPicPr>
          <p:cNvPr id="4106" name="Picture 10" descr="http://ts1.mm.bing.net/th?id=HN.608009920011109399&amp;w=145&amp;h=180&amp;c=7&amp;rs=1&amp;pid=1.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812875" y="33371135"/>
            <a:ext cx="1381125" cy="1714500"/>
          </a:xfrm>
          <a:prstGeom prst="rect">
            <a:avLst/>
          </a:prstGeom>
          <a:noFill/>
        </p:spPr>
      </p:pic>
      <p:sp>
        <p:nvSpPr>
          <p:cNvPr id="144" name="Right Arrow 143"/>
          <p:cNvSpPr/>
          <p:nvPr/>
        </p:nvSpPr>
        <p:spPr>
          <a:xfrm>
            <a:off x="24755475" y="3428553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>
            <a:off x="26355675" y="3420933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endCxn id="144" idx="0"/>
          </p:cNvCxnSpPr>
          <p:nvPr/>
        </p:nvCxnSpPr>
        <p:spPr>
          <a:xfrm rot="16200000" flipH="1">
            <a:off x="24412575" y="3371403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6"/>
          <p:cNvSpPr txBox="1">
            <a:spLocks noChangeArrowheads="1"/>
          </p:cNvSpPr>
          <p:nvPr/>
        </p:nvSpPr>
        <p:spPr bwMode="auto">
          <a:xfrm>
            <a:off x="17373600" y="24677577"/>
            <a:ext cx="88503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Fig3.  Because </a:t>
            </a:r>
            <a:r>
              <a:rPr lang="en-US" dirty="0"/>
              <a:t>the cells survived and their frequency is approximately the same throughout the grid, There </a:t>
            </a:r>
            <a:r>
              <a:rPr lang="en-US" dirty="0" smtClean="0"/>
              <a:t>is a </a:t>
            </a:r>
            <a:r>
              <a:rPr lang="en-US" dirty="0"/>
              <a:t>mismatch repair defect. MSH2 is then not functional</a:t>
            </a:r>
            <a:r>
              <a:rPr lang="en-US" dirty="0" smtClean="0"/>
              <a:t>. But, there may be experimental error. The  vector and wild type lanes may have been switched. The vector should contain more cells due to the absence of MSH2 which provides MMR- </a:t>
            </a:r>
            <a:endParaRPr lang="en-US" dirty="0"/>
          </a:p>
        </p:txBody>
      </p:sp>
      <p:grpSp>
        <p:nvGrpSpPr>
          <p:cNvPr id="151" name="Group 4"/>
          <p:cNvGrpSpPr>
            <a:grpSpLocks/>
          </p:cNvGrpSpPr>
          <p:nvPr/>
        </p:nvGrpSpPr>
        <p:grpSpPr bwMode="auto">
          <a:xfrm>
            <a:off x="12298740" y="31522811"/>
            <a:ext cx="2733678" cy="1727202"/>
            <a:chOff x="3270" y="2608"/>
            <a:chExt cx="1722" cy="1088"/>
          </a:xfrm>
        </p:grpSpPr>
        <p:sp>
          <p:nvSpPr>
            <p:cNvPr id="177" name="Oval 5"/>
            <p:cNvSpPr>
              <a:spLocks noChangeAspect="1" noChangeArrowheads="1"/>
            </p:cNvSpPr>
            <p:nvPr/>
          </p:nvSpPr>
          <p:spPr bwMode="auto">
            <a:xfrm>
              <a:off x="3533" y="2626"/>
              <a:ext cx="971" cy="8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Rectangle 6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512" cy="10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i="1">
                <a:solidFill>
                  <a:schemeClr val="accent2"/>
                </a:solidFill>
              </a:endParaRPr>
            </a:p>
          </p:txBody>
        </p:sp>
        <p:sp>
          <p:nvSpPr>
            <p:cNvPr id="179" name="Rectangle 7"/>
            <p:cNvSpPr>
              <a:spLocks noChangeAspect="1" noChangeArrowheads="1"/>
            </p:cNvSpPr>
            <p:nvPr/>
          </p:nvSpPr>
          <p:spPr bwMode="auto">
            <a:xfrm rot="-3315004">
              <a:off x="4233" y="2553"/>
              <a:ext cx="59" cy="31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 sz="6000"/>
            </a:p>
          </p:txBody>
        </p:sp>
        <p:sp>
          <p:nvSpPr>
            <p:cNvPr id="180" name="Oval 8"/>
            <p:cNvSpPr>
              <a:spLocks noChangeAspect="1" noChangeArrowheads="1"/>
            </p:cNvSpPr>
            <p:nvPr/>
          </p:nvSpPr>
          <p:spPr bwMode="auto">
            <a:xfrm>
              <a:off x="4386" y="3159"/>
              <a:ext cx="130" cy="1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Text Box 9"/>
            <p:cNvSpPr txBox="1">
              <a:spLocks noChangeAspect="1" noChangeArrowheads="1"/>
            </p:cNvSpPr>
            <p:nvPr/>
          </p:nvSpPr>
          <p:spPr bwMode="auto">
            <a:xfrm rot="-2630920">
              <a:off x="3312" y="2608"/>
              <a:ext cx="5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TRP1/ARS</a:t>
              </a:r>
            </a:p>
          </p:txBody>
        </p:sp>
        <p:sp>
          <p:nvSpPr>
            <p:cNvPr id="182" name="Text Box 10"/>
            <p:cNvSpPr txBox="1">
              <a:spLocks noChangeAspect="1" noChangeArrowheads="1"/>
            </p:cNvSpPr>
            <p:nvPr/>
          </p:nvSpPr>
          <p:spPr bwMode="auto">
            <a:xfrm>
              <a:off x="4457" y="3273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solidFill>
                    <a:srgbClr val="FF0000"/>
                  </a:solidFill>
                </a:rPr>
                <a:t>CEN11</a:t>
              </a:r>
            </a:p>
          </p:txBody>
        </p:sp>
        <p:sp>
          <p:nvSpPr>
            <p:cNvPr id="183" name="Oval 11"/>
            <p:cNvSpPr>
              <a:spLocks noChangeAspect="1" noChangeArrowheads="1"/>
            </p:cNvSpPr>
            <p:nvPr/>
          </p:nvSpPr>
          <p:spPr bwMode="auto">
            <a:xfrm>
              <a:off x="4457" y="2887"/>
              <a:ext cx="62" cy="9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6000"/>
            </a:p>
          </p:txBody>
        </p:sp>
        <p:sp>
          <p:nvSpPr>
            <p:cNvPr id="184" name="Rectangle 12"/>
            <p:cNvSpPr>
              <a:spLocks noChangeAspect="1" noChangeArrowheads="1"/>
            </p:cNvSpPr>
            <p:nvPr/>
          </p:nvSpPr>
          <p:spPr bwMode="auto">
            <a:xfrm rot="2837922">
              <a:off x="3615" y="2641"/>
              <a:ext cx="59" cy="3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Text Box 13"/>
            <p:cNvSpPr txBox="1">
              <a:spLocks noChangeAspect="1" noChangeArrowheads="1"/>
            </p:cNvSpPr>
            <p:nvPr/>
          </p:nvSpPr>
          <p:spPr bwMode="auto">
            <a:xfrm>
              <a:off x="3692" y="3446"/>
              <a:ext cx="1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2"/>
                  </a:solidFill>
                </a:rPr>
                <a:t>(GT)</a:t>
              </a:r>
              <a:r>
                <a:rPr lang="en-US" sz="2000" b="1" baseline="-25000">
                  <a:solidFill>
                    <a:schemeClr val="accent2"/>
                  </a:solidFill>
                </a:rPr>
                <a:t>16.5</a:t>
              </a:r>
              <a:r>
                <a:rPr lang="en-US" sz="2000" b="1" i="1">
                  <a:solidFill>
                    <a:schemeClr val="accent2"/>
                  </a:solidFill>
                </a:rPr>
                <a:t>-URA3</a:t>
              </a:r>
            </a:p>
          </p:txBody>
        </p:sp>
        <p:sp>
          <p:nvSpPr>
            <p:cNvPr id="186" name="Text Box 14"/>
            <p:cNvSpPr txBox="1">
              <a:spLocks noChangeAspect="1" noChangeArrowheads="1"/>
            </p:cNvSpPr>
            <p:nvPr/>
          </p:nvSpPr>
          <p:spPr bwMode="auto">
            <a:xfrm rot="2471216">
              <a:off x="3270" y="3174"/>
              <a:ext cx="7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i="1">
                  <a:solidFill>
                    <a:srgbClr val="9900FF"/>
                  </a:solidFill>
                </a:rPr>
                <a:t>P</a:t>
              </a:r>
              <a:r>
                <a:rPr lang="en-US" sz="2000" b="1" i="1" baseline="-25000">
                  <a:solidFill>
                    <a:srgbClr val="9900FF"/>
                  </a:solidFill>
                </a:rPr>
                <a:t>LEU2</a:t>
              </a:r>
              <a:endParaRPr lang="en-US" sz="2000" b="1" i="1">
                <a:solidFill>
                  <a:srgbClr val="9900FF"/>
                </a:solidFill>
              </a:endParaRPr>
            </a:p>
          </p:txBody>
        </p:sp>
        <p:sp>
          <p:nvSpPr>
            <p:cNvPr id="187" name="Rectangle 15" descr="Light vertical"/>
            <p:cNvSpPr>
              <a:spLocks noChangeAspect="1" noChangeArrowheads="1"/>
            </p:cNvSpPr>
            <p:nvPr/>
          </p:nvSpPr>
          <p:spPr bwMode="auto">
            <a:xfrm>
              <a:off x="3780" y="3343"/>
              <a:ext cx="117" cy="106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16"/>
            <p:cNvSpPr txBox="1">
              <a:spLocks noChangeAspect="1" noChangeArrowheads="1"/>
            </p:cNvSpPr>
            <p:nvPr/>
          </p:nvSpPr>
          <p:spPr bwMode="auto">
            <a:xfrm>
              <a:off x="3696" y="2896"/>
              <a:ext cx="7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pSH44</a:t>
              </a:r>
            </a:p>
          </p:txBody>
        </p:sp>
      </p:grpSp>
      <p:sp>
        <p:nvSpPr>
          <p:cNvPr id="152" name="Text Box 17"/>
          <p:cNvSpPr txBox="1">
            <a:spLocks noChangeArrowheads="1"/>
          </p:cNvSpPr>
          <p:nvPr/>
        </p:nvSpPr>
        <p:spPr bwMode="auto">
          <a:xfrm>
            <a:off x="11231934" y="30075005"/>
            <a:ext cx="396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/>
              <a:t>chromosome: </a:t>
            </a:r>
            <a:r>
              <a:rPr lang="en-US" b="1" dirty="0"/>
              <a:t> 	</a:t>
            </a:r>
            <a:r>
              <a:rPr lang="en-US" sz="2000" b="1" i="1" dirty="0"/>
              <a:t>msh2</a:t>
            </a:r>
            <a:r>
              <a:rPr lang="en-US" sz="2000" b="1" dirty="0">
                <a:latin typeface="Symbol" charset="2"/>
              </a:rPr>
              <a:t>D</a:t>
            </a:r>
            <a:endParaRPr lang="en-US" sz="2000" b="1" i="1" dirty="0"/>
          </a:p>
          <a:p>
            <a:r>
              <a:rPr lang="en-US" sz="2000" b="1" i="1" dirty="0"/>
              <a:t>	 	</a:t>
            </a:r>
            <a:r>
              <a:rPr lang="en-US" sz="2000" b="1" i="1" dirty="0">
                <a:solidFill>
                  <a:srgbClr val="FF0000"/>
                </a:solidFill>
              </a:rPr>
              <a:t>trp1-1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		</a:t>
            </a:r>
            <a:r>
              <a:rPr lang="en-US" sz="2000" b="1" i="1" dirty="0">
                <a:solidFill>
                  <a:srgbClr val="008000"/>
                </a:solidFill>
              </a:rPr>
              <a:t>his3-11,15</a:t>
            </a:r>
          </a:p>
        </p:txBody>
      </p:sp>
      <p:grpSp>
        <p:nvGrpSpPr>
          <p:cNvPr id="153" name="Group 21"/>
          <p:cNvGrpSpPr>
            <a:grpSpLocks noChangeAspect="1"/>
          </p:cNvGrpSpPr>
          <p:nvPr/>
        </p:nvGrpSpPr>
        <p:grpSpPr bwMode="auto">
          <a:xfrm>
            <a:off x="9421063" y="27715517"/>
            <a:ext cx="7537355" cy="8033898"/>
            <a:chOff x="3072" y="1759"/>
            <a:chExt cx="1824" cy="2129"/>
          </a:xfrm>
        </p:grpSpPr>
        <p:sp>
          <p:nvSpPr>
            <p:cNvPr id="175" name="Arc 22"/>
            <p:cNvSpPr>
              <a:spLocks noChangeAspect="1"/>
            </p:cNvSpPr>
            <p:nvPr/>
          </p:nvSpPr>
          <p:spPr bwMode="auto">
            <a:xfrm flipH="1">
              <a:off x="3072" y="2256"/>
              <a:ext cx="1824" cy="163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</a:path>
                <a:path w="43200" h="43200" stroke="0" extrusionOk="0">
                  <a:moveTo>
                    <a:pt x="20382" y="34"/>
                  </a:moveTo>
                  <a:cubicBezTo>
                    <a:pt x="20787" y="11"/>
                    <a:pt x="2119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4689"/>
                    <a:pt x="3306" y="8195"/>
                    <a:pt x="8895" y="41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23"/>
            <p:cNvSpPr>
              <a:spLocks noChangeAspect="1"/>
            </p:cNvSpPr>
            <p:nvPr/>
          </p:nvSpPr>
          <p:spPr bwMode="auto">
            <a:xfrm rot="2629025" flipH="1" flipV="1">
              <a:off x="4025" y="1759"/>
              <a:ext cx="677" cy="702"/>
            </a:xfrm>
            <a:custGeom>
              <a:avLst/>
              <a:gdLst>
                <a:gd name="T0" fmla="*/ 0 w 43200"/>
                <a:gd name="T1" fmla="*/ 0 h 41181"/>
                <a:gd name="T2" fmla="*/ 0 w 43200"/>
                <a:gd name="T3" fmla="*/ 0 h 41181"/>
                <a:gd name="T4" fmla="*/ 0 w 43200"/>
                <a:gd name="T5" fmla="*/ 0 h 411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181"/>
                <a:gd name="T11" fmla="*/ 43200 w 43200"/>
                <a:gd name="T12" fmla="*/ 41181 h 41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181" fill="none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</a:path>
                <a:path w="43200" h="41181" stroke="0" extrusionOk="0">
                  <a:moveTo>
                    <a:pt x="30718" y="0"/>
                  </a:moveTo>
                  <a:cubicBezTo>
                    <a:pt x="38332" y="3545"/>
                    <a:pt x="43200" y="11182"/>
                    <a:pt x="43200" y="19581"/>
                  </a:cubicBezTo>
                  <a:cubicBezTo>
                    <a:pt x="43200" y="31510"/>
                    <a:pt x="33529" y="41181"/>
                    <a:pt x="21600" y="41181"/>
                  </a:cubicBezTo>
                  <a:cubicBezTo>
                    <a:pt x="9670" y="41181"/>
                    <a:pt x="0" y="31510"/>
                    <a:pt x="0" y="19581"/>
                  </a:cubicBezTo>
                  <a:cubicBezTo>
                    <a:pt x="-1" y="17131"/>
                    <a:pt x="416" y="14698"/>
                    <a:pt x="1232" y="12388"/>
                  </a:cubicBezTo>
                  <a:lnTo>
                    <a:pt x="21600" y="1958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" name="Oval 25"/>
          <p:cNvSpPr>
            <a:spLocks noChangeAspect="1" noChangeArrowheads="1"/>
          </p:cNvSpPr>
          <p:nvPr/>
        </p:nvSpPr>
        <p:spPr bwMode="auto">
          <a:xfrm>
            <a:off x="9553153" y="32075255"/>
            <a:ext cx="2011363" cy="16954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26"/>
          <p:cNvSpPr>
            <a:spLocks noChangeAspect="1" noChangeArrowheads="1"/>
          </p:cNvSpPr>
          <p:nvPr/>
        </p:nvSpPr>
        <p:spPr bwMode="auto">
          <a:xfrm rot="20443655">
            <a:off x="11416878" y="32405455"/>
            <a:ext cx="122238" cy="658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56" name="Oval 27"/>
          <p:cNvSpPr>
            <a:spLocks noChangeAspect="1" noChangeArrowheads="1"/>
          </p:cNvSpPr>
          <p:nvPr/>
        </p:nvSpPr>
        <p:spPr bwMode="auto">
          <a:xfrm>
            <a:off x="10103708" y="31980005"/>
            <a:ext cx="268288" cy="230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8"/>
          <p:cNvSpPr>
            <a:spLocks noChangeAspect="1" noChangeArrowheads="1"/>
          </p:cNvSpPr>
          <p:nvPr/>
        </p:nvSpPr>
        <p:spPr bwMode="auto">
          <a:xfrm>
            <a:off x="11405765" y="33165868"/>
            <a:ext cx="171450" cy="1651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Times New Roman" charset="0"/>
            </a:endParaRPr>
          </a:p>
        </p:txBody>
      </p:sp>
      <p:sp>
        <p:nvSpPr>
          <p:cNvPr id="158" name="Oval 29"/>
          <p:cNvSpPr>
            <a:spLocks noChangeAspect="1" noChangeArrowheads="1"/>
          </p:cNvSpPr>
          <p:nvPr/>
        </p:nvSpPr>
        <p:spPr bwMode="auto">
          <a:xfrm>
            <a:off x="9626600" y="33147000"/>
            <a:ext cx="127000" cy="1952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59" name="Rectangle 30"/>
          <p:cNvSpPr>
            <a:spLocks noChangeAspect="1" noChangeArrowheads="1"/>
          </p:cNvSpPr>
          <p:nvPr/>
        </p:nvSpPr>
        <p:spPr bwMode="auto">
          <a:xfrm rot="2837922">
            <a:off x="9714334" y="32108593"/>
            <a:ext cx="122238" cy="6572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Text Box 31"/>
          <p:cNvSpPr txBox="1">
            <a:spLocks noChangeAspect="1" noChangeArrowheads="1"/>
          </p:cNvSpPr>
          <p:nvPr/>
        </p:nvSpPr>
        <p:spPr bwMode="auto">
          <a:xfrm>
            <a:off x="10086553" y="33913580"/>
            <a:ext cx="1341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Msh2-A618V</a:t>
            </a:r>
          </a:p>
        </p:txBody>
      </p:sp>
      <p:sp>
        <p:nvSpPr>
          <p:cNvPr id="161" name="Text Box 32"/>
          <p:cNvSpPr txBox="1">
            <a:spLocks noChangeAspect="1" noChangeArrowheads="1"/>
          </p:cNvSpPr>
          <p:nvPr/>
        </p:nvSpPr>
        <p:spPr bwMode="auto">
          <a:xfrm>
            <a:off x="9776990" y="3265628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mutagenized</a:t>
            </a:r>
          </a:p>
        </p:txBody>
      </p:sp>
      <p:sp>
        <p:nvSpPr>
          <p:cNvPr id="162" name="AutoShape 33"/>
          <p:cNvSpPr>
            <a:spLocks noChangeAspect="1" noChangeArrowheads="1"/>
          </p:cNvSpPr>
          <p:nvPr/>
        </p:nvSpPr>
        <p:spPr bwMode="auto">
          <a:xfrm flipH="1">
            <a:off x="9738583" y="33532580"/>
            <a:ext cx="914400" cy="365125"/>
          </a:xfrm>
          <a:prstGeom prst="rightArrow">
            <a:avLst>
              <a:gd name="adj1" fmla="val 50000"/>
              <a:gd name="adj2" fmla="val 6260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baseline="-25000" dirty="0" smtClean="0">
                <a:solidFill>
                  <a:srgbClr val="FF0000"/>
                </a:solidFill>
              </a:rPr>
              <a:t>*</a:t>
            </a:r>
            <a:endParaRPr lang="en-US" sz="5400" baseline="-25000" dirty="0">
              <a:solidFill>
                <a:srgbClr val="FF0000"/>
              </a:solidFill>
            </a:endParaRPr>
          </a:p>
        </p:txBody>
      </p:sp>
      <p:sp>
        <p:nvSpPr>
          <p:cNvPr id="163" name="AutoShape 34"/>
          <p:cNvSpPr>
            <a:spLocks noChangeAspect="1" noChangeArrowheads="1"/>
          </p:cNvSpPr>
          <p:nvPr/>
        </p:nvSpPr>
        <p:spPr bwMode="auto">
          <a:xfrm rot="19419185">
            <a:off x="10978728" y="33410343"/>
            <a:ext cx="487363" cy="242888"/>
          </a:xfrm>
          <a:prstGeom prst="rightArrow">
            <a:avLst>
              <a:gd name="adj1" fmla="val 50000"/>
              <a:gd name="adj2" fmla="val 5016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TextBox 32"/>
          <p:cNvSpPr txBox="1">
            <a:spLocks noChangeArrowheads="1"/>
          </p:cNvSpPr>
          <p:nvPr/>
        </p:nvSpPr>
        <p:spPr bwMode="auto">
          <a:xfrm>
            <a:off x="10662815" y="32357830"/>
            <a:ext cx="641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HIS3</a:t>
            </a:r>
          </a:p>
        </p:txBody>
      </p:sp>
      <p:cxnSp>
        <p:nvCxnSpPr>
          <p:cNvPr id="165" name="Shape 164"/>
          <p:cNvCxnSpPr>
            <a:stCxn id="160" idx="2"/>
          </p:cNvCxnSpPr>
          <p:nvPr/>
        </p:nvCxnSpPr>
        <p:spPr>
          <a:xfrm rot="5400000" flipH="1" flipV="1">
            <a:off x="11404956" y="32489378"/>
            <a:ext cx="1084295" cy="2379664"/>
          </a:xfrm>
          <a:prstGeom prst="curvedConnector4">
            <a:avLst>
              <a:gd name="adj1" fmla="val -21083"/>
              <a:gd name="adj2" fmla="val 64093"/>
            </a:avLst>
          </a:prstGeom>
          <a:ln w="41275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3441734" y="3472320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5FOA</a:t>
            </a:r>
            <a:endParaRPr lang="en-US" dirty="0"/>
          </a:p>
        </p:txBody>
      </p:sp>
      <p:pic>
        <p:nvPicPr>
          <p:cNvPr id="168" name="Picture 4" descr="Fluorouracil3DanZ.gif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22934" y="33732605"/>
            <a:ext cx="952500" cy="952500"/>
          </a:xfrm>
          <a:prstGeom prst="rect">
            <a:avLst/>
          </a:prstGeom>
          <a:noFill/>
        </p:spPr>
      </p:pic>
      <p:sp>
        <p:nvSpPr>
          <p:cNvPr id="169" name="TextBox 168"/>
          <p:cNvSpPr txBox="1"/>
          <p:nvPr/>
        </p:nvSpPr>
        <p:spPr>
          <a:xfrm>
            <a:off x="15499134" y="3464700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</a:t>
            </a:r>
            <a:endParaRPr lang="en-US" dirty="0"/>
          </a:p>
        </p:txBody>
      </p:sp>
      <p:pic>
        <p:nvPicPr>
          <p:cNvPr id="170" name="Picture 6" descr="https://encrypted-tbn3.gstatic.com/images?q=tbn:ANd9GcSatNs2vhpR7k-vnl4Q0DvtlTe5BJzumH43AiQaDWiMKCJtoQo7Yz-yv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594134" y="33961205"/>
            <a:ext cx="1123950" cy="847725"/>
          </a:xfrm>
          <a:prstGeom prst="rect">
            <a:avLst/>
          </a:prstGeom>
          <a:noFill/>
        </p:spPr>
      </p:pic>
      <p:sp>
        <p:nvSpPr>
          <p:cNvPr id="172" name="Right Arrow 171"/>
          <p:cNvSpPr/>
          <p:nvPr/>
        </p:nvSpPr>
        <p:spPr>
          <a:xfrm>
            <a:off x="14889534" y="339612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Arrow 172"/>
          <p:cNvSpPr/>
          <p:nvPr/>
        </p:nvSpPr>
        <p:spPr>
          <a:xfrm>
            <a:off x="16489734" y="3388500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Arrow Connector 173"/>
          <p:cNvCxnSpPr>
            <a:endCxn id="172" idx="0"/>
          </p:cNvCxnSpPr>
          <p:nvPr/>
        </p:nvCxnSpPr>
        <p:spPr>
          <a:xfrm rot="16200000" flipH="1">
            <a:off x="14546634" y="333897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765334" y="3389906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4584734" y="33060861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 flipV="1">
            <a:off x="14584734" y="33746661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8" name="Picture 12" descr="http://ts1.mm.bing.net/th?id=HN.607994148884320248&amp;w=207&amp;h=207&amp;c=8&amp;pid=3.1&amp;qlt=90&amp;rm=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025311" y="33040142"/>
            <a:ext cx="1971675" cy="1971676"/>
          </a:xfrm>
          <a:prstGeom prst="rect">
            <a:avLst/>
          </a:prstGeom>
          <a:noFill/>
        </p:spPr>
      </p:pic>
      <p:pic>
        <p:nvPicPr>
          <p:cNvPr id="4109" name="Picture 13" descr="C:\Users\cpatton1\Downloads\8135574_orig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957588" y="6408241"/>
            <a:ext cx="8075612" cy="4851880"/>
          </a:xfrm>
          <a:prstGeom prst="rect">
            <a:avLst/>
          </a:prstGeom>
          <a:noFill/>
        </p:spPr>
      </p:pic>
      <p:pic>
        <p:nvPicPr>
          <p:cNvPr id="4110" name="Picture 14" descr="C:\Users\cpatton1\Downloads\msh2-domain.png"/>
          <p:cNvPicPr>
            <a:picLocks noChangeAspect="1" noChangeArrowheads="1"/>
          </p:cNvPicPr>
          <p:nvPr/>
        </p:nvPicPr>
        <p:blipFill>
          <a:blip r:embed="rId15" cstate="print"/>
          <a:srcRect t="80284" b="6673"/>
          <a:stretch>
            <a:fillRect/>
          </a:stretch>
        </p:blipFill>
        <p:spPr bwMode="auto">
          <a:xfrm>
            <a:off x="304800" y="31881565"/>
            <a:ext cx="8513455" cy="895806"/>
          </a:xfrm>
          <a:prstGeom prst="rect">
            <a:avLst/>
          </a:prstGeom>
          <a:noFill/>
        </p:spPr>
      </p:pic>
      <p:pic>
        <p:nvPicPr>
          <p:cNvPr id="193" name="Picture 14" descr="C:\Users\cpatton1\Downloads\msh2-domain.png"/>
          <p:cNvPicPr>
            <a:picLocks noChangeAspect="1" noChangeArrowheads="1"/>
          </p:cNvPicPr>
          <p:nvPr/>
        </p:nvPicPr>
        <p:blipFill>
          <a:blip r:embed="rId15" cstate="print"/>
          <a:srcRect l="5489" t="7247" b="81159"/>
          <a:stretch>
            <a:fillRect/>
          </a:stretch>
        </p:blipFill>
        <p:spPr bwMode="auto">
          <a:xfrm>
            <a:off x="485343" y="31217203"/>
            <a:ext cx="8713912" cy="773094"/>
          </a:xfrm>
          <a:prstGeom prst="rect">
            <a:avLst/>
          </a:prstGeom>
          <a:noFill/>
        </p:spPr>
      </p:pic>
      <p:pic>
        <p:nvPicPr>
          <p:cNvPr id="4112" name="Picture 16" descr="http://www.chem.unc.edu/people/faculty/erie/group/image_mmr2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898850" y="13774428"/>
            <a:ext cx="7467600" cy="49734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75325" y="20802600"/>
            <a:ext cx="731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 PCR fragments generated after confirmation of the mutagenized MSH2 by digestion with RE </a:t>
            </a:r>
            <a:r>
              <a:rPr lang="en-US" dirty="0" err="1" smtClean="0"/>
              <a:t>Hha</a:t>
            </a:r>
            <a:r>
              <a:rPr lang="en-US" dirty="0" err="1" smtClean="0"/>
              <a:t>I</a:t>
            </a:r>
            <a:r>
              <a:rPr lang="en-US" dirty="0"/>
              <a:t>. </a:t>
            </a:r>
            <a:r>
              <a:rPr lang="en-US" dirty="0" err="1" smtClean="0"/>
              <a:t>Hha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only cuts the mutagenized plasmid which helps distinguishing between mutant allele and the wild type.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8085758" y="17193074"/>
            <a:ext cx="1444461" cy="74286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2834418" y="20925483"/>
            <a:ext cx="946513" cy="124575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70739" y="15618767"/>
            <a:ext cx="69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23589134" y="15567086"/>
            <a:ext cx="28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10563597" y="35711315"/>
            <a:ext cx="1669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Fig4. A. msh2 does not allow the cells to fully absorb FU which allow them to grow. B.MSH2 allows most cells to absorb FU which cause them to die.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10901643" y="29142035"/>
            <a:ext cx="50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20217210" y="29142035"/>
            <a:ext cx="50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29880719" y="11051232"/>
            <a:ext cx="7000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Fig.5 </a:t>
            </a:r>
            <a:r>
              <a:rPr lang="en-US" dirty="0" smtClean="0"/>
              <a:t>The correlation between</a:t>
            </a:r>
            <a:r>
              <a:rPr lang="en-US" dirty="0" smtClean="0"/>
              <a:t> </a:t>
            </a:r>
            <a:r>
              <a:rPr lang="en-US" dirty="0" smtClean="0"/>
              <a:t>MSH2 requires </a:t>
            </a:r>
            <a:r>
              <a:rPr lang="en-US" dirty="0" smtClean="0"/>
              <a:t>MSH6</a:t>
            </a:r>
            <a:r>
              <a:rPr lang="en-US" dirty="0" smtClean="0"/>
              <a:t> </a:t>
            </a:r>
            <a:r>
              <a:rPr lang="en-US" dirty="0" smtClean="0"/>
              <a:t>in order to </a:t>
            </a:r>
            <a:r>
              <a:rPr lang="en-US" dirty="0" smtClean="0"/>
              <a:t>work. MSH2 </a:t>
            </a:r>
            <a:r>
              <a:rPr lang="en-US" dirty="0" smtClean="0"/>
              <a:t>forms a </a:t>
            </a:r>
            <a:r>
              <a:rPr lang="en-US" dirty="0" err="1" smtClean="0"/>
              <a:t>heterodimer</a:t>
            </a:r>
            <a:r>
              <a:rPr lang="en-US" dirty="0" smtClean="0"/>
              <a:t> with</a:t>
            </a:r>
            <a:r>
              <a:rPr lang="en-US" dirty="0" smtClean="0"/>
              <a:t> </a:t>
            </a:r>
            <a:r>
              <a:rPr lang="en-US" dirty="0" smtClean="0"/>
              <a:t>MSH6</a:t>
            </a:r>
            <a:r>
              <a:rPr lang="en-US" dirty="0" smtClean="0"/>
              <a:t> to make the human </a:t>
            </a:r>
            <a:r>
              <a:rPr lang="en-US" dirty="0" err="1" smtClean="0"/>
              <a:t>MutSα</a:t>
            </a:r>
            <a:r>
              <a:rPr lang="en-US" dirty="0" smtClean="0"/>
              <a:t> mismatch repair </a:t>
            </a:r>
            <a:r>
              <a:rPr lang="en-US" dirty="0" smtClean="0"/>
              <a:t>complex to repair DNA.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29946600" y="124968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directions would be necessary to find out if could be the effect of a lack of ATP in the mismatch repair. Also, what could affect the complex MSH2-MSH6 in the mismatch repair and what would be the consequences.</a:t>
            </a:r>
            <a:endParaRPr lang="fr-FR" dirty="0"/>
          </a:p>
        </p:txBody>
      </p:sp>
      <p:sp>
        <p:nvSpPr>
          <p:cNvPr id="9" name="Up Arrow 8"/>
          <p:cNvSpPr/>
          <p:nvPr/>
        </p:nvSpPr>
        <p:spPr>
          <a:xfrm>
            <a:off x="33756600" y="7086600"/>
            <a:ext cx="428625" cy="59577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565600" y="18633114"/>
            <a:ext cx="66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Fig6. Mismatch repair requires energy, ATP, that cannot be used by the mutant, A618V.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51800" y="777240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A618V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257800" y="22883162"/>
            <a:ext cx="6708549" cy="4244038"/>
            <a:chOff x="29257800" y="22883162"/>
            <a:chExt cx="6708549" cy="4244038"/>
          </a:xfrm>
        </p:grpSpPr>
        <p:sp>
          <p:nvSpPr>
            <p:cNvPr id="149" name="Right Arrow 148"/>
            <p:cNvSpPr/>
            <p:nvPr/>
          </p:nvSpPr>
          <p:spPr>
            <a:xfrm rot="20268145">
              <a:off x="32205430" y="23858575"/>
              <a:ext cx="903247" cy="46437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311351" y="22883162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Mutations in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 human MSH2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3311351" y="24506021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Mutations in yeastMSH2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3311351" y="26159762"/>
              <a:ext cx="2654998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Functional Studies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9257800" y="24507040"/>
              <a:ext cx="2898600" cy="96743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Interventions</a:t>
              </a: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(Overexpression)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5" name="Right Arrow 194"/>
            <p:cNvSpPr/>
            <p:nvPr/>
          </p:nvSpPr>
          <p:spPr>
            <a:xfrm>
              <a:off x="32319953" y="24758573"/>
              <a:ext cx="903247" cy="46437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  <p:sp>
          <p:nvSpPr>
            <p:cNvPr id="196" name="Right Arrow 195"/>
            <p:cNvSpPr/>
            <p:nvPr/>
          </p:nvSpPr>
          <p:spPr>
            <a:xfrm rot="5400000">
              <a:off x="34434002" y="23903941"/>
              <a:ext cx="336057" cy="624061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 rot="5400000">
              <a:off x="34448349" y="25481670"/>
              <a:ext cx="381000" cy="624060"/>
            </a:xfrm>
            <a:prstGeom prst="rightArrow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62"/>
                </a:solidFill>
              </a:endParaRPr>
            </a:p>
          </p:txBody>
        </p:sp>
      </p:grpSp>
      <p:pic>
        <p:nvPicPr>
          <p:cNvPr id="198" name="Picture 2" descr="Hereditary Nonpolyposis Colorectal Cancer (HNPCC)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174" y="17362135"/>
            <a:ext cx="5215969" cy="35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4" descr="https://humana-portal.dnadirect.com/img/content/tests/hnpcc/hnpcc_mutations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1029" y="20574000"/>
            <a:ext cx="5397554" cy="330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/>
          <p:cNvSpPr/>
          <p:nvPr/>
        </p:nvSpPr>
        <p:spPr>
          <a:xfrm>
            <a:off x="6019278" y="18089618"/>
            <a:ext cx="3719305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Hereditary </a:t>
            </a:r>
            <a:r>
              <a:rPr lang="en-US" b="1" dirty="0" err="1" smtClean="0">
                <a:latin typeface="Times New Roman"/>
                <a:ea typeface="Calibri"/>
              </a:rPr>
              <a:t>Nonpolyposis</a:t>
            </a:r>
            <a:r>
              <a:rPr lang="en-US" b="1" dirty="0" smtClean="0">
                <a:latin typeface="Times New Roman"/>
                <a:ea typeface="Calibri"/>
              </a:rPr>
              <a:t> Colorectal Cancer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7255" y="23123390"/>
            <a:ext cx="352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664174" y="21837241"/>
            <a:ext cx="3719305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MSH2 is a major cause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of HNPCC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64930" y="30564415"/>
            <a:ext cx="641064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Conserved MSH2 between Human and Yeast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676393" y="23854812"/>
            <a:ext cx="641064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latin typeface="Times New Roman"/>
                <a:ea typeface="Calibri"/>
              </a:rPr>
              <a:t>Conserved MMR  between Human and Yeast</a:t>
            </a:r>
            <a:endParaRPr lang="en-US" dirty="0">
              <a:effectLst/>
              <a:latin typeface="Times New Roman"/>
              <a:ea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 rot="18458185">
            <a:off x="12195533" y="18250726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Ladder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 rot="18458185">
            <a:off x="12721188" y="1824691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Cut, Mutant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 rot="18458185">
            <a:off x="13425937" y="18161526"/>
            <a:ext cx="125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Cut, WT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 rot="18458185">
            <a:off x="13621576" y="18076874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Uncut, mutant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 rot="18458185">
            <a:off x="14313697" y="18219554"/>
            <a:ext cx="156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Uncut, WT</a:t>
            </a:r>
            <a:endParaRPr lang="en-US" dirty="0"/>
          </a:p>
        </p:txBody>
      </p:sp>
      <p:pic>
        <p:nvPicPr>
          <p:cNvPr id="6" name="Picture 5" descr="photo (1).JP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812"/>
          <a:stretch/>
        </p:blipFill>
        <p:spPr>
          <a:xfrm rot="5400000">
            <a:off x="13279343" y="23220457"/>
            <a:ext cx="3927792" cy="3816478"/>
          </a:xfrm>
          <a:prstGeom prst="rect">
            <a:avLst/>
          </a:prstGeom>
        </p:spPr>
      </p:pic>
      <p:pic>
        <p:nvPicPr>
          <p:cNvPr id="8" name="Picture 7" descr="photo 2.JP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250" t="10416" r="4062" b="6667"/>
          <a:stretch/>
        </p:blipFill>
        <p:spPr>
          <a:xfrm>
            <a:off x="20345400" y="15621000"/>
            <a:ext cx="3124200" cy="3003458"/>
          </a:xfrm>
          <a:prstGeom prst="rect">
            <a:avLst/>
          </a:prstGeom>
        </p:spPr>
      </p:pic>
      <p:pic>
        <p:nvPicPr>
          <p:cNvPr id="12" name="Picture 11" descr="photo 1 (1).JP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312" t="19167" r="21250" b="7500"/>
          <a:stretch/>
        </p:blipFill>
        <p:spPr>
          <a:xfrm>
            <a:off x="23926800" y="15621001"/>
            <a:ext cx="3073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01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12934</TotalTime>
  <Words>792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Spelman Colloge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Jeanelle Bullock</dc:creator>
  <cp:lastModifiedBy>Nicky</cp:lastModifiedBy>
  <cp:revision>190</cp:revision>
  <dcterms:created xsi:type="dcterms:W3CDTF">2013-04-16T19:50:51Z</dcterms:created>
  <dcterms:modified xsi:type="dcterms:W3CDTF">2014-04-24T02:48:24Z</dcterms:modified>
</cp:coreProperties>
</file>