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57" r:id="rId3"/>
    <p:sldId id="258" r:id="rId4"/>
    <p:sldId id="259" r:id="rId5"/>
    <p:sldId id="262" r:id="rId6"/>
    <p:sldId id="263" r:id="rId7"/>
    <p:sldId id="266"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autoAdjust="0"/>
    <p:restoredTop sz="94660"/>
  </p:normalViewPr>
  <p:slideViewPr>
    <p:cSldViewPr>
      <p:cViewPr varScale="1">
        <p:scale>
          <a:sx n="69" d="100"/>
          <a:sy n="69" d="100"/>
        </p:scale>
        <p:origin x="-143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72E8AFA-3CCD-4A69-B55F-238EDF52D05F}" type="datetimeFigureOut">
              <a:rPr lang="en-US" smtClean="0"/>
              <a:t>4/24/2014</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63F1A8F-A885-4039-82EE-F85E319F054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E8AFA-3CCD-4A69-B55F-238EDF52D05F}"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F1A8F-A885-4039-82EE-F85E319F05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E8AFA-3CCD-4A69-B55F-238EDF52D05F}"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F1A8F-A885-4039-82EE-F85E319F05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E8AFA-3CCD-4A69-B55F-238EDF52D05F}"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F1A8F-A885-4039-82EE-F85E319F05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E8AFA-3CCD-4A69-B55F-238EDF52D05F}"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F1A8F-A885-4039-82EE-F85E319F05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72E8AFA-3CCD-4A69-B55F-238EDF52D05F}" type="datetimeFigureOut">
              <a:rPr lang="en-US" smtClean="0"/>
              <a:t>4/24/2014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F1A8F-A885-4039-82EE-F85E319F054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2E8AFA-3CCD-4A69-B55F-238EDF52D05F}" type="datetimeFigureOut">
              <a:rPr lang="en-US" smtClean="0"/>
              <a:t>4/24/2014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F1A8F-A885-4039-82EE-F85E319F05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2E8AFA-3CCD-4A69-B55F-238EDF52D05F}" type="datetimeFigureOut">
              <a:rPr lang="en-US" smtClean="0"/>
              <a:t>4/24/2014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3F1A8F-A885-4039-82EE-F85E319F05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E8AFA-3CCD-4A69-B55F-238EDF52D05F}" type="datetimeFigureOut">
              <a:rPr lang="en-US" smtClean="0"/>
              <a:t>4/24/2014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3F1A8F-A885-4039-82EE-F85E319F05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72E8AFA-3CCD-4A69-B55F-238EDF52D05F}" type="datetimeFigureOut">
              <a:rPr lang="en-US" smtClean="0"/>
              <a:t>4/24/2014</a:t>
            </a:fld>
            <a:endParaRPr lang="en-US"/>
          </a:p>
        </p:txBody>
      </p:sp>
      <p:sp>
        <p:nvSpPr>
          <p:cNvPr id="7" name="Slide Number Placeholder 6"/>
          <p:cNvSpPr>
            <a:spLocks noGrp="1"/>
          </p:cNvSpPr>
          <p:nvPr>
            <p:ph type="sldNum" sz="quarter" idx="12"/>
          </p:nvPr>
        </p:nvSpPr>
        <p:spPr/>
        <p:txBody>
          <a:bodyPr/>
          <a:lstStyle/>
          <a:p>
            <a:fld id="{563F1A8F-A885-4039-82EE-F85E319F054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2E8AFA-3CCD-4A69-B55F-238EDF52D05F}" type="datetimeFigureOut">
              <a:rPr lang="en-US" smtClean="0"/>
              <a:t>4/24/2014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563F1A8F-A885-4039-82EE-F85E319F05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72E8AFA-3CCD-4A69-B55F-238EDF52D05F}" type="datetimeFigureOut">
              <a:rPr lang="en-US" smtClean="0"/>
              <a:t>4/24/2014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63F1A8F-A885-4039-82EE-F85E319F05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1" y="2708476"/>
            <a:ext cx="4693920" cy="1702160"/>
          </a:xfrm>
        </p:spPr>
        <p:txBody>
          <a:bodyPr>
            <a:normAutofit/>
          </a:bodyPr>
          <a:lstStyle/>
          <a:p>
            <a:r>
              <a:rPr lang="en-US" dirty="0" smtClean="0"/>
              <a:t>  </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Zhane</a:t>
            </a:r>
            <a:r>
              <a:rPr lang="en-US" dirty="0" smtClean="0"/>
              <a:t> Cruickshank and </a:t>
            </a:r>
            <a:r>
              <a:rPr lang="en-US" dirty="0" err="1" smtClean="0"/>
              <a:t>Keyana</a:t>
            </a:r>
            <a:r>
              <a:rPr lang="en-US" dirty="0" smtClean="0"/>
              <a:t> Scott</a:t>
            </a:r>
          </a:p>
          <a:p>
            <a:r>
              <a:rPr lang="en-US" dirty="0" smtClean="0"/>
              <a:t>Bio 125</a:t>
            </a:r>
          </a:p>
          <a:p>
            <a:r>
              <a:rPr lang="en-US" dirty="0" smtClean="0"/>
              <a:t>4/17/14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5237" y="1"/>
            <a:ext cx="3538164" cy="3047999"/>
          </a:xfrm>
          <a:prstGeom prst="rect">
            <a:avLst/>
          </a:prstGeom>
        </p:spPr>
      </p:pic>
      <p:sp>
        <p:nvSpPr>
          <p:cNvPr id="5" name="TextBox 4"/>
          <p:cNvSpPr txBox="1"/>
          <p:nvPr/>
        </p:nvSpPr>
        <p:spPr>
          <a:xfrm rot="10800000" flipH="1" flipV="1">
            <a:off x="4909130" y="3001833"/>
            <a:ext cx="3091869" cy="1200329"/>
          </a:xfrm>
          <a:prstGeom prst="rect">
            <a:avLst/>
          </a:prstGeom>
          <a:noFill/>
        </p:spPr>
        <p:txBody>
          <a:bodyPr wrap="square" rtlCol="0">
            <a:spAutoFit/>
          </a:bodyPr>
          <a:lstStyle/>
          <a:p>
            <a:r>
              <a:rPr lang="en-US" dirty="0" smtClean="0"/>
              <a:t>Functional Studies of MSH2 Missense Mutations in Yeast Provide Insight to HNPCC</a:t>
            </a:r>
            <a:endParaRPr lang="en-US" dirty="0"/>
          </a:p>
        </p:txBody>
      </p:sp>
    </p:spTree>
    <p:extLst>
      <p:ext uri="{BB962C8B-B14F-4D97-AF65-F5344CB8AC3E}">
        <p14:creationId xmlns:p14="http://schemas.microsoft.com/office/powerpoint/2010/main" val="412156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a:t>
            </a:r>
            <a:br>
              <a:rPr lang="en-US" dirty="0" smtClean="0"/>
            </a:br>
            <a:endParaRPr lang="en-US" dirty="0"/>
          </a:p>
        </p:txBody>
      </p:sp>
      <p:sp>
        <p:nvSpPr>
          <p:cNvPr id="3" name="Content Placeholder 2"/>
          <p:cNvSpPr>
            <a:spLocks noGrp="1"/>
          </p:cNvSpPr>
          <p:nvPr>
            <p:ph sz="quarter" idx="13"/>
          </p:nvPr>
        </p:nvSpPr>
        <p:spPr>
          <a:xfrm>
            <a:off x="685800" y="1752600"/>
            <a:ext cx="3953256" cy="4724400"/>
          </a:xfrm>
        </p:spPr>
        <p:txBody>
          <a:bodyPr>
            <a:noAutofit/>
          </a:bodyPr>
          <a:lstStyle/>
          <a:p>
            <a:r>
              <a:rPr lang="en-US" sz="1400" dirty="0">
                <a:latin typeface="Times New Roman" panose="02020603050405020304" pitchFamily="18" charset="0"/>
                <a:cs typeface="Times New Roman" panose="02020603050405020304" pitchFamily="18" charset="0"/>
              </a:rPr>
              <a:t>We started with a human cancer called hereditary </a:t>
            </a:r>
            <a:r>
              <a:rPr lang="en-US" sz="1400" dirty="0" err="1">
                <a:latin typeface="Times New Roman" panose="02020603050405020304" pitchFamily="18" charset="0"/>
                <a:cs typeface="Times New Roman" panose="02020603050405020304" pitchFamily="18" charset="0"/>
              </a:rPr>
              <a:t>nonpolyposis</a:t>
            </a:r>
            <a:r>
              <a:rPr lang="en-US" sz="1400" dirty="0">
                <a:latin typeface="Times New Roman" panose="02020603050405020304" pitchFamily="18" charset="0"/>
                <a:cs typeface="Times New Roman" panose="02020603050405020304" pitchFamily="18" charset="0"/>
              </a:rPr>
              <a:t> colorectal </a:t>
            </a:r>
            <a:r>
              <a:rPr lang="en-US" sz="1400" dirty="0" smtClean="0">
                <a:latin typeface="Times New Roman" panose="02020603050405020304" pitchFamily="18" charset="0"/>
                <a:cs typeface="Times New Roman" panose="02020603050405020304" pitchFamily="18" charset="0"/>
              </a:rPr>
              <a:t>cancer, which contained a mutation </a:t>
            </a:r>
            <a:r>
              <a:rPr lang="en-US" sz="1400" dirty="0">
                <a:latin typeface="Times New Roman" panose="02020603050405020304" pitchFamily="18" charset="0"/>
                <a:cs typeface="Times New Roman" panose="02020603050405020304" pitchFamily="18" charset="0"/>
              </a:rPr>
              <a:t>in MSH2, we then designed similar mutations in the cognate positions in yeast MSH2.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DNA </a:t>
            </a:r>
            <a:r>
              <a:rPr lang="en-US" sz="1400" dirty="0">
                <a:latin typeface="Times New Roman" panose="02020603050405020304" pitchFamily="18" charset="0"/>
                <a:cs typeface="Times New Roman" panose="02020603050405020304" pitchFamily="18" charset="0"/>
              </a:rPr>
              <a:t>mismatch repair is a method or procedure used to </a:t>
            </a:r>
            <a:r>
              <a:rPr lang="en-US" sz="1400" dirty="0" smtClean="0">
                <a:latin typeface="Times New Roman" panose="02020603050405020304" pitchFamily="18" charset="0"/>
                <a:cs typeface="Times New Roman" panose="02020603050405020304" pitchFamily="18" charset="0"/>
              </a:rPr>
              <a:t> repair DNA </a:t>
            </a:r>
            <a:r>
              <a:rPr lang="en-US" sz="1400" dirty="0">
                <a:latin typeface="Times New Roman" panose="02020603050405020304" pitchFamily="18" charset="0"/>
                <a:cs typeface="Times New Roman" panose="02020603050405020304" pitchFamily="18" charset="0"/>
              </a:rPr>
              <a:t>damages, insertions, deletions, and </a:t>
            </a:r>
            <a:r>
              <a:rPr lang="en-US" sz="1400" dirty="0" smtClean="0">
                <a:latin typeface="Times New Roman" panose="02020603050405020304" pitchFamily="18" charset="0"/>
                <a:cs typeface="Times New Roman" panose="02020603050405020304" pitchFamily="18" charset="0"/>
              </a:rPr>
              <a:t>disincorporation </a:t>
            </a:r>
            <a:r>
              <a:rPr lang="en-US" sz="1400" dirty="0">
                <a:latin typeface="Times New Roman" panose="02020603050405020304" pitchFamily="18" charset="0"/>
                <a:cs typeface="Times New Roman" panose="02020603050405020304" pitchFamily="18" charset="0"/>
              </a:rPr>
              <a:t>of bases. MSH2 is a repair protein </a:t>
            </a:r>
            <a:r>
              <a:rPr lang="en-US" sz="1400" dirty="0" smtClean="0">
                <a:latin typeface="Times New Roman" panose="02020603050405020304" pitchFamily="18" charset="0"/>
                <a:cs typeface="Times New Roman" panose="02020603050405020304" pitchFamily="18" charset="0"/>
              </a:rPr>
              <a:t>and is used </a:t>
            </a:r>
            <a:r>
              <a:rPr lang="en-US" sz="1400" dirty="0">
                <a:latin typeface="Times New Roman" panose="02020603050405020304" pitchFamily="18" charset="0"/>
                <a:cs typeface="Times New Roman" panose="02020603050405020304" pitchFamily="18" charset="0"/>
              </a:rPr>
              <a:t>as a tumor </a:t>
            </a:r>
            <a:r>
              <a:rPr lang="en-US" sz="1400" dirty="0" smtClean="0">
                <a:latin typeface="Times New Roman" panose="02020603050405020304" pitchFamily="18" charset="0"/>
                <a:cs typeface="Times New Roman" panose="02020603050405020304" pitchFamily="18" charset="0"/>
              </a:rPr>
              <a:t>suppressor.  It creates </a:t>
            </a:r>
            <a:r>
              <a:rPr lang="en-US" sz="1400" dirty="0">
                <a:latin typeface="Times New Roman" panose="02020603050405020304" pitchFamily="18" charset="0"/>
                <a:cs typeface="Times New Roman" panose="02020603050405020304" pitchFamily="18" charset="0"/>
              </a:rPr>
              <a:t>a heterodimer with MSH6 to make the human </a:t>
            </a:r>
            <a:r>
              <a:rPr lang="en-US" sz="1400" dirty="0" err="1">
                <a:latin typeface="Times New Roman" panose="02020603050405020304" pitchFamily="18" charset="0"/>
                <a:cs typeface="Times New Roman" panose="02020603050405020304" pitchFamily="18" charset="0"/>
              </a:rPr>
              <a:t>MutS</a:t>
            </a:r>
            <a:r>
              <a:rPr lang="en-US" sz="1400" dirty="0">
                <a:latin typeface="Times New Roman" panose="02020603050405020304" pitchFamily="18" charset="0"/>
                <a:cs typeface="Times New Roman" panose="02020603050405020304" pitchFamily="18" charset="0"/>
              </a:rPr>
              <a:t> mismatch repair complex. The mutation was D621N, replacement of aspartic acid residue to asparagine. </a:t>
            </a:r>
            <a:endParaRPr lang="en-US" sz="14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4"/>
          </p:nvPr>
        </p:nvSpPr>
        <p:spPr>
          <a:xfrm>
            <a:off x="4800600" y="1143000"/>
            <a:ext cx="3733800" cy="5334000"/>
          </a:xfrm>
        </p:spPr>
        <p:txBody>
          <a:bodyPr>
            <a:normAutofit fontScale="25000" lnSpcReduction="20000"/>
          </a:bodyPr>
          <a:lstStyle/>
          <a:p>
            <a:pPr>
              <a:lnSpc>
                <a:spcPct val="120000"/>
              </a:lnSpc>
            </a:pPr>
            <a:r>
              <a:rPr lang="en-US" sz="5600" dirty="0">
                <a:latin typeface="Times New Roman" panose="02020603050405020304" pitchFamily="18" charset="0"/>
                <a:cs typeface="Times New Roman" panose="02020603050405020304" pitchFamily="18" charset="0"/>
              </a:rPr>
              <a:t>Both the wild type MSH2 and mutant msh2-D621N are cloned into vector pRS413. Mutation of D621N can be monitored by restriction enzyme </a:t>
            </a:r>
            <a:r>
              <a:rPr lang="en-US" sz="5600" dirty="0" err="1">
                <a:latin typeface="Times New Roman" panose="02020603050405020304" pitchFamily="18" charset="0"/>
                <a:cs typeface="Times New Roman" panose="02020603050405020304" pitchFamily="18" charset="0"/>
              </a:rPr>
              <a:t>SwaI</a:t>
            </a:r>
            <a:r>
              <a:rPr lang="en-US" sz="5600" dirty="0">
                <a:latin typeface="Times New Roman" panose="02020603050405020304" pitchFamily="18" charset="0"/>
                <a:cs typeface="Times New Roman" panose="02020603050405020304" pitchFamily="18" charset="0"/>
              </a:rPr>
              <a:t>. To measure the DNA mismatch repair function in yeast, a report plasmid pMSH2 with microsatellite fused URA3 is </a:t>
            </a:r>
            <a:r>
              <a:rPr lang="en-US" sz="5600" dirty="0" smtClean="0">
                <a:latin typeface="Times New Roman" panose="02020603050405020304" pitchFamily="18" charset="0"/>
                <a:cs typeface="Times New Roman" panose="02020603050405020304" pitchFamily="18" charset="0"/>
              </a:rPr>
              <a:t>used.</a:t>
            </a:r>
          </a:p>
          <a:p>
            <a:pPr>
              <a:lnSpc>
                <a:spcPct val="120000"/>
              </a:lnSpc>
            </a:pPr>
            <a:r>
              <a:rPr lang="en-US" sz="5600" dirty="0" smtClean="0">
                <a:latin typeface="Times New Roman" panose="02020603050405020304" pitchFamily="18" charset="0"/>
                <a:cs typeface="Times New Roman" panose="02020603050405020304" pitchFamily="18" charset="0"/>
              </a:rPr>
              <a:t>Functional </a:t>
            </a:r>
            <a:r>
              <a:rPr lang="en-US" sz="5600" dirty="0">
                <a:latin typeface="Times New Roman" panose="02020603050405020304" pitchFamily="18" charset="0"/>
                <a:cs typeface="Times New Roman" panose="02020603050405020304" pitchFamily="18" charset="0"/>
              </a:rPr>
              <a:t>URA3 on FOA plate will lead to viable cells, and effective mismatch repair will lead to dysfunction URA3 and give to viable cells. Primers are used to amplify a specific location on the plasmid used for PCR amplification</a:t>
            </a:r>
            <a:r>
              <a:rPr lang="en-US" sz="5600" dirty="0" smtClean="0">
                <a:latin typeface="Times New Roman" panose="02020603050405020304" pitchFamily="18" charset="0"/>
                <a:cs typeface="Times New Roman" panose="02020603050405020304" pitchFamily="18" charset="0"/>
              </a:rPr>
              <a:t>.</a:t>
            </a:r>
          </a:p>
          <a:p>
            <a:pPr>
              <a:lnSpc>
                <a:spcPct val="120000"/>
              </a:lnSpc>
            </a:pP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primer has a reverse and forward marker that examines a particular amount of base pairs that will help examine the mutation better. By comparing WT and D621N mutant, we expect that D621N mutants should have compromised mismatch repair mechanism. The significance of this experiment will examine the importance of DNA mismatch repair and how mutations affect the cell.</a:t>
            </a:r>
          </a:p>
          <a:p>
            <a:endParaRPr lang="en-US" dirty="0">
              <a:latin typeface="Times New Roman" panose="02020603050405020304" pitchFamily="18" charset="0"/>
              <a:cs typeface="Times New Roman" panose="02020603050405020304" pitchFamily="18" charset="0"/>
            </a:endParaRPr>
          </a:p>
        </p:txBody>
      </p:sp>
      <p:sp>
        <p:nvSpPr>
          <p:cNvPr id="5" name="AutoShape 2" descr="data:image/jpeg;base64,/9j/4AAQSkZJRgABAQAAAQABAAD/2wCEAAkGBhQSERUUEhQSFRUTFhUXGBYUFRQUFxcUFRUWFBcUFRQXGyYfGBkjGRUUHy8gJScrLSwsFR4xNTAqNSYrLCkBCQoKDgwOGg8PGiolHyQsLSwsLCwqLC8sLCwpLCwsLCwpLCwsLSwqLC0sLCksKSwsLCwsLCwpLCksLCwsLCwsKf/AABEIALkBEQMBIgACEQEDEQH/xAAcAAACAwEBAQEAAAAAAAAAAAAABAMFBgIBBwj/xABCEAACAQIEAgYHBgQFBAMBAAABAhEAAwQSITEFQQYTIlFhcRQygZGhsdFCUlNyksEVI+HwBzNigrI0Q3OiFlSTY//EABoBAAIDAQEAAAAAAAAAAAAAAAACAQMEBQb/xAAxEQACAQIEAggGAgMAAAAAAAAAAQIDEQQSITETQRQiMlFxgZHwBWGhscHRUuEzQvH/2gAMAwEAAhEDEQA/APuNFFFABRRRQAUUUUAFFFFABRRRQAUUUUAFFeE15mqLgdUVzmozUXQHVFc56gfGCYGp+XmahySJSb2GaKhRu8131lGZBY7oqG9i1QSzBQASSxAAA1JJOgAqov8ATTCrtdDnutgv8QI+NWQhKfYTfgJKcY9p2L2isu3TpD6ltz+Yqv1pXC9Nbt++LOHsK7Ky9a2ci3ZUkTnePXiYQa98Cr+i1UrtW80Iq0JOyZsqKzPG8bjLd4mzbNy1lQAZUIzs4UmMwYkAzuoAHPlHd4nxETGGtHsyArT2usICklxPY1nxnwrMWmqorMem4/Jm6pc3XEZIUxZ6kQR/NGaLubWQW00UHT3iOMx8AWrKAm2hJlWi4YzqJcTBPdsJk7UAaais9gcbjTeC3bNpbYPacGZGRtVGfSWC6awDzmQje45j0ClsMnadEhQXaWLZicrkKogDMTzDc8oANfRWWXinEcoY4a3OgKzr/mRM9ZHqcuRG/KtQtAHtFFFABRRRQBFiMUlsS7KoP3iB86TbpBYH/dT2SflS3SXDZ1QdzH5VTfwmqZ1GnZG2lQpyipSbNEvSCwf+6ntMfOmrONtv6jo35WB+RrE4nhsVV4jAjeKTjNbo0LAwl2ZH08NXVfLcNxy/ZPYutHcxzD3NNaXhnTYnS7bP5re3tVjp76aNeL3M88FUjqtTW0VVJ0htnlcHmtdXOkFsb5v003Gh3ozOlNcizryaXW+zCQIkT2jr7htVUvHWMhbTkgxOa2q6cwzNJHsqJ1VDcRK7sXVy6BvUBxndVKcZeaTcC2lHMfzfe2gXzKx4136MCYlm82PyWBWGpi5PY0xpR5stDiZrg4sTE6wT7AQJ+IqhxjACLfWEyF0uOFDExBaeW5Ak6UpewGItjrTiBCiCGWQFZlkhieRA37qzdImx3TiuZqRiZobFAbmAO+s3auYi5/luGX75ti2h8Vklm9grzGdH77rJvZm0hcuVSOalpJFTxp2L1h4J2lJL1/X3LdeIm7OSQg3bv8Fpi3dC6D+/Oq3C8TQxbI6twI6tuzt93kw8qYYmqZVpp7iyhbS1iwW9XXW0pa28qS41xpcPaLncwqiJlj9BJ9laKU5zaS3ZnqOMIuT2RF0l6QLYYCFd2RgEOoGYjtOPumIjnHcZrFE27erm3bztAAAUFmPqoi+J2Aq/9Ls4xnt2FzXiAzEpGSfVa5dgnMeQ0OmggVa8A6P4fCE3LgY4ggzdvwzx920R2VT/AEpB7xXosJio4aLg4tPTfT/i9+HInTdad79Xl77zMYPhr4q+cPZYoqQb94b21bUW7fLrWHP7I15gV9G4Twq1hrS2rKBEXYDv5kk6sxOpJ1NIcCw1tVIw6ZLTO7ljJLu7FmIJ37vAADlFWi463+Jb/Uv1or4l13pt71NUKKoq3MYiiKg9Pt/iW/1L9aPT7f4lv9S/Ws45PFEVB6fb/Et/qX60en2/xLf6l+tAE8URUHp9v8S3+pfrR6fb/Et/qX60ATxXtL+n2/xLf6l+tHp9v8S3+pfrQAxRS4x9v76fqX60xQAUUUUAU3SXHdUqHLmliImDsTppVOnSC3zV18xI94+lOdN+MW8PbttdQuGcgAANBykzqRyqmwuNw15QyTBMSM6we6GEA+321jq583Vt57nUw8Vw03F+KHn4lab7a/EH3b0tewmYyFZlkbaSJ11McpqOzwy20gXAzc9A0D/axPwrhuDMD2Cvmr5fgYqhupvKL8tS5NapSt5fkusRjE6s2rNoLK/aAAAMiYBknf60jgsNl9dfIiWHykGq/wDmi4EDMWHIw0abT/XlTdnjlxSQyKY3Gqn9xSynGeknbyKqeHlDNkd34++8e9HnYsABzGvkJ2FL/wACVzLrm788RPkAB7xU69JEOjJcTxXKw/v2Vxisfh7gk3C3+liVnwjak6NCXZloCjUjuvfkK4njaQUV7ja/ZMqqiBrOhGhMdx3rm9nJAQzOgbZARrlCjfQHXXz5VJhcEmQE5TABgQQNOY5nxPwoz3EIgiBqqMpZhpEkg8u47Tv3LVoOdtQhCnGCtv6E+C6xly5srExkWGbTmSw0WNdtudeY/BjDqiXLuUPIk3HGg+yFJg6GJ28K9wXEL6FmZUYtESYgDloDp7aSuYP0p8112zDQr2RlHcNNAe8b99S6NOMNdyu03PraL5bss89m1BjUQF9Zj3Qq9/lS2KdrpGfKqIw7DE9t8uZQ5AIAEgxtMamuMRwwBldwWQaGWY5cxHb1O3I+FccauPaZVw5IP/dYksoEQshidvgKooxlLcScWksi8df2vAtsPxENMypUkMpiQw5aGuLnGVGgaTOirq3uFZ6xgXRi98pcEHVlkLOpbY15icapQxFqY0QdpgTBaYhQByOuo2onCadkWU6Umkp6fPkWXEeKLcVrYtlm2LMFZLU/adlJgjeBr5VLhbaABbeJYEAD17dwGOeVtj5EUlgr7W1/yyi/ZVYLDxeWBLGd6m69uyboDKW1XJmI0OUtB7QkCRp51UpLNYirOVOPU1Xh7Xon5nN7G4jrGtI1pyoVpykDK09pspIEEERz08YxvF797FYkWbQzXQGUS2ZRlP8AMvMTAygkAAQCYA3rT8b42ls5lfKyJcIYLlLk6IhAERmgye41B/hl1CWmvXLii9fIPaMEWV/ywJ3mWc+L+Fd74fHo8Z4nn2YeL3fkvuc2vN4mSpuOm7snqlt6u/poW/R/BXMIi2LOHUF8zF7l1WLMMue7cKjViSPgAIFXNvo7nIbEubp5LEWx/t5/LwpnFlbihrTpntyykEEbaq0fZI0PsPKnsNfzorbZlDQdxIBj41Kjd9d3e5qlUtHqJR5af38jwWAqmABpyAHLwqHhI/kWv/Hb/wCApq5sfI0twn/Itf8Ajt/8BVxmGopT+J2oJNxAFLKSzBYKHKw17iQPbTlYPiWKwIvN1i3yUuXSV3Qu5KOyDNMZgeyI2zRC5gAat+PYcAE3rMGNesQ7tkB0O2YxO00+NawfC8Pg8SbnV2bmZUSbZclAFJAKsrQWKsNdRExOtXdvpfZC9hXIWBqUUaaQC7At5iRSTqRh2mJKcY9pmhOlR2MSjiUZWHerBhuRuPEH3GqbBdKLOJW6q9YMikP2ZyqQe1IkHQHadtqy1nAYIHImMuA9hJU6kkkLlgEg9qJk6ORoGFEZxkrphGcZK8WaXpJYxjXbJwdy0qiesS59odbYMjQkQi3RpyYjcghBV4uVXXCKezIy5vtXMxPaicvV6DTevOjd3B274NrEteuXVCBSNQpGcRoMqAJouy5v9QrUYnilq3pcuIpPJmAPu3pm0tWM2lqzK3TxCLjYnqVtKmgtmSXJswTz0IuR3ZtZ0ra1ScZ4hbuYa51bo8BfVYGO0u8bVd0Jp7AmnsFFFFSSYH/F7/p7JOwuNP6Gr53wnjdywS1lxB3HrKfMd9fTP8U8KLmHtqdi7fFCOdfKr3RdeReRsTB1iNRGo0Gm1Y6qTlqd7ByfBStff7k3EeO3bhzXHiDOkIB7R9alsdJcSNBeczp2jmGun2pgUgnAFVSstrlkyJlRuNIG599dXrGRSYMKNgJOndVe2iNys11kj61gWVUAzKoEmQO1PnVVieLLbvNcYArlhpynnIOv9K+dp0gbKF65wNgJMnQGAVmdwNDXhxYua5y/aVdyYLbb0ijJFKhTu9dzenpVgn1OYeSXF+UirDBGxeIKw1vswc0jNvDaA6QBlivmLWDW16FcQXqxbfL2SwOmsNBB98ioll3yr0CVHKrxb9TRXuC2ixCBtRuhIE90bVVZ71u5kzMSwkfaOmgEc60r31S3HZAbnz9w51meI8RIvBrZnLO86TpyM7VDlra5VSzT3V7bXHf4jdHrBT5iD8K6HFFPrW2BH2lOo8jv8ap7vT4o2S7bDjnBBjwyuDrHjTdjpXg3IEZS3erW9e4sCQOXhT5JPaSfirfYiUXa04ehYtxI3B1Qd2neUCkjfLKjXxOmkDnRibcdpGIYc+1v3Gd/LauuGYc9u4vZBIgP6xGg0jl86du2nymQpjYAz7TNI8zQqyQdlsUS8VUgI4gG4u22XfKO4ZgNO401dRLrKQuZFaXMRoAZAPMzG2mlVV7AgsdNdJI3HOZ5RHwpzBY24qj1YjmpEiYBA5AjX20udWtMaVG8cq2/ZfYLCFkUsQTAkk899fGkse3W5rSHsKYd95YfYXyMSfYOdK4bjTZAuUZoKhp2yyM0HyqwweFKIiK42E6TrEzPnSKlTXZ1EyODvLy/ZhuknCP5aJL58RcRGJJJAIZrjDWDCqx9laG1jLRtpACsuXs7REAgeGXbwIq2xWGbIdF0khmEkGCNKyb2joZnRcwjugKR5fEVe6zVONPkr+r5/RExpRkpSvrZL0WiNCty0eYqO3xW5Yjq77lQVGRlDDKWCwCROgPwpNbiwoiNNdeem3hTacNV2UEhVHaJInUeqPeZ/wBopHUk31F9S95LdbVeBe4fpYpEXI23XT/1P1p3hXGbPV206xMws23InZSoElth5TWcxPDFVW7agwYzqVB7u1/Wu7tvA3FtLiWIuGzhlykuAM4Zk19WJw7n7vZk7gndRlUd1NWONio01ZwNh/ELe3WJI/1L97L3/e089KjVFftByw1AytpI0Ox33FZm/wAI4YATnQZIkLdJIYHrNACTn7PLXTTWrfhOCwyWWFhsyKzklbrN292BIbfb3+NXtXMTFsd0hwiFlYs5UkFQl25BXSNivhWWfB4RmZhhcRBaQvXLbUL5dZOu8RpMcq64xcHpDAhlAckBnWD3aiTS5YFYnnvoSB/c+6uVWxEG7NXt8l/Z14fD8PUSc438fD5WLPg3HupSLGFtW0OoD3jmPiStpifaZo9LSBGEwOmSAGuDS2RlEejxoBHsHdVR1q5mAK5TzklQRJIEACdh5z41K1wTso7PZMDbXQ6x7fGkjjLKyT9V+jX0LDx0ULLxZaYXjFpD/wBDZQjZg6wd9QxtjXU6mDrVZxXEsbrPhzftu4BKHJcECFkOlzMB4EcjFRsVgmFgDMIjSJJXlOgFcYaAGkiZDGGAEsFOWBAyjNA10ioniI1Faaf0/oorYDD1Wo5fq/2SrgVP8y7iWLiMq9VdtFiWUZS7qAQe7nX1MV8tusQIDT20HmpdfAfvX1IVuwjhleT39WcythKeFeWnez11YUUUVsKDNdOLOa3b/Of+JrGXMDW+6ULKJ+b9jWbNistTtHYwkrU0Zi5gvCobvDQwIIBB3B1rT3cEK5TAzVdjZxDKDo1bYQba90gQfeNasMP0fRVgIo2Og5jY+Y760lvAwKkWxU2EzruMXiuGRyqPAg2nDL7tO0NyP72rY4vASKzeP6PLeYSSsBhoATDef9+R1pXFcyxVXYbPHTnmGHcW1+FU/E+IFgVUmSZLyQT4DwqW90LYtpffKSxO8gkRCgGMu098Vxf6O5GDyxKoE15wIkneaXhpDQqXexRNaq76H8OzX85iEHME9ozBgd2tKXMPrWm6G4UKLj5oJhY5QNTPvpJbFs5dVmsXDkWwS0qBPqwTpynWK8xuNU2xcX7I2Gkk6Ae0xUTYFmGUXIUjcqdRzAMwNJrm9aFpSqxAE6yfjUN2OcknJa6/gz+IdluFjlbaQR2e/bSmrvTa2pC3s2u+i3FHiwImPeaTvAs3dP71jccc11iObGPkPlRSnJbG+dGNTtH0TDXLeIuqcPkCxEqHAJkzo20abd9XJw9zYONNDpy8BVN0XU27KhrZBCgQNwf671oeHpObMNTrry011qYpSe25irNw0Wy8xHiVllRpaEI3G8xzNZW00aDUczJMfXyrTcSuMth0kmQ3j2YJrK5TEKQI8J9m9JK1y6je2ojxjij2tgCWnKfuxA1HM61Tt0gxDGTdefA5f+MVccX4d1iTPaUE7mNpIj2b1Q4rhj24JAjvUyPb3U0TTHK9xgcZuEz1jhwDuxYHVTBB0Ir6PicZh16rr8M1xjh7cOons9VnYakDTKNjzr5PetyPY3zWv0Dwi2GwtoMAQbNsEESCDbUEEHcVtoM5PxJJZbfP8GPGPwYDsuCv9hRmJJEpAiZuSQc4OU7zmgmtZa4clqwwsKLaMrNlytuy9xOmgAjlAFWdeXFBBB2Ons2rQck+d8aun0i5PqgnYCZMTPhHOagtW1O5j9P7satuJ8Lum6+VWYZjEuNv9w195qJOAXYJZNIOzoNPJRrXAnh6rm3le56CnVpxgtV6lVhMoQAagEoe0sBgORkaHTf71SpaAns6T8fDw/rTeF4XdiMqnrQXA6wbdnQgjkpUezlUt3hV0ARbBJMCSh7UE7ztAJJ7hS9HqfxY88RBN9ZepV4hv5Z7MFgVAEkSQQNQAT7qMPeJQE5pOp3iY2gr+9PX+B3FgZSzv2QYXulsoJ7IABPukml/QrwzQjxMaJIJWAfVJ1nT/bSyo1F/q/Qrp1Yzk3deou6grMfaT7PPOvPlX1OvmN9GC9pXHaT1lC/bXeda+nV08AmoO/eYMe7zXgFFFFdA55UdIh2U/N+xqiy1f9IPVT837VSAVmqdo6mG/wAaIbi11aSumFdW6Q0cjvLpXlpZNBbSpMMNaYUMRbhaoinaNXHEb2kVXW7XOlY9MltCosXhgRU1sVObcioGvZmUxWC1p/hFtV0I3k/37KmxtjWuVKImZyFURqe8mBEazJAEd9VzjmVi7PZF1bxwQR60DTy7qreJYmVLSB/pH9Kga8jCRcQgc8yxvlM69+nnUWIZEAZmUakTIIzR6u24g1VKnLYIcNdbmI4rEZLZgw7bd4BMTPLQGlujXBTcuh5AyHSeZj9prvHXc3anNmAIPIgjSPCKsejBSYb7x028vhUtZUWuWjaNXhsX1ZYOQYiIEA95qGziC94lAcoHaPKTy91K42yGU5eR3zcu6l7fHVtp1QBDNyYEZp5jv86XO1vsYcm+Vasd48o6pyGjst5HQ1ksxEx2p22jbatJxeyDZBOkIZWZExvWdLz6pHt+XviobuaKStEjRWk5yIjkImDz8PKvVGYkEdgjmCJnlB35VzZukuQwAygEazMkgkdw0+NSJfliIYDTXKdTrPj3a1I5nMZgsrleQD+7skftX1PD9H7zravWr4tn0eyolCx0CmD2tjrsBvrMAj5xxWS5IGwI105DXbwr6HZxuPQWeqtI9kWrB+zJi03WICWBklrRBjTI45it9Dmc74jtH33E9ropiQI9NuiGciA27SZMuZ1jTbTbU1K/R/FnfGGYA0VwBB7g+50JPeseqSKP41jp0wgg97DTQRJDeJO2mXLqWBDPCOJ4q4W67D9WAlsg5l1cg5x6x2Me+tByTPvau2LxN3GlgBcARhuWYsrESdpUaDYU0nH0KjNq4JgL1gYgyJSFEnKTy0nfSa9xWGHW3GKhSXJO2upGpH5hpSGJ4xZBIZxInQS28mNNOdJJy70vfidOnh4tLcZs8TCxmtXQgB1V8zgFydSrTGkRrtTaX7VzRHZxlPrOIkn1ZUi4p0HLaqvh3G7V0wDlYGQHAUwAfV7+Wm9MX+HI2pUGPAGY31Indt/AUsU+Tv7+X6HnRWz0GcRjzbYky90oAqqJVBpmMmCAzAbmeyIrzC8RAGQhkJDDJcIVX3kBxOVu8jxMVFbwCrooA1BgCNmA17/bXRtKwMgMDyIDDQliQNu6myy39+/dhVRio2GuKv8AyHAZcv8ALCqNwAyCM0nNrzge2tVXzzG8MRbZYIgINsyBEE3FPLTavodMr8/f0RirQUGkgoooqSgquP8Aqr+b9qppq16SzkSPvfsao7d2POs89zp4f/Ghgr31ETNBYmvUpLGkIrpr2UVKoEUrdtyakW9yCCxk1KUqdLUV6bdLYa4m5inLQ0pfqJNOJZgUIiTRWY5Na4vYBblso85WiYMbGfI+R0pprWZq9vaaVA/KxnsX0QsttnUwQDmLQGMtAadTJ1PfXTcAsqmRVIXOXjMfWy5d+6NKuzSuIahtkxhFciiv4QKAq7KAo56AQNatej3CVdGZjHIf1pfEWdKe4RZ3BJgkaDf+9qqnsW3000LTDYJVkTMwT/e9U3FrbXbypkI10c8o8fKtFesi2ViYmPGvGvI9w22UxG+vLx76ocf9ShTd825W4rBKth89ySFMAwdfKs0z6wonviNK03FcNaCXBz0iTMyR76zxga6a6e6i1tC+G25HZ1dtCDC+3epEuy0Qdp1BE7zHwrq1cBmPskDu1gH9xUlrtajY0yGZRcXeXb3aeAivsnBP+ms/+K3/AMFr47xNO0Y5zX1HhHSTCrYtKcRYBW3bBBuICCEWQROhrfR5nPx66sfP8F/FeNVb/wDJsL/9ix/+qfWg9JML/wDYsf8A6J9a0XOVZmH43w1rmKuzJGdoEmB5CpsL0W02rSpxDBly3X2CWJP+Yh/enV4vhh/3rP61+tUqFzovGOKUUZVuio7vhUf/AMadfUZ18mI/etf/ABjDfjWv1r9a8/i+G/GtfrWp4YnTZGPvcEvuMrXHK90+3WN9ajt8Hv2hFt2A7jBA56Aitp/FsN+NZ/Wv1rk8Uw341n9a/WjIN019xhMV6V9tpXMk9lRobizsK+oVmuNYzDtZcJctsxywAykk512ArS08U1uZq9VVGmkFFFFMZyu41hesVRJGs9/Kqb+EMu0N8PgfrVl0ixhthCsSWI1E8qr7HHfvKP8Aaf2P1qibjm1OhRjU4acdiB8Mw9YEez9646wcqt7XFrZ55fzCPjtUxsI+sK3iI+YqMt9mPxWu0iiDE1KqRvVm/Dl+ySPcf60m3CG+8vxFRlYyqxZAXqSRFSHhxUaGfD6UoQWMLOm86R51Gw6alsS2TrTV1JqPD4XLqxru5igKBHq9Dk2woqtuiTTLXixrwwKjcsV0QssDWkXtyasHE1BdUL51FixSEbqSY7q9VCtwcuyNfEE03hcJJmvOJ4VhDqJgQRz0JMgc9zVVRNx0LoSV7DlthmBc5hod6kx2OzGBAURpWebHFmnQRyqe3idZMGeVUZ3aw3BV7s741elYWJMTOwAI7v71qoXsgST3Tr+3jTmMuk+AkfOaXRtQsGY5Dl31C1HtlRyqTOm8e3+9K6NpbY0GUdw0Hupm3h41JIA5Dn4Hwqrx9/MSO6r4xtqV3zOwkzZ3mrTh+AUnVVJ7yBWfsXu1FabhBp0PNWRc4fhCaDKv6RUd7DpmbsL3bDlp+1MjFRSxaSfM/Opm7IzRV3qP9G+HobxJRNFP2RzIH1rUfw+3+Gn6RVL0Wtau3go+Z/YVoq00VaBy8W71WL+gW/w0/SKPQLf4afpFMUVaZRf0C3+Gn6RR6Bb/AA0/SKYooAX9At/cT9IpiiigAooooAzPTu7ls22//pHvVvpWTtcTr6PxThy37TW3GjDluDyI8Qa+acS6KYiwx7JdeTpJBHiPsmstaDvdHYwNWGTJJ2ZM3E/GucPxI5tCQe8GPlVULLDcGu00IrOdLKmjW4Xjdz70/mAPx3+NWNrjf3l/Sf2P1rF2MbBqys40UynJGeeHg+RrLfE7Z+1H5hHx2+NMZFbXQ+P9RWTGJoXGRqpI8iR8qsVXvRmlhP4s093Ag82Hx+dI3eDtyYH4VXW+kNxeYb8wn4iDVhhukit6ykeRn4GKbNBicOtDY5ewyjVT7p+IpWZ3MVdW+J2z9oD80r86nAB1EeYj502VchOK12kZ170aCobdksda0mIwocQ39nvFJNgnX1Mp85B+lK4sshWjY8s24FLYnGqkkkCOZIAHjJoxHWxqp9mo+FU2NwRvKyNMNGwB2IYaHxA/pvSN2LYxT1uS3rBukvbgyBOxB5gzz0I+FJPYuKfVy+JKqD5EmlMT0NyoSt1wcsdoKVOiglwAM05RM+FJPgkRCjNccF85zmZORkI8oY+4d1VSpxbuXQqztZItLmDcMMw0J3BDCRMgkbGaayhTMiI28Z391Z9OKFECgkxOp3YkkszRzLEk+JpW9xB32mKFGMdiy0p2uXeP4sIgVTYm7C+LVEGyiTqajS2XMmmuNGKR7hbXOtTwawYk1W4Dh5YgAVo+qCAKKlISpK+hK8BJqICmMTbhV8fkP61FaQkgDckAeZ0qJb2K42tc1HR+xltA/eJPs2Hy+NWlR2LQVQo2AA91SVvirKxwaks0nIKKKKkQKKKKACiiigAooooAK8ivaKAOGsqdwD5gGufRU+6v6RUtFBNzB9KOh7BjdsCQdWQbjxA5isiuJZdNq+0xVZxHo5YvyXtjMftL2W9pG/tqidG+qOjQxzgss1c+XrxI11/ETWsxf+Gyn/LukeDCfiPpSB/w8vDZkPtP7iqHSkdCOMovmUS4omnLGIg1b2Ogd3mUHt+lS4/oRcVJtuHYbrGUnwXXX20cKXcS8VRvbMKWMVTdq9GoJH5SR8qza4kqSGBBG4Onwpq3xGq9ixwTNLa4s45hvzD9xFNW+OL9pSPIg/OKyw4gK69NFOqkiiWGg+RsbXELbbOJ7j2T8akuYcHcA1hvS6cscRK+qxHkSPhtT8XvRTLCNdlmjxHDQw3Ye2fnWQ4rw4T2TmG0xGv7+dXFzijuoUtod9h5Axy/pS7pIpZTT2LKUJR7TMnfwBNeGxAgVpLtteY18PmKUuZRss1GhozMofQmPLSnsFgMzACrG1gnuHaBVlhrK2Rpq1CREpjNnCrZTXeucBZNx8x0Uaye6pcDwt7pzXDC1JjsUsdXb9Ubn73gPD502yuzNmu8q3+wvib2ZieWw8ht9fbT/R7C5rubkgn2nQfufZVYqEkAak6Ad5rY8LwPVIF57se8/Tl7KKUc0rsrxVRU6eVbsbFe0UVtOOFFFFABRRRQAUUUUAFFFFABRRRQAUUUUAFFFFABRRRQAUEUUUAVPGejdnEDtrDcnXRvb3+2sZxLoJfTW2RcHho36T+019JopJU4y3NNLFVKWiencfGr2BvJoyMPMVGufuPur7O1sHcA+etQ+gW/w0/Sv0qngLvNi+JPnE+TW7LnYGmrlm4qgsjAd5UgewmvqdvDqvqqo8gB8q8v4dXUqwDKdwdaOAu8H8Rd+yfLbOM5GrLD4kN5/OrziHQZGM22K+B1HvqjxHRLEW9hmHepn+tVSpSRrjiqU+dvEmIr2Y2CnzEUqr3E0u23HjBHvH0qdLgOxB/vuqvVD6MmVp3OXyBPyqa0bS/eY+Ue8mla9UToJJ8NflTKbEcF3jWK4iziNFX7o/c86WUEkAAknYDU1YYXgNx9xkHe2/sX6xV/gOFJa9USebHf+gp405T1ZnniKdJWhqLcG4N1faf1z/6jw8fGreiitkYqKsjlTm5vNIKKKKkQKKKKACiiigAooooAKKKKACiiigAooooAKKKKACiiigAooooAKKKKACiiigAooooAK8ivaKAPIqG5gkb1kQ+ag/MVPRQSnYVHDbf4dv8ASv0qdLQGwA8hFd0VFgbb3PIr2iipICiiigAooooAKKKKACiiigAooooAKKKK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095875"/>
            <a:ext cx="3200400" cy="1762125"/>
          </a:xfrm>
          <a:prstGeom prst="rect">
            <a:avLst/>
          </a:prstGeom>
        </p:spPr>
      </p:pic>
    </p:spTree>
    <p:extLst>
      <p:ext uri="{BB962C8B-B14F-4D97-AF65-F5344CB8AC3E}">
        <p14:creationId xmlns:p14="http://schemas.microsoft.com/office/powerpoint/2010/main" val="245339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024744" cy="1143000"/>
          </a:xfrm>
        </p:spPr>
        <p:txBody>
          <a:bodyPr/>
          <a:lstStyle/>
          <a:p>
            <a:r>
              <a:rPr lang="en-US" dirty="0" smtClean="0"/>
              <a:t>Introduction</a:t>
            </a:r>
            <a:endParaRPr lang="en-US" dirty="0"/>
          </a:p>
        </p:txBody>
      </p:sp>
      <p:sp>
        <p:nvSpPr>
          <p:cNvPr id="3" name="Content Placeholder 2"/>
          <p:cNvSpPr>
            <a:spLocks noGrp="1"/>
          </p:cNvSpPr>
          <p:nvPr>
            <p:ph sz="quarter" idx="13"/>
          </p:nvPr>
        </p:nvSpPr>
        <p:spPr>
          <a:xfrm>
            <a:off x="1066800" y="1905000"/>
            <a:ext cx="3419856" cy="3493008"/>
          </a:xfrm>
        </p:spPr>
        <p:txBody>
          <a:bodyPr>
            <a:noAutofit/>
          </a:bodyPr>
          <a:lstStyle/>
          <a:p>
            <a:pPr marL="0" indent="0">
              <a:lnSpc>
                <a:spcPct val="170000"/>
              </a:lnSpc>
              <a:buNone/>
            </a:pPr>
            <a:r>
              <a:rPr lang="en-US" sz="1400" dirty="0" smtClean="0">
                <a:latin typeface="Times New Roman" panose="02020603050405020304" pitchFamily="18" charset="0"/>
                <a:cs typeface="Times New Roman" panose="02020603050405020304" pitchFamily="18" charset="0"/>
              </a:rPr>
              <a:t>Colorectal </a:t>
            </a:r>
            <a:r>
              <a:rPr lang="en-US" sz="1400" dirty="0">
                <a:latin typeface="Times New Roman" panose="02020603050405020304" pitchFamily="18" charset="0"/>
                <a:cs typeface="Times New Roman" panose="02020603050405020304" pitchFamily="18" charset="0"/>
              </a:rPr>
              <a:t>cancer was diagnosed in about 153,000 Americans in 2006 and resulted in 56,000 deaths. </a:t>
            </a:r>
            <a:r>
              <a:rPr lang="en-US" sz="1400" dirty="0" smtClean="0">
                <a:latin typeface="Times New Roman" panose="02020603050405020304" pitchFamily="18" charset="0"/>
                <a:cs typeface="Times New Roman" panose="02020603050405020304" pitchFamily="18" charset="0"/>
              </a:rPr>
              <a:t>2-7</a:t>
            </a:r>
            <a:r>
              <a:rPr lang="en-US" sz="1400" dirty="0">
                <a:latin typeface="Times New Roman" panose="02020603050405020304" pitchFamily="18" charset="0"/>
                <a:cs typeface="Times New Roman" panose="02020603050405020304" pitchFamily="18" charset="0"/>
              </a:rPr>
              <a:t>% of the results showed that the cancer was inherited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(hereditary </a:t>
            </a:r>
            <a:r>
              <a:rPr lang="en-US" sz="1400" dirty="0" err="1">
                <a:latin typeface="Times New Roman" panose="02020603050405020304" pitchFamily="18" charset="0"/>
                <a:cs typeface="Times New Roman" panose="02020603050405020304" pitchFamily="18" charset="0"/>
              </a:rPr>
              <a:t>nonpolyposis</a:t>
            </a:r>
            <a:r>
              <a:rPr lang="en-US" sz="1400" dirty="0">
                <a:latin typeface="Times New Roman" panose="02020603050405020304" pitchFamily="18" charset="0"/>
                <a:cs typeface="Times New Roman" panose="02020603050405020304" pitchFamily="18" charset="0"/>
              </a:rPr>
              <a:t> colorectal cancer). </a:t>
            </a:r>
            <a:endParaRPr lang="en-US" sz="1400" dirty="0" smtClean="0">
              <a:latin typeface="Times New Roman" panose="02020603050405020304" pitchFamily="18" charset="0"/>
              <a:cs typeface="Times New Roman" panose="02020603050405020304" pitchFamily="18" charset="0"/>
            </a:endParaRPr>
          </a:p>
          <a:p>
            <a:pPr marL="0" indent="0">
              <a:lnSpc>
                <a:spcPct val="170000"/>
              </a:lnSpc>
              <a:buNone/>
            </a:pPr>
            <a:r>
              <a:rPr lang="en-US" sz="1400" dirty="0" smtClean="0">
                <a:latin typeface="Times New Roman" panose="02020603050405020304" pitchFamily="18" charset="0"/>
                <a:cs typeface="Times New Roman" panose="02020603050405020304" pitchFamily="18" charset="0"/>
              </a:rPr>
              <a:t>This </a:t>
            </a:r>
            <a:r>
              <a:rPr lang="en-US" sz="1400" dirty="0">
                <a:latin typeface="Times New Roman" panose="02020603050405020304" pitchFamily="18" charset="0"/>
                <a:cs typeface="Times New Roman" panose="02020603050405020304" pitchFamily="18" charset="0"/>
              </a:rPr>
              <a:t>cancer is associated with defects in DNA  mismatch repair. DNA mismatch repair contributes to the preservation of genetic material. </a:t>
            </a:r>
            <a:endParaRPr lang="en-US" sz="1400" dirty="0"/>
          </a:p>
        </p:txBody>
      </p:sp>
      <p:sp>
        <p:nvSpPr>
          <p:cNvPr id="4" name="Content Placeholder 3"/>
          <p:cNvSpPr>
            <a:spLocks noGrp="1"/>
          </p:cNvSpPr>
          <p:nvPr>
            <p:ph sz="quarter" idx="14"/>
          </p:nvPr>
        </p:nvSpPr>
        <p:spPr>
          <a:xfrm>
            <a:off x="4724400" y="1828800"/>
            <a:ext cx="3419856" cy="3493008"/>
          </a:xfrm>
        </p:spPr>
        <p:txBody>
          <a:bodyPr>
            <a:normAutofit fontScale="25000" lnSpcReduction="20000"/>
          </a:bodyPr>
          <a:lstStyle/>
          <a:p>
            <a:pPr marL="0" indent="0">
              <a:lnSpc>
                <a:spcPct val="170000"/>
              </a:lnSpc>
              <a:buNone/>
            </a:pPr>
            <a:r>
              <a:rPr lang="en-US" sz="5600" dirty="0">
                <a:latin typeface="Times New Roman" panose="02020603050405020304" pitchFamily="18" charset="0"/>
                <a:cs typeface="Times New Roman" panose="02020603050405020304" pitchFamily="18" charset="0"/>
              </a:rPr>
              <a:t>One of the main mismatch repair system genes is MSH2, which is highly conserved in both prokaryotes and eukaryotes</a:t>
            </a:r>
            <a:endParaRPr lang="en-US" sz="5600" dirty="0" smtClean="0">
              <a:latin typeface="Times New Roman" panose="02020603050405020304" pitchFamily="18" charset="0"/>
              <a:cs typeface="Times New Roman" panose="02020603050405020304" pitchFamily="18" charset="0"/>
            </a:endParaRPr>
          </a:p>
          <a:p>
            <a:pPr marL="0" indent="0">
              <a:lnSpc>
                <a:spcPct val="170000"/>
              </a:lnSpc>
              <a:buNone/>
            </a:pPr>
            <a:r>
              <a:rPr lang="en-US" sz="5600" dirty="0" smtClean="0">
                <a:latin typeface="Times New Roman" panose="02020603050405020304" pitchFamily="18" charset="0"/>
                <a:cs typeface="Times New Roman" panose="02020603050405020304" pitchFamily="18" charset="0"/>
              </a:rPr>
              <a:t>Without </a:t>
            </a:r>
            <a:r>
              <a:rPr lang="en-US" sz="5600" dirty="0">
                <a:latin typeface="Times New Roman" panose="02020603050405020304" pitchFamily="18" charset="0"/>
                <a:cs typeface="Times New Roman" panose="02020603050405020304" pitchFamily="18" charset="0"/>
              </a:rPr>
              <a:t>an intact mismatch repair system, numerous mutations can accumulate, some of which eventually lead to cancer such as hereditary </a:t>
            </a:r>
            <a:r>
              <a:rPr lang="en-US" sz="5600" dirty="0" err="1">
                <a:latin typeface="Times New Roman" panose="02020603050405020304" pitchFamily="18" charset="0"/>
                <a:cs typeface="Times New Roman" panose="02020603050405020304" pitchFamily="18" charset="0"/>
              </a:rPr>
              <a:t>nonpolyposis</a:t>
            </a:r>
            <a:r>
              <a:rPr lang="en-US" sz="5600" dirty="0">
                <a:latin typeface="Times New Roman" panose="02020603050405020304" pitchFamily="18" charset="0"/>
                <a:cs typeface="Times New Roman" panose="02020603050405020304" pitchFamily="18" charset="0"/>
              </a:rPr>
              <a:t> colorectal cancer. In this experiment, strains of Saccharomyces </a:t>
            </a:r>
            <a:r>
              <a:rPr lang="en-US" sz="5600" dirty="0" err="1">
                <a:latin typeface="Times New Roman" panose="02020603050405020304" pitchFamily="18" charset="0"/>
                <a:cs typeface="Times New Roman" panose="02020603050405020304" pitchFamily="18" charset="0"/>
              </a:rPr>
              <a:t>cervisiae</a:t>
            </a:r>
            <a:r>
              <a:rPr lang="en-US" sz="5600" dirty="0">
                <a:latin typeface="Times New Roman" panose="02020603050405020304" pitchFamily="18" charset="0"/>
                <a:cs typeface="Times New Roman" panose="02020603050405020304" pitchFamily="18" charset="0"/>
              </a:rPr>
              <a:t>, a budding yeast was used because  it is possible to test for MSH2 function and the similarity of its mismatch repair system to humans.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0"/>
            <a:ext cx="2646218" cy="1943100"/>
          </a:xfrm>
          <a:prstGeom prst="rect">
            <a:avLst/>
          </a:prstGeom>
        </p:spPr>
      </p:pic>
    </p:spTree>
    <p:extLst>
      <p:ext uri="{BB962C8B-B14F-4D97-AF65-F5344CB8AC3E}">
        <p14:creationId xmlns:p14="http://schemas.microsoft.com/office/powerpoint/2010/main" val="1617125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Experimental objective</a:t>
            </a:r>
            <a:endParaRPr lang="en-US" dirty="0"/>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The objective of this research is to locate the mutation in the MSH2 gene and distinguish it from an empty vector type, wild type, and a mutant </a:t>
            </a:r>
            <a:r>
              <a:rPr lang="en-US" sz="2000" dirty="0" smtClean="0">
                <a:latin typeface="Times New Roman" panose="02020603050405020304" pitchFamily="18" charset="0"/>
                <a:cs typeface="Times New Roman" panose="02020603050405020304" pitchFamily="18" charset="0"/>
              </a:rPr>
              <a:t>type</a:t>
            </a:r>
            <a:r>
              <a:rPr lang="en-US" sz="2000" dirty="0" smtClean="0">
                <a:latin typeface="Times New Roman" panose="02020603050405020304" pitchFamily="18" charset="0"/>
                <a:cs typeface="Times New Roman" panose="02020603050405020304" pitchFamily="18" charset="0"/>
              </a:rPr>
              <a:t>. In order to learn more information about HNPCC in humans.</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09286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1143000"/>
          </a:xfrm>
        </p:spPr>
        <p:txBody>
          <a:bodyPr>
            <a:normAutofit/>
          </a:bodyPr>
          <a:lstStyle/>
          <a:p>
            <a:r>
              <a:rPr lang="en-US" dirty="0" smtClean="0"/>
              <a:t>Materials and Methods</a:t>
            </a:r>
            <a:endParaRPr lang="en-US" dirty="0"/>
          </a:p>
        </p:txBody>
      </p:sp>
      <p:sp>
        <p:nvSpPr>
          <p:cNvPr id="3" name="Content Placeholder 2"/>
          <p:cNvSpPr>
            <a:spLocks noGrp="1"/>
          </p:cNvSpPr>
          <p:nvPr>
            <p:ph sz="quarter" idx="13"/>
          </p:nvPr>
        </p:nvSpPr>
        <p:spPr>
          <a:xfrm>
            <a:off x="990600" y="2133600"/>
            <a:ext cx="3419856" cy="3493008"/>
          </a:xfrm>
        </p:spPr>
        <p:txBody>
          <a:bodyPr>
            <a:normAutofit fontScale="25000" lnSpcReduction="20000"/>
          </a:bodyPr>
          <a:lstStyle/>
          <a:p>
            <a:r>
              <a:rPr lang="en-US" sz="6400" b="1" i="1" u="sng" dirty="0">
                <a:latin typeface="Times New Roman" panose="02020603050405020304" pitchFamily="18" charset="0"/>
                <a:cs typeface="Times New Roman" panose="02020603050405020304" pitchFamily="18" charset="0"/>
              </a:rPr>
              <a:t>Restriction Enzyme Protocol:</a:t>
            </a:r>
            <a:endParaRPr lang="en-US" sz="6400" b="1"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Used to cut enzymes at restriction sites.</a:t>
            </a:r>
          </a:p>
          <a:p>
            <a:r>
              <a:rPr lang="en-US" sz="6400" i="1" dirty="0">
                <a:latin typeface="Times New Roman" panose="02020603050405020304" pitchFamily="18" charset="0"/>
                <a:cs typeface="Times New Roman" panose="02020603050405020304" pitchFamily="18" charset="0"/>
              </a:rPr>
              <a:t>Materials:</a:t>
            </a:r>
            <a:endParaRPr lang="en-US"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1mL APA, 1 mL </a:t>
            </a:r>
            <a:r>
              <a:rPr lang="en-US" sz="6400" dirty="0" err="1">
                <a:latin typeface="Times New Roman" panose="02020603050405020304" pitchFamily="18" charset="0"/>
                <a:cs typeface="Times New Roman" panose="02020603050405020304" pitchFamily="18" charset="0"/>
              </a:rPr>
              <a:t>Xbal</a:t>
            </a:r>
            <a:r>
              <a:rPr lang="en-US" sz="6400" dirty="0">
                <a:latin typeface="Times New Roman" panose="02020603050405020304" pitchFamily="18" charset="0"/>
                <a:cs typeface="Times New Roman" panose="02020603050405020304" pitchFamily="18" charset="0"/>
              </a:rPr>
              <a:t>, 2 mL buffer, .5 mg DNA, H2O</a:t>
            </a:r>
          </a:p>
          <a:p>
            <a:r>
              <a:rPr lang="en-US" sz="6400" i="1" dirty="0">
                <a:latin typeface="Times New Roman" panose="02020603050405020304" pitchFamily="18" charset="0"/>
                <a:cs typeface="Times New Roman" panose="02020603050405020304" pitchFamily="18" charset="0"/>
              </a:rPr>
              <a:t>Protocol:</a:t>
            </a:r>
            <a:endParaRPr lang="en-US"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1.Prepare the 3 solutions, mix gently and spin down.</a:t>
            </a:r>
          </a:p>
          <a:p>
            <a:r>
              <a:rPr lang="en-US" sz="6400" dirty="0">
                <a:latin typeface="Times New Roman" panose="02020603050405020304" pitchFamily="18" charset="0"/>
                <a:cs typeface="Times New Roman" panose="02020603050405020304" pitchFamily="18" charset="0"/>
              </a:rPr>
              <a:t>2. Incubate @37C in a heat block or water thermostat for 5 minutes.</a:t>
            </a:r>
          </a:p>
          <a:p>
            <a:r>
              <a:rPr lang="en-US" sz="6400" dirty="0">
                <a:latin typeface="Times New Roman" panose="02020603050405020304" pitchFamily="18" charset="0"/>
                <a:cs typeface="Times New Roman" panose="02020603050405020304" pitchFamily="18" charset="0"/>
              </a:rPr>
              <a:t>3. Inactivate the enzyme (optional)</a:t>
            </a:r>
          </a:p>
          <a:p>
            <a:r>
              <a:rPr lang="en-US" sz="6400" dirty="0">
                <a:latin typeface="Times New Roman" panose="02020603050405020304" pitchFamily="18" charset="0"/>
                <a:cs typeface="Times New Roman" panose="02020603050405020304" pitchFamily="18" charset="0"/>
              </a:rPr>
              <a:t>Running gels:</a:t>
            </a:r>
          </a:p>
          <a:p>
            <a:r>
              <a:rPr lang="en-US" sz="6400" dirty="0">
                <a:latin typeface="Times New Roman" panose="02020603050405020304" pitchFamily="18" charset="0"/>
                <a:cs typeface="Times New Roman" panose="02020603050405020304" pitchFamily="18" charset="0"/>
              </a:rPr>
              <a:t>1. DNA is negative, it runs to the red side on the gel box because red is positively charged </a:t>
            </a:r>
          </a:p>
          <a:p>
            <a:r>
              <a:rPr lang="en-US" sz="6400" dirty="0">
                <a:latin typeface="Times New Roman" panose="02020603050405020304" pitchFamily="18" charset="0"/>
                <a:cs typeface="Times New Roman" panose="02020603050405020304" pitchFamily="18" charset="0"/>
              </a:rPr>
              <a:t>2.Ethidium bromide inserts itself into the groove of double helix DNA. (its a carcinogen)</a:t>
            </a:r>
          </a:p>
          <a:p>
            <a:endParaRPr lang="en-US" dirty="0"/>
          </a:p>
        </p:txBody>
      </p:sp>
      <p:sp>
        <p:nvSpPr>
          <p:cNvPr id="4" name="Content Placeholder 3"/>
          <p:cNvSpPr>
            <a:spLocks noGrp="1"/>
          </p:cNvSpPr>
          <p:nvPr>
            <p:ph sz="quarter" idx="14"/>
          </p:nvPr>
        </p:nvSpPr>
        <p:spPr>
          <a:xfrm>
            <a:off x="4648200" y="2057400"/>
            <a:ext cx="3419856" cy="3493008"/>
          </a:xfrm>
        </p:spPr>
        <p:txBody>
          <a:bodyPr>
            <a:noAutofit/>
          </a:bodyPr>
          <a:lstStyle/>
          <a:p>
            <a:r>
              <a:rPr lang="en-US" sz="1600" b="1" i="1" u="sng" dirty="0">
                <a:latin typeface="Times New Roman" panose="02020603050405020304" pitchFamily="18" charset="0"/>
                <a:cs typeface="Times New Roman" panose="02020603050405020304" pitchFamily="18" charset="0"/>
              </a:rPr>
              <a:t>Polymerase Chain Reaction (PCR):</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amplify and make multiple copies of a DNA sequence</a:t>
            </a:r>
            <a:r>
              <a:rPr lang="en-US" sz="1600" dirty="0" smtClean="0">
                <a:latin typeface="Times New Roman" panose="02020603050405020304" pitchFamily="18" charset="0"/>
                <a:cs typeface="Times New Roman" panose="02020603050405020304" pitchFamily="18" charset="0"/>
              </a:rPr>
              <a:t>.</a:t>
            </a:r>
            <a:endParaRPr lang="en-US" sz="1600" i="1" dirty="0">
              <a:latin typeface="Times New Roman" panose="02020603050405020304" pitchFamily="18" charset="0"/>
              <a:cs typeface="Times New Roman" panose="02020603050405020304" pitchFamily="18" charset="0"/>
            </a:endParaRPr>
          </a:p>
          <a:p>
            <a:r>
              <a:rPr lang="en-US" sz="1600" i="1" dirty="0" smtClean="0">
                <a:latin typeface="Times New Roman" panose="02020603050405020304" pitchFamily="18" charset="0"/>
                <a:cs typeface="Times New Roman" panose="02020603050405020304" pitchFamily="18" charset="0"/>
              </a:rPr>
              <a:t>Protocol:</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1. Dilute </a:t>
            </a:r>
            <a:r>
              <a:rPr lang="en-US" sz="1600" dirty="0">
                <a:latin typeface="Times New Roman" panose="02020603050405020304" pitchFamily="18" charset="0"/>
                <a:cs typeface="Times New Roman" panose="02020603050405020304" pitchFamily="18" charset="0"/>
              </a:rPr>
              <a:t>each of your Plasmids to 5ng/</a:t>
            </a:r>
            <a:r>
              <a:rPr lang="en-US" sz="1600" dirty="0" err="1">
                <a:latin typeface="Times New Roman" panose="02020603050405020304" pitchFamily="18" charset="0"/>
                <a:cs typeface="Times New Roman" panose="02020603050405020304" pitchFamily="18" charset="0"/>
              </a:rPr>
              <a:t>μl</a:t>
            </a:r>
            <a:r>
              <a:rPr lang="en-US" sz="1600" dirty="0">
                <a:latin typeface="Times New Roman" panose="02020603050405020304" pitchFamily="18" charset="0"/>
                <a:cs typeface="Times New Roman" panose="02020603050405020304" pitchFamily="18" charset="0"/>
              </a:rPr>
              <a:t> using nuclease-free water. Label each tube appropriately and store after use at -20oC in your group’s box.</a:t>
            </a:r>
          </a:p>
          <a:p>
            <a:r>
              <a:rPr lang="en-US" sz="1600" dirty="0">
                <a:latin typeface="Times New Roman" panose="02020603050405020304" pitchFamily="18" charset="0"/>
                <a:cs typeface="Times New Roman" panose="02020603050405020304" pitchFamily="18" charset="0"/>
              </a:rPr>
              <a:t>2. Label 3Ready-To-Go Bead tubes, corresponding to your 3reactions. These will go into the thermo-cycler with tubes from other groups, so make sure you can identify your tubes! Make sure the bead is at the bottom of the tube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6" name="Rectangle 1"/>
          <p:cNvSpPr>
            <a:spLocks noChangeArrowheads="1"/>
          </p:cNvSpPr>
          <p:nvPr/>
        </p:nvSpPr>
        <p:spPr bwMode="auto">
          <a:xfrm>
            <a:off x="1579563" y="27098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5239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304800"/>
            <a:ext cx="4876799" cy="1270119"/>
          </a:xfrm>
        </p:spPr>
        <p:txBody>
          <a:bodyPr>
            <a:normAutofit fontScale="90000"/>
          </a:bodyPr>
          <a:lstStyle/>
          <a:p>
            <a:r>
              <a:rPr lang="en-US" dirty="0" smtClean="0"/>
              <a:t>Materials and Methods</a:t>
            </a:r>
            <a:endParaRPr lang="en-US" dirty="0"/>
          </a:p>
        </p:txBody>
      </p:sp>
      <p:sp>
        <p:nvSpPr>
          <p:cNvPr id="3" name="Content Placeholder 2"/>
          <p:cNvSpPr>
            <a:spLocks noGrp="1"/>
          </p:cNvSpPr>
          <p:nvPr>
            <p:ph sz="quarter" idx="13"/>
          </p:nvPr>
        </p:nvSpPr>
        <p:spPr>
          <a:xfrm>
            <a:off x="1066800" y="2057400"/>
            <a:ext cx="3419856" cy="3493008"/>
          </a:xfrm>
        </p:spPr>
        <p:txBody>
          <a:bodyPr>
            <a:normAutofit fontScale="25000" lnSpcReduction="20000"/>
          </a:bodyPr>
          <a:lstStyle/>
          <a:p>
            <a:r>
              <a:rPr lang="en-US" sz="6400" b="1" i="1" u="sng" dirty="0">
                <a:latin typeface="Times New Roman" panose="02020603050405020304" pitchFamily="18" charset="0"/>
                <a:cs typeface="Times New Roman" panose="02020603050405020304" pitchFamily="18" charset="0"/>
              </a:rPr>
              <a:t>Polymerase Chain Reaction (PCR):</a:t>
            </a:r>
            <a:endParaRPr lang="en-US" sz="6400" b="1" dirty="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(continued)</a:t>
            </a:r>
          </a:p>
          <a:p>
            <a:r>
              <a:rPr lang="en-US" sz="6400" dirty="0" smtClean="0">
                <a:latin typeface="Times New Roman" panose="02020603050405020304" pitchFamily="18" charset="0"/>
                <a:cs typeface="Times New Roman" panose="02020603050405020304" pitchFamily="18" charset="0"/>
              </a:rPr>
              <a:t>3</a:t>
            </a:r>
            <a:r>
              <a:rPr lang="en-US" sz="6400" dirty="0">
                <a:latin typeface="Times New Roman" panose="02020603050405020304" pitchFamily="18" charset="0"/>
                <a:cs typeface="Times New Roman" panose="02020603050405020304" pitchFamily="18" charset="0"/>
              </a:rPr>
              <a:t>. Prepare PCR master mix as follows: 105μl Nuclease free water and 10μlPrimer mix. Gently tap tube and quick spin to bring the contents of the tube to the bottom.</a:t>
            </a:r>
          </a:p>
          <a:p>
            <a:r>
              <a:rPr lang="en-US" sz="6400" dirty="0">
                <a:latin typeface="Times New Roman" panose="02020603050405020304" pitchFamily="18" charset="0"/>
                <a:cs typeface="Times New Roman" panose="02020603050405020304" pitchFamily="18" charset="0"/>
              </a:rPr>
              <a:t>4. Dispense 23 </a:t>
            </a:r>
            <a:r>
              <a:rPr lang="en-US" sz="6400" dirty="0" err="1">
                <a:latin typeface="Times New Roman" panose="02020603050405020304" pitchFamily="18" charset="0"/>
                <a:cs typeface="Times New Roman" panose="02020603050405020304" pitchFamily="18" charset="0"/>
              </a:rPr>
              <a:t>μl</a:t>
            </a:r>
            <a:r>
              <a:rPr lang="en-US" sz="6400" dirty="0">
                <a:latin typeface="Times New Roman" panose="02020603050405020304" pitchFamily="18" charset="0"/>
                <a:cs typeface="Times New Roman" panose="02020603050405020304" pitchFamily="18" charset="0"/>
              </a:rPr>
              <a:t> of PCR master mix to each0.2 ml PCR tube containing the ready-to-go beads.</a:t>
            </a:r>
          </a:p>
          <a:p>
            <a:r>
              <a:rPr lang="en-US" sz="6400" dirty="0">
                <a:latin typeface="Times New Roman" panose="02020603050405020304" pitchFamily="18" charset="0"/>
                <a:cs typeface="Times New Roman" panose="02020603050405020304" pitchFamily="18" charset="0"/>
              </a:rPr>
              <a:t>5. Add 2 </a:t>
            </a:r>
            <a:r>
              <a:rPr lang="en-US" sz="6400" dirty="0" err="1">
                <a:latin typeface="Times New Roman" panose="02020603050405020304" pitchFamily="18" charset="0"/>
                <a:cs typeface="Times New Roman" panose="02020603050405020304" pitchFamily="18" charset="0"/>
              </a:rPr>
              <a:t>μl</a:t>
            </a:r>
            <a:r>
              <a:rPr lang="en-US" sz="6400" dirty="0">
                <a:latin typeface="Times New Roman" panose="02020603050405020304" pitchFamily="18" charset="0"/>
                <a:cs typeface="Times New Roman" panose="02020603050405020304" pitchFamily="18" charset="0"/>
              </a:rPr>
              <a:t> of each of your DNA templates to the appropriate PCR tubes. The total amount of DNA added in each tube </a:t>
            </a:r>
            <a:r>
              <a:rPr lang="en-US" sz="6400" dirty="0" smtClean="0">
                <a:latin typeface="Times New Roman" panose="02020603050405020304" pitchFamily="18" charset="0"/>
                <a:cs typeface="Times New Roman" panose="02020603050405020304" pitchFamily="18" charset="0"/>
              </a:rPr>
              <a:t>is </a:t>
            </a:r>
            <a:r>
              <a:rPr lang="en-US" sz="6400" dirty="0">
                <a:latin typeface="Times New Roman" panose="02020603050405020304" pitchFamily="18" charset="0"/>
                <a:cs typeface="Times New Roman" panose="02020603050405020304" pitchFamily="18" charset="0"/>
              </a:rPr>
              <a:t>10ng</a:t>
            </a:r>
            <a:r>
              <a:rPr lang="en-US" sz="6400" dirty="0" smtClean="0">
                <a:latin typeface="Times New Roman" panose="02020603050405020304" pitchFamily="18" charset="0"/>
                <a:cs typeface="Times New Roman" panose="02020603050405020304" pitchFamily="18" charset="0"/>
              </a:rPr>
              <a:t>.</a:t>
            </a:r>
          </a:p>
          <a:p>
            <a:r>
              <a:rPr lang="en-US" sz="6400" dirty="0" smtClean="0">
                <a:latin typeface="Times New Roman" panose="02020603050405020304" pitchFamily="18" charset="0"/>
                <a:cs typeface="Times New Roman" panose="02020603050405020304" pitchFamily="18" charset="0"/>
              </a:rPr>
              <a:t>6</a:t>
            </a:r>
            <a:r>
              <a:rPr lang="en-US" sz="6400" dirty="0">
                <a:latin typeface="Times New Roman" panose="02020603050405020304" pitchFamily="18" charset="0"/>
                <a:cs typeface="Times New Roman" panose="02020603050405020304" pitchFamily="18" charset="0"/>
              </a:rPr>
              <a:t>. Flick the tubes gently to mix and then centrifuge briefly. Use the rack provided to support the 0.2ml tubes. Your instructor will collect the samples and load the thermo-cycler</a:t>
            </a:r>
          </a:p>
          <a:p>
            <a:endParaRPr lang="en-US" dirty="0"/>
          </a:p>
        </p:txBody>
      </p:sp>
      <p:sp>
        <p:nvSpPr>
          <p:cNvPr id="4" name="Content Placeholder 3"/>
          <p:cNvSpPr>
            <a:spLocks noGrp="1"/>
          </p:cNvSpPr>
          <p:nvPr>
            <p:ph sz="quarter" idx="14"/>
          </p:nvPr>
        </p:nvSpPr>
        <p:spPr>
          <a:xfrm>
            <a:off x="4800600" y="2895600"/>
            <a:ext cx="3419856" cy="3493008"/>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7. The thermo-cycler program is given below. The cycling parameters will be as follows</a:t>
            </a:r>
          </a:p>
          <a:p>
            <a:r>
              <a:rPr lang="en-US" dirty="0">
                <a:latin typeface="Times New Roman" panose="02020603050405020304" pitchFamily="18" charset="0"/>
                <a:cs typeface="Times New Roman" panose="02020603050405020304" pitchFamily="18" charset="0"/>
              </a:rPr>
              <a:t>:95oC for 5 minutes, 95oC for 1 minute, 55oC for 1 min, 72oC for 1 minute, Return to Step 2 for 34 more times, 72oC for 10minutes and Hold PCR at 4oC.</a:t>
            </a:r>
          </a:p>
          <a:p>
            <a:r>
              <a:rPr lang="en-US" dirty="0">
                <a:latin typeface="Times New Roman" panose="02020603050405020304" pitchFamily="18" charset="0"/>
                <a:cs typeface="Times New Roman" panose="02020603050405020304" pitchFamily="18" charset="0"/>
              </a:rPr>
              <a:t>8. After approximately 2 hours, take your tubes out of the thermo-cycler and store your reactions at -20oC until next class period when we will run gels to visualize the results of your reactions</a:t>
            </a:r>
          </a:p>
          <a:p>
            <a:endParaRPr lang="en-US" dirty="0"/>
          </a:p>
        </p:txBody>
      </p:sp>
      <p:pic>
        <p:nvPicPr>
          <p:cNvPr id="5" name="Picture 4" descr="https://lh6.googleusercontent.com/KW-S61bITSQxA_GZkTrf1kjtH8WlaRLKzktGUtitPCoeMkx3de4jwStmg7wf4ViuhcyDigsnIkPFmqANoWr94wpbIctDQNkNa06XeyuPP0C17dJFz0qQvaDaPgoCrpZBNQ"/>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76200"/>
            <a:ext cx="2971800" cy="2057400"/>
          </a:xfrm>
          <a:prstGeom prst="rect">
            <a:avLst/>
          </a:prstGeom>
          <a:noFill/>
          <a:ln>
            <a:noFill/>
          </a:ln>
        </p:spPr>
      </p:pic>
    </p:spTree>
    <p:extLst>
      <p:ext uri="{BB962C8B-B14F-4D97-AF65-F5344CB8AC3E}">
        <p14:creationId xmlns:p14="http://schemas.microsoft.com/office/powerpoint/2010/main" val="3204786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3352800" cy="1143000"/>
          </a:xfrm>
        </p:spPr>
        <p:txBody>
          <a:bodyPr>
            <a:normAutofit fontScale="90000"/>
          </a:bodyPr>
          <a:lstStyle/>
          <a:p>
            <a:r>
              <a:rPr lang="en-US" dirty="0" smtClean="0"/>
              <a:t>Materials and Methods</a:t>
            </a:r>
            <a:endParaRPr lang="en-US" dirty="0"/>
          </a:p>
        </p:txBody>
      </p:sp>
      <p:sp>
        <p:nvSpPr>
          <p:cNvPr id="3" name="Content Placeholder 2"/>
          <p:cNvSpPr>
            <a:spLocks noGrp="1"/>
          </p:cNvSpPr>
          <p:nvPr>
            <p:ph sz="quarter" idx="13"/>
          </p:nvPr>
        </p:nvSpPr>
        <p:spPr>
          <a:xfrm>
            <a:off x="838200" y="1371600"/>
            <a:ext cx="3377184" cy="4572000"/>
          </a:xfrm>
        </p:spPr>
        <p:txBody>
          <a:bodyPr>
            <a:noAutofit/>
          </a:bodyPr>
          <a:lstStyle/>
          <a:p>
            <a:r>
              <a:rPr lang="en-US" sz="1400" b="1" i="1" u="sng" dirty="0" smtClean="0">
                <a:latin typeface="Times New Roman" panose="02020603050405020304" pitchFamily="18" charset="0"/>
                <a:cs typeface="Times New Roman" panose="02020603050405020304" pitchFamily="18" charset="0"/>
              </a:rPr>
              <a:t>Transformation of MSH2:</a:t>
            </a:r>
          </a:p>
          <a:p>
            <a:r>
              <a:rPr lang="en-US" sz="1400" i="1" dirty="0" smtClean="0">
                <a:latin typeface="Times New Roman" panose="02020603050405020304" pitchFamily="18" charset="0"/>
                <a:cs typeface="Times New Roman" panose="02020603050405020304" pitchFamily="18" charset="0"/>
              </a:rPr>
              <a:t>Protocol:</a:t>
            </a:r>
          </a:p>
          <a:p>
            <a:pPr marL="68580" indent="0">
              <a:buNone/>
            </a:pPr>
            <a:r>
              <a:rPr lang="en-US" sz="1400" dirty="0">
                <a:solidFill>
                  <a:srgbClr val="000000"/>
                </a:solidFill>
                <a:latin typeface="Times New Roman" panose="02020603050405020304" pitchFamily="18" charset="0"/>
                <a:ea typeface="Calibri"/>
                <a:cs typeface="Times New Roman" panose="02020603050405020304" pitchFamily="18" charset="0"/>
              </a:rPr>
              <a:t>1. Divide your culture tube of yeast, grown overnight at 30°C into two 1 ml aliquots. Collect the cells by centrifuging for 2 minute at 5000 rpm. You should observe a cell pellet at the bottom of the tube. Carefully decant the supernatant, and gently re-suspend the pellet in 1 ml of sterile water. Centrifuge again.  </a:t>
            </a:r>
          </a:p>
          <a:p>
            <a:pPr marL="0" marR="0" indent="0">
              <a:spcBef>
                <a:spcPts val="0"/>
              </a:spcBef>
              <a:spcAft>
                <a:spcPts val="0"/>
              </a:spcAft>
              <a:buNone/>
            </a:pPr>
            <a:r>
              <a:rPr lang="en-US" sz="1400" dirty="0" smtClean="0">
                <a:solidFill>
                  <a:srgbClr val="000000"/>
                </a:solidFill>
                <a:latin typeface="Times New Roman" panose="02020603050405020304" pitchFamily="18" charset="0"/>
                <a:ea typeface="Calibri"/>
                <a:cs typeface="Times New Roman" panose="02020603050405020304" pitchFamily="18" charset="0"/>
              </a:rPr>
              <a:t>   2</a:t>
            </a:r>
            <a:r>
              <a:rPr lang="en-US" sz="1400" dirty="0">
                <a:solidFill>
                  <a:srgbClr val="000000"/>
                </a:solidFill>
                <a:latin typeface="Times New Roman" panose="02020603050405020304" pitchFamily="18" charset="0"/>
                <a:ea typeface="Calibri"/>
                <a:cs typeface="Times New Roman" panose="02020603050405020304" pitchFamily="18" charset="0"/>
              </a:rPr>
              <a:t>. Remove the supernatant completely by pouring off and then by removing residual volume with a pipette. Carefully re-suspend the cell pellet in 0.5 ml PLATE solution from the stock tube provided.  </a:t>
            </a:r>
          </a:p>
          <a:p>
            <a:pPr marL="0" marR="0" indent="0">
              <a:spcBef>
                <a:spcPts val="0"/>
              </a:spcBef>
              <a:spcAft>
                <a:spcPts val="50"/>
              </a:spcAft>
              <a:buNone/>
            </a:pPr>
            <a:r>
              <a:rPr lang="en-US" sz="1400" dirty="0" smtClean="0">
                <a:solidFill>
                  <a:srgbClr val="000000"/>
                </a:solidFill>
                <a:latin typeface="Times New Roman" panose="02020603050405020304" pitchFamily="18" charset="0"/>
                <a:ea typeface="Calibri"/>
                <a:cs typeface="Times New Roman" panose="02020603050405020304" pitchFamily="18" charset="0"/>
              </a:rPr>
              <a:t>    3</a:t>
            </a:r>
            <a:r>
              <a:rPr lang="en-US" sz="1400" dirty="0">
                <a:solidFill>
                  <a:srgbClr val="000000"/>
                </a:solidFill>
                <a:latin typeface="Times New Roman" panose="02020603050405020304" pitchFamily="18" charset="0"/>
                <a:ea typeface="Calibri"/>
                <a:cs typeface="Times New Roman" panose="02020603050405020304" pitchFamily="18" charset="0"/>
              </a:rPr>
              <a:t>. To each of your two tubes, add the following transformation components: </a:t>
            </a:r>
          </a:p>
          <a:p>
            <a:pPr marL="0" marR="0" indent="0">
              <a:spcBef>
                <a:spcPts val="0"/>
              </a:spcBef>
              <a:spcAft>
                <a:spcPts val="50"/>
              </a:spcAft>
              <a:buNone/>
            </a:pPr>
            <a:r>
              <a:rPr lang="en-US" sz="1400" dirty="0">
                <a:solidFill>
                  <a:srgbClr val="000000"/>
                </a:solidFill>
                <a:latin typeface="Times New Roman" panose="02020603050405020304" pitchFamily="18" charset="0"/>
                <a:ea typeface="Calibri"/>
                <a:cs typeface="Times New Roman" panose="02020603050405020304" pitchFamily="18" charset="0"/>
              </a:rPr>
              <a:t>Ø 0.5 ml yeast suspended in PLATE solution (what you just prepared) </a:t>
            </a:r>
          </a:p>
          <a:p>
            <a:pPr marL="0" marR="0" indent="0">
              <a:spcBef>
                <a:spcPts val="0"/>
              </a:spcBef>
              <a:spcAft>
                <a:spcPts val="50"/>
              </a:spcAft>
              <a:buNone/>
            </a:pPr>
            <a:r>
              <a:rPr lang="en-US" sz="1400" dirty="0">
                <a:solidFill>
                  <a:srgbClr val="000000"/>
                </a:solidFill>
                <a:latin typeface="Times New Roman" panose="02020603050405020304" pitchFamily="18" charset="0"/>
                <a:ea typeface="Calibri"/>
                <a:cs typeface="Times New Roman" panose="02020603050405020304" pitchFamily="18" charset="0"/>
              </a:rPr>
              <a:t>Ø 20 </a:t>
            </a:r>
            <a:r>
              <a:rPr lang="en-US" sz="1400" dirty="0" err="1">
                <a:solidFill>
                  <a:srgbClr val="000000"/>
                </a:solidFill>
                <a:latin typeface="Times New Roman" panose="02020603050405020304" pitchFamily="18" charset="0"/>
                <a:ea typeface="Calibri"/>
                <a:cs typeface="Times New Roman" panose="02020603050405020304" pitchFamily="18" charset="0"/>
              </a:rPr>
              <a:t>μl</a:t>
            </a:r>
            <a:r>
              <a:rPr lang="en-US" sz="1400" dirty="0">
                <a:solidFill>
                  <a:srgbClr val="000000"/>
                </a:solidFill>
                <a:latin typeface="Times New Roman" panose="02020603050405020304" pitchFamily="18" charset="0"/>
                <a:ea typeface="Calibri"/>
                <a:cs typeface="Times New Roman" panose="02020603050405020304" pitchFamily="18" charset="0"/>
              </a:rPr>
              <a:t> 1M DTT (caution: this solution has an odor) </a:t>
            </a:r>
          </a:p>
          <a:p>
            <a:pPr marL="0" marR="0" indent="0">
              <a:spcBef>
                <a:spcPts val="0"/>
              </a:spcBef>
              <a:spcAft>
                <a:spcPts val="50"/>
              </a:spcAft>
              <a:buNone/>
            </a:pPr>
            <a:r>
              <a:rPr lang="en-US" sz="1400" dirty="0">
                <a:solidFill>
                  <a:srgbClr val="000000"/>
                </a:solidFill>
                <a:latin typeface="Times New Roman" panose="02020603050405020304" pitchFamily="18" charset="0"/>
                <a:ea typeface="Calibri"/>
                <a:cs typeface="Times New Roman" panose="02020603050405020304" pitchFamily="18" charset="0"/>
              </a:rPr>
              <a:t>Ø 5 </a:t>
            </a:r>
            <a:r>
              <a:rPr lang="en-US" sz="1400" dirty="0" err="1">
                <a:solidFill>
                  <a:srgbClr val="000000"/>
                </a:solidFill>
                <a:latin typeface="Times New Roman" panose="02020603050405020304" pitchFamily="18" charset="0"/>
                <a:ea typeface="Calibri"/>
                <a:cs typeface="Times New Roman" panose="02020603050405020304" pitchFamily="18" charset="0"/>
              </a:rPr>
              <a:t>μl</a:t>
            </a:r>
            <a:r>
              <a:rPr lang="en-US" sz="1400" dirty="0">
                <a:solidFill>
                  <a:srgbClr val="000000"/>
                </a:solidFill>
                <a:latin typeface="Times New Roman" panose="02020603050405020304" pitchFamily="18" charset="0"/>
                <a:ea typeface="Calibri"/>
                <a:cs typeface="Times New Roman" panose="02020603050405020304" pitchFamily="18" charset="0"/>
              </a:rPr>
              <a:t> boiled Carrier DNA </a:t>
            </a:r>
          </a:p>
          <a:p>
            <a:pPr marL="0" marR="0" indent="0">
              <a:spcBef>
                <a:spcPts val="0"/>
              </a:spcBef>
              <a:spcAft>
                <a:spcPts val="0"/>
              </a:spcAft>
              <a:buNone/>
            </a:pPr>
            <a:r>
              <a:rPr lang="en-US" sz="1400" dirty="0">
                <a:solidFill>
                  <a:srgbClr val="000000"/>
                </a:solidFill>
                <a:latin typeface="Times New Roman" panose="02020603050405020304" pitchFamily="18" charset="0"/>
                <a:ea typeface="Calibri"/>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4"/>
          </p:nvPr>
        </p:nvSpPr>
        <p:spPr>
          <a:xfrm>
            <a:off x="4793673" y="1600200"/>
            <a:ext cx="3736848" cy="5791200"/>
          </a:xfrm>
        </p:spPr>
        <p:txBody>
          <a:bodyPr>
            <a:noAutofit/>
          </a:bodyPr>
          <a:lstStyle/>
          <a:p>
            <a:pPr marL="0" marR="0" indent="0">
              <a:spcBef>
                <a:spcPts val="0"/>
              </a:spcBef>
              <a:spcAft>
                <a:spcPts val="0"/>
              </a:spcAft>
              <a:buNone/>
            </a:pPr>
            <a:r>
              <a:rPr lang="en-US" sz="1300" dirty="0">
                <a:solidFill>
                  <a:srgbClr val="000000"/>
                </a:solidFill>
                <a:latin typeface="Times New Roman" panose="02020603050405020304" pitchFamily="18" charset="0"/>
                <a:ea typeface="Calibri"/>
                <a:cs typeface="Times New Roman" panose="02020603050405020304" pitchFamily="18" charset="0"/>
              </a:rPr>
              <a:t>Ø 1 </a:t>
            </a:r>
            <a:r>
              <a:rPr lang="en-US" sz="1300" dirty="0" err="1">
                <a:solidFill>
                  <a:srgbClr val="000000"/>
                </a:solidFill>
                <a:latin typeface="Times New Roman" panose="02020603050405020304" pitchFamily="18" charset="0"/>
                <a:ea typeface="Calibri"/>
                <a:cs typeface="Times New Roman" panose="02020603050405020304" pitchFamily="18" charset="0"/>
              </a:rPr>
              <a:t>μg</a:t>
            </a:r>
            <a:r>
              <a:rPr lang="en-US" sz="1300" dirty="0">
                <a:solidFill>
                  <a:srgbClr val="000000"/>
                </a:solidFill>
                <a:latin typeface="Times New Roman" panose="02020603050405020304" pitchFamily="18" charset="0"/>
                <a:ea typeface="Calibri"/>
                <a:cs typeface="Times New Roman" panose="02020603050405020304" pitchFamily="18" charset="0"/>
              </a:rPr>
              <a:t> of plasmid DNA (mutant-MSH2) in a final volume of 10 </a:t>
            </a:r>
            <a:r>
              <a:rPr lang="en-US" sz="1300" dirty="0" err="1">
                <a:solidFill>
                  <a:srgbClr val="000000"/>
                </a:solidFill>
                <a:latin typeface="Times New Roman" panose="02020603050405020304" pitchFamily="18" charset="0"/>
                <a:ea typeface="Calibri"/>
                <a:cs typeface="Times New Roman" panose="02020603050405020304" pitchFamily="18" charset="0"/>
              </a:rPr>
              <a:t>μl</a:t>
            </a:r>
            <a:r>
              <a:rPr lang="en-US" sz="1300" dirty="0">
                <a:solidFill>
                  <a:srgbClr val="000000"/>
                </a:solidFill>
                <a:latin typeface="Times New Roman" panose="02020603050405020304" pitchFamily="18" charset="0"/>
                <a:ea typeface="Calibri"/>
                <a:cs typeface="Times New Roman" panose="02020603050405020304" pitchFamily="18" charset="0"/>
              </a:rPr>
              <a:t>: or 10μl water that will be added to the un-transformed cells as a negative control. </a:t>
            </a:r>
            <a:endParaRPr lang="en-US" sz="1300" dirty="0" smtClean="0">
              <a:solidFill>
                <a:srgbClr val="000000"/>
              </a:solidFill>
              <a:latin typeface="Times New Roman" panose="02020603050405020304" pitchFamily="18" charset="0"/>
              <a:ea typeface="Calibri"/>
              <a:cs typeface="Times New Roman" panose="02020603050405020304" pitchFamily="18" charset="0"/>
            </a:endParaRPr>
          </a:p>
          <a:p>
            <a:pPr marL="0" lvl="0" indent="0">
              <a:spcBef>
                <a:spcPts val="0"/>
              </a:spcBef>
              <a:buClr>
                <a:srgbClr val="94C600"/>
              </a:buClr>
              <a:buNone/>
            </a:pPr>
            <a:r>
              <a:rPr lang="en-US" sz="1300" dirty="0" smtClean="0">
                <a:solidFill>
                  <a:srgbClr val="000000"/>
                </a:solidFill>
                <a:latin typeface="Times New Roman" panose="02020603050405020304" pitchFamily="18" charset="0"/>
                <a:ea typeface="Calibri"/>
                <a:cs typeface="Times New Roman" panose="02020603050405020304" pitchFamily="18" charset="0"/>
              </a:rPr>
              <a:t>4</a:t>
            </a:r>
            <a:r>
              <a:rPr lang="en-US" sz="1300" dirty="0">
                <a:solidFill>
                  <a:srgbClr val="000000"/>
                </a:solidFill>
                <a:latin typeface="Times New Roman" panose="02020603050405020304" pitchFamily="18" charset="0"/>
                <a:ea typeface="Calibri"/>
                <a:cs typeface="Times New Roman" panose="02020603050405020304" pitchFamily="18" charset="0"/>
              </a:rPr>
              <a:t>. Mix the contents of each tube carefully by pipetting gently up and down with a blue tip. Incubate tubes for 30-45 minutes at 30°C. </a:t>
            </a:r>
          </a:p>
          <a:p>
            <a:pPr marL="0" lvl="0" indent="0">
              <a:spcBef>
                <a:spcPts val="0"/>
              </a:spcBef>
              <a:buClr>
                <a:srgbClr val="94C600"/>
              </a:buClr>
              <a:buNone/>
            </a:pPr>
            <a:r>
              <a:rPr lang="en-US" sz="1300" dirty="0">
                <a:solidFill>
                  <a:srgbClr val="000000"/>
                </a:solidFill>
                <a:latin typeface="Times New Roman" panose="02020603050405020304" pitchFamily="18" charset="0"/>
                <a:ea typeface="Calibri"/>
                <a:cs typeface="Times New Roman" panose="02020603050405020304" pitchFamily="18" charset="0"/>
              </a:rPr>
              <a:t>5. Heat shock the cells for 15 minutes at 42°C in the water bath provided. </a:t>
            </a:r>
          </a:p>
          <a:p>
            <a:pPr marL="0" lvl="0" indent="0">
              <a:spcBef>
                <a:spcPts val="0"/>
              </a:spcBef>
              <a:buClr>
                <a:srgbClr val="94C600"/>
              </a:buClr>
              <a:buNone/>
            </a:pPr>
            <a:r>
              <a:rPr lang="en-US" sz="1300" dirty="0">
                <a:solidFill>
                  <a:srgbClr val="000000"/>
                </a:solidFill>
                <a:latin typeface="Times New Roman" panose="02020603050405020304" pitchFamily="18" charset="0"/>
                <a:ea typeface="Calibri"/>
                <a:cs typeface="Times New Roman" panose="02020603050405020304" pitchFamily="18" charset="0"/>
              </a:rPr>
              <a:t>6. Centrifuge the transformation mixture for 10-15 seconds in a microfuge to collect the cells. Remove the supernatant and gently re-suspend the cell pellet in 100 </a:t>
            </a:r>
            <a:r>
              <a:rPr lang="en-US" sz="1300" dirty="0" err="1">
                <a:solidFill>
                  <a:srgbClr val="000000"/>
                </a:solidFill>
                <a:latin typeface="Times New Roman" panose="02020603050405020304" pitchFamily="18" charset="0"/>
                <a:ea typeface="Calibri"/>
                <a:cs typeface="Times New Roman" panose="02020603050405020304" pitchFamily="18" charset="0"/>
              </a:rPr>
              <a:t>μl</a:t>
            </a:r>
            <a:r>
              <a:rPr lang="en-US" sz="1300" dirty="0">
                <a:solidFill>
                  <a:srgbClr val="000000"/>
                </a:solidFill>
                <a:latin typeface="Times New Roman" panose="02020603050405020304" pitchFamily="18" charset="0"/>
                <a:ea typeface="Calibri"/>
                <a:cs typeface="Times New Roman" panose="02020603050405020304" pitchFamily="18" charset="0"/>
              </a:rPr>
              <a:t> sterile water. </a:t>
            </a:r>
          </a:p>
          <a:p>
            <a:pPr marL="0" lvl="0" indent="0">
              <a:spcBef>
                <a:spcPts val="0"/>
              </a:spcBef>
              <a:buClr>
                <a:srgbClr val="94C600"/>
              </a:buClr>
              <a:buNone/>
            </a:pPr>
            <a:r>
              <a:rPr lang="en-US" sz="1300" dirty="0">
                <a:solidFill>
                  <a:srgbClr val="000000"/>
                </a:solidFill>
                <a:latin typeface="Times New Roman" panose="02020603050405020304" pitchFamily="18" charset="0"/>
                <a:ea typeface="Calibri"/>
                <a:cs typeface="Times New Roman" panose="02020603050405020304" pitchFamily="18" charset="0"/>
              </a:rPr>
              <a:t> 7. Transfer the entire volume of cells to the surface of an SD ‒his plate (to select for </a:t>
            </a:r>
            <a:r>
              <a:rPr lang="en-US" sz="1300" dirty="0" err="1">
                <a:solidFill>
                  <a:srgbClr val="000000"/>
                </a:solidFill>
                <a:latin typeface="Times New Roman" panose="02020603050405020304" pitchFamily="18" charset="0"/>
                <a:ea typeface="Calibri"/>
                <a:cs typeface="Times New Roman" panose="02020603050405020304" pitchFamily="18" charset="0"/>
              </a:rPr>
              <a:t>transformants</a:t>
            </a:r>
            <a:r>
              <a:rPr lang="en-US" sz="1300" dirty="0">
                <a:solidFill>
                  <a:srgbClr val="000000"/>
                </a:solidFill>
                <a:latin typeface="Times New Roman" panose="02020603050405020304" pitchFamily="18" charset="0"/>
                <a:ea typeface="Calibri"/>
                <a:cs typeface="Times New Roman" panose="02020603050405020304" pitchFamily="18" charset="0"/>
              </a:rPr>
              <a:t>) and spread evenly across the plate using sterile glass beads. </a:t>
            </a:r>
          </a:p>
          <a:p>
            <a:pPr marL="0" lvl="0" indent="0">
              <a:spcBef>
                <a:spcPts val="0"/>
              </a:spcBef>
              <a:buClr>
                <a:srgbClr val="94C600"/>
              </a:buClr>
              <a:buNone/>
            </a:pPr>
            <a:r>
              <a:rPr lang="en-US" sz="1300" dirty="0">
                <a:solidFill>
                  <a:srgbClr val="000000"/>
                </a:solidFill>
                <a:latin typeface="Times New Roman" panose="02020603050405020304" pitchFamily="18" charset="0"/>
                <a:ea typeface="Calibri"/>
                <a:cs typeface="Times New Roman" panose="02020603050405020304" pitchFamily="18" charset="0"/>
              </a:rPr>
              <a:t> 8. Incubate the transformation plates for 24-48 hours at 30°C in inverted position (upside down) in an incubator. Check for the presence of colonies after 48 hours; these represent </a:t>
            </a:r>
            <a:r>
              <a:rPr lang="en-US" sz="1300" dirty="0" err="1">
                <a:solidFill>
                  <a:srgbClr val="000000"/>
                </a:solidFill>
                <a:latin typeface="Times New Roman" panose="02020603050405020304" pitchFamily="18" charset="0"/>
                <a:ea typeface="Calibri"/>
                <a:cs typeface="Times New Roman" panose="02020603050405020304" pitchFamily="18" charset="0"/>
              </a:rPr>
              <a:t>transformants</a:t>
            </a:r>
            <a:r>
              <a:rPr lang="en-US" sz="1300" dirty="0">
                <a:solidFill>
                  <a:srgbClr val="000000"/>
                </a:solidFill>
                <a:latin typeface="Times New Roman" panose="02020603050405020304" pitchFamily="18" charset="0"/>
                <a:ea typeface="Calibri"/>
                <a:cs typeface="Times New Roman" panose="02020603050405020304" pitchFamily="18" charset="0"/>
              </a:rPr>
              <a:t> that have taken up the plasmid and are now able to grow in the absence of histidine (due to the presence of the His marker on MSH2 plasmids). </a:t>
            </a:r>
          </a:p>
          <a:p>
            <a:pPr lvl="0">
              <a:buClr>
                <a:srgbClr val="94C600"/>
              </a:buClr>
            </a:pPr>
            <a:endParaRPr lang="en-US" sz="1200" dirty="0">
              <a:solidFill>
                <a:srgbClr val="3E3D2D"/>
              </a:solidFill>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999" y="0"/>
            <a:ext cx="276167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7661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a:t>
            </a:r>
            <a:r>
              <a:rPr lang="en-US" dirty="0" smtClean="0"/>
              <a:t>objective </a:t>
            </a:r>
            <a:r>
              <a:rPr lang="en-US" dirty="0"/>
              <a:t>of this research was to determine how much damage to the mutant MSH2 occurred. Our mutant type consisted of D621N strain AG422. We used the Enzyme </a:t>
            </a:r>
            <a:r>
              <a:rPr lang="en-US" dirty="0" err="1"/>
              <a:t>Swal</a:t>
            </a:r>
            <a:r>
              <a:rPr lang="en-US" dirty="0"/>
              <a:t> and approximately came to the conclusion that the mutant was quite similar to the wild type</a:t>
            </a:r>
            <a:r>
              <a:rPr lang="en-US" dirty="0" smtClean="0"/>
              <a:t>.</a:t>
            </a:r>
          </a:p>
          <a:p>
            <a:r>
              <a:rPr lang="en-US" dirty="0" smtClean="0"/>
              <a:t> </a:t>
            </a:r>
            <a:r>
              <a:rPr lang="en-US" dirty="0"/>
              <a:t>In comparing the Empty Vector, Wild Type and Mutant we saw that there was little damage to the MSH2 which allowed for only small colonies to occur on the FOA plate. There were some small errors that occurred for example contamination and the data was mixed </a:t>
            </a:r>
            <a:r>
              <a:rPr lang="en-US" dirty="0" smtClean="0"/>
              <a:t>up where the wild type and the empty vector where labeled wrong </a:t>
            </a:r>
            <a:r>
              <a:rPr lang="en-US" dirty="0"/>
              <a:t>on the FOA plate that could have resulted in false evaluation. </a:t>
            </a:r>
            <a:r>
              <a:rPr lang="en-US" dirty="0" smtClean="0"/>
              <a:t>As </a:t>
            </a:r>
            <a:r>
              <a:rPr lang="en-US" dirty="0"/>
              <a:t>a result of the experiment we were able to recognize the </a:t>
            </a:r>
            <a:r>
              <a:rPr lang="en-US" dirty="0" smtClean="0"/>
              <a:t>importance </a:t>
            </a:r>
            <a:r>
              <a:rPr lang="en-US" dirty="0"/>
              <a:t>of MSH2 and why mismatch repair is needed</a:t>
            </a:r>
            <a:r>
              <a:rPr lang="en-US" dirty="0" smtClean="0"/>
              <a:t>. </a:t>
            </a:r>
          </a:p>
          <a:p>
            <a:r>
              <a:rPr lang="en-US" dirty="0" smtClean="0"/>
              <a:t>We determined that our mutation was not entirely  a result of the mismatch binding domain, but more of the ATPase domain. </a:t>
            </a:r>
            <a:endParaRPr lang="en-US" dirty="0"/>
          </a:p>
        </p:txBody>
      </p:sp>
      <p:sp>
        <p:nvSpPr>
          <p:cNvPr id="4" name="AutoShape 2" descr="data:image/jpeg;base64,/9j/4AAQSkZJRgABAQAAAQABAAD/2wCEAAkGBhASERQTEhEVFRQWFRkWFhUYGRgUGBkVFRgYGRUYGRcdGyceFxkjHBcbHy8gIycpLCwsGB4xNTAqNSYrLCoBCQoKDgwOGg8PGiwkHSQ1Ki0vLzU1NS80LCw1NSsvLCksKiosLikpLCkrLDUsNCk0LCksLCw1KSwpLCksLCkpLP/AABEIAK4BIgMBIgACEQEDEQH/xAAcAAEAAQUBAQAAAAAAAAAAAAAABwEDBAUGAgj/xABHEAACAQIEAwUCCwQHCAMAAAABAhEAAwQSITEFBkETIjJRYXGRBxQVI0JSU5KTodEWM2KBF0NygrGzwSQ0RFTC4fDxY3PD/8QAGQEBAAMBAQAAAAAAAAAAAAAAAAIDBAEF/8QALREBAAIBAgQFAwMFAAAAAAAAAAECAwQREhMxUQUUFSFBcZHwIlJhQmKBodH/2gAMAwEAAhEDEQA/AJxpSlAqk1Wo1u2gz3SSxPa3PpN0dgOtXYcM5Z2hn1GojBWLTCSqVGfxZfX7zfrT4svr95v1rV5C3eGL1Sn7ZSZSoxu4Zcp8Wx+k3l7a1GFBKISzyVU+NvIetSr4fe07bw9DRZY1fFw+22yZAarUP5f4m++360y/xN99v1qz0u/7oeh5W3dMFKh/L/E332/WtWbr57gzvo8DvvtA9ay6rSW09OKZ3+GfUV5FOKfdOc1WoM7Vvrv99/1p2rfXf77/AK15/Mhg83XsnOaVBnat9d/vv+tW7uNy+K64/vv6nz9D7qcwjVRPSJTvSoFPEh9s3339fX0PuNPlIfbP99/19Kcf8JeZ/tlPVKhrg3ErHZ/OXe9nbd3mM2nX1HvrOHEsJ9qPvv1iOvqPeK83J4nwWmvLt7KLa7aduCUr1SaikcSwn2o++/WI6+o94rnrvElzvF5oznL33jLpEa7aj31bp9dz7THBMfVKms4v6JTxSvn/ABfFAEYi5cOkwruCfQGdD61eucYtic19jCBmIa4oe30wyCe5iRBm91g16FZ4mrHk44322TzNVqA/l21/zB/d55zvBtf8qNdMT/8ANXEYnmO82NItYm92R8Kdq7ZRl0Ume8w2J6kGrK0mbRXus3fWU1Wvl/5VxH2938R/1p8q4j7e7+I/61v9Ov3hHjfUFK+X/lXEfb3fxH/WnyriPt7v4j/rT06/eDjfT80mvmD5VxH2938R/wBauYfit/LJv3dz/WP56dauw+E3y224oj5cnJs+m5qtfM/yne+2vfeufr6V0fwfY+6eI4cG5cILMCGZyPC24Jjp+VdzeE8rHN+bWdvgjJvO2ydaUpXjLClKUClKUCuGu8v4sO8WQwNx2BzqJDMSNDtoa7mlWY8tsc71U5sNM0cN3CfIWM+wH4iU+QsZ9gPxEru6Vf5zL3ZvTsHaXBXOAY0gjsBqCP3idRWvscn49VUGyuigfvF6CKk2lSrrstektemx102/L+UbfsnjvsV/EWn7J477FfxFqSaVL1HP3j7NnmLo2/ZPHfYr+ItYB5E4hmc9ineaR84vkB/pUsUqnPqcmevDfopzWnNXhv0RR+wnEPsU/EWn7CcQ+xT8RalelY+CGTy2NE55Gx41NpPxFrDPLt+CJsS6sR8/b1HZ3kJ9kv8AkamK4DBiJjSdRPsrUXuXA1rsy+kPuJ1uNJ3MwBIGs6712KxCdMFKTvDgv2NxzhmW2hDhoIuqR3jeI/zB7jXp+SeIEk9iviJ/eL1Zz/1CpL4bg+ytJbzZsoiTpNZNSXIrXkjiAI+ZXQg/vF6NbP8A0GqWeR+IDL8yumT+sX6Pxef8lveKlWlBFVnkfiAy/MroU/rF+h2E/wCUfeKpb5G4gAvzK6Af1i9BaH/5n3ipWpQRSeRuIRHZL4Y/eL9Uj/WtZx3kjGOpBFlYuCc15BBJukA+vzg/OpprRty4wNzLd0uNmZWUsCC2Y/SGvSfIRUqWmlotAiBPgq4k2YKtk5TlMXVMHyOmhrVYH4CeLpcDlbJAna75/wAq+heH8PFrPEd9ixABCgnyEmCdz5msurr6m95iZ+HNoQR/RHxT7O1+IP0p/RHxT7O1+IP0qd6Vb57L3c4YQR/RHxT7O1+IP0p/RHxT7O1+IP0qd6U89l7nDCBz8EnFPqWvxR+lWcL8H2MUoM2GkvIHbpJysGMfyFT5cWQR5iK02A5aFq2LecMAWaGWRLCNRMkbmJ69AKlXxDNWJiJj3iY/w5wQ4FOTcc65kt22VgYIuqQZDjf+8KzeDcDvWcUly8bSLbuZn+dUkA9tGg6/Or+dSJgMGLVtbYMhRp+gk7DpWvxPLis9xg2XOCpHegBiCxHe0YkDXbTasCbapeUkgMCViQDMSJE+Wle61/DOECy11hcZu0KnvRoVEbgCa2FApSlArQYTmhn4jewPYgdlaW92meZVzCjJl0MzOvSt/XNYLlq8nFL+NL2zbu2VshBmzAWzIadjOunsp8jpa4p+aMWWeGtAB3UAoSYVyo1z67V2tR42DvBnHYXv3lwyLbEEF2IIIGog1q01cc2nj6MWttlrSOVvvu2vDeY8S1+0jm2VdiphCp8LHQ5z5eVdVexKJGdgssFE6SzbD2muJ4ThLvxmyTZuqFcklkZQBkYbkeZrruK8NF+32ZMCZnrpsR5EGCD6VHURSL/o6JaO2S2PfJ1XreLRmZVYEqYYDWCADB8jBGnrV6ucflEy5F9pfUmNcx7OWOsE/NztHeNWxyWQDF8yRBOXcHLP0v4aztbor2JRFLMwCgwT5EmP8TQ4lA2Se9lzR1ygwT76523yXCZDflTvKazmBJnNoTsfPTyrIxHKgdbYN0gohTNGurZgQZ08vZQbq7iUVC7GFAkk9BXtHBEj/wAiuZu8lEz/ALQe8CGBWQZnUjNuJ0qmJ5RuAFrd4l/WRpMkb+u3WKDpbuIVcuYgZmCj1Y7D26VcrnsTyu1xbIN4r2aKNBOqz3lJMgmYO8wKttybJJ7YgzI029F72gHQelB0ecTHWJr1XLjkswZxBMmfDAGh2Gb1ms/iHBLl5Lam9lNtpkKTMEZfpbwNfaaDbXbyrGYgSQonqToB7at38dbSQzgELmI65QYmPKTWvwfASllbZulst0XM0eTBssToKuXODtmzJdYN2bWwW+cPeYMTMidoFBmWcbbcgK6sSocQZ7jeFvYYq/Ws4fwMWrpuBySba28ugUZTIIG49k1s6BSlKBSlKBSlKBSlKBSlKBSlKBSlKBSlKBSlKChqLhzvj/iz3e2TMvFfiI+bWOyzBc0T49Znb0qUSK4/+jLD9kbXxjE5WxXxs62p7eZzT2O0wY20pHU+HYAVF2J4tiTcuf7TeEXbgADkAAOwAA9gqUVGm8+tRxiuWcR2lyDYg3HYTdgwzkiRl0OtbdFbFW883bbZfgmsT+p65e4niDi7KtfusrMQVZiwIyMdvaK73G45bQUmSWYIoG5Zth5f+q4vgPL19cTadjZyoxJy3Mx8LDQZfWu3xWES4uVxMEMOhDLqCCNQRUdZbHbJvj6OZprNv09GK/HLKaXWFtvqsRO+m0gzIP8AMVQcxYXU9umkdfPaq3uA2HbMykmQ05m8SwA2+8ACfIVZXlbCjLCEFfCQzSPz2Ox8wayKV48fwwbL2omJ67Agbx61S/x6wtp7ocMqz4dZKgkqvmdK8DlvDiO63d0XvucoJmBroBsB0BNe7nAMObYtZIQEkAFhBaQ0EGQCGIj1oB5hwwibygnpOvl/iY9tUbmLDD+uTod4hSCZ9wrwOWcLp83toO82gnNA12nWK8DlPCfUO0eJtoiN/U++gz14jaNvtc47MT3umhg/npVteL2WVyjh8i5mC6mIJHvivI4JayNb72RtSuZonMWJGsiSda84PgFi0HCKRnXI0sxlRMDU6bmgs4nmNUXMbVzL2YuAjKZBKiDr3YzDUwNDrpV7G8bS2FYqzKZlkytlIUtBAMnQdK9rwa0Dpn1VVjO0ZVEARO0f616+SbWZWC5SsxlJQSdyQNCfU0GNguPrdZVW28MWGeUKhk3GjSemoEa1tax8PgLaRlUCAQP7xlv5k6k1kUClKUClKUClKUClKUClKUClKUClKUClKUClKUClKUHL/CddZeFYt0ZldLRZWUlWDAiCCCCK5TvfH7VvPcyHgpule0uQbsx2kZvHr4t6kTjdrCtaIxYtGzIzC9l7Oek5tK1WH4Zwd3hLeDa52eUBRaZuxjaBr2cHbaDXPz/U/wDXd/z7LHwW3WfhOFd2Z3dMzMzF2LFjqSST0qOuJWl7e93R++u9B9o1TDwXD4VLQGEW0LMmBZy5JmGjLpuNa4DF8GwTXLjC/idbjkxZkSWOYA5dRM1XmvWPe0xH19mTUV3rEbxDW8nWwMdh4AHebYAfQapU4ljjaFsgA5rqIZ0gOYn21xPLnCMImKtMt6+XBbKr2sik5WmTl8prv7tlWEMoI3ggHWu4rVtXesxKWnjanXdrG5lshykMYcIWAGXOdhM+cD+Ypg+ZbV18qq+zNmIAGVIBO87mNq2CYO2CSEUExJCgTl8M+zpVbeEtqZVFBMkkAAyd/fFWNDQ2udbMXCwOVSCMsE9myKysRO5LRpt1irp5yw40IcGQNQOrFZ8W0iK2y8Psja0g3+ivXfp1o3D7J3tIf7q/pQYPCeY7V9si5g2XNJAAPhmNSfpirf7WYftOz72btBb6RJMA77TpWzGAtSCLaggyIAEEbVT5Pszm7JJmZyrM7zMb0Gn4hzI9q46FAQO8CJ1UKxInYtKwK9YbmkG27MhDBcygBmBlQwBIEKRMGa3Qw6fVXfNsN/P2+teltgbACddPXeg5tubXARja7r27bKQZ1YZrk66BR0ME6RWdjeabFplUhiWVWEAfSIA3Oh161s/itvXuLrE6DWNp9lUuYO2xzNbUnzKgnTbWKDU4TmYXnItLKiyziSFJcFe7voO8NTVk8zXFUM9qB2LPpJ+cUwUgSVH8R0PQ1u1wNoTFtBIg90ajyOmo9K9rYQbKBpGw2Gw9lBphzSnzIyn5wAscrQs5NpAzSbgGkxqelUscw3GeyDa0uMVkSdVZwY8oCAmfrVuzaXTujTbQaezyollRsoHsAG+poPdKUoFKUoFKUoFKUoFKUoFKUoFKUoFKUoFKUoOU+FLXhOLUAlmt5VUAkliRAAGpNc/xPhl9X4ZjsEs3Gsrg7uhHzdxO7cbTQWnBJB9mlSXWmsc34N0vutwlcO2S93HlH6qVyyT7Aafn59xseH4FLNpLSDuooUeenU+ZO5Pma4CyPF/9lz/MapGVpE/9vyqH+J8/4FL11Dw3MVuOpbtYkhiCY6Sdax6zw/JrqxSnWPdj1en51YiJ2dNwr/esP/bb/Leus4s9wC3knKbgFwqJYW4O3XeJjWJqP+TOc8JiMZatW8B2TkMVudpniFJOnqNKk8mpaXRX0ePlX69U9Lh5OPh33cviOJYyyzhLVy8pbullPh7Neqj63+tUfmHGq6ocOssWy6OJy59PSQoM7DNXTNeUbsB/MVUZTB0Pkd61NLn8dxLFriYS03ZqCvhYqZ7Mq5I33YQNdDXj5cxw1OFj0AdiPH16+FfvV0hNAQdRQc1huN4zMC+GKqSufRzAi3mjyjMx/u1lcU4ziEcC1YZ0KZs2VzBMxt+Y31rdkjrVaDRYjF4tjYIRkVrbG7ADZXNswCp7xyt0G9VwdrFKUYl3ItAMhZVQsSBM5ZBgFv5gVvK8dsv1htO428/ZQaFfjecEu5XtmaMhWbUDTY5cpmB9KK2fB+07P5ySczQW3KScpOgI001HSswuNNRrt6+yqC6vmNdtR03oPdKUoFKUoFKUoFKUoFKUoFKUoFKUoFKUoFKUoFKUoFKUoFcS/J91eLtfTTCX7aXMQvniMOw7LT1kNt9A121KBXzLx9D8axGh/f3eh+u1fTVRBj/hZxqXbiC1YhbjqJVyYViBPf30r0vD8ea95jDXedu+yF5iI92h+C1D8qWNDtc6fwGpz4lhTctm2DAbRj/CfFHqdqj7kz4RsVi8ZbsXLdkKwckqrA91SRux8qkLG49LWTP9Nwg/tNJE+Q0qvXUyUy7ZY2nb6u1mNvZpL3Ld10Afs2f4tcslj1dsoRzp5LrXm5wDFIxFi9kQgkgsf3jEEmAsAT5Roa2K8yYcoj5vHELpmAYwGInQevrWWnE7RUtnWFGZtQcoidY9KwpNUOGYzsXVroZ2f6xylNiAcspI6a7b61ipwHHBEUYgLlXLoSAYUhSNNI0065ZrdnjeGgE3rYB1EsBVMRxuwiq5cFGfJmBBAOupM6DSg054NxDMP9oGUfxEnxSv0dwNJrOwuDxa2Xts4ZyCUuFjoTGh0nzM+tZN3j1gMFzgkzsVgZcuhM6E5xHnV29xS0ttrudSigmQQZgTA8zQafC8IxxW6t2+CGtFFIJJDfW2EaaaVR+XbrZc3ZkoBDSZIDhsjd3VcqhZ9JjWtsvHMPlBN5BIBgsAdROutG41hx/Wodj4l2PXfag1N3lq8fi/zwbsSDqI0GWRI8Q7p8iDB6Qb+A5e7N7TaDs85HeLQLkymo111z76RW2XHWinaB1KCe9IjQwdfbVm5xiyEdw4YIudgpzELEzAoM2lab9q8PpJIlA4kASGbKsa6yeo0jWaysVxq1bZFJMtBEQRqQo66yWA0negz6VrsLxy1cZFGYM+eAQNOzMNJBI32862NApSlApSlApSlApSlApSlApSlApSlApSlApSlApSlAr5/wCJ8rY437pGEvkG65BFtiCC5IIMbV9AV8082fC5xezjsVat4rKlu/cRRktmFVyAJK+VbtFrr6O02pETv7e6Nqxbq7H4OuX8Xa4hae5hryIFuSzIygShA1I86l7FYNbmTNPccOusd4Age3c1BHwWfCbxTF8Ts2MRic9tg+ZciCYQkahZ3FTzicQqIztsoJManTyHU1DV6q+qycy8Rv8AwVrwxs1acp4YbBo00zHddj7YgfyFXV5bw4nuTmVVMmfACqn0YKYzbxVb3MFpQDDlTbN0MACCigEnfpmFBzFYyBySFNzsySIhtd9dtN6yJLI5Tw2bNDzBHiPVSp/Imrh5Yw2XLk6zM97YiM28anSshOM2CY7VJ10zL0mTv6H3GrWF5iw1xQRcVZ2DEA+6dP8AuKCxb5TwygABoEx3jpJVoHpKg1efl6yUNvvBS5uaMQQ5EMR5TJkeprJfitgKGN1ApJAOYRI3HtFeH41hwATeSDEag7nKPzMUGEOUcLAGVoUFR3jopkkeyST/ADryeTsLMw+0eM7Vn4Pi1u6zKknKAWOmUZhKiZ10100r3a4nZYgLdQkzABHTf3UFhOBWwj2wXyPuM2xnMSDvqas4TlfD2w4UNDoEMsT3RsB5V6TmbDEA9oIYMwMjwpux10HkNz5VefjdkW1uFwFcgLtJJ2G+mxmdoM0Fv9nbGULBhfCJPdMySvlJ3q58h4eFAthQpzLAiGAgN6sB1qxa5mw7ObYYhg/ZwdO8N9Z/8keYq9d45bUkENAuC0W0gMQD57QRQVs8DsK63Anzi5u/1JfxE+ZNZ9YGD41aulAhJDqzKdIhCszroe8DB86z6BSlKBSlKBSlKBSlKBSlKBSlKBSlKBSlKBSlKBSlKBXznzT8DXE7+NxN5OwyXL9x1m6oOVmJEjoa+jKhTHWEOIuyq/v26D62F/U+80GJ8GPwVcQwXErOIvdj2aB5y3Ax7yEDQb6mpxxGGVwA2oBBjoY2nzFRHyZbUY7CQAO82wA/4d6lHjXEjYRXABBdVP8AZMzGu+lB5HL9kKEAbKLb2wMx0S6ZYflp5V6xHA7DgApBEAMNGhZgT5an31rE52tEx2TjwxqklmLaeKNlnfrFehzrZlQUZc65lkoBqYEnNCz60F88oYX6rDWRDEQRmiPZnNeH5Nw2UgZpIOpYtqcpkjrqo91W05vSWBRhEgDumcpbXNmgaIdPZrrV+xzTba3cuC28W4JECcrEjNE9MpJ66UFbPLFrsVtOSwUsZkjVlKn1OhO561Ucq4bybxZ/EdHmcw9ensrBxvOQVAyW2lkYgMAIK5/FrOhQiPzrJu8yRat3QndNwpdB3ULIZliZggH2TQZuD4LbteAsAQARMggLlX3CsfB8q4e04dc5IzRLEjvAhtPUGtaebL3eJRAB2oXdu9b7TKr6ypIQGYg6iRAm/b5pftuza3AzKJA1AZbcaZtSWudNgCYoMz9lcLsbc6QZJ1AACg+cACPKrh5bwxEdnrJJb6RmZltzOY++sPFc5Wbd1rZRyVMEjKRA3PinSNt68pzM7W7ty2gYJcQKs6tbZVZtj44JgekUGUvK2FDZhb1mdzsDMeydf5CrvyGhNzOcyu+fJsJhRr5+EEVqxzU5uEBV7LOFDaloZUKMVkEAlokAxpO81S1zPeZM2VARatXIIktnZgwUZtdFnz9DQbTC8CS3cV0MBVYRuSXyCSZ6C2BWzrSY7jNxWuhQsWzagEElg8l41GoHlO2xpg+MXWuqjKoDXLi6a91FzIQwJBnroI2ig3dKUoFKUoFKUoFKUoFKUoFKUoFKUoFKUoFKUoFKUoFRdisDgDf/AN8u5rt+4qKLJYG5bZM6qY1g2h+dSjUJYuzmuXV7Mv2925byBspxnZ3G+Ytt/wAO1rcv9KKDpOUsHgPjGHuWsXcuHNcW2DaKKzpbKOM0bhSakdkB3APt1qKOT2zY+xczZ8xdO3Ayrc7K2w7EW/oNa2L/AE6kjjhvZFNkEsLikgdVEyD6UGacOn1V9w9tUOGQ7ou0bDby9lc8vEuIzrZEd0eHYkmWjNJ+iI9pqvyrxAFZw8grLEL4ST0GfvQJ00mg6HsF+qNfQV6FsDYDX0rnlxuPDNNmdSAYgAS2Xu5tdl16Zj5VkYfGY027payodYKL0bU5lmd4Ag6b0G4ayp3UH+Qqotr5D3VzOPxHEWQRaysUYNl1g98DL3upCmegNZF1sWyWcysGFxw+WRKBXCEgGdTlO+9BvOwT6o9w6716FtfIe6ucxCYwM2TtCjQVkiVgoLqn2rJTyM+lZFgYoOpOfs816AdTkyr2WYbk5s0ekTQbn4ukzlWT1gVVbKjZQNZ2G/n7a0vGOJYxLhWzYzrk0aPpfe26VbxzY5nlFhSiaAwV3N3WdX2UD1mg3xsrM5RPnAp2K/VGm2grTYT44CZGY9ksBjC587zqAe9lyzXjAYbFN2Rus6srEtDQGGWTmX+0YHoKDcrg0Dl8ozNEn+zt/jQ4RMytlErOX0zb6ba1zyYzHJbHzbPcCW4U6zOc3CdRrIUfzFZBxOJuYd89u5bfPCdno2WAQxEnYzI6xQb+lc9Y+OyM4P79TIgfNy0iPq5cpnzJ8qpijjzcbugL3dEbZQQWykxLnUajQCg6Klc7gUxwW52hJbsmjYjtIGTKPfPrVizi+IhQgtagHvsM2sEj6XUwKDqaVy1jG8RXTsswZpzEarM6Rm2/wmszFYzGizbKWwbjKS4jwmO6IzQdfWg3tK5b47xFrgPZEBZABEBpjxDNpsSD60s4nHqCeyYk6gGWCkrbEeLwzmPU6UHU0rRYTG4pmXtEy/OFSIjuBTLbnrlj2xWFhjfe2pV74JtMCwGdcxaBoSIYUHVUrU8Ee5nuq5Jy9mNywDZO9BPrW2oFKUoFKUoFKUoFKUoFaK9yPgGLlsOCX1bvOJ1no2mvlW9pQajBcp4OzcF23ZC3AIDZmMCI2LRsa29KUClKUClKUClKUClKUClKUClKUClKUClKUClKUClKUClKUCkUpQKUpQKUpQKUpQKUpQf/2Q=="/>
          <p:cNvSpPr>
            <a:spLocks noChangeAspect="1" noChangeArrowheads="1"/>
          </p:cNvSpPr>
          <p:nvPr/>
        </p:nvSpPr>
        <p:spPr bwMode="auto">
          <a:xfrm>
            <a:off x="117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624" y="0"/>
            <a:ext cx="3973176" cy="2209800"/>
          </a:xfrm>
          <a:prstGeom prst="rect">
            <a:avLst/>
          </a:prstGeom>
        </p:spPr>
      </p:pic>
    </p:spTree>
    <p:extLst>
      <p:ext uri="{BB962C8B-B14F-4D97-AF65-F5344CB8AC3E}">
        <p14:creationId xmlns:p14="http://schemas.microsoft.com/office/powerpoint/2010/main" val="1180028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1200</TotalTime>
  <Words>1190</Words>
  <Application>Microsoft Office PowerPoint</Application>
  <PresentationFormat>On-screen Show (4:3)</PresentationFormat>
  <Paragraphs>68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Austin</vt:lpstr>
      <vt:lpstr>  </vt:lpstr>
      <vt:lpstr>Abstract </vt:lpstr>
      <vt:lpstr>Introduction</vt:lpstr>
      <vt:lpstr>Experimental objective</vt:lpstr>
      <vt:lpstr>Materials and Methods</vt:lpstr>
      <vt:lpstr>Materials and Methods</vt:lpstr>
      <vt:lpstr>Materials and Methods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Keyana</dc:creator>
  <cp:lastModifiedBy>Windows User</cp:lastModifiedBy>
  <cp:revision>24</cp:revision>
  <dcterms:created xsi:type="dcterms:W3CDTF">2014-04-17T00:36:20Z</dcterms:created>
  <dcterms:modified xsi:type="dcterms:W3CDTF">2014-04-24T18:03:11Z</dcterms:modified>
</cp:coreProperties>
</file>