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600" y="4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532-63DE-4B07-AC06-43AE8FD02F41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ECC-F5F8-4F23-9D2C-E93A0EE8C5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532-63DE-4B07-AC06-43AE8FD02F41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ECC-F5F8-4F23-9D2C-E93A0EE8C5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532-63DE-4B07-AC06-43AE8FD02F41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ECC-F5F8-4F23-9D2C-E93A0EE8C5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532-63DE-4B07-AC06-43AE8FD02F41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ECC-F5F8-4F23-9D2C-E93A0EE8C5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532-63DE-4B07-AC06-43AE8FD02F41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ECC-F5F8-4F23-9D2C-E93A0EE8C5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532-63DE-4B07-AC06-43AE8FD02F41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ECC-F5F8-4F23-9D2C-E93A0EE8C5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532-63DE-4B07-AC06-43AE8FD02F41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ECC-F5F8-4F23-9D2C-E93A0EE8C5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532-63DE-4B07-AC06-43AE8FD02F41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ECC-F5F8-4F23-9D2C-E93A0EE8C5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532-63DE-4B07-AC06-43AE8FD02F41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ECC-F5F8-4F23-9D2C-E93A0EE8C5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532-63DE-4B07-AC06-43AE8FD02F41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ECC-F5F8-4F23-9D2C-E93A0EE8C5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532-63DE-4B07-AC06-43AE8FD02F41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ECC-F5F8-4F23-9D2C-E93A0EE8C5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23532-63DE-4B07-AC06-43AE8FD02F41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02ECC-F5F8-4F23-9D2C-E93A0EE8C5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8" name="Picture 34" descr="http://www.lisservice.com/shop/images/categories/pH_Meter-78398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7535659"/>
            <a:ext cx="1461696" cy="1608341"/>
          </a:xfrm>
          <a:prstGeom prst="rect">
            <a:avLst/>
          </a:prstGeom>
          <a:noFill/>
        </p:spPr>
      </p:pic>
      <p:pic>
        <p:nvPicPr>
          <p:cNvPr id="11296" name="Picture 32" descr="http://www.htl.com.pl/img/bee16632_lar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423991">
            <a:off x="3918026" y="7069446"/>
            <a:ext cx="1157247" cy="1929604"/>
          </a:xfrm>
          <a:prstGeom prst="rect">
            <a:avLst/>
          </a:prstGeom>
          <a:noFill/>
        </p:spPr>
      </p:pic>
      <p:pic>
        <p:nvPicPr>
          <p:cNvPr id="11286" name="Picture 22" descr="http://www.labsource.co.uk/shop/images/LT_Certomat-_1626_RGB.jpg"/>
          <p:cNvPicPr>
            <a:picLocks noChangeAspect="1" noChangeArrowheads="1"/>
          </p:cNvPicPr>
          <p:nvPr/>
        </p:nvPicPr>
        <p:blipFill>
          <a:blip r:embed="rId4"/>
          <a:srcRect l="15789" t="15789" r="15790" b="21053"/>
          <a:stretch>
            <a:fillRect/>
          </a:stretch>
        </p:blipFill>
        <p:spPr bwMode="auto">
          <a:xfrm>
            <a:off x="76200" y="6096000"/>
            <a:ext cx="1733550" cy="1600200"/>
          </a:xfrm>
          <a:prstGeom prst="rect">
            <a:avLst/>
          </a:prstGeom>
          <a:noFill/>
        </p:spPr>
      </p:pic>
      <p:pic>
        <p:nvPicPr>
          <p:cNvPr id="11274" name="Picture 10" descr="http://www.globescientific.com/images/111558.jpg"/>
          <p:cNvPicPr>
            <a:picLocks noChangeAspect="1" noChangeArrowheads="1"/>
          </p:cNvPicPr>
          <p:nvPr/>
        </p:nvPicPr>
        <p:blipFill>
          <a:blip r:embed="rId5"/>
          <a:srcRect t="18182" b="24242"/>
          <a:stretch>
            <a:fillRect/>
          </a:stretch>
        </p:blipFill>
        <p:spPr bwMode="auto">
          <a:xfrm>
            <a:off x="0" y="1981200"/>
            <a:ext cx="2057400" cy="118456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667000"/>
            <a:ext cx="2971800" cy="914400"/>
          </a:xfrm>
        </p:spPr>
        <p:txBody>
          <a:bodyPr>
            <a:noAutofit/>
          </a:bodyPr>
          <a:lstStyle/>
          <a:p>
            <a:pPr algn="l"/>
            <a:r>
              <a:rPr lang="en-US" sz="1200" dirty="0" smtClean="0"/>
              <a:t>10. Where are the racks for </a:t>
            </a:r>
            <a:r>
              <a:rPr lang="en-US" sz="1200" dirty="0" err="1" smtClean="0"/>
              <a:t>microcentrifuge</a:t>
            </a:r>
            <a:r>
              <a:rPr lang="en-US" sz="1200" dirty="0" smtClean="0"/>
              <a:t> tubes? _____________________________</a:t>
            </a:r>
            <a:br>
              <a:rPr lang="en-US" sz="1200" dirty="0" smtClean="0"/>
            </a:br>
            <a:r>
              <a:rPr lang="en-US" sz="1200" dirty="0" smtClean="0"/>
              <a:t>11. What about racks for bigger tubes? Where are those?_____________________</a:t>
            </a:r>
            <a:endParaRPr lang="en-US" sz="1200" dirty="0"/>
          </a:p>
        </p:txBody>
      </p:sp>
      <p:pic>
        <p:nvPicPr>
          <p:cNvPr id="11266" name="Picture 2" descr="http://www.monobind.com/site/images/Newsletter/Figure1-Micropipette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152400"/>
            <a:ext cx="1371600" cy="186309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371600" y="402610"/>
            <a:ext cx="5181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How many micropipettes do you see on your bench? ________________</a:t>
            </a:r>
          </a:p>
          <a:p>
            <a:r>
              <a:rPr lang="en-US" sz="1200" dirty="0" smtClean="0"/>
              <a:t>2. Where can you find pipette tips if I run out of those on my bench?  __________________________________</a:t>
            </a:r>
          </a:p>
          <a:p>
            <a:r>
              <a:rPr lang="en-US" sz="1200" dirty="0" smtClean="0"/>
              <a:t>3. Where do I find </a:t>
            </a:r>
            <a:r>
              <a:rPr lang="en-US" sz="1200" dirty="0" err="1" smtClean="0"/>
              <a:t>microcentrifuge</a:t>
            </a:r>
            <a:r>
              <a:rPr lang="en-US" sz="1200" dirty="0" smtClean="0"/>
              <a:t> tubes?__________</a:t>
            </a:r>
          </a:p>
          <a:p>
            <a:r>
              <a:rPr lang="en-US" sz="1200" dirty="0" smtClean="0"/>
              <a:t>4. How many bench top centrifuges are found  in </a:t>
            </a:r>
          </a:p>
          <a:p>
            <a:r>
              <a:rPr lang="en-US" sz="1200" dirty="0" smtClean="0"/>
              <a:t>this classroom?_______________________________</a:t>
            </a:r>
          </a:p>
          <a:p>
            <a:r>
              <a:rPr lang="en-US" sz="1200" dirty="0" smtClean="0"/>
              <a:t>5. Where is the closest </a:t>
            </a:r>
            <a:r>
              <a:rPr lang="en-US" sz="1200" dirty="0" err="1" smtClean="0"/>
              <a:t>microcentrifuge</a:t>
            </a:r>
            <a:r>
              <a:rPr lang="en-US" sz="1200" dirty="0" smtClean="0"/>
              <a:t>?________________</a:t>
            </a:r>
          </a:p>
          <a:p>
            <a:r>
              <a:rPr lang="en-US" sz="1200" dirty="0"/>
              <a:t>6</a:t>
            </a:r>
            <a:r>
              <a:rPr lang="en-US" sz="1200" dirty="0" smtClean="0"/>
              <a:t>. How many heat blocks are in 351?_______________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         7. Where are the pipette aids?__________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_________________________________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         8. What sizes of serologic pipettes do we have?_______ ____                      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         9. Where do I find more of them?_______________________</a:t>
            </a:r>
          </a:p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1"/>
            <a:ext cx="533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Names______________________________________ Date _________</a:t>
            </a:r>
            <a:endParaRPr lang="en-US" sz="1400" dirty="0"/>
          </a:p>
        </p:txBody>
      </p:sp>
      <p:pic>
        <p:nvPicPr>
          <p:cNvPr id="11280" name="Picture 16" descr="http://www.evergreensci.com/assets/Uploads/80wellrack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98250" y="2667000"/>
            <a:ext cx="1859750" cy="1295400"/>
          </a:xfrm>
          <a:prstGeom prst="rect">
            <a:avLst/>
          </a:prstGeom>
          <a:noFill/>
        </p:spPr>
      </p:pic>
      <p:pic>
        <p:nvPicPr>
          <p:cNvPr id="11284" name="Picture 20" descr="http://www.artisan-scientific.com/itemimages/VWR_1245_Heated_Water_Bath_View1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65822" y="4648200"/>
            <a:ext cx="2239778" cy="1863075"/>
          </a:xfrm>
          <a:prstGeom prst="rect">
            <a:avLst/>
          </a:prstGeom>
          <a:noFill/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76200" y="3657600"/>
            <a:ext cx="6400800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+mj-lt"/>
                <a:ea typeface="+mj-ea"/>
                <a:cs typeface="+mj-cs"/>
              </a:rPr>
              <a:t>12. How many sinks are in this class room? 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13. Where is the biohazard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trash in this room?______________________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j-lt"/>
                <a:ea typeface="+mj-ea"/>
                <a:cs typeface="+mj-cs"/>
              </a:rPr>
              <a:t>14. Where</a:t>
            </a:r>
            <a:r>
              <a:rPr lang="en-US" sz="1200" dirty="0" smtClean="0">
                <a:latin typeface="+mj-lt"/>
                <a:ea typeface="+mj-ea"/>
                <a:cs typeface="+mj-cs"/>
              </a:rPr>
              <a:t> are the regular trash containers? 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15. Where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is the emergency shower? 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j-lt"/>
                <a:ea typeface="+mj-ea"/>
                <a:cs typeface="+mj-cs"/>
              </a:rPr>
              <a:t>16. Where</a:t>
            </a:r>
            <a:r>
              <a:rPr lang="en-US" sz="1200" dirty="0" smtClean="0">
                <a:latin typeface="+mj-lt"/>
                <a:ea typeface="+mj-ea"/>
                <a:cs typeface="+mj-cs"/>
              </a:rPr>
              <a:t> is the emergency eye wash station?____________________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17. Where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is the spill kit?___________________________________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+mj-lt"/>
                <a:ea typeface="+mj-ea"/>
                <a:cs typeface="+mj-cs"/>
              </a:rPr>
              <a:t>18. Where are the water baths? ________________________________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+mj-lt"/>
                <a:ea typeface="+mj-ea"/>
                <a:cs typeface="+mj-cs"/>
              </a:rPr>
              <a:t>19. How many are there?___________________________________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+mj-lt"/>
                <a:ea typeface="+mj-ea"/>
                <a:cs typeface="+mj-cs"/>
              </a:rPr>
              <a:t>20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Where </a:t>
            </a:r>
            <a:r>
              <a:rPr lang="en-US" sz="1200" dirty="0" smtClean="0">
                <a:latin typeface="+mj-lt"/>
                <a:ea typeface="+mj-ea"/>
                <a:cs typeface="+mj-cs"/>
              </a:rPr>
              <a:t>are the incubators?____________________________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+mj-lt"/>
                <a:ea typeface="+mj-ea"/>
                <a:cs typeface="+mj-cs"/>
              </a:rPr>
              <a:t>21. How many of them do we have?_______________________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22. Where is the -20 freezer? </a:t>
            </a:r>
            <a:r>
              <a:rPr lang="en-US" sz="1200" dirty="0" smtClean="0">
                <a:latin typeface="+mj-lt"/>
                <a:ea typeface="+mj-ea"/>
                <a:cs typeface="+mj-cs"/>
              </a:rPr>
              <a:t>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+mj-lt"/>
                <a:ea typeface="+mj-ea"/>
                <a:cs typeface="+mj-cs"/>
              </a:rPr>
              <a:t>23. Where is the fridge?________________________________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24. Where </a:t>
            </a:r>
            <a:r>
              <a:rPr lang="en-US" sz="1200" dirty="0" smtClean="0">
                <a:latin typeface="+mj-lt"/>
                <a:ea typeface="+mj-ea"/>
                <a:cs typeface="+mj-cs"/>
              </a:rPr>
              <a:t>are the gloves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+mj-lt"/>
                <a:ea typeface="+mj-ea"/>
                <a:cs typeface="+mj-cs"/>
              </a:rPr>
              <a:t>25. Where are the nearest </a:t>
            </a:r>
            <a:r>
              <a:rPr lang="en-US" sz="1200" dirty="0" err="1" smtClean="0">
                <a:latin typeface="+mj-lt"/>
                <a:ea typeface="+mj-ea"/>
                <a:cs typeface="+mj-cs"/>
              </a:rPr>
              <a:t>vortexer</a:t>
            </a:r>
            <a:r>
              <a:rPr lang="en-US" sz="1200" dirty="0" smtClean="0">
                <a:latin typeface="+mj-lt"/>
                <a:ea typeface="+mj-ea"/>
                <a:cs typeface="+mj-cs"/>
              </a:rPr>
              <a:t>?______________________________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+mj-lt"/>
                <a:ea typeface="+mj-ea"/>
                <a:cs typeface="+mj-cs"/>
              </a:rPr>
              <a:t>		26. How many do we have?____________________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+mj-lt"/>
                <a:ea typeface="+mj-ea"/>
                <a:cs typeface="+mj-cs"/>
              </a:rPr>
              <a:t>		27. Where do I spin 15 </a:t>
            </a:r>
            <a:r>
              <a:rPr lang="en-US" sz="1200" dirty="0" err="1" smtClean="0">
                <a:latin typeface="+mj-lt"/>
                <a:ea typeface="+mj-ea"/>
                <a:cs typeface="+mj-cs"/>
              </a:rPr>
              <a:t>mL</a:t>
            </a:r>
            <a:r>
              <a:rPr lang="en-US" sz="1200" dirty="0" smtClean="0">
                <a:latin typeface="+mj-lt"/>
                <a:ea typeface="+mj-ea"/>
                <a:cs typeface="+mj-cs"/>
              </a:rPr>
              <a:t> tubes?______________________________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j-lt"/>
                <a:ea typeface="+mj-ea"/>
                <a:cs typeface="+mj-cs"/>
              </a:rPr>
              <a:t>	</a:t>
            </a:r>
            <a:r>
              <a:rPr lang="en-US" sz="1200" dirty="0" smtClean="0">
                <a:latin typeface="+mj-lt"/>
                <a:ea typeface="+mj-ea"/>
                <a:cs typeface="+mj-cs"/>
              </a:rPr>
              <a:t>	28. Where are the rotary shakers?______________________________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+mj-lt"/>
                <a:ea typeface="+mj-ea"/>
                <a:cs typeface="+mj-cs"/>
              </a:rPr>
              <a:t>		29. Where is the UV </a:t>
            </a:r>
            <a:r>
              <a:rPr lang="en-US" sz="1200" dirty="0" err="1" smtClean="0">
                <a:latin typeface="+mj-lt"/>
                <a:ea typeface="+mj-ea"/>
                <a:cs typeface="+mj-cs"/>
              </a:rPr>
              <a:t>transilluminator</a:t>
            </a:r>
            <a:r>
              <a:rPr lang="en-US" sz="1200" dirty="0" smtClean="0">
                <a:latin typeface="+mj-lt"/>
                <a:ea typeface="+mj-ea"/>
                <a:cs typeface="+mj-cs"/>
              </a:rPr>
              <a:t>?___________________________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j-lt"/>
                <a:ea typeface="+mj-ea"/>
                <a:cs typeface="+mj-cs"/>
              </a:rPr>
              <a:t>	</a:t>
            </a:r>
            <a:r>
              <a:rPr lang="en-US" sz="1200" dirty="0" smtClean="0">
                <a:latin typeface="+mj-lt"/>
                <a:ea typeface="+mj-ea"/>
                <a:cs typeface="+mj-cs"/>
              </a:rPr>
              <a:t>	30. where is the pH meter?___________________________________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288" name="Picture 24" descr="http://www.sibgene.com/1947-thickbox/tekam-dri-block-heat-block-dry-plate-hot-platel-heater-incubator-bath-db3-tech.jpg"/>
          <p:cNvPicPr>
            <a:picLocks noChangeAspect="1" noChangeArrowheads="1"/>
          </p:cNvPicPr>
          <p:nvPr/>
        </p:nvPicPr>
        <p:blipFill>
          <a:blip r:embed="rId9"/>
          <a:srcRect l="25955" t="27364" r="24145" b="35614"/>
          <a:stretch>
            <a:fillRect/>
          </a:stretch>
        </p:blipFill>
        <p:spPr bwMode="auto">
          <a:xfrm>
            <a:off x="5181600" y="7620000"/>
            <a:ext cx="1676400" cy="1243781"/>
          </a:xfrm>
          <a:prstGeom prst="rect">
            <a:avLst/>
          </a:prstGeom>
          <a:noFill/>
        </p:spPr>
      </p:pic>
      <p:pic>
        <p:nvPicPr>
          <p:cNvPr id="11290" name="Picture 26" descr="http://t2.gstatic.com/images?q=tbn:ANd9GcRisplj0F7jS4yJ-uq2Asq52OugFx8mcuDlr3s9HH6SxgrL-2kpDRmIbZbz"/>
          <p:cNvPicPr>
            <a:picLocks noChangeAspect="1" noChangeArrowheads="1"/>
          </p:cNvPicPr>
          <p:nvPr/>
        </p:nvPicPr>
        <p:blipFill>
          <a:blip r:embed="rId10"/>
          <a:srcRect l="27492" r="25378"/>
          <a:stretch>
            <a:fillRect/>
          </a:stretch>
        </p:blipFill>
        <p:spPr bwMode="auto">
          <a:xfrm>
            <a:off x="0" y="7772400"/>
            <a:ext cx="990600" cy="1128713"/>
          </a:xfrm>
          <a:prstGeom prst="rect">
            <a:avLst/>
          </a:prstGeom>
          <a:noFill/>
        </p:spPr>
      </p:pic>
      <p:pic>
        <p:nvPicPr>
          <p:cNvPr id="11292" name="Picture 28" descr="http://wolfweb.unr.edu/~jacques/images/vortexer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639074" y="7391400"/>
            <a:ext cx="1094726" cy="1635126"/>
          </a:xfrm>
          <a:prstGeom prst="rect">
            <a:avLst/>
          </a:prstGeom>
          <a:noFill/>
        </p:spPr>
      </p:pic>
      <p:pic>
        <p:nvPicPr>
          <p:cNvPr id="11294" name="Picture 30" descr="http://www.biotangusa.com/bt/images/T/LevoPlus-s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283200" y="838200"/>
            <a:ext cx="1574800" cy="1496326"/>
          </a:xfrm>
          <a:prstGeom prst="rect">
            <a:avLst/>
          </a:prstGeom>
          <a:noFill/>
        </p:spPr>
      </p:pic>
      <p:pic>
        <p:nvPicPr>
          <p:cNvPr id="11272" name="Picture 8" descr="http://image.made-in-china.com/2f0j00SvKEoBnbnahQ/Pipette-Tip-Box-60-Holes-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215205" y="3657600"/>
            <a:ext cx="1642795" cy="114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685800"/>
            <a:ext cx="5486400" cy="777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2600" y="6629400"/>
            <a:ext cx="762000" cy="5334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43100" y="685800"/>
            <a:ext cx="43815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7400" y="7924800"/>
            <a:ext cx="2743200" cy="533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19300" y="685800"/>
            <a:ext cx="32385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0600" y="7772400"/>
            <a:ext cx="1524000" cy="685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71600" y="8001000"/>
            <a:ext cx="5334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90600" y="7924800"/>
            <a:ext cx="5334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3238500" y="3543300"/>
            <a:ext cx="54102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95399" y="695325"/>
            <a:ext cx="638175" cy="5334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43400" y="1219200"/>
            <a:ext cx="533400" cy="1447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0" y="1371600"/>
            <a:ext cx="533400" cy="1447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29000" y="1371600"/>
            <a:ext cx="533400" cy="1447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0" y="3048000"/>
            <a:ext cx="533400" cy="1447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29000" y="3048000"/>
            <a:ext cx="533400" cy="1447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14600" y="4648200"/>
            <a:ext cx="533400" cy="1447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62200" y="6324600"/>
            <a:ext cx="533400" cy="1447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9000" y="6324600"/>
            <a:ext cx="533400" cy="1447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86200" y="4724400"/>
            <a:ext cx="14478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53000" y="6400800"/>
            <a:ext cx="6096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133600" y="8077200"/>
            <a:ext cx="25908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14400" y="4191000"/>
            <a:ext cx="533400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219200" y="3733800"/>
            <a:ext cx="533400" cy="1447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38200" y="5562600"/>
            <a:ext cx="533400" cy="990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8200" y="2438400"/>
            <a:ext cx="533400" cy="990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16200000" flipV="1">
            <a:off x="266700" y="1638300"/>
            <a:ext cx="838200" cy="304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190500" y="7200900"/>
            <a:ext cx="9144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5638800" y="1600200"/>
            <a:ext cx="381000" cy="762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638800" y="5181600"/>
            <a:ext cx="381000" cy="762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638800" y="3657600"/>
            <a:ext cx="381000" cy="762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590800" y="300335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Map of 351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224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10. Where are the racks for microcentrifuge tubes? _____________________________ 11. What about racks for bigger tubes? Where are those?_____________________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are the racks for microcentrifuge tubes?</dc:title>
  <dc:creator>apowolny</dc:creator>
  <cp:lastModifiedBy>apowolny</cp:lastModifiedBy>
  <cp:revision>13</cp:revision>
  <dcterms:created xsi:type="dcterms:W3CDTF">2013-01-17T18:10:39Z</dcterms:created>
  <dcterms:modified xsi:type="dcterms:W3CDTF">2013-01-17T20:18:20Z</dcterms:modified>
</cp:coreProperties>
</file>