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1</a:t>
            </a:r>
            <a:r>
              <a:rPr lang="en-US" baseline="0" dirty="0" smtClean="0"/>
              <a:t> kb Ladder Standard Curve</a:t>
            </a:r>
            <a:endParaRPr lang="en-US" dirty="0"/>
          </a:p>
        </c:rich>
      </c:tx>
      <c:layout>
        <c:manualLayout>
          <c:xMode val="edge"/>
          <c:yMode val="edge"/>
          <c:x val="0.24837905342477351"/>
          <c:y val="2.2727272727272742E-2"/>
        </c:manualLayout>
      </c:layout>
    </c:title>
    <c:plotArea>
      <c:layout>
        <c:manualLayout>
          <c:layoutTarget val="inner"/>
          <c:xMode val="edge"/>
          <c:yMode val="edge"/>
          <c:x val="0.24086910507154349"/>
          <c:y val="0.13891105941302795"/>
          <c:w val="0.67706022251392672"/>
          <c:h val="0.68428641732283479"/>
        </c:manualLayout>
      </c:layout>
      <c:scatterChart>
        <c:scatterStyle val="smoothMarker"/>
        <c:ser>
          <c:idx val="0"/>
          <c:order val="0"/>
          <c:tx>
            <c:strRef>
              <c:f>Sheet1!$B$1</c:f>
              <c:strCache>
                <c:ptCount val="1"/>
                <c:pt idx="0">
                  <c:v>1 kb Standard Curve</c:v>
                </c:pt>
              </c:strCache>
            </c:strRef>
          </c:tx>
          <c:marker>
            <c:symbol val="none"/>
          </c:marker>
          <c:xVal>
            <c:numRef>
              <c:f>Sheet1!$A$2:$A$9</c:f>
              <c:numCache>
                <c:formatCode>General</c:formatCode>
                <c:ptCount val="8"/>
                <c:pt idx="0">
                  <c:v>27</c:v>
                </c:pt>
                <c:pt idx="1">
                  <c:v>30</c:v>
                </c:pt>
                <c:pt idx="2">
                  <c:v>35</c:v>
                </c:pt>
                <c:pt idx="3">
                  <c:v>41</c:v>
                </c:pt>
                <c:pt idx="4">
                  <c:v>45</c:v>
                </c:pt>
                <c:pt idx="5">
                  <c:v>52</c:v>
                </c:pt>
                <c:pt idx="6">
                  <c:v>61</c:v>
                </c:pt>
                <c:pt idx="7">
                  <c:v>77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10000</c:v>
                </c:pt>
                <c:pt idx="1">
                  <c:v>6000</c:v>
                </c:pt>
                <c:pt idx="2">
                  <c:v>5000</c:v>
                </c:pt>
                <c:pt idx="3">
                  <c:v>3000</c:v>
                </c:pt>
                <c:pt idx="4">
                  <c:v>2000</c:v>
                </c:pt>
                <c:pt idx="5">
                  <c:v>1500</c:v>
                </c:pt>
                <c:pt idx="6">
                  <c:v>750</c:v>
                </c:pt>
                <c:pt idx="7">
                  <c:v>250</c:v>
                </c:pt>
              </c:numCache>
            </c:numRef>
          </c:yVal>
          <c:smooth val="1"/>
        </c:ser>
        <c:axId val="61205504"/>
        <c:axId val="61357056"/>
      </c:scatterChart>
      <c:valAx>
        <c:axId val="61205504"/>
        <c:scaling>
          <c:orientation val="minMax"/>
          <c:max val="80"/>
          <c:min val="0"/>
        </c:scaling>
        <c:axPos val="b"/>
        <c:numFmt formatCode="General" sourceLinked="1"/>
        <c:tickLblPos val="nextTo"/>
        <c:crossAx val="61357056"/>
        <c:crosses val="autoZero"/>
        <c:crossBetween val="midCat"/>
        <c:majorUnit val="20"/>
      </c:valAx>
      <c:valAx>
        <c:axId val="6135705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600" baseline="0"/>
            </a:pPr>
            <a:endParaRPr lang="en-US"/>
          </a:p>
        </c:txPr>
        <c:crossAx val="61205504"/>
        <c:crosses val="autoZero"/>
        <c:crossBetween val="midCat"/>
      </c:valAx>
    </c:plotArea>
    <c:legend>
      <c:legendPos val="r"/>
      <c:legendEntry>
        <c:idx val="0"/>
        <c:txPr>
          <a:bodyPr/>
          <a:lstStyle/>
          <a:p>
            <a:pPr>
              <a:defRPr sz="1600" baseline="0"/>
            </a:pPr>
            <a:endParaRPr lang="en-US"/>
          </a:p>
        </c:txPr>
      </c:legendEntry>
      <c:layout>
        <c:manualLayout>
          <c:xMode val="edge"/>
          <c:yMode val="edge"/>
          <c:x val="0.48861111111111111"/>
          <c:y val="0.2653978838582679"/>
          <c:w val="0.34486111111111117"/>
          <c:h val="0.26994541875447386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0.03226</cdr:x>
      <cdr:y>0.09091</cdr:y>
    </cdr:from>
    <cdr:to>
      <cdr:x>0.1129</cdr:x>
      <cdr:y>0.65909</cdr:y>
    </cdr:to>
    <cdr:sp macro="" textlink="">
      <cdr:nvSpPr>
        <cdr:cNvPr id="2" name="TextBox 1"/>
        <cdr:cNvSpPr txBox="1"/>
      </cdr:nvSpPr>
      <cdr:spPr>
        <a:xfrm xmlns:a="http://schemas.openxmlformats.org/drawingml/2006/main" rot="16200000">
          <a:off x="-609600" y="1066800"/>
          <a:ext cx="1905000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600" dirty="0" smtClean="0"/>
            <a:t>DNA band size [</a:t>
          </a:r>
          <a:r>
            <a:rPr lang="en-US" sz="1600" dirty="0" err="1" smtClean="0"/>
            <a:t>bp</a:t>
          </a:r>
          <a:r>
            <a:rPr lang="en-US" sz="1600" dirty="0" smtClean="0"/>
            <a:t>]</a:t>
          </a:r>
          <a:endParaRPr lang="en-US" sz="16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E89F-7FDD-478E-9831-C476EAE8EF0D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76B3-A889-4832-8D6A-90EA6082E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E89F-7FDD-478E-9831-C476EAE8EF0D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76B3-A889-4832-8D6A-90EA6082E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E89F-7FDD-478E-9831-C476EAE8EF0D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76B3-A889-4832-8D6A-90EA6082E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E89F-7FDD-478E-9831-C476EAE8EF0D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76B3-A889-4832-8D6A-90EA6082E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E89F-7FDD-478E-9831-C476EAE8EF0D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76B3-A889-4832-8D6A-90EA6082E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E89F-7FDD-478E-9831-C476EAE8EF0D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76B3-A889-4832-8D6A-90EA6082E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E89F-7FDD-478E-9831-C476EAE8EF0D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76B3-A889-4832-8D6A-90EA6082E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E89F-7FDD-478E-9831-C476EAE8EF0D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76B3-A889-4832-8D6A-90EA6082E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E89F-7FDD-478E-9831-C476EAE8EF0D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76B3-A889-4832-8D6A-90EA6082E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E89F-7FDD-478E-9831-C476EAE8EF0D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76B3-A889-4832-8D6A-90EA6082E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3E89F-7FDD-478E-9831-C476EAE8EF0D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76B3-A889-4832-8D6A-90EA6082E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3E89F-7FDD-478E-9831-C476EAE8EF0D}" type="datetimeFigureOut">
              <a:rPr lang="en-US" smtClean="0"/>
              <a:pPr/>
              <a:t>2/24/2011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676B3-A889-4832-8D6A-90EA6082E4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1184635"/>
            <a:ext cx="2667000" cy="2819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RK.jpg"/>
          <p:cNvPicPr>
            <a:picLocks noChangeAspect="1"/>
          </p:cNvPicPr>
          <p:nvPr/>
        </p:nvPicPr>
        <p:blipFill>
          <a:blip r:embed="rId2" cstate="print"/>
          <a:srcRect l="48227" t="11168" r="12057" b="32990"/>
          <a:stretch>
            <a:fillRect/>
          </a:stretch>
        </p:blipFill>
        <p:spPr>
          <a:xfrm rot="162788">
            <a:off x="990600" y="1257376"/>
            <a:ext cx="2497001" cy="2675358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6" name="TextBox 5"/>
          <p:cNvSpPr txBox="1"/>
          <p:nvPr/>
        </p:nvSpPr>
        <p:spPr>
          <a:xfrm>
            <a:off x="1295400" y="119630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1   2   3   4   5   6   7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9946" y="224135"/>
            <a:ext cx="118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Figure 1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762000"/>
            <a:ext cx="38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A.</a:t>
            </a:r>
            <a:endParaRPr lang="en-US" b="1" dirty="0"/>
          </a:p>
        </p:txBody>
      </p:sp>
      <p:graphicFrame>
        <p:nvGraphicFramePr>
          <p:cNvPr id="9" name="Chart 8"/>
          <p:cNvGraphicFramePr/>
          <p:nvPr/>
        </p:nvGraphicFramePr>
        <p:xfrm>
          <a:off x="4160362" y="990600"/>
          <a:ext cx="4983638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388296" y="83820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B.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617" y="4953000"/>
            <a:ext cx="8962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1</a:t>
            </a:r>
            <a:r>
              <a:rPr lang="en-US" dirty="0" smtClean="0"/>
              <a:t>. </a:t>
            </a:r>
            <a:r>
              <a:rPr lang="en-US" dirty="0" smtClean="0"/>
              <a:t>Plasmid MSH2 Mutant analysis</a:t>
            </a:r>
            <a:r>
              <a:rPr lang="en-US" dirty="0" smtClean="0"/>
              <a:t>. </a:t>
            </a:r>
            <a:r>
              <a:rPr lang="en-US" b="1" dirty="0" smtClean="0"/>
              <a:t>A</a:t>
            </a:r>
            <a:r>
              <a:rPr lang="en-US" dirty="0" smtClean="0"/>
              <a:t>) image of gel electrophoresis, Lane 1. 1kb DNA ladder, </a:t>
            </a:r>
            <a:r>
              <a:rPr lang="en-US" dirty="0" smtClean="0"/>
              <a:t>2</a:t>
            </a:r>
            <a:r>
              <a:rPr lang="en-US" dirty="0" smtClean="0"/>
              <a:t>. pMSH2 Mutant- cut, 3. pMSH2 Mutant – uncut, 4 ……etc. </a:t>
            </a:r>
            <a:r>
              <a:rPr lang="en-US" b="1" dirty="0" smtClean="0"/>
              <a:t>B</a:t>
            </a:r>
            <a:r>
              <a:rPr lang="en-US" dirty="0" smtClean="0"/>
              <a:t>) Graph represents Standard Curve </a:t>
            </a:r>
            <a:r>
              <a:rPr lang="en-US" dirty="0" smtClean="0"/>
              <a:t>prepared </a:t>
            </a:r>
            <a:r>
              <a:rPr lang="en-US" dirty="0" smtClean="0"/>
              <a:t>using the 1 kb DNA Ladder. Y axis corresponds to the distance of each band passed </a:t>
            </a:r>
            <a:r>
              <a:rPr lang="en-US" dirty="0" smtClean="0"/>
              <a:t>during </a:t>
            </a:r>
            <a:r>
              <a:rPr lang="en-US" dirty="0" smtClean="0"/>
              <a:t>gel electrophoresis in (mm), Y-axis corresponds to the DNA band size in </a:t>
            </a:r>
            <a:r>
              <a:rPr lang="en-US" dirty="0" err="1" smtClean="0"/>
              <a:t>bp</a:t>
            </a:r>
            <a:r>
              <a:rPr lang="en-US" dirty="0" smtClean="0"/>
              <a:t>. Standard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85800" y="762000"/>
          <a:ext cx="2743200" cy="2514600"/>
        </p:xfrm>
        <a:graphic>
          <a:graphicData uri="http://schemas.openxmlformats.org/drawingml/2006/table">
            <a:tbl>
              <a:tblPr/>
              <a:tblGrid>
                <a:gridCol w="1383527"/>
                <a:gridCol w="1359673"/>
              </a:tblGrid>
              <a:tr h="6327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Distance [mm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]*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 kb Standard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Curve bands [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bp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2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2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2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2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2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2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2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2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9497" y="115669"/>
            <a:ext cx="5828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Table 1. </a:t>
            </a:r>
            <a:r>
              <a:rPr lang="en-US" sz="1600" dirty="0" smtClean="0"/>
              <a:t>1 kb DNA Ladder based on the </a:t>
            </a:r>
            <a:r>
              <a:rPr lang="en-US" sz="1600" dirty="0" err="1" smtClean="0"/>
              <a:t>agarose</a:t>
            </a:r>
            <a:r>
              <a:rPr lang="en-US" sz="1600" dirty="0" smtClean="0"/>
              <a:t> gel electrophoresis. </a:t>
            </a:r>
          </a:p>
          <a:p>
            <a:r>
              <a:rPr lang="en-US" sz="1600" dirty="0" smtClean="0"/>
              <a:t>Table was prepared based on single measurement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374583" y="3242846"/>
            <a:ext cx="5486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* Distance covered by each band was measured in mm.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3687444"/>
            <a:ext cx="7787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Table 2. </a:t>
            </a:r>
            <a:r>
              <a:rPr lang="en-US" sz="1600" dirty="0" smtClean="0"/>
              <a:t>Estimates of the DNA fragment sized based on the 1 kb DNA Ladder standard curve</a:t>
            </a:r>
          </a:p>
          <a:p>
            <a:r>
              <a:rPr lang="en-US" sz="1600" dirty="0" smtClean="0"/>
              <a:t> Table was prepared based on single measurement.</a:t>
            </a: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4267200"/>
          <a:ext cx="7467600" cy="2452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407"/>
                <a:gridCol w="996170"/>
                <a:gridCol w="785823"/>
                <a:gridCol w="928036"/>
                <a:gridCol w="770021"/>
                <a:gridCol w="1039446"/>
                <a:gridCol w="767697"/>
              </a:tblGrid>
              <a:tr h="344103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Estimated </a:t>
                      </a:r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Fragment</a:t>
                      </a:r>
                      <a:r>
                        <a:rPr lang="en-US" sz="1600" baseline="0" dirty="0" smtClean="0"/>
                        <a:t>  1 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Fragment</a:t>
                      </a:r>
                      <a:r>
                        <a:rPr lang="en-US" sz="1600" baseline="0" dirty="0" smtClean="0"/>
                        <a:t>  2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4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Distance [mm]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Size</a:t>
                      </a:r>
                      <a:r>
                        <a:rPr lang="en-US" sz="1600" baseline="0" dirty="0" smtClean="0"/>
                        <a:t> [</a:t>
                      </a:r>
                      <a:r>
                        <a:rPr lang="en-US" sz="1600" baseline="0" dirty="0" err="1" smtClean="0"/>
                        <a:t>bp</a:t>
                      </a:r>
                      <a:r>
                        <a:rPr lang="en-US" sz="1600" baseline="0" dirty="0" smtClean="0"/>
                        <a:t>]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Distance [mm]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Size</a:t>
                      </a:r>
                      <a:r>
                        <a:rPr lang="en-US" sz="1600" baseline="0" dirty="0" smtClean="0"/>
                        <a:t> [</a:t>
                      </a:r>
                      <a:r>
                        <a:rPr lang="en-US" sz="1600" baseline="0" dirty="0" err="1" smtClean="0"/>
                        <a:t>bp</a:t>
                      </a:r>
                      <a:r>
                        <a:rPr lang="en-US" sz="1600" baseline="0" dirty="0" smtClean="0"/>
                        <a:t>]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Distance [mm]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Size</a:t>
                      </a:r>
                      <a:r>
                        <a:rPr lang="en-US" sz="1600" baseline="0" dirty="0" smtClean="0"/>
                        <a:t> [</a:t>
                      </a:r>
                      <a:r>
                        <a:rPr lang="en-US" sz="1600" baseline="0" dirty="0" err="1" smtClean="0"/>
                        <a:t>bp</a:t>
                      </a:r>
                      <a:r>
                        <a:rPr lang="en-US" sz="1600" baseline="0" dirty="0" smtClean="0"/>
                        <a:t>]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Lane 3 </a:t>
                      </a:r>
                      <a:r>
                        <a:rPr lang="en-US" sz="1600" dirty="0" err="1" smtClean="0"/>
                        <a:t>Mut</a:t>
                      </a:r>
                      <a:r>
                        <a:rPr lang="en-US" sz="1600" baseline="0" dirty="0" smtClean="0"/>
                        <a:t> -uncut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29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9 000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3800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56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1300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Lane 3 </a:t>
                      </a:r>
                      <a:r>
                        <a:rPr lang="en-US" sz="1600" dirty="0" err="1" smtClean="0"/>
                        <a:t>Mut</a:t>
                      </a:r>
                      <a:r>
                        <a:rPr lang="en-US" sz="1600" baseline="0" dirty="0" smtClean="0"/>
                        <a:t> –uncut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15000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Lane 4 – WT –cut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12000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35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5000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Etc….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258</Words>
  <Application>Microsoft Office PowerPoint</Application>
  <PresentationFormat>On-screen Show (4:3)</PresentationFormat>
  <Paragraphs>61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Spelman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apowolny</dc:creator>
  <cp:lastModifiedBy>instructor</cp:lastModifiedBy>
  <cp:revision>18</cp:revision>
  <dcterms:created xsi:type="dcterms:W3CDTF">2011-02-23T21:01:57Z</dcterms:created>
  <dcterms:modified xsi:type="dcterms:W3CDTF">2011-02-24T15:00:06Z</dcterms:modified>
</cp:coreProperties>
</file>