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70FD8-3619-5C4F-8855-7365DB3071CF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C018B-BEFB-7F4D-A136-A96DE15C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8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Figure 8.14 Overall regulation of the </a:t>
            </a:r>
            <a:r>
              <a:rPr lang="en-US" i="1">
                <a:ea typeface="ＭＳ Ｐゴシック" charset="0"/>
                <a:cs typeface="ＭＳ Ｐゴシック" charset="0"/>
              </a:rPr>
              <a:t>lac</a:t>
            </a:r>
            <a:r>
              <a:rPr lang="en-US">
                <a:ea typeface="ＭＳ Ｐゴシック" charset="0"/>
                <a:cs typeface="ＭＳ Ｐゴシック" charset="0"/>
              </a:rPr>
              <a:t> system.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6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8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DCAA-057B-EE44-8548-9F4B569A9432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E49D-25B8-B742-B58D-1BBB8589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0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 descr="figure_08_14_unlabe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3"/>
          <a:stretch>
            <a:fillRect/>
          </a:stretch>
        </p:blipFill>
        <p:spPr bwMode="auto">
          <a:xfrm>
            <a:off x="1912938" y="136525"/>
            <a:ext cx="5316537" cy="639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2114550" y="152400"/>
            <a:ext cx="10064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/>
              <a:t>CRP protein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2279650" y="965200"/>
            <a:ext cx="490538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/>
              <a:t>cAMP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4419600" y="1371600"/>
            <a:ext cx="10064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/>
              <a:t>RNA</a:t>
            </a:r>
            <a:br>
              <a:rPr lang="en-US" sz="1300" b="1"/>
            </a:br>
            <a:r>
              <a:rPr lang="en-US" sz="1300" b="1"/>
              <a:t>polymerase</a:t>
            </a: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4953000" y="2103438"/>
            <a:ext cx="16144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 i="1"/>
              <a:t>lac</a:t>
            </a:r>
            <a:r>
              <a:rPr lang="en-US" sz="1300" b="1"/>
              <a:t> Structural genes</a:t>
            </a: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2397125" y="5200650"/>
            <a:ext cx="8080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/>
              <a:t>Active</a:t>
            </a:r>
            <a:br>
              <a:rPr lang="en-US" sz="1300" b="1"/>
            </a:br>
            <a:r>
              <a:rPr lang="en-US" sz="1300" b="1"/>
              <a:t>repressor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4024313" y="5027613"/>
            <a:ext cx="649287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/>
              <a:t>Inducer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3546475" y="6167438"/>
            <a:ext cx="8207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/>
              <a:t>Inactive</a:t>
            </a:r>
            <a:br>
              <a:rPr lang="en-US" sz="1300" b="1"/>
            </a:br>
            <a:r>
              <a:rPr lang="en-US" sz="1300" b="1"/>
              <a:t>repressor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5175250" y="5926138"/>
            <a:ext cx="1587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/>
              <a:t>Lactose catabolism</a:t>
            </a:r>
          </a:p>
        </p:txBody>
      </p:sp>
      <p:sp>
        <p:nvSpPr>
          <p:cNvPr id="51211" name="Text Box 12"/>
          <p:cNvSpPr txBox="1">
            <a:spLocks noChangeArrowheads="1"/>
          </p:cNvSpPr>
          <p:nvPr/>
        </p:nvSpPr>
        <p:spPr bwMode="auto">
          <a:xfrm>
            <a:off x="2185988" y="2514600"/>
            <a:ext cx="4762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b="1"/>
              <a:t>DNA</a:t>
            </a:r>
          </a:p>
        </p:txBody>
      </p:sp>
      <p:sp>
        <p:nvSpPr>
          <p:cNvPr id="51212" name="Text Box 13"/>
          <p:cNvSpPr txBox="1">
            <a:spLocks noChangeArrowheads="1"/>
          </p:cNvSpPr>
          <p:nvPr/>
        </p:nvSpPr>
        <p:spPr bwMode="auto">
          <a:xfrm>
            <a:off x="2230438" y="3817938"/>
            <a:ext cx="6477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b="1"/>
              <a:t>mRNA</a:t>
            </a:r>
          </a:p>
        </p:txBody>
      </p:sp>
      <p:sp>
        <p:nvSpPr>
          <p:cNvPr id="51213" name="Text Box 14"/>
          <p:cNvSpPr txBox="1">
            <a:spLocks noChangeArrowheads="1"/>
          </p:cNvSpPr>
          <p:nvPr/>
        </p:nvSpPr>
        <p:spPr bwMode="auto">
          <a:xfrm>
            <a:off x="4749800" y="3905250"/>
            <a:ext cx="6477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b="1"/>
              <a:t>mRNA</a:t>
            </a:r>
          </a:p>
        </p:txBody>
      </p:sp>
      <p:sp>
        <p:nvSpPr>
          <p:cNvPr id="51214" name="Text Box 15"/>
          <p:cNvSpPr txBox="1">
            <a:spLocks noChangeArrowheads="1"/>
          </p:cNvSpPr>
          <p:nvPr/>
        </p:nvSpPr>
        <p:spPr bwMode="auto">
          <a:xfrm>
            <a:off x="5603875" y="3136900"/>
            <a:ext cx="11128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0072CA"/>
                </a:solidFill>
              </a:rPr>
              <a:t>Transcription</a:t>
            </a:r>
          </a:p>
        </p:txBody>
      </p:sp>
      <p:sp>
        <p:nvSpPr>
          <p:cNvPr id="51215" name="Text Box 16"/>
          <p:cNvSpPr txBox="1">
            <a:spLocks noChangeArrowheads="1"/>
          </p:cNvSpPr>
          <p:nvPr/>
        </p:nvSpPr>
        <p:spPr bwMode="auto">
          <a:xfrm>
            <a:off x="2025650" y="3208338"/>
            <a:ext cx="11128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0072CA"/>
                </a:solidFill>
              </a:rPr>
              <a:t>Transcription</a:t>
            </a:r>
          </a:p>
        </p:txBody>
      </p:sp>
      <p:sp>
        <p:nvSpPr>
          <p:cNvPr id="51216" name="Text Box 17"/>
          <p:cNvSpPr txBox="1">
            <a:spLocks noChangeArrowheads="1"/>
          </p:cNvSpPr>
          <p:nvPr/>
        </p:nvSpPr>
        <p:spPr bwMode="auto">
          <a:xfrm>
            <a:off x="2144713" y="4333875"/>
            <a:ext cx="941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0072CA"/>
                </a:solidFill>
              </a:rPr>
              <a:t>Translation</a:t>
            </a:r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5602288" y="4525963"/>
            <a:ext cx="941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0072CA"/>
                </a:solidFill>
              </a:rPr>
              <a:t>Translation</a:t>
            </a:r>
          </a:p>
        </p:txBody>
      </p:sp>
      <p:sp>
        <p:nvSpPr>
          <p:cNvPr id="51218" name="Text Box 19"/>
          <p:cNvSpPr txBox="1">
            <a:spLocks noChangeArrowheads="1"/>
          </p:cNvSpPr>
          <p:nvPr/>
        </p:nvSpPr>
        <p:spPr bwMode="auto">
          <a:xfrm>
            <a:off x="5419725" y="3921125"/>
            <a:ext cx="4095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 i="1"/>
              <a:t>lacZ</a:t>
            </a:r>
          </a:p>
        </p:txBody>
      </p:sp>
      <p:sp>
        <p:nvSpPr>
          <p:cNvPr id="51219" name="Text Box 20"/>
          <p:cNvSpPr txBox="1">
            <a:spLocks noChangeArrowheads="1"/>
          </p:cNvSpPr>
          <p:nvPr/>
        </p:nvSpPr>
        <p:spPr bwMode="auto">
          <a:xfrm>
            <a:off x="6072188" y="3925888"/>
            <a:ext cx="4095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 i="1"/>
              <a:t>lacY</a:t>
            </a:r>
          </a:p>
        </p:txBody>
      </p:sp>
      <p:sp>
        <p:nvSpPr>
          <p:cNvPr id="51220" name="Text Box 21"/>
          <p:cNvSpPr txBox="1">
            <a:spLocks noChangeArrowheads="1"/>
          </p:cNvSpPr>
          <p:nvPr/>
        </p:nvSpPr>
        <p:spPr bwMode="auto">
          <a:xfrm>
            <a:off x="6615113" y="3927475"/>
            <a:ext cx="4095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 i="1"/>
              <a:t>lacA</a:t>
            </a:r>
          </a:p>
        </p:txBody>
      </p:sp>
      <p:sp>
        <p:nvSpPr>
          <p:cNvPr id="51221" name="Text Box 22"/>
          <p:cNvSpPr txBox="1">
            <a:spLocks noChangeArrowheads="1"/>
          </p:cNvSpPr>
          <p:nvPr/>
        </p:nvSpPr>
        <p:spPr bwMode="auto">
          <a:xfrm>
            <a:off x="3097213" y="3703638"/>
            <a:ext cx="4095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 i="1"/>
              <a:t>lacI</a:t>
            </a:r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 flipH="1">
            <a:off x="2924175" y="5172075"/>
            <a:ext cx="144463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3756025" y="5106988"/>
            <a:ext cx="198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>
            <a:off x="3929063" y="6019800"/>
            <a:ext cx="0" cy="119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5310188" y="53975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>
            <a:off x="6580188" y="53975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>
            <a:off x="5303838" y="5491163"/>
            <a:ext cx="128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3717925" y="2836863"/>
            <a:ext cx="84772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300" b="1">
                <a:solidFill>
                  <a:srgbClr val="0072CA"/>
                </a:solidFill>
              </a:rPr>
              <a:t>Active</a:t>
            </a:r>
            <a:br>
              <a:rPr lang="en-US" sz="1300" b="1">
                <a:solidFill>
                  <a:srgbClr val="0072CA"/>
                </a:solidFill>
              </a:rPr>
            </a:br>
            <a:r>
              <a:rPr lang="en-US" sz="1300" b="1">
                <a:solidFill>
                  <a:srgbClr val="0072CA"/>
                </a:solidFill>
              </a:rPr>
              <a:t>repressor</a:t>
            </a:r>
            <a:br>
              <a:rPr lang="en-US" sz="1300" b="1">
                <a:solidFill>
                  <a:srgbClr val="0072CA"/>
                </a:solidFill>
              </a:rPr>
            </a:br>
            <a:r>
              <a:rPr lang="en-US" sz="1300" b="1">
                <a:solidFill>
                  <a:srgbClr val="0072CA"/>
                </a:solidFill>
              </a:rPr>
              <a:t>binds to</a:t>
            </a:r>
            <a:br>
              <a:rPr lang="en-US" sz="1300" b="1">
                <a:solidFill>
                  <a:srgbClr val="0072CA"/>
                </a:solidFill>
              </a:rPr>
            </a:br>
            <a:r>
              <a:rPr lang="en-US" sz="1300" b="1">
                <a:solidFill>
                  <a:srgbClr val="0072CA"/>
                </a:solidFill>
              </a:rPr>
              <a:t>operator</a:t>
            </a:r>
            <a:br>
              <a:rPr lang="en-US" sz="1300" b="1">
                <a:solidFill>
                  <a:srgbClr val="0072CA"/>
                </a:solidFill>
              </a:rPr>
            </a:br>
            <a:r>
              <a:rPr lang="en-US" sz="1300" b="1">
                <a:solidFill>
                  <a:srgbClr val="0072CA"/>
                </a:solidFill>
              </a:rPr>
              <a:t>and</a:t>
            </a:r>
            <a:br>
              <a:rPr lang="en-US" sz="1300" b="1">
                <a:solidFill>
                  <a:srgbClr val="0072CA"/>
                </a:solidFill>
              </a:rPr>
            </a:br>
            <a:r>
              <a:rPr lang="en-US" sz="1300" b="1">
                <a:solidFill>
                  <a:srgbClr val="0072CA"/>
                </a:solidFill>
              </a:rPr>
              <a:t>blocks</a:t>
            </a:r>
            <a:br>
              <a:rPr lang="en-US" sz="1300" b="1">
                <a:solidFill>
                  <a:srgbClr val="0072CA"/>
                </a:solidFill>
              </a:rPr>
            </a:br>
            <a:r>
              <a:rPr lang="en-US" sz="1300" b="1">
                <a:solidFill>
                  <a:srgbClr val="0072CA"/>
                </a:solidFill>
              </a:rPr>
              <a:t>tran-</a:t>
            </a:r>
            <a:br>
              <a:rPr lang="en-US" sz="1300" b="1">
                <a:solidFill>
                  <a:srgbClr val="0072CA"/>
                </a:solidFill>
              </a:rPr>
            </a:br>
            <a:r>
              <a:rPr lang="en-US" sz="1300" b="1">
                <a:solidFill>
                  <a:srgbClr val="0072CA"/>
                </a:solidFill>
              </a:rPr>
              <a:t>scription</a:t>
            </a:r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>
            <a:off x="4876800" y="2381250"/>
            <a:ext cx="0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>
            <a:off x="6692900" y="2381250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>
            <a:off x="4876800" y="2387600"/>
            <a:ext cx="181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Line 33"/>
          <p:cNvSpPr>
            <a:spLocks noChangeShapeType="1"/>
          </p:cNvSpPr>
          <p:nvPr/>
        </p:nvSpPr>
        <p:spPr bwMode="auto">
          <a:xfrm>
            <a:off x="5765800" y="22987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Date Placeholder 3"/>
          <p:cNvSpPr>
            <a:spLocks/>
          </p:cNvSpPr>
          <p:nvPr/>
        </p:nvSpPr>
        <p:spPr bwMode="auto">
          <a:xfrm>
            <a:off x="152400" y="6604000"/>
            <a:ext cx="2286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1200" dirty="0">
                <a:latin typeface="Times New Roman" charset="0"/>
                <a:cs typeface="Times New Roman" charset="0"/>
              </a:rPr>
              <a:t>© 2012 Pearson Education,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0513"/>
            <a:ext cx="8834438" cy="714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96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pic>
        <p:nvPicPr>
          <p:cNvPr id="54274" name="Picture 3" descr="Screen Shot 2014-03-24 at 12.14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038" y="533400"/>
            <a:ext cx="9926638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09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</dc:creator>
  <cp:lastModifiedBy>Hong</cp:lastModifiedBy>
  <cp:revision>1</cp:revision>
  <dcterms:created xsi:type="dcterms:W3CDTF">2014-03-25T16:21:10Z</dcterms:created>
  <dcterms:modified xsi:type="dcterms:W3CDTF">2014-03-25T16:22:16Z</dcterms:modified>
</cp:coreProperties>
</file>