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87" autoAdjust="0"/>
  </p:normalViewPr>
  <p:slideViewPr>
    <p:cSldViewPr snapToGrid="0" snapToObjects="1">
      <p:cViewPr varScale="1">
        <p:scale>
          <a:sx n="67" d="100"/>
          <a:sy n="67" d="100"/>
        </p:scale>
        <p:origin x="-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9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2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7ACB-BC70-F045-B3D9-BA144D642F6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EF1C-09C5-ED4F-B8DC-80BEB9AE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04798"/>
              </p:ext>
            </p:extLst>
          </p:nvPr>
        </p:nvGraphicFramePr>
        <p:xfrm>
          <a:off x="0" y="0"/>
          <a:ext cx="5154664" cy="280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5486400" imgH="2984500" progId="Word.Document.12">
                  <p:embed/>
                </p:oleObj>
              </mc:Choice>
              <mc:Fallback>
                <p:oleObj name="Document" r:id="rId3" imgW="5486400" imgH="2984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5154664" cy="2804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pMSH2-ma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92" y="3174388"/>
            <a:ext cx="6376408" cy="36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6"/>
          <p:cNvGrpSpPr>
            <a:grpSpLocks/>
          </p:cNvGrpSpPr>
          <p:nvPr/>
        </p:nvGrpSpPr>
        <p:grpSpPr bwMode="auto">
          <a:xfrm>
            <a:off x="203200" y="152400"/>
            <a:ext cx="7823199" cy="3340100"/>
            <a:chOff x="326" y="158"/>
            <a:chExt cx="5287" cy="2217"/>
          </a:xfrm>
        </p:grpSpPr>
        <p:grpSp>
          <p:nvGrpSpPr>
            <p:cNvPr id="59" name="Group 10"/>
            <p:cNvGrpSpPr>
              <a:grpSpLocks/>
            </p:cNvGrpSpPr>
            <p:nvPr/>
          </p:nvGrpSpPr>
          <p:grpSpPr bwMode="auto">
            <a:xfrm>
              <a:off x="3000" y="1241"/>
              <a:ext cx="477" cy="415"/>
              <a:chOff x="3200" y="1051"/>
              <a:chExt cx="477" cy="415"/>
            </a:xfrm>
          </p:grpSpPr>
          <p:sp>
            <p:nvSpPr>
              <p:cNvPr id="83" name="Rectangle 11"/>
              <p:cNvSpPr>
                <a:spLocks noChangeAspect="1" noChangeArrowheads="1"/>
              </p:cNvSpPr>
              <p:nvPr/>
            </p:nvSpPr>
            <p:spPr bwMode="auto">
              <a:xfrm rot="-1156345">
                <a:off x="3200" y="1051"/>
                <a:ext cx="77" cy="415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</a:endParaRPr>
              </a:p>
            </p:txBody>
          </p:sp>
          <p:sp>
            <p:nvSpPr>
              <p:cNvPr id="84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3259" y="1128"/>
                <a:ext cx="41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HIS3</a:t>
                </a:r>
              </a:p>
            </p:txBody>
          </p:sp>
        </p:grp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2129" y="837"/>
              <a:ext cx="621" cy="271"/>
              <a:chOff x="2329" y="657"/>
              <a:chExt cx="621" cy="271"/>
            </a:xfrm>
          </p:grpSpPr>
          <p:sp>
            <p:nvSpPr>
              <p:cNvPr id="81" name="Oval 14"/>
              <p:cNvSpPr>
                <a:spLocks noChangeAspect="1" noChangeArrowheads="1"/>
              </p:cNvSpPr>
              <p:nvPr/>
            </p:nvSpPr>
            <p:spPr bwMode="auto">
              <a:xfrm>
                <a:off x="2578" y="783"/>
                <a:ext cx="169" cy="145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</a:endParaRPr>
              </a:p>
            </p:txBody>
          </p:sp>
          <p:sp>
            <p:nvSpPr>
              <p:cNvPr id="82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2329" y="657"/>
                <a:ext cx="6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CEN/ARS</a:t>
                </a:r>
              </a:p>
            </p:txBody>
          </p:sp>
        </p:grpSp>
        <p:sp>
          <p:nvSpPr>
            <p:cNvPr id="61" name="Oval 17"/>
            <p:cNvSpPr>
              <a:spLocks noChangeAspect="1" noChangeArrowheads="1"/>
            </p:cNvSpPr>
            <p:nvPr/>
          </p:nvSpPr>
          <p:spPr bwMode="auto">
            <a:xfrm>
              <a:off x="2993" y="1720"/>
              <a:ext cx="108" cy="104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grpSp>
          <p:nvGrpSpPr>
            <p:cNvPr id="62" name="Group 19"/>
            <p:cNvGrpSpPr>
              <a:grpSpLocks/>
            </p:cNvGrpSpPr>
            <p:nvPr/>
          </p:nvGrpSpPr>
          <p:grpSpPr bwMode="auto">
            <a:xfrm>
              <a:off x="1276" y="1711"/>
              <a:ext cx="660" cy="192"/>
              <a:chOff x="1476" y="1521"/>
              <a:chExt cx="660" cy="192"/>
            </a:xfrm>
          </p:grpSpPr>
          <p:sp>
            <p:nvSpPr>
              <p:cNvPr id="79" name="Oval 20"/>
              <p:cNvSpPr>
                <a:spLocks noChangeAspect="1" noChangeArrowheads="1"/>
              </p:cNvSpPr>
              <p:nvPr/>
            </p:nvSpPr>
            <p:spPr bwMode="auto">
              <a:xfrm>
                <a:off x="2056" y="1554"/>
                <a:ext cx="80" cy="123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</a:endParaRPr>
              </a:p>
            </p:txBody>
          </p:sp>
          <p:sp>
            <p:nvSpPr>
              <p:cNvPr id="80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1476" y="1521"/>
                <a:ext cx="6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ColE1 </a:t>
                </a:r>
                <a:r>
                  <a:rPr kumimoji="0" lang="en-US" sz="14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ori</a:t>
                </a:r>
              </a:p>
            </p:txBody>
          </p:sp>
        </p:grpSp>
        <p:grpSp>
          <p:nvGrpSpPr>
            <p:cNvPr id="63" name="Group 22"/>
            <p:cNvGrpSpPr>
              <a:grpSpLocks/>
            </p:cNvGrpSpPr>
            <p:nvPr/>
          </p:nvGrpSpPr>
          <p:grpSpPr bwMode="auto">
            <a:xfrm>
              <a:off x="1622" y="1070"/>
              <a:ext cx="572" cy="229"/>
              <a:chOff x="1822" y="880"/>
              <a:chExt cx="572" cy="229"/>
            </a:xfrm>
          </p:grpSpPr>
          <p:sp>
            <p:nvSpPr>
              <p:cNvPr id="77" name="Rectangle 23"/>
              <p:cNvSpPr>
                <a:spLocks noChangeAspect="1" noChangeArrowheads="1"/>
              </p:cNvSpPr>
              <p:nvPr/>
            </p:nvSpPr>
            <p:spPr bwMode="auto">
              <a:xfrm rot="2837922">
                <a:off x="2148" y="864"/>
                <a:ext cx="77" cy="414"/>
              </a:xfrm>
              <a:prstGeom prst="rect">
                <a:avLst/>
              </a:prstGeom>
              <a:solidFill>
                <a:srgbClr val="99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</a:endParaRPr>
              </a:p>
            </p:txBody>
          </p:sp>
          <p:sp>
            <p:nvSpPr>
              <p:cNvPr id="78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1822" y="880"/>
                <a:ext cx="34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amp</a:t>
                </a:r>
                <a:r>
                  <a:rPr kumimoji="0" lang="en-US" sz="1400" b="0" i="0" u="none" strike="noStrike" kern="0" cap="none" spc="0" normalizeH="0" baseline="30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r</a:t>
                </a:r>
              </a:p>
            </p:txBody>
          </p:sp>
        </p:grpSp>
        <p:grpSp>
          <p:nvGrpSpPr>
            <p:cNvPr id="64" name="Group 25"/>
            <p:cNvGrpSpPr>
              <a:grpSpLocks/>
            </p:cNvGrpSpPr>
            <p:nvPr/>
          </p:nvGrpSpPr>
          <p:grpSpPr bwMode="auto">
            <a:xfrm>
              <a:off x="2724" y="1874"/>
              <a:ext cx="454" cy="355"/>
              <a:chOff x="2924" y="1684"/>
              <a:chExt cx="454" cy="355"/>
            </a:xfrm>
          </p:grpSpPr>
          <p:sp>
            <p:nvSpPr>
              <p:cNvPr id="75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039" y="1847"/>
                <a:ext cx="33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lacZ</a:t>
                </a:r>
              </a:p>
            </p:txBody>
          </p:sp>
          <p:sp>
            <p:nvSpPr>
              <p:cNvPr id="76" name="AutoShape 27"/>
              <p:cNvSpPr>
                <a:spLocks noChangeAspect="1" noChangeArrowheads="1"/>
              </p:cNvSpPr>
              <p:nvPr/>
            </p:nvSpPr>
            <p:spPr bwMode="auto">
              <a:xfrm rot="-2180815">
                <a:off x="2924" y="1684"/>
                <a:ext cx="307" cy="153"/>
              </a:xfrm>
              <a:prstGeom prst="rightArrow">
                <a:avLst>
                  <a:gd name="adj1" fmla="val 50000"/>
                  <a:gd name="adj2" fmla="val 50163"/>
                </a:avLst>
              </a:prstGeom>
              <a:solidFill>
                <a:srgbClr val="99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charset="0"/>
                </a:endParaRPr>
              </a:p>
            </p:txBody>
          </p:sp>
        </p:grpSp>
        <p:grpSp>
          <p:nvGrpSpPr>
            <p:cNvPr id="65" name="Group 55"/>
            <p:cNvGrpSpPr>
              <a:grpSpLocks/>
            </p:cNvGrpSpPr>
            <p:nvPr/>
          </p:nvGrpSpPr>
          <p:grpSpPr bwMode="auto">
            <a:xfrm>
              <a:off x="326" y="158"/>
              <a:ext cx="4076" cy="2217"/>
              <a:chOff x="326" y="158"/>
              <a:chExt cx="4076" cy="2217"/>
            </a:xfrm>
          </p:grpSpPr>
          <p:grpSp>
            <p:nvGrpSpPr>
              <p:cNvPr id="67" name="Group 2"/>
              <p:cNvGrpSpPr>
                <a:grpSpLocks/>
              </p:cNvGrpSpPr>
              <p:nvPr/>
            </p:nvGrpSpPr>
            <p:grpSpPr bwMode="auto">
              <a:xfrm>
                <a:off x="1826" y="1033"/>
                <a:ext cx="1267" cy="1342"/>
                <a:chOff x="2026" y="843"/>
                <a:chExt cx="1267" cy="1342"/>
              </a:xfrm>
            </p:grpSpPr>
            <p:sp>
              <p:nvSpPr>
                <p:cNvPr id="70" name="Oval 3"/>
                <p:cNvSpPr>
                  <a:spLocks noChangeAspect="1" noChangeArrowheads="1"/>
                </p:cNvSpPr>
                <p:nvPr/>
              </p:nvSpPr>
              <p:spPr bwMode="auto">
                <a:xfrm>
                  <a:off x="2026" y="843"/>
                  <a:ext cx="1267" cy="1068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charset="0"/>
                  </a:endParaRPr>
                </a:p>
              </p:txBody>
            </p:sp>
            <p:sp>
              <p:nvSpPr>
                <p:cNvPr id="71" name="Text Box 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4" y="1245"/>
                  <a:ext cx="531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charset="0"/>
                      <a:ea typeface="ＭＳ Ｐゴシック" charset="0"/>
                      <a:cs typeface="ＭＳ Ｐゴシック" charset="0"/>
                    </a:rPr>
                    <a:t>pMSH2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charset="0"/>
                      <a:ea typeface="ＭＳ Ｐゴシック" charset="0"/>
                      <a:cs typeface="ＭＳ Ｐゴシック" charset="0"/>
                    </a:rPr>
                    <a:t>9325 </a:t>
                  </a:r>
                  <a:r>
                    <a:rPr kumimoji="0" lang="en-US" sz="14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charset="0"/>
                      <a:ea typeface="ＭＳ Ｐゴシック" charset="0"/>
                      <a:cs typeface="ＭＳ Ｐゴシック" charset="0"/>
                    </a:rPr>
                    <a:t>bp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72" name="Group 5"/>
                <p:cNvGrpSpPr>
                  <a:grpSpLocks/>
                </p:cNvGrpSpPr>
                <p:nvPr/>
              </p:nvGrpSpPr>
              <p:grpSpPr bwMode="auto">
                <a:xfrm>
                  <a:off x="2271" y="1761"/>
                  <a:ext cx="663" cy="424"/>
                  <a:chOff x="2271" y="1761"/>
                  <a:chExt cx="663" cy="424"/>
                </a:xfrm>
              </p:grpSpPr>
              <p:sp>
                <p:nvSpPr>
                  <p:cNvPr id="73" name="Text Box 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271" y="1993"/>
                    <a:ext cx="663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37931725" indent="-37474525" eaLnBrk="0" hangingPunct="0"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eaLnBrk="0" hangingPunct="0"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eaLnBrk="0" hangingPunct="0"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eaLnBrk="0" hangingPunct="0"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charset="0"/>
                        <a:ea typeface="ＭＳ Ｐゴシック" charset="0"/>
                        <a:cs typeface="ＭＳ Ｐゴシック" charset="0"/>
                      </a:rPr>
                      <a:t>MSH2::HA</a:t>
                    </a:r>
                  </a:p>
                </p:txBody>
              </p:sp>
              <p:sp>
                <p:nvSpPr>
                  <p:cNvPr id="74" name="AutoShape 7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2315" y="1761"/>
                    <a:ext cx="576" cy="230"/>
                  </a:xfrm>
                  <a:prstGeom prst="rightArrow">
                    <a:avLst>
                      <a:gd name="adj1" fmla="val 50000"/>
                      <a:gd name="adj2" fmla="val 62609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charset="0"/>
                    </a:endParaRPr>
                  </a:p>
                </p:txBody>
              </p:sp>
            </p:grpSp>
          </p:grpSp>
          <p:sp>
            <p:nvSpPr>
              <p:cNvPr id="68" name="Text Box 8"/>
              <p:cNvSpPr txBox="1">
                <a:spLocks noChangeArrowheads="1"/>
              </p:cNvSpPr>
              <p:nvPr/>
            </p:nvSpPr>
            <p:spPr bwMode="auto">
              <a:xfrm>
                <a:off x="429" y="606"/>
                <a:ext cx="39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MSH2</a:t>
                </a: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 construct for mutagenesis and functional assays</a:t>
                </a:r>
              </a:p>
            </p:txBody>
          </p:sp>
          <p:sp>
            <p:nvSpPr>
              <p:cNvPr id="69" name="Text Box 53"/>
              <p:cNvSpPr txBox="1">
                <a:spLocks noChangeArrowheads="1"/>
              </p:cNvSpPr>
              <p:nvPr/>
            </p:nvSpPr>
            <p:spPr bwMode="auto">
              <a:xfrm>
                <a:off x="326" y="158"/>
                <a:ext cx="78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pMSH2</a:t>
                </a:r>
              </a:p>
            </p:txBody>
          </p:sp>
        </p:grp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3229" y="2190"/>
              <a:ext cx="2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ＭＳ Ｐゴシック" charset="0"/>
                </a:rPr>
                <a:t>hemagglutinin epitope in the </a:t>
              </a:r>
              <a:r>
                <a:rPr kumimoji="0" lang="en-US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ＭＳ Ｐゴシック" charset="0"/>
                </a:rPr>
                <a:t>MSH2</a:t>
              </a: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ＭＳ Ｐゴシック" charset="0"/>
                </a:rPr>
                <a:t> coding region</a:t>
              </a:r>
            </a:p>
          </p:txBody>
        </p: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31649"/>
              </p:ext>
            </p:extLst>
          </p:nvPr>
        </p:nvGraphicFramePr>
        <p:xfrm>
          <a:off x="3653189" y="3784600"/>
          <a:ext cx="5154664" cy="280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486400" imgH="2984500" progId="Word.Document.12">
                  <p:embed/>
                </p:oleObj>
              </mc:Choice>
              <mc:Fallback>
                <p:oleObj name="Document" r:id="rId3" imgW="5486400" imgH="2984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3189" y="3784600"/>
                        <a:ext cx="5154664" cy="2804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45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Document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</dc:creator>
  <cp:lastModifiedBy>Hong</cp:lastModifiedBy>
  <cp:revision>7</cp:revision>
  <dcterms:created xsi:type="dcterms:W3CDTF">2014-03-20T15:24:00Z</dcterms:created>
  <dcterms:modified xsi:type="dcterms:W3CDTF">2014-03-27T19:03:49Z</dcterms:modified>
</cp:coreProperties>
</file>