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5" r:id="rId4"/>
    <p:sldId id="257" r:id="rId5"/>
    <p:sldId id="262" r:id="rId6"/>
    <p:sldId id="263" r:id="rId7"/>
    <p:sldId id="274" r:id="rId8"/>
    <p:sldId id="264" r:id="rId9"/>
    <p:sldId id="269" r:id="rId10"/>
    <p:sldId id="268" r:id="rId11"/>
    <p:sldId id="270" r:id="rId12"/>
    <p:sldId id="276" r:id="rId13"/>
    <p:sldId id="259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BC9A-BA70-467A-8357-A16DF9363361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6DF88-577C-4BA4-9313-4E2775FB2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</a:t>
            </a:r>
            <a:r>
              <a:rPr lang="en-US" baseline="0" dirty="0" smtClean="0"/>
              <a:t> Oxidative 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(Yeast as Model to study cellular</a:t>
            </a:r>
            <a:r>
              <a:rPr lang="en-US" baseline="0" dirty="0" smtClean="0"/>
              <a:t> aging in oxidative stress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 12 strains of yeast whose life span have been characterized in details (Qin &amp; Lu 2006, Qin, Lu &amp; Goldfarb 2008)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6DF88-577C-4BA4-9313-4E2775FB28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CC96-DA78-45CC-AEC2-2C1CC76B8CC3}" type="datetimeFigureOut">
              <a:rPr lang="en-US" smtClean="0"/>
              <a:pPr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134D-8517-43B1-929A-888A352C9E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the Link between Oxidative Stress and the Aging Process in Yeast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Aliman</a:t>
            </a:r>
            <a:r>
              <a:rPr lang="en-US" dirty="0" smtClean="0"/>
              <a:t> </a:t>
            </a:r>
            <a:r>
              <a:rPr lang="en-US" dirty="0" err="1" smtClean="0"/>
              <a:t>Caliman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Measure of H2O2 tolerance by growth curves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05000"/>
            <a:ext cx="4093822" cy="40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4278322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Chronological life span vs. </a:t>
            </a:r>
            <a:r>
              <a:rPr lang="en-US" dirty="0" smtClean="0">
                <a:solidFill>
                  <a:srgbClr val="0000FF"/>
                </a:solidFill>
              </a:rPr>
              <a:t>H2O2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5257800" cy="51117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</a:t>
            </a:r>
            <a:r>
              <a:rPr lang="en-US" dirty="0" smtClean="0"/>
              <a:t>substantial variation in </a:t>
            </a:r>
            <a:r>
              <a:rPr lang="en-US" dirty="0" smtClean="0"/>
              <a:t>oxidative </a:t>
            </a:r>
            <a:r>
              <a:rPr lang="en-US" dirty="0" smtClean="0"/>
              <a:t>stress </a:t>
            </a:r>
            <a:r>
              <a:rPr lang="en-US" dirty="0" smtClean="0"/>
              <a:t>tolerance in yeast wild isolates. </a:t>
            </a:r>
            <a:endParaRPr lang="en-US" dirty="0" smtClean="0"/>
          </a:p>
          <a:p>
            <a:r>
              <a:rPr lang="en-US" dirty="0" smtClean="0"/>
              <a:t>There is a possible </a:t>
            </a:r>
            <a:r>
              <a:rPr lang="en-US" dirty="0" smtClean="0"/>
              <a:t>positive correlation </a:t>
            </a:r>
            <a:r>
              <a:rPr lang="en-US" dirty="0" smtClean="0"/>
              <a:t>between the chronological life span and the </a:t>
            </a:r>
            <a:r>
              <a:rPr lang="en-US" dirty="0" smtClean="0"/>
              <a:t>resistance to oxidative stress, support by both halo-assay and growth curve measures.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(Future Directions)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specific mechanism of Cellular Aging has yet to be discovered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SIR2, TOR1 and SCH9 are known to be involved in aging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Sir2 is involved in an organisms' response to stress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Kaeberlein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Guarente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1998)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TOR1 controls growth by regulating transcription and translation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Zheng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Schreiber 1997, Beck &amp; Hall, 1999)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SCH9 is involved in the G1 phase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(Toda 1988,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Crauwels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1997)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Acknowledgement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 award 1022294 </a:t>
            </a:r>
          </a:p>
          <a:p>
            <a:r>
              <a:rPr lang="en-US" dirty="0" smtClean="0"/>
              <a:t>Spelman RISE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Reactive Oxygen Species is a hypothesized cause of </a:t>
            </a:r>
            <a:r>
              <a:rPr lang="en-US" dirty="0" smtClean="0">
                <a:solidFill>
                  <a:srgbClr val="0000FF"/>
                </a:solidFill>
              </a:rPr>
              <a:t>aging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038600" cy="4525963"/>
          </a:xfrm>
        </p:spPr>
        <p:txBody>
          <a:bodyPr>
            <a:normAutofit/>
          </a:bodyPr>
          <a:lstStyle/>
          <a:p>
            <a:pPr marL="461963"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</a:rPr>
              <a:t>Oxidative stress in involved in heart failure, Parkinson’s disease, Alzheimer’s disease and chronic fatigue 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</a:rPr>
              <a:t>syndrome</a:t>
            </a:r>
          </a:p>
          <a:p>
            <a:pPr marL="461963"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22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461963"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Oxidative stress is also known to be involved with aging, through the production of Reactive Oxygen Species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2900" dirty="0" smtClean="0">
              <a:solidFill>
                <a:srgbClr val="000000"/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752600"/>
            <a:ext cx="2819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Build-up of Free Radicals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819400"/>
            <a:ext cx="2819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Oxidative Stress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38100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Inflammation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8100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Apoptosis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5562600"/>
            <a:ext cx="1371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Alzheimer's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53400" y="4648200"/>
            <a:ext cx="914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Cancer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5117068"/>
            <a:ext cx="1295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Parkinson’s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5105400"/>
            <a:ext cx="1524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Heart Disease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5562600"/>
            <a:ext cx="99060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sz="2400" b="1" dirty="0" smtClean="0"/>
              <a:t>Aging</a:t>
            </a:r>
          </a:p>
          <a:p>
            <a:pPr algn="ctr"/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4648200"/>
            <a:ext cx="990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ADHD</a:t>
            </a:r>
            <a:endParaRPr lang="en-US" b="1" dirty="0"/>
          </a:p>
        </p:txBody>
      </p:sp>
      <p:sp>
        <p:nvSpPr>
          <p:cNvPr id="18" name="Down Arrow 17"/>
          <p:cNvSpPr/>
          <p:nvPr/>
        </p:nvSpPr>
        <p:spPr>
          <a:xfrm>
            <a:off x="6629400" y="2133600"/>
            <a:ext cx="45719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8445558">
            <a:off x="6357445" y="4047046"/>
            <a:ext cx="45719" cy="872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3165045" flipH="1">
            <a:off x="7036171" y="4047096"/>
            <a:ext cx="45719" cy="877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rot="16200000" flipH="1">
            <a:off x="6625160" y="4872558"/>
            <a:ext cx="654164" cy="42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rot="16200000" flipH="1">
            <a:off x="6968060" y="4529658"/>
            <a:ext cx="349364" cy="80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</p:cNvCxnSpPr>
          <p:nvPr/>
        </p:nvCxnSpPr>
        <p:spPr>
          <a:xfrm rot="16200000" flipH="1">
            <a:off x="7387160" y="4110558"/>
            <a:ext cx="44564" cy="1335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1"/>
          </p:cNvCxnSpPr>
          <p:nvPr/>
        </p:nvCxnSpPr>
        <p:spPr>
          <a:xfrm rot="5400000">
            <a:off x="6181150" y="4286877"/>
            <a:ext cx="47574" cy="979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</p:cNvCxnSpPr>
          <p:nvPr/>
        </p:nvCxnSpPr>
        <p:spPr>
          <a:xfrm rot="10800000" flipV="1">
            <a:off x="6553202" y="4751674"/>
            <a:ext cx="156450" cy="658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</p:cNvCxnSpPr>
          <p:nvPr/>
        </p:nvCxnSpPr>
        <p:spPr>
          <a:xfrm rot="10800000" flipV="1">
            <a:off x="6248402" y="4751674"/>
            <a:ext cx="461250" cy="277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rot="18445558">
            <a:off x="7271844" y="3047346"/>
            <a:ext cx="45719" cy="872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3165045" flipH="1">
            <a:off x="5902955" y="3045351"/>
            <a:ext cx="45719" cy="877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Oxidative stress and ROS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Oxidative stress is an imbalance between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production and detoxification of oxidative substances 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(Schafer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Buettner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2001)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A buildup of these free radicals can lead to damage in parts of the cell</a:t>
            </a:r>
            <a:endParaRPr lang="en-US" sz="3200" dirty="0" smtClean="0"/>
          </a:p>
          <a:p>
            <a:r>
              <a:rPr lang="en-US" dirty="0" smtClean="0"/>
              <a:t>Reactive Oxygen Species are reactive oxygen molecules with unpaired valence shell electrons</a:t>
            </a:r>
          </a:p>
          <a:p>
            <a:r>
              <a:rPr lang="en-US" dirty="0" smtClean="0"/>
              <a:t>They are known to be involved in </a:t>
            </a:r>
            <a:r>
              <a:rPr lang="en-US" dirty="0" err="1" smtClean="0"/>
              <a:t>Redox</a:t>
            </a:r>
            <a:r>
              <a:rPr lang="en-US" dirty="0" smtClean="0"/>
              <a:t> Signaling, which act as messengers</a:t>
            </a:r>
          </a:p>
          <a:p>
            <a:r>
              <a:rPr lang="en-US" dirty="0" smtClean="0"/>
              <a:t>With environmental stress, ROS levels can rise, which can damage macromolecules, including DNA, RNA and proteins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Yeast is a model for cellular aging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Yeast are used as a model organism because they are easy to grow and have a simple cell cycle, recombination and metabolism process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These processes are conserved in larger eukaryotes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lifespan of Yeast can be measured using two mechanisms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Replicative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Life Span is the number of times one cell can divide before is senesce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Fabrizio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&amp; Longo 2003)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Chronological life span is how long a cell can live without dividing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, (Lai &amp;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Jazwinski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2002)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Hypothesis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534400" cy="4525963"/>
          </a:xfrm>
        </p:spPr>
        <p:txBody>
          <a:bodyPr/>
          <a:lstStyle/>
          <a:p>
            <a:pPr marL="342900" lvl="1" indent="-342900" algn="ctr">
              <a:buNone/>
            </a:pP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        Is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there a correlation between resistance to oxidative stress and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life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span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or life-history 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traits</a:t>
            </a:r>
            <a:r>
              <a:rPr lang="en-US" sz="2900" dirty="0" smtClean="0">
                <a:solidFill>
                  <a:srgbClr val="000000"/>
                </a:solidFill>
                <a:latin typeface="Arial" pitchFamily="34" charset="0"/>
              </a:rPr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438400"/>
            <a:ext cx="306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Resistance to oxidative stress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133600"/>
            <a:ext cx="176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Lifespan</a:t>
            </a:r>
          </a:p>
          <a:p>
            <a:endParaRPr lang="en-US" dirty="0" smtClean="0"/>
          </a:p>
          <a:p>
            <a:r>
              <a:rPr lang="en-US" dirty="0" smtClean="0"/>
              <a:t>Life-history traits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191000" y="2438400"/>
            <a:ext cx="9906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905000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</a:t>
            </a:r>
            <a:endParaRPr lang="en-US" sz="7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219200" y="1828800"/>
            <a:ext cx="25146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219200" y="3200400"/>
            <a:ext cx="25146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219200" y="4267200"/>
            <a:ext cx="2590800" cy="381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http://www.biologycorner.com/resources/pipette.gif"/>
          <p:cNvPicPr>
            <a:picLocks noChangeAspect="1" noChangeArrowheads="1"/>
          </p:cNvPicPr>
          <p:nvPr/>
        </p:nvPicPr>
        <p:blipFill>
          <a:blip r:embed="rId3" cstate="print"/>
          <a:srcRect l="7619" r="8571"/>
          <a:stretch>
            <a:fillRect/>
          </a:stretch>
        </p:blipFill>
        <p:spPr bwMode="auto">
          <a:xfrm rot="15940635">
            <a:off x="1247360" y="2267874"/>
            <a:ext cx="601616" cy="1072840"/>
          </a:xfrm>
          <a:prstGeom prst="rect">
            <a:avLst/>
          </a:prstGeom>
          <a:noFill/>
        </p:spPr>
      </p:pic>
      <p:pic>
        <p:nvPicPr>
          <p:cNvPr id="9" name="Picture 4" descr="C:\Users\Alisha Caliman\AppData\Local\Microsoft\Windows\Temporary Internet Files\Content.IE5\AGVI56M8\MC90029092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717013">
            <a:off x="1644602" y="4535897"/>
            <a:ext cx="1733883" cy="1706068"/>
          </a:xfrm>
          <a:prstGeom prst="rect">
            <a:avLst/>
          </a:prstGeom>
          <a:noFill/>
        </p:spPr>
      </p:pic>
      <p:pic>
        <p:nvPicPr>
          <p:cNvPr id="10" name="Picture 2" descr="http://www.mitegen.com/images/3well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447800"/>
            <a:ext cx="2313432" cy="1089373"/>
          </a:xfrm>
          <a:prstGeom prst="rect">
            <a:avLst/>
          </a:prstGeom>
          <a:noFill/>
        </p:spPr>
      </p:pic>
      <p:pic>
        <p:nvPicPr>
          <p:cNvPr id="11" name="Picture 2" descr="http://www.biologycorner.com/resources/pipette.gif"/>
          <p:cNvPicPr>
            <a:picLocks noChangeAspect="1" noChangeArrowheads="1"/>
          </p:cNvPicPr>
          <p:nvPr/>
        </p:nvPicPr>
        <p:blipFill>
          <a:blip r:embed="rId3" cstate="print"/>
          <a:srcRect l="7619" r="8571"/>
          <a:stretch>
            <a:fillRect/>
          </a:stretch>
        </p:blipFill>
        <p:spPr bwMode="auto">
          <a:xfrm rot="2795182">
            <a:off x="7915587" y="2260550"/>
            <a:ext cx="601616" cy="1072840"/>
          </a:xfrm>
          <a:prstGeom prst="rect">
            <a:avLst/>
          </a:prstGeom>
          <a:noFill/>
        </p:spPr>
      </p:pic>
      <p:pic>
        <p:nvPicPr>
          <p:cNvPr id="12" name="Picture 2" descr="http://www.mitegen.com/images/3wellfu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124200"/>
            <a:ext cx="2310806" cy="1088136"/>
          </a:xfrm>
          <a:prstGeom prst="rect">
            <a:avLst/>
          </a:prstGeom>
          <a:noFill/>
        </p:spPr>
      </p:pic>
      <p:pic>
        <p:nvPicPr>
          <p:cNvPr id="13" name="Picture 4" descr="http://www.mtxlsi.com/bioscreen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4876800"/>
            <a:ext cx="1904754" cy="11715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526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Yeast Plate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5600" y="1828800"/>
            <a:ext cx="68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Yeast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2667000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 Hydrogen Peroxide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5400" y="5943600"/>
            <a:ext cx="29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 amount of Damage</a:t>
            </a:r>
          </a:p>
          <a:p>
            <a:r>
              <a:rPr lang="en-US" b="1" dirty="0" smtClean="0"/>
              <a:t> in Plate using Ruler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593467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Measure Oxidative Stress </a:t>
            </a:r>
          </a:p>
          <a:p>
            <a:pPr algn="ctr"/>
            <a:r>
              <a:rPr lang="en-US" b="1" dirty="0" smtClean="0"/>
              <a:t>Using Linear Regression Analysis</a:t>
            </a:r>
            <a:endParaRPr lang="en-US" b="1" dirty="0"/>
          </a:p>
        </p:txBody>
      </p:sp>
      <p:sp>
        <p:nvSpPr>
          <p:cNvPr id="21" name="Down Arrow 20"/>
          <p:cNvSpPr/>
          <p:nvPr/>
        </p:nvSpPr>
        <p:spPr>
          <a:xfrm>
            <a:off x="2438400" y="3657600"/>
            <a:ext cx="76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086600" y="4267200"/>
            <a:ext cx="76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Resistances to H2O2 in strains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228600" y="1524000"/>
          <a:ext cx="8686800" cy="51417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5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Inner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15%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Inner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30%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15%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Circle at 30% (cm)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Death H202 %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M5*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M32*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YPS163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M1-2*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M2-8*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YPS128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M34*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101s*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M13*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138">
                <a:tc>
                  <a:txBody>
                    <a:bodyPr/>
                    <a:lstStyle/>
                    <a:p>
                      <a:r>
                        <a:rPr lang="en-US" dirty="0" smtClean="0"/>
                        <a:t>M14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Sensitive and resistant strains by halo assay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9830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an increase in Hydrogen Peroxide Concentration, there is an increase in oxidative damage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3021" r="14062"/>
          <a:stretch>
            <a:fillRect/>
          </a:stretch>
        </p:blipFill>
        <p:spPr bwMode="auto">
          <a:xfrm>
            <a:off x="5486400" y="1447800"/>
            <a:ext cx="21336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14062" r="13021" b="2778"/>
          <a:stretch>
            <a:fillRect/>
          </a:stretch>
        </p:blipFill>
        <p:spPr bwMode="auto">
          <a:xfrm>
            <a:off x="1219200" y="14478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 l="14062" r="13021"/>
          <a:stretch>
            <a:fillRect/>
          </a:stretch>
        </p:blipFill>
        <p:spPr bwMode="auto">
          <a:xfrm>
            <a:off x="1219200" y="3733800"/>
            <a:ext cx="21336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 l="13021" r="11458"/>
          <a:stretch>
            <a:fillRect/>
          </a:stretch>
        </p:blipFill>
        <p:spPr bwMode="auto">
          <a:xfrm>
            <a:off x="5410200" y="3733800"/>
            <a:ext cx="22098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1828800" y="21336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28800" y="44196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72200" y="43434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96000" y="21336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0" y="464820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Senstive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2209800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Resistant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Chronological life span vs. Outer Diameter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9037"/>
            <a:ext cx="5606806" cy="5478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631</Words>
  <Application>Microsoft Office PowerPoint</Application>
  <PresentationFormat>On-screen Show (4:3)</PresentationFormat>
  <Paragraphs>152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Study the Link between Oxidative Stress and the Aging Process in Yeast</vt:lpstr>
      <vt:lpstr>Reactive Oxygen Species is a hypothesized cause of aging</vt:lpstr>
      <vt:lpstr>Oxidative stress and ROS</vt:lpstr>
      <vt:lpstr>Yeast is a model for cellular aging</vt:lpstr>
      <vt:lpstr>Hypothesis</vt:lpstr>
      <vt:lpstr>Experimental Design</vt:lpstr>
      <vt:lpstr>Resistances to H2O2 in strains</vt:lpstr>
      <vt:lpstr>Sensitive and resistant strains by halo assay</vt:lpstr>
      <vt:lpstr>Chronological life span vs. Outer Diameter</vt:lpstr>
      <vt:lpstr>Measure of H2O2 tolerance by growth curves</vt:lpstr>
      <vt:lpstr>Chronological life span vs. H2O2</vt:lpstr>
      <vt:lpstr>Summary</vt:lpstr>
      <vt:lpstr>(Future Directions)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the Link between Oxidative Stress and the Aging Process in Yeast</dc:title>
  <dc:creator>Alisha Caliman</dc:creator>
  <cp:lastModifiedBy>hqin</cp:lastModifiedBy>
  <cp:revision>46</cp:revision>
  <dcterms:created xsi:type="dcterms:W3CDTF">2011-04-07T18:55:37Z</dcterms:created>
  <dcterms:modified xsi:type="dcterms:W3CDTF">2011-04-13T15:23:45Z</dcterms:modified>
</cp:coreProperties>
</file>