
<file path=[Content_Types].xml><?xml version="1.0" encoding="utf-8"?>
<Types xmlns="http://schemas.openxmlformats.org/package/2006/content-types">
  <Default Extension="emf" ContentType="image/x-emf"/>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7" r:id="rId2"/>
    <p:sldId id="258" r:id="rId3"/>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0000FF"/>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35" d="100"/>
          <a:sy n="35" d="100"/>
        </p:scale>
        <p:origin x="-1208" y="-200"/>
      </p:cViewPr>
      <p:guideLst>
        <p:guide orient="horz" pos="10368"/>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3/31/10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3/31/10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3/31/10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3/31/10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042E4-6996-4957-8890-543F663FB0FA}" type="datetimeFigureOut">
              <a:rPr lang="en-US" smtClean="0"/>
              <a:pPr/>
              <a:t>3/31/10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042E4-6996-4957-8890-543F663FB0FA}" type="datetimeFigureOut">
              <a:rPr lang="en-US" smtClean="0"/>
              <a:pPr/>
              <a:t>3/31/10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042E4-6996-4957-8890-543F663FB0FA}" type="datetimeFigureOut">
              <a:rPr lang="en-US" smtClean="0"/>
              <a:pPr/>
              <a:t>3/31/10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042E4-6996-4957-8890-543F663FB0FA}" type="datetimeFigureOut">
              <a:rPr lang="en-US" smtClean="0"/>
              <a:pPr/>
              <a:t>3/31/10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042E4-6996-4957-8890-543F663FB0FA}" type="datetimeFigureOut">
              <a:rPr lang="en-US" smtClean="0"/>
              <a:pPr/>
              <a:t>3/31/10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3/31/10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3/31/10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D53042E4-6996-4957-8890-543F663FB0FA}" type="datetimeFigureOut">
              <a:rPr lang="en-US" smtClean="0"/>
              <a:pPr/>
              <a:t>3/31/10</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17EBB7AA-DA85-4488-B2B2-BB589C8F48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1" name="Rectangle 30"/>
          <p:cNvSpPr>
            <a:spLocks noChangeArrowheads="1"/>
          </p:cNvSpPr>
          <p:nvPr/>
        </p:nvSpPr>
        <p:spPr bwMode="auto">
          <a:xfrm>
            <a:off x="0" y="0"/>
            <a:ext cx="38404800" cy="4754880"/>
          </a:xfrm>
          <a:prstGeom prst="rect">
            <a:avLst/>
          </a:prstGeom>
          <a:solidFill>
            <a:srgbClr val="0033CC"/>
          </a:solidFill>
          <a:ln w="9525">
            <a:solidFill>
              <a:schemeClr val="tx1"/>
            </a:solidFill>
            <a:miter lim="800000"/>
            <a:headEnd/>
            <a:tailEnd/>
          </a:ln>
        </p:spPr>
        <p:txBody>
          <a:bodyPr wrap="none" lIns="85915" tIns="42958" rIns="85915" bIns="42958" anchor="ctr"/>
          <a:lstStyle/>
          <a:p>
            <a:endParaRPr lang="en-US" dirty="0"/>
          </a:p>
        </p:txBody>
      </p:sp>
      <p:sp>
        <p:nvSpPr>
          <p:cNvPr id="2052" name="Rectangle 16"/>
          <p:cNvSpPr>
            <a:spLocks noChangeArrowheads="1"/>
          </p:cNvSpPr>
          <p:nvPr/>
        </p:nvSpPr>
        <p:spPr bwMode="auto">
          <a:xfrm>
            <a:off x="3200402" y="0"/>
            <a:ext cx="34162409" cy="4389120"/>
          </a:xfrm>
          <a:prstGeom prst="rect">
            <a:avLst/>
          </a:prstGeom>
          <a:noFill/>
          <a:ln w="9525">
            <a:noFill/>
            <a:miter lim="800000"/>
            <a:headEnd/>
            <a:tailEnd/>
          </a:ln>
        </p:spPr>
        <p:txBody>
          <a:bodyPr lIns="407468" tIns="203734" rIns="407468" bIns="203734" anchor="ctr"/>
          <a:lstStyle/>
          <a:p>
            <a:pPr algn="ctr" defTabSz="4074904"/>
            <a:r>
              <a:rPr lang="en-US" sz="8900" b="1" dirty="0" smtClean="0">
                <a:solidFill>
                  <a:schemeClr val="bg1"/>
                </a:solidFill>
              </a:rPr>
              <a:t>Effect of Protein Network Robustness on Cellular Aging</a:t>
            </a:r>
            <a:r>
              <a:rPr lang="en-US" sz="12500" dirty="0">
                <a:solidFill>
                  <a:schemeClr val="bg1"/>
                </a:solidFill>
              </a:rPr>
              <a:t/>
            </a:r>
            <a:br>
              <a:rPr lang="en-US" sz="12500" dirty="0">
                <a:solidFill>
                  <a:schemeClr val="bg1"/>
                </a:solidFill>
              </a:rPr>
            </a:br>
            <a:r>
              <a:rPr lang="en-US" sz="6200" i="1" dirty="0" err="1">
                <a:solidFill>
                  <a:schemeClr val="bg1"/>
                </a:solidFill>
              </a:rPr>
              <a:t>Charita</a:t>
            </a:r>
            <a:r>
              <a:rPr lang="en-US" sz="6200" i="1" dirty="0">
                <a:solidFill>
                  <a:schemeClr val="bg1"/>
                </a:solidFill>
              </a:rPr>
              <a:t> Montgomery, </a:t>
            </a:r>
            <a:r>
              <a:rPr lang="en-US" sz="6200" i="1" dirty="0" smtClean="0">
                <a:solidFill>
                  <a:schemeClr val="bg1"/>
                </a:solidFill>
              </a:rPr>
              <a:t>Whitney Payton and Dr. Hong Qin</a:t>
            </a:r>
            <a:endParaRPr lang="en-US" sz="6200" i="1" dirty="0">
              <a:solidFill>
                <a:schemeClr val="bg1"/>
              </a:solidFill>
            </a:endParaRPr>
          </a:p>
          <a:p>
            <a:pPr algn="ctr" defTabSz="4074904"/>
            <a:r>
              <a:rPr lang="en-US" sz="6200" i="1" dirty="0">
                <a:solidFill>
                  <a:schemeClr val="bg1"/>
                </a:solidFill>
              </a:rPr>
              <a:t>Biology Department, Spelman College, Atlanta, GA 30314</a:t>
            </a:r>
          </a:p>
        </p:txBody>
      </p:sp>
      <p:sp>
        <p:nvSpPr>
          <p:cNvPr id="2053" name="Rectangle 17"/>
          <p:cNvSpPr>
            <a:spLocks noChangeArrowheads="1"/>
          </p:cNvSpPr>
          <p:nvPr/>
        </p:nvSpPr>
        <p:spPr bwMode="auto">
          <a:xfrm>
            <a:off x="-818700" y="5006335"/>
            <a:ext cx="8499662" cy="27912062"/>
          </a:xfrm>
          <a:prstGeom prst="rect">
            <a:avLst/>
          </a:prstGeom>
          <a:noFill/>
          <a:ln w="9525">
            <a:noFill/>
            <a:miter lim="800000"/>
            <a:headEnd/>
            <a:tailEnd/>
          </a:ln>
        </p:spPr>
        <p:txBody>
          <a:bodyPr lIns="407468" tIns="203734" rIns="407468" bIns="203734"/>
          <a:lstStyle/>
          <a:p>
            <a:pPr marL="1527341" indent="-1527341" defTabSz="4074904">
              <a:lnSpc>
                <a:spcPct val="80000"/>
              </a:lnSpc>
              <a:spcBef>
                <a:spcPct val="20000"/>
              </a:spcBef>
            </a:pPr>
            <a:r>
              <a:rPr lang="en-US" sz="4500" b="1" dirty="0"/>
              <a:t> </a:t>
            </a:r>
            <a:r>
              <a:rPr lang="en-US" sz="4500" b="1" dirty="0" smtClean="0"/>
              <a:t>      </a:t>
            </a:r>
            <a:r>
              <a:rPr lang="en-US" sz="4500" b="1" dirty="0" smtClean="0">
                <a:solidFill>
                  <a:srgbClr val="0033CC"/>
                </a:solidFill>
              </a:rPr>
              <a:t> </a:t>
            </a:r>
            <a:r>
              <a:rPr lang="en-US" sz="5300" b="1" dirty="0" smtClean="0">
                <a:solidFill>
                  <a:srgbClr val="0033CC"/>
                </a:solidFill>
              </a:rPr>
              <a:t>INTRODUCTION</a:t>
            </a:r>
            <a:r>
              <a:rPr lang="en-US" sz="4500" b="1" dirty="0">
                <a:solidFill>
                  <a:srgbClr val="0033CC"/>
                </a:solidFill>
              </a:rPr>
              <a:t>: </a:t>
            </a:r>
            <a:endParaRPr lang="en-US" sz="4500" b="1" dirty="0" smtClean="0">
              <a:solidFill>
                <a:srgbClr val="0033CC"/>
              </a:solidFill>
            </a:endParaRPr>
          </a:p>
          <a:p>
            <a:pPr marL="1040122" indent="-1040122" defTabSz="4074904">
              <a:lnSpc>
                <a:spcPct val="80000"/>
              </a:lnSpc>
              <a:spcBef>
                <a:spcPct val="20000"/>
              </a:spcBef>
            </a:pPr>
            <a:r>
              <a:rPr lang="en-US" sz="4500" b="1" dirty="0">
                <a:solidFill>
                  <a:srgbClr val="0070C0"/>
                </a:solidFill>
              </a:rPr>
              <a:t>	</a:t>
            </a:r>
            <a:r>
              <a:rPr lang="en-US" sz="4500" dirty="0" smtClean="0">
                <a:latin typeface="Arial" pitchFamily="34" charset="0"/>
                <a:cs typeface="Arial" pitchFamily="34" charset="0"/>
              </a:rPr>
              <a:t>Cellular </a:t>
            </a:r>
            <a:r>
              <a:rPr lang="en-US" sz="4500" dirty="0">
                <a:latin typeface="Arial" pitchFamily="34" charset="0"/>
                <a:cs typeface="Arial" pitchFamily="34" charset="0"/>
              </a:rPr>
              <a:t>aging has been a highly biologically debated topic for decades. It has been suggested that the evolution of prokaryotes and eukaryotes is the cause for the initiation of aging in asymmetric dividing cells (Qin, 2010</a:t>
            </a:r>
            <a:r>
              <a:rPr lang="en-US" sz="4500" dirty="0" smtClean="0">
                <a:latin typeface="Arial" pitchFamily="34" charset="0"/>
                <a:cs typeface="Arial" pitchFamily="34" charset="0"/>
              </a:rPr>
              <a:t>). Earlier </a:t>
            </a:r>
            <a:r>
              <a:rPr lang="en-US" sz="4500" dirty="0">
                <a:latin typeface="Arial" pitchFamily="34" charset="0"/>
                <a:cs typeface="Arial" pitchFamily="34" charset="0"/>
              </a:rPr>
              <a:t>research studies have shown that the yeast </a:t>
            </a:r>
            <a:r>
              <a:rPr lang="en-US" sz="4500" i="1" dirty="0" err="1">
                <a:latin typeface="Arial" pitchFamily="34" charset="0"/>
                <a:cs typeface="Arial" pitchFamily="34" charset="0"/>
              </a:rPr>
              <a:t>Saccharomyces</a:t>
            </a:r>
            <a:r>
              <a:rPr lang="en-US" sz="4500" i="1" dirty="0">
                <a:latin typeface="Arial" pitchFamily="34" charset="0"/>
                <a:cs typeface="Arial" pitchFamily="34" charset="0"/>
              </a:rPr>
              <a:t> </a:t>
            </a:r>
            <a:r>
              <a:rPr lang="en-US" sz="4500" i="1" dirty="0" err="1">
                <a:latin typeface="Arial" pitchFamily="34" charset="0"/>
                <a:cs typeface="Arial" pitchFamily="34" charset="0"/>
              </a:rPr>
              <a:t>cerevisiae</a:t>
            </a:r>
            <a:r>
              <a:rPr lang="en-US" sz="4500" dirty="0">
                <a:latin typeface="Arial" pitchFamily="34" charset="0"/>
                <a:cs typeface="Arial" pitchFamily="34" charset="0"/>
              </a:rPr>
              <a:t> is the best model to use when testing cellular aging. Yeast aging can be measured in two ways: </a:t>
            </a:r>
            <a:r>
              <a:rPr lang="en-US" sz="4500" dirty="0" err="1">
                <a:latin typeface="Arial" pitchFamily="34" charset="0"/>
                <a:cs typeface="Arial" pitchFamily="34" charset="0"/>
              </a:rPr>
              <a:t>replicative</a:t>
            </a:r>
            <a:r>
              <a:rPr lang="en-US" sz="4500" dirty="0">
                <a:latin typeface="Arial" pitchFamily="34" charset="0"/>
                <a:cs typeface="Arial" pitchFamily="34" charset="0"/>
              </a:rPr>
              <a:t> life span (RLS) and chronological life span (CLS)(Qin, 2010). Previous research conducted by Dr. Hong Qin has provided the evidence that phenotypic capacitors influence network robustness suggesting that protein network robustness is a contributing factor for cellular aging. Robustness is the ability of a cell to maintain homeostasis throughout environmental changes and mutations, such as temperature, time, and cellular damage. In this study the relationship between RLS and robustness of the protein networks in the yeast </a:t>
            </a:r>
            <a:r>
              <a:rPr lang="en-US" sz="4500" i="1" dirty="0">
                <a:latin typeface="Arial" pitchFamily="34" charset="0"/>
                <a:cs typeface="Arial" pitchFamily="34" charset="0"/>
              </a:rPr>
              <a:t>S. </a:t>
            </a:r>
            <a:r>
              <a:rPr lang="en-US" sz="4500" i="1" dirty="0" err="1">
                <a:latin typeface="Arial" pitchFamily="34" charset="0"/>
                <a:cs typeface="Arial" pitchFamily="34" charset="0"/>
              </a:rPr>
              <a:t>cerevisiae</a:t>
            </a:r>
            <a:r>
              <a:rPr lang="en-US" sz="4500" dirty="0">
                <a:latin typeface="Arial" pitchFamily="34" charset="0"/>
                <a:cs typeface="Arial" pitchFamily="34" charset="0"/>
              </a:rPr>
              <a:t> were examined. </a:t>
            </a:r>
            <a:endParaRPr lang="en-US" sz="4500" dirty="0" smtClean="0">
              <a:solidFill>
                <a:srgbClr val="0070C0"/>
              </a:solidFill>
              <a:latin typeface="Arial" pitchFamily="34" charset="0"/>
              <a:cs typeface="Arial" pitchFamily="34" charset="0"/>
            </a:endParaRPr>
          </a:p>
          <a:p>
            <a:pPr marL="1527341" indent="-1527341" defTabSz="4074904">
              <a:lnSpc>
                <a:spcPct val="80000"/>
              </a:lnSpc>
              <a:spcBef>
                <a:spcPct val="20000"/>
              </a:spcBef>
            </a:pPr>
            <a:endParaRPr lang="en-US" sz="4500" b="1" dirty="0">
              <a:solidFill>
                <a:srgbClr val="0070C0"/>
              </a:solidFill>
            </a:endParaRPr>
          </a:p>
          <a:p>
            <a:pPr marL="1527341" indent="-1527341" defTabSz="4074904">
              <a:lnSpc>
                <a:spcPct val="80000"/>
              </a:lnSpc>
              <a:spcBef>
                <a:spcPct val="20000"/>
              </a:spcBef>
            </a:pPr>
            <a:r>
              <a:rPr lang="en-US" sz="4500" b="1" dirty="0"/>
              <a:t> </a:t>
            </a:r>
            <a:r>
              <a:rPr lang="en-US" sz="4500" b="1" dirty="0" smtClean="0"/>
              <a:t>       </a:t>
            </a:r>
            <a:r>
              <a:rPr lang="en-US" sz="5300" b="1" dirty="0" smtClean="0">
                <a:solidFill>
                  <a:srgbClr val="0033CC"/>
                </a:solidFill>
              </a:rPr>
              <a:t>HYPOTHESIS</a:t>
            </a:r>
            <a:r>
              <a:rPr lang="en-US" sz="4500" dirty="0">
                <a:solidFill>
                  <a:srgbClr val="0033CC"/>
                </a:solidFill>
              </a:rPr>
              <a:t>: </a:t>
            </a:r>
          </a:p>
          <a:p>
            <a:pPr marL="1040122" indent="-1040122" defTabSz="4074904">
              <a:lnSpc>
                <a:spcPct val="80000"/>
              </a:lnSpc>
              <a:spcBef>
                <a:spcPct val="20000"/>
              </a:spcBef>
            </a:pPr>
            <a:r>
              <a:rPr lang="en-US" sz="4500" dirty="0"/>
              <a:t>	</a:t>
            </a:r>
            <a:r>
              <a:rPr lang="en-US" sz="4500" dirty="0">
                <a:latin typeface="Arial" pitchFamily="34" charset="0"/>
                <a:cs typeface="Arial" pitchFamily="34" charset="0"/>
              </a:rPr>
              <a:t>We hypothesized that the robustness of the protein networks will be directly proportional to the RLS of </a:t>
            </a:r>
            <a:r>
              <a:rPr lang="en-US" sz="4500" i="1" dirty="0">
                <a:latin typeface="Arial" pitchFamily="34" charset="0"/>
                <a:cs typeface="Arial" pitchFamily="34" charset="0"/>
              </a:rPr>
              <a:t>S. </a:t>
            </a:r>
            <a:r>
              <a:rPr lang="en-US" sz="4500" i="1" dirty="0" err="1">
                <a:latin typeface="Arial" pitchFamily="34" charset="0"/>
                <a:cs typeface="Arial" pitchFamily="34" charset="0"/>
              </a:rPr>
              <a:t>cerevisiae</a:t>
            </a:r>
            <a:r>
              <a:rPr lang="en-US" sz="4500" dirty="0">
                <a:latin typeface="Arial" pitchFamily="34" charset="0"/>
                <a:cs typeface="Arial" pitchFamily="34" charset="0"/>
              </a:rPr>
              <a:t>. </a:t>
            </a:r>
          </a:p>
          <a:p>
            <a:pPr marL="1527341" indent="-1527341" defTabSz="4074904">
              <a:lnSpc>
                <a:spcPct val="80000"/>
              </a:lnSpc>
              <a:spcBef>
                <a:spcPct val="20000"/>
              </a:spcBef>
            </a:pPr>
            <a:endParaRPr lang="en-US" sz="4500" dirty="0"/>
          </a:p>
        </p:txBody>
      </p:sp>
      <p:sp>
        <p:nvSpPr>
          <p:cNvPr id="2054" name="Rectangle 18"/>
          <p:cNvSpPr>
            <a:spLocks noChangeArrowheads="1"/>
          </p:cNvSpPr>
          <p:nvPr/>
        </p:nvSpPr>
        <p:spPr bwMode="auto">
          <a:xfrm>
            <a:off x="6720840" y="23774400"/>
            <a:ext cx="24323040" cy="8412480"/>
          </a:xfrm>
          <a:prstGeom prst="rect">
            <a:avLst/>
          </a:prstGeom>
          <a:noFill/>
          <a:ln w="9525">
            <a:noFill/>
            <a:miter lim="800000"/>
            <a:headEnd/>
            <a:tailEnd/>
          </a:ln>
        </p:spPr>
        <p:txBody>
          <a:bodyPr lIns="407468" tIns="203734" rIns="407468" bIns="203734"/>
          <a:lstStyle/>
          <a:p>
            <a:pPr marL="2377524" indent="-2377524" defTabSz="4074904">
              <a:spcBef>
                <a:spcPct val="20000"/>
              </a:spcBef>
            </a:pPr>
            <a:r>
              <a:rPr lang="en-US" sz="4000" b="1" dirty="0"/>
              <a:t>	</a:t>
            </a:r>
            <a:endParaRPr lang="en-US" sz="4000" b="1" dirty="0" smtClean="0"/>
          </a:p>
          <a:p>
            <a:pPr marL="1040122" indent="-1040122" defTabSz="4074904">
              <a:spcBef>
                <a:spcPct val="20000"/>
              </a:spcBef>
            </a:pPr>
            <a:r>
              <a:rPr lang="en-US" sz="4000" b="1" dirty="0" smtClean="0">
                <a:solidFill>
                  <a:srgbClr val="0033CC"/>
                </a:solidFill>
              </a:rPr>
              <a:t>          </a:t>
            </a:r>
            <a:r>
              <a:rPr lang="en-US" sz="5300" b="1" dirty="0" smtClean="0">
                <a:solidFill>
                  <a:srgbClr val="0000FF"/>
                </a:solidFill>
              </a:rPr>
              <a:t>METHODS</a:t>
            </a:r>
            <a:r>
              <a:rPr lang="en-US" sz="5300" b="1" dirty="0">
                <a:solidFill>
                  <a:srgbClr val="0000FF"/>
                </a:solidFill>
              </a:rPr>
              <a:t>:</a:t>
            </a:r>
          </a:p>
          <a:p>
            <a:pPr marL="1040122" indent="-1040122" defTabSz="4074904">
              <a:spcBef>
                <a:spcPct val="20000"/>
              </a:spcBef>
            </a:pPr>
            <a:r>
              <a:rPr lang="en-US" sz="4000" b="1" dirty="0"/>
              <a:t> </a:t>
            </a:r>
            <a:r>
              <a:rPr lang="en-US" sz="4000" b="1" dirty="0" smtClean="0"/>
              <a:t>        </a:t>
            </a:r>
            <a:r>
              <a:rPr lang="en-US" sz="4500" b="1" dirty="0" smtClean="0">
                <a:latin typeface="Arial" pitchFamily="34" charset="0"/>
                <a:cs typeface="Arial" pitchFamily="34" charset="0"/>
              </a:rPr>
              <a:t>Experimental Design: </a:t>
            </a:r>
            <a:r>
              <a:rPr lang="en-US" sz="4500" dirty="0" smtClean="0">
                <a:latin typeface="Arial" pitchFamily="34" charset="0"/>
                <a:cs typeface="Arial" pitchFamily="34" charset="0"/>
              </a:rPr>
              <a:t>Computational </a:t>
            </a:r>
            <a:r>
              <a:rPr lang="en-US" sz="4500" dirty="0">
                <a:latin typeface="Arial" pitchFamily="34" charset="0"/>
                <a:cs typeface="Arial" pitchFamily="34" charset="0"/>
              </a:rPr>
              <a:t>biology was used. We performed a linear regression test to compare the protein robust factors to cellular aging. These results were each plotted for further analysis.  A multiple regression test was done to find the dependency between the 3 protein robust factors and cellular </a:t>
            </a:r>
            <a:r>
              <a:rPr lang="en-US" sz="4500" dirty="0" smtClean="0">
                <a:latin typeface="Arial" pitchFamily="34" charset="0"/>
                <a:cs typeface="Arial" pitchFamily="34" charset="0"/>
              </a:rPr>
              <a:t>aging. A separate linear regression test was conducted to obtain the p values for the 502 S. </a:t>
            </a:r>
            <a:r>
              <a:rPr lang="en-US" sz="4500" dirty="0" err="1" smtClean="0">
                <a:latin typeface="Arial" pitchFamily="34" charset="0"/>
                <a:cs typeface="Arial" pitchFamily="34" charset="0"/>
              </a:rPr>
              <a:t>Cerevisiae</a:t>
            </a:r>
            <a:r>
              <a:rPr lang="en-US" sz="4500" dirty="0" smtClean="0">
                <a:latin typeface="Arial" pitchFamily="34" charset="0"/>
                <a:cs typeface="Arial" pitchFamily="34" charset="0"/>
              </a:rPr>
              <a:t> mutants. The Q values for these results were calculated to determine which mutants were false positive.   A linear regression of the standard deviations for each mutant  to lifespan was performed to determine robustness. All </a:t>
            </a:r>
            <a:r>
              <a:rPr lang="en-US" sz="4500" dirty="0">
                <a:latin typeface="Arial" pitchFamily="34" charset="0"/>
                <a:cs typeface="Arial" pitchFamily="34" charset="0"/>
              </a:rPr>
              <a:t>of the regression test </a:t>
            </a:r>
            <a:r>
              <a:rPr lang="en-US" sz="4500" dirty="0" smtClean="0">
                <a:latin typeface="Arial" pitchFamily="34" charset="0"/>
                <a:cs typeface="Arial" pitchFamily="34" charset="0"/>
              </a:rPr>
              <a:t>and </a:t>
            </a:r>
            <a:r>
              <a:rPr lang="en-US" sz="4500" dirty="0">
                <a:latin typeface="Arial" pitchFamily="34" charset="0"/>
                <a:cs typeface="Arial" pitchFamily="34" charset="0"/>
              </a:rPr>
              <a:t>plots were conducted using the computer program R 2.10.1. The p values and R squared value’s from each regression test were analyzed to determine the relationships. </a:t>
            </a:r>
            <a:r>
              <a:rPr lang="en-US" sz="4500" dirty="0"/>
              <a:t>	</a:t>
            </a:r>
            <a:r>
              <a:rPr lang="en-US" sz="3600" b="1" dirty="0"/>
              <a:t>	</a:t>
            </a:r>
          </a:p>
        </p:txBody>
      </p:sp>
      <p:sp>
        <p:nvSpPr>
          <p:cNvPr id="2055" name="Text Box 20"/>
          <p:cNvSpPr txBox="1">
            <a:spLocks noChangeArrowheads="1"/>
          </p:cNvSpPr>
          <p:nvPr/>
        </p:nvSpPr>
        <p:spPr bwMode="auto">
          <a:xfrm>
            <a:off x="7680960" y="4754880"/>
            <a:ext cx="22722218" cy="1365555"/>
          </a:xfrm>
          <a:prstGeom prst="rect">
            <a:avLst/>
          </a:prstGeom>
          <a:noFill/>
          <a:ln w="9525">
            <a:noFill/>
            <a:miter lim="800000"/>
            <a:headEnd/>
            <a:tailEnd/>
          </a:ln>
        </p:spPr>
        <p:txBody>
          <a:bodyPr lIns="407468" tIns="203734" rIns="407468" bIns="203734">
            <a:spAutoFit/>
          </a:bodyPr>
          <a:lstStyle/>
          <a:p>
            <a:pPr defTabSz="4074904">
              <a:spcBef>
                <a:spcPct val="50000"/>
              </a:spcBef>
            </a:pPr>
            <a:r>
              <a:rPr lang="en-US" sz="6200" b="1" dirty="0">
                <a:solidFill>
                  <a:srgbClr val="0033CC"/>
                </a:solidFill>
              </a:rPr>
              <a:t>RESULTS:</a:t>
            </a:r>
          </a:p>
        </p:txBody>
      </p:sp>
      <p:sp>
        <p:nvSpPr>
          <p:cNvPr id="2057" name="Text Box 28"/>
          <p:cNvSpPr txBox="1">
            <a:spLocks noChangeArrowheads="1"/>
          </p:cNvSpPr>
          <p:nvPr/>
        </p:nvSpPr>
        <p:spPr bwMode="auto">
          <a:xfrm>
            <a:off x="31044191" y="4869180"/>
            <a:ext cx="6690760" cy="19855227"/>
          </a:xfrm>
          <a:prstGeom prst="rect">
            <a:avLst/>
          </a:prstGeom>
          <a:noFill/>
          <a:ln w="9525">
            <a:noFill/>
            <a:miter lim="800000"/>
            <a:headEnd/>
            <a:tailEnd/>
          </a:ln>
        </p:spPr>
        <p:txBody>
          <a:bodyPr wrap="square" lIns="407468" tIns="203734" rIns="407468" bIns="203734">
            <a:spAutoFit/>
          </a:bodyPr>
          <a:lstStyle/>
          <a:p>
            <a:pPr defTabSz="4074904"/>
            <a:r>
              <a:rPr lang="en-US" sz="5300" b="1" dirty="0" smtClean="0">
                <a:solidFill>
                  <a:srgbClr val="0033CC"/>
                </a:solidFill>
              </a:rPr>
              <a:t>DISCUSSION</a:t>
            </a:r>
            <a:r>
              <a:rPr lang="en-US" sz="5300" b="1" dirty="0">
                <a:solidFill>
                  <a:srgbClr val="0033CC"/>
                </a:solidFill>
              </a:rPr>
              <a:t>:</a:t>
            </a: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r>
              <a:rPr lang="en-US" sz="3100" b="1" dirty="0" smtClean="0">
                <a:solidFill>
                  <a:srgbClr val="0000FF"/>
                </a:solidFill>
              </a:rPr>
              <a:t>ACKNOWLEDGEMENTS</a:t>
            </a:r>
            <a:endParaRPr lang="en-US" sz="3100" b="1" dirty="0">
              <a:solidFill>
                <a:srgbClr val="0000FF"/>
              </a:solidFill>
            </a:endParaRPr>
          </a:p>
          <a:p>
            <a:pPr defTabSz="4074904"/>
            <a:r>
              <a:rPr lang="en-US" sz="2700" dirty="0">
                <a:latin typeface="Arial" pitchFamily="34" charset="0"/>
                <a:cs typeface="Arial" pitchFamily="34" charset="0"/>
              </a:rPr>
              <a:t>This research was </a:t>
            </a:r>
            <a:r>
              <a:rPr lang="en-US" sz="2700" dirty="0" smtClean="0">
                <a:latin typeface="Arial" pitchFamily="34" charset="0"/>
                <a:cs typeface="Arial" pitchFamily="34" charset="0"/>
              </a:rPr>
              <a:t>supported by NIH.</a:t>
            </a:r>
            <a:endParaRPr lang="en-US" sz="2700" dirty="0">
              <a:latin typeface="Arial" pitchFamily="34" charset="0"/>
              <a:cs typeface="Arial" pitchFamily="34" charset="0"/>
            </a:endParaRPr>
          </a:p>
          <a:p>
            <a:pPr defTabSz="4074904">
              <a:spcBef>
                <a:spcPct val="50000"/>
              </a:spcBef>
            </a:pPr>
            <a:endParaRPr lang="en-US" sz="4500" dirty="0"/>
          </a:p>
        </p:txBody>
      </p:sp>
      <p:sp>
        <p:nvSpPr>
          <p:cNvPr id="2058" name="Text Box 29"/>
          <p:cNvSpPr txBox="1">
            <a:spLocks noChangeArrowheads="1"/>
          </p:cNvSpPr>
          <p:nvPr/>
        </p:nvSpPr>
        <p:spPr bwMode="auto">
          <a:xfrm>
            <a:off x="30723840" y="25237440"/>
            <a:ext cx="7680960" cy="10721962"/>
          </a:xfrm>
          <a:prstGeom prst="rect">
            <a:avLst/>
          </a:prstGeom>
          <a:noFill/>
          <a:ln w="9525">
            <a:noFill/>
            <a:miter lim="800000"/>
            <a:headEnd/>
            <a:tailEnd/>
          </a:ln>
        </p:spPr>
        <p:txBody>
          <a:bodyPr wrap="square" lIns="407468" tIns="203734" rIns="407468" bIns="203734">
            <a:spAutoFit/>
          </a:bodyPr>
          <a:lstStyle/>
          <a:p>
            <a:pPr defTabSz="4074904"/>
            <a:r>
              <a:rPr lang="en-US" sz="4500" b="1" dirty="0" smtClean="0">
                <a:solidFill>
                  <a:srgbClr val="0000FF"/>
                </a:solidFill>
              </a:rPr>
              <a:t>REFERENCES:</a:t>
            </a:r>
          </a:p>
          <a:p>
            <a:pPr defTabSz="4074904"/>
            <a:r>
              <a:rPr lang="en-US" sz="4500" dirty="0" smtClean="0"/>
              <a:t>Qin, H. 2010. </a:t>
            </a:r>
            <a:r>
              <a:rPr lang="en-US" sz="4500" dirty="0"/>
              <a:t>RUI: Testing the network hypothesis of cellular aging in </a:t>
            </a:r>
            <a:r>
              <a:rPr lang="en-US" sz="4500" i="1" dirty="0" err="1"/>
              <a:t>Saccharomyces</a:t>
            </a:r>
            <a:r>
              <a:rPr lang="en-US" sz="4500" i="1" dirty="0"/>
              <a:t> </a:t>
            </a:r>
            <a:r>
              <a:rPr lang="en-US" sz="4500" i="1" dirty="0" err="1" smtClean="0"/>
              <a:t>cerevisiae</a:t>
            </a:r>
            <a:r>
              <a:rPr lang="en-US" sz="4500" i="1" dirty="0" smtClean="0"/>
              <a:t>. 1-20.</a:t>
            </a:r>
          </a:p>
          <a:p>
            <a:pPr defTabSz="4074904"/>
            <a:r>
              <a:rPr lang="en-US" sz="4500" dirty="0" smtClean="0"/>
              <a:t>Fraser, H.B., A.E., Hirsh, L.M. Steinmetz, C. </a:t>
            </a:r>
            <a:r>
              <a:rPr lang="en-US" sz="4500" dirty="0" err="1" smtClean="0"/>
              <a:t>Scharfe</a:t>
            </a:r>
            <a:r>
              <a:rPr lang="en-US" sz="4500" dirty="0"/>
              <a:t> </a:t>
            </a:r>
            <a:r>
              <a:rPr lang="en-US" sz="4500" dirty="0" smtClean="0"/>
              <a:t>and M.W., Feldman.2002. </a:t>
            </a:r>
            <a:r>
              <a:rPr lang="en-US" sz="4500" i="1" dirty="0" smtClean="0"/>
              <a:t>Science Magazine, </a:t>
            </a:r>
            <a:r>
              <a:rPr lang="en-US" sz="4500" b="1" dirty="0" smtClean="0"/>
              <a:t>296</a:t>
            </a:r>
            <a:r>
              <a:rPr lang="en-US" sz="4500" i="1" dirty="0" smtClean="0"/>
              <a:t>:</a:t>
            </a:r>
            <a:r>
              <a:rPr lang="en-US" sz="4500" dirty="0" smtClean="0"/>
              <a:t>750-752.</a:t>
            </a:r>
            <a:endParaRPr lang="en-US" sz="4500" dirty="0"/>
          </a:p>
          <a:p>
            <a:pPr defTabSz="4074904"/>
            <a:endParaRPr lang="en-US" sz="4500" dirty="0" smtClean="0"/>
          </a:p>
          <a:p>
            <a:pPr defTabSz="4074904"/>
            <a:endParaRPr lang="en-US" sz="4000" dirty="0" smtClean="0">
              <a:solidFill>
                <a:srgbClr val="0033CC"/>
              </a:solidFill>
            </a:endParaRPr>
          </a:p>
          <a:p>
            <a:pPr defTabSz="4074904"/>
            <a:endParaRPr lang="en-US" sz="4500" dirty="0">
              <a:latin typeface="Arial" pitchFamily="34" charset="0"/>
              <a:cs typeface="Arial" pitchFamily="34" charset="0"/>
            </a:endParaRPr>
          </a:p>
          <a:p>
            <a:pPr defTabSz="4074904"/>
            <a:endParaRPr lang="en-US" sz="3600" dirty="0"/>
          </a:p>
          <a:p>
            <a:pPr defTabSz="4074904">
              <a:spcBef>
                <a:spcPct val="50000"/>
              </a:spcBef>
            </a:pPr>
            <a:endParaRPr lang="en-US" sz="3600" dirty="0"/>
          </a:p>
        </p:txBody>
      </p:sp>
      <p:pic>
        <p:nvPicPr>
          <p:cNvPr id="2087" name="Picture 26"/>
          <p:cNvPicPr>
            <a:picLocks noChangeAspect="1" noChangeArrowheads="1"/>
          </p:cNvPicPr>
          <p:nvPr/>
        </p:nvPicPr>
        <p:blipFill>
          <a:blip r:embed="rId2" cstate="print"/>
          <a:srcRect/>
          <a:stretch>
            <a:fillRect/>
          </a:stretch>
        </p:blipFill>
        <p:spPr bwMode="auto">
          <a:xfrm>
            <a:off x="1176895" y="480063"/>
            <a:ext cx="2246790" cy="3533299"/>
          </a:xfrm>
          <a:prstGeom prst="rect">
            <a:avLst/>
          </a:prstGeom>
          <a:noFill/>
          <a:ln w="9525">
            <a:noFill/>
            <a:miter lim="800000"/>
            <a:headEnd/>
            <a:tailEnd/>
          </a:ln>
        </p:spPr>
      </p:pic>
      <p:sp>
        <p:nvSpPr>
          <p:cNvPr id="2088" name="Text Box 28"/>
          <p:cNvSpPr txBox="1">
            <a:spLocks noChangeArrowheads="1"/>
          </p:cNvSpPr>
          <p:nvPr/>
        </p:nvSpPr>
        <p:spPr bwMode="auto">
          <a:xfrm>
            <a:off x="0" y="3840483"/>
            <a:ext cx="5284381" cy="1817371"/>
          </a:xfrm>
          <a:prstGeom prst="rect">
            <a:avLst/>
          </a:prstGeom>
          <a:noFill/>
          <a:ln w="9525">
            <a:noFill/>
            <a:miter lim="800000"/>
            <a:headEnd/>
            <a:tailEnd/>
          </a:ln>
        </p:spPr>
        <p:txBody>
          <a:bodyPr lIns="85915" tIns="42958" rIns="85915" bIns="42958"/>
          <a:lstStyle/>
          <a:p>
            <a:pPr>
              <a:spcAft>
                <a:spcPts val="940"/>
              </a:spcAft>
            </a:pPr>
            <a:r>
              <a:rPr lang="en-US" sz="4900" dirty="0">
                <a:solidFill>
                  <a:schemeClr val="bg1"/>
                </a:solidFill>
                <a:latin typeface="Calibri" pitchFamily="34" charset="0"/>
              </a:rPr>
              <a:t>Spelman College</a:t>
            </a:r>
            <a:endParaRPr lang="en-US" sz="4900" dirty="0">
              <a:solidFill>
                <a:schemeClr val="bg1"/>
              </a:solidFill>
              <a:latin typeface="Times New Roman" pitchFamily="18" charset="0"/>
            </a:endParaRPr>
          </a:p>
          <a:p>
            <a:endParaRPr lang="en-US" sz="5800" dirty="0"/>
          </a:p>
        </p:txBody>
      </p:sp>
      <p:pic>
        <p:nvPicPr>
          <p:cNvPr id="23" name="Picture 22" descr="Hypothesis figure 3.jpg"/>
          <p:cNvPicPr/>
          <p:nvPr/>
        </p:nvPicPr>
        <p:blipFill>
          <a:blip r:embed="rId3" cstate="print"/>
          <a:stretch>
            <a:fillRect/>
          </a:stretch>
        </p:blipFill>
        <p:spPr>
          <a:xfrm>
            <a:off x="8321044" y="6949445"/>
            <a:ext cx="9601200" cy="8778240"/>
          </a:xfrm>
          <a:prstGeom prst="rect">
            <a:avLst/>
          </a:prstGeom>
          <a:solidFill>
            <a:srgbClr val="0000FF"/>
          </a:solidFill>
        </p:spPr>
      </p:pic>
      <p:sp>
        <p:nvSpPr>
          <p:cNvPr id="25" name="TextBox 24"/>
          <p:cNvSpPr txBox="1"/>
          <p:nvPr/>
        </p:nvSpPr>
        <p:spPr>
          <a:xfrm>
            <a:off x="8001000" y="5852162"/>
            <a:ext cx="8001000" cy="888592"/>
          </a:xfrm>
          <a:prstGeom prst="rect">
            <a:avLst/>
          </a:prstGeom>
          <a:noFill/>
        </p:spPr>
        <p:txBody>
          <a:bodyPr wrap="square" lIns="407557" tIns="203779" rIns="407557" bIns="203779" rtlCol="0">
            <a:spAutoFit/>
          </a:bodyPr>
          <a:lstStyle/>
          <a:p>
            <a:r>
              <a:rPr lang="en-US" sz="3100" b="1" dirty="0" smtClean="0"/>
              <a:t>Figure 1: The Alternative Hypothesis Model</a:t>
            </a:r>
            <a:endParaRPr lang="en-US" sz="3100" b="1" dirty="0"/>
          </a:p>
        </p:txBody>
      </p:sp>
      <p:pic>
        <p:nvPicPr>
          <p:cNvPr id="27" name="Picture 26"/>
          <p:cNvPicPr/>
          <p:nvPr/>
        </p:nvPicPr>
        <p:blipFill>
          <a:blip r:embed="rId4" cstate="print"/>
          <a:srcRect/>
          <a:stretch>
            <a:fillRect/>
          </a:stretch>
        </p:blipFill>
        <p:spPr bwMode="auto">
          <a:xfrm>
            <a:off x="18562320" y="6583685"/>
            <a:ext cx="11601450" cy="10607040"/>
          </a:xfrm>
          <a:prstGeom prst="rect">
            <a:avLst/>
          </a:prstGeom>
          <a:noFill/>
          <a:ln w="9525">
            <a:noFill/>
            <a:miter lim="800000"/>
            <a:headEnd/>
            <a:tailEnd/>
          </a:ln>
        </p:spPr>
      </p:pic>
      <p:sp>
        <p:nvSpPr>
          <p:cNvPr id="28" name="TextBox 27"/>
          <p:cNvSpPr txBox="1"/>
          <p:nvPr/>
        </p:nvSpPr>
        <p:spPr>
          <a:xfrm>
            <a:off x="19202400" y="5852162"/>
            <a:ext cx="8961120" cy="888592"/>
          </a:xfrm>
          <a:prstGeom prst="rect">
            <a:avLst/>
          </a:prstGeom>
          <a:noFill/>
        </p:spPr>
        <p:txBody>
          <a:bodyPr wrap="square" lIns="407557" tIns="203779" rIns="407557" bIns="203779" rtlCol="0">
            <a:spAutoFit/>
          </a:bodyPr>
          <a:lstStyle/>
          <a:p>
            <a:r>
              <a:rPr lang="en-US" sz="3100" b="1" dirty="0" smtClean="0"/>
              <a:t>Figure 2: Distribution of P Values for Q Value test</a:t>
            </a:r>
            <a:endParaRPr lang="en-US" sz="3100" b="1" dirty="0"/>
          </a:p>
        </p:txBody>
      </p:sp>
      <p:sp>
        <p:nvSpPr>
          <p:cNvPr id="5121" name="Text Box 1"/>
          <p:cNvSpPr txBox="1">
            <a:spLocks noChangeArrowheads="1"/>
          </p:cNvSpPr>
          <p:nvPr/>
        </p:nvSpPr>
        <p:spPr bwMode="auto">
          <a:xfrm>
            <a:off x="19842480" y="6583680"/>
            <a:ext cx="9601200" cy="1463040"/>
          </a:xfrm>
          <a:prstGeom prst="rect">
            <a:avLst/>
          </a:prstGeom>
          <a:solidFill>
            <a:srgbClr val="FFFFFF"/>
          </a:solidFill>
          <a:ln w="9525">
            <a:noFill/>
            <a:miter lim="800000"/>
            <a:headEnd/>
            <a:tailEnd/>
          </a:ln>
        </p:spPr>
        <p:txBody>
          <a:bodyPr vert="horz" wrap="square" lIns="407557" tIns="203779" rIns="407557" bIns="203779" numCol="1" anchor="t" anchorCtr="0" compatLnSpc="1">
            <a:prstTxWarp prst="textNoShape">
              <a:avLst/>
            </a:prstTxWarp>
          </a:bodyPr>
          <a:lstStyle/>
          <a:p>
            <a:pPr algn="ctr" fontAlgn="base">
              <a:spcBef>
                <a:spcPct val="0"/>
              </a:spcBef>
              <a:spcAft>
                <a:spcPts val="4457"/>
              </a:spcAft>
            </a:pPr>
            <a:r>
              <a:rPr lang="en-US" sz="2700" b="1" dirty="0" smtClean="0">
                <a:latin typeface="Times New Roman" pitchFamily="18" charset="0"/>
                <a:cs typeface="Arial" pitchFamily="34" charset="0"/>
              </a:rPr>
              <a:t>Distribution of the P-Values for S. </a:t>
            </a:r>
            <a:r>
              <a:rPr lang="en-US" sz="2700" b="1" dirty="0" err="1" smtClean="0">
                <a:latin typeface="Times New Roman" pitchFamily="18" charset="0"/>
                <a:cs typeface="Arial" pitchFamily="34" charset="0"/>
              </a:rPr>
              <a:t>Cerevisiae</a:t>
            </a:r>
            <a:r>
              <a:rPr lang="en-US" sz="2700" b="1" dirty="0" smtClean="0">
                <a:latin typeface="Times New Roman" pitchFamily="18" charset="0"/>
                <a:cs typeface="Arial" pitchFamily="34" charset="0"/>
              </a:rPr>
              <a:t>  mutants’ to </a:t>
            </a:r>
            <a:r>
              <a:rPr lang="en-US" sz="2700" b="1" dirty="0" err="1" smtClean="0">
                <a:latin typeface="Times New Roman" pitchFamily="18" charset="0"/>
                <a:cs typeface="Arial" pitchFamily="34" charset="0"/>
              </a:rPr>
              <a:t>Replicative</a:t>
            </a:r>
            <a:r>
              <a:rPr lang="en-US" sz="2700" b="1" dirty="0" smtClean="0">
                <a:latin typeface="Times New Roman" pitchFamily="18" charset="0"/>
                <a:cs typeface="Arial" pitchFamily="34" charset="0"/>
              </a:rPr>
              <a:t> Lifespan </a:t>
            </a:r>
            <a:endParaRPr lang="en-US" sz="2700" dirty="0" smtClean="0">
              <a:latin typeface="Arial" pitchFamily="34" charset="0"/>
              <a:cs typeface="Arial" pitchFamily="34" charset="0"/>
            </a:endParaRPr>
          </a:p>
        </p:txBody>
      </p:sp>
      <p:sp>
        <p:nvSpPr>
          <p:cNvPr id="31" name="TextBox 30"/>
          <p:cNvSpPr txBox="1"/>
          <p:nvPr/>
        </p:nvSpPr>
        <p:spPr>
          <a:xfrm>
            <a:off x="17922240" y="17556480"/>
            <a:ext cx="4160520" cy="3874024"/>
          </a:xfrm>
          <a:prstGeom prst="rect">
            <a:avLst/>
          </a:prstGeom>
          <a:noFill/>
        </p:spPr>
        <p:txBody>
          <a:bodyPr wrap="square" lIns="407557" tIns="203779" rIns="407557" bIns="203779" rtlCol="0">
            <a:spAutoFit/>
          </a:bodyPr>
          <a:lstStyle/>
          <a:p>
            <a:r>
              <a:rPr lang="en-US" sz="4500" b="1" dirty="0" smtClean="0">
                <a:solidFill>
                  <a:srgbClr val="FF0000"/>
                </a:solidFill>
                <a:latin typeface="Arial" pitchFamily="34" charset="0"/>
                <a:cs typeface="Arial" pitchFamily="34" charset="0"/>
              </a:rPr>
              <a:t>1. Fitness is directly related to Lifespan (p&lt;0.01). </a:t>
            </a:r>
            <a:endParaRPr lang="en-US" sz="4500" b="1" dirty="0">
              <a:solidFill>
                <a:srgbClr val="FF0000"/>
              </a:solidFill>
              <a:latin typeface="Arial" pitchFamily="34" charset="0"/>
              <a:cs typeface="Arial" pitchFamily="34" charset="0"/>
            </a:endParaRPr>
          </a:p>
        </p:txBody>
      </p:sp>
      <p:sp>
        <p:nvSpPr>
          <p:cNvPr id="32" name="TextBox 31"/>
          <p:cNvSpPr txBox="1"/>
          <p:nvPr/>
        </p:nvSpPr>
        <p:spPr>
          <a:xfrm>
            <a:off x="21762720" y="17556480"/>
            <a:ext cx="5120640" cy="7336511"/>
          </a:xfrm>
          <a:prstGeom prst="rect">
            <a:avLst/>
          </a:prstGeom>
          <a:noFill/>
        </p:spPr>
        <p:txBody>
          <a:bodyPr wrap="square" lIns="407557" tIns="203779" rIns="407557" bIns="203779" rtlCol="0">
            <a:spAutoFit/>
          </a:bodyPr>
          <a:lstStyle/>
          <a:p>
            <a:r>
              <a:rPr lang="en-US" sz="4500" b="1" dirty="0" smtClean="0">
                <a:solidFill>
                  <a:srgbClr val="FF0000"/>
                </a:solidFill>
                <a:latin typeface="Arial" pitchFamily="34" charset="0"/>
                <a:cs typeface="Arial" pitchFamily="34" charset="0"/>
              </a:rPr>
              <a:t>2. Most of the mutants had p values between 0.0 and 0.1. Only two mutants, C125 and D203 , had false positive p values from the 5% test.</a:t>
            </a:r>
            <a:endParaRPr lang="en-US" sz="4500" b="1" dirty="0">
              <a:solidFill>
                <a:srgbClr val="FF0000"/>
              </a:solidFill>
              <a:latin typeface="Arial" pitchFamily="34" charset="0"/>
              <a:cs typeface="Arial" pitchFamily="34" charset="0"/>
            </a:endParaRPr>
          </a:p>
        </p:txBody>
      </p:sp>
      <p:sp>
        <p:nvSpPr>
          <p:cNvPr id="33" name="TextBox 32"/>
          <p:cNvSpPr txBox="1"/>
          <p:nvPr/>
        </p:nvSpPr>
        <p:spPr>
          <a:xfrm>
            <a:off x="8321040" y="16459202"/>
            <a:ext cx="8961120" cy="1365645"/>
          </a:xfrm>
          <a:prstGeom prst="rect">
            <a:avLst/>
          </a:prstGeom>
          <a:noFill/>
        </p:spPr>
        <p:txBody>
          <a:bodyPr wrap="square" lIns="407557" tIns="203779" rIns="407557" bIns="203779" rtlCol="0">
            <a:spAutoFit/>
          </a:bodyPr>
          <a:lstStyle/>
          <a:p>
            <a:r>
              <a:rPr lang="en-US" sz="3100" b="1" dirty="0" smtClean="0"/>
              <a:t>Figure 3: Relationship of RLS to Protein Robustness</a:t>
            </a:r>
            <a:endParaRPr lang="en-US" sz="3100" b="1" dirty="0"/>
          </a:p>
        </p:txBody>
      </p:sp>
      <p:sp>
        <p:nvSpPr>
          <p:cNvPr id="34" name="TextBox 33"/>
          <p:cNvSpPr txBox="1"/>
          <p:nvPr/>
        </p:nvSpPr>
        <p:spPr>
          <a:xfrm>
            <a:off x="26883360" y="17556480"/>
            <a:ext cx="3840480" cy="3874024"/>
          </a:xfrm>
          <a:prstGeom prst="rect">
            <a:avLst/>
          </a:prstGeom>
          <a:noFill/>
        </p:spPr>
        <p:txBody>
          <a:bodyPr wrap="square" lIns="407557" tIns="203779" rIns="407557" bIns="203779" rtlCol="0">
            <a:spAutoFit/>
          </a:bodyPr>
          <a:lstStyle/>
          <a:p>
            <a:r>
              <a:rPr lang="en-US" sz="4500" b="1" dirty="0" smtClean="0">
                <a:solidFill>
                  <a:srgbClr val="FF0000"/>
                </a:solidFill>
                <a:latin typeface="Arial" pitchFamily="34" charset="0"/>
                <a:cs typeface="Arial" pitchFamily="34" charset="0"/>
              </a:rPr>
              <a:t>3. Robustness is ____ related to lifespan.</a:t>
            </a:r>
            <a:endParaRPr lang="en-US" sz="45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5181600" y="5562600"/>
            <a:ext cx="24941544" cy="1323439"/>
          </a:xfrm>
          <a:prstGeom prst="rect">
            <a:avLst/>
          </a:prstGeom>
          <a:noFill/>
        </p:spPr>
        <p:txBody>
          <a:bodyPr wrap="none" rtlCol="0">
            <a:spAutoFit/>
          </a:bodyPr>
          <a:lstStyle/>
          <a:p>
            <a:r>
              <a:rPr lang="en-US" dirty="0" smtClean="0"/>
              <a:t>Shorten abstract, emphasize conclusions and main findings.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555</Words>
  <Application>Microsoft Macintosh PowerPoint</Application>
  <PresentationFormat>Custom</PresentationFormat>
  <Paragraphs>64</Paragraphs>
  <Slides>2</Slides>
  <Notes>0</Notes>
  <HiddenSlides>0</HiddenSlides>
  <MMClips>0</MMClips>
  <ScaleCrop>false</ScaleCrop>
  <HeadingPairs>
    <vt:vector size="4" baseType="variant">
      <vt:variant>
        <vt:lpstr>Design Template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Charita Montgomery</dc:creator>
  <cp:lastModifiedBy>Hong Qin</cp:lastModifiedBy>
  <cp:revision>2</cp:revision>
  <dcterms:created xsi:type="dcterms:W3CDTF">2010-03-31T21:10:44Z</dcterms:created>
  <dcterms:modified xsi:type="dcterms:W3CDTF">2010-03-31T21:13:11Z</dcterms:modified>
</cp:coreProperties>
</file>