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6576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2140488" indent="-1619829" algn="l" rtl="0" fontAlgn="base">
      <a:spcBef>
        <a:spcPct val="0"/>
      </a:spcBef>
      <a:spcAft>
        <a:spcPct val="0"/>
      </a:spcAft>
      <a:defRPr kern="1200">
        <a:solidFill>
          <a:schemeClr val="tx1"/>
        </a:solidFill>
        <a:latin typeface="Arial" charset="0"/>
        <a:ea typeface="+mn-ea"/>
        <a:cs typeface="Arial" charset="0"/>
      </a:defRPr>
    </a:lvl2pPr>
    <a:lvl3pPr marL="4282785" indent="-3241467" algn="l" rtl="0" fontAlgn="base">
      <a:spcBef>
        <a:spcPct val="0"/>
      </a:spcBef>
      <a:spcAft>
        <a:spcPct val="0"/>
      </a:spcAft>
      <a:defRPr kern="1200">
        <a:solidFill>
          <a:schemeClr val="tx1"/>
        </a:solidFill>
        <a:latin typeface="Arial" charset="0"/>
        <a:ea typeface="+mn-ea"/>
        <a:cs typeface="Arial" charset="0"/>
      </a:defRPr>
    </a:lvl3pPr>
    <a:lvl4pPr marL="6425081" indent="-4863103" algn="l" rtl="0" fontAlgn="base">
      <a:spcBef>
        <a:spcPct val="0"/>
      </a:spcBef>
      <a:spcAft>
        <a:spcPct val="0"/>
      </a:spcAft>
      <a:defRPr kern="1200">
        <a:solidFill>
          <a:schemeClr val="tx1"/>
        </a:solidFill>
        <a:latin typeface="Arial" charset="0"/>
        <a:ea typeface="+mn-ea"/>
        <a:cs typeface="Arial" charset="0"/>
      </a:defRPr>
    </a:lvl4pPr>
    <a:lvl5pPr marL="8567378" indent="-6484741" algn="l" rtl="0" fontAlgn="base">
      <a:spcBef>
        <a:spcPct val="0"/>
      </a:spcBef>
      <a:spcAft>
        <a:spcPct val="0"/>
      </a:spcAft>
      <a:defRPr kern="1200">
        <a:solidFill>
          <a:schemeClr val="tx1"/>
        </a:solidFill>
        <a:latin typeface="Arial" charset="0"/>
        <a:ea typeface="+mn-ea"/>
        <a:cs typeface="Arial" charset="0"/>
      </a:defRPr>
    </a:lvl5pPr>
    <a:lvl6pPr marL="2603297" algn="l" defTabSz="1041319" rtl="0" eaLnBrk="1" latinLnBrk="0" hangingPunct="1">
      <a:defRPr kern="1200">
        <a:solidFill>
          <a:schemeClr val="tx1"/>
        </a:solidFill>
        <a:latin typeface="Arial" charset="0"/>
        <a:ea typeface="+mn-ea"/>
        <a:cs typeface="Arial" charset="0"/>
      </a:defRPr>
    </a:lvl6pPr>
    <a:lvl7pPr marL="3123956" algn="l" defTabSz="1041319" rtl="0" eaLnBrk="1" latinLnBrk="0" hangingPunct="1">
      <a:defRPr kern="1200">
        <a:solidFill>
          <a:schemeClr val="tx1"/>
        </a:solidFill>
        <a:latin typeface="Arial" charset="0"/>
        <a:ea typeface="+mn-ea"/>
        <a:cs typeface="Arial" charset="0"/>
      </a:defRPr>
    </a:lvl7pPr>
    <a:lvl8pPr marL="3644616" algn="l" defTabSz="1041319" rtl="0" eaLnBrk="1" latinLnBrk="0" hangingPunct="1">
      <a:defRPr kern="1200">
        <a:solidFill>
          <a:schemeClr val="tx1"/>
        </a:solidFill>
        <a:latin typeface="Arial" charset="0"/>
        <a:ea typeface="+mn-ea"/>
        <a:cs typeface="Arial" charset="0"/>
      </a:defRPr>
    </a:lvl8pPr>
    <a:lvl9pPr marL="4165275" algn="l" defTabSz="1041319"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0" d="100"/>
          <a:sy n="20" d="100"/>
        </p:scale>
        <p:origin x="-1842" y="-120"/>
      </p:cViewPr>
      <p:guideLst>
        <p:guide orient="horz" pos="11520"/>
        <p:guide pos="120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093FE66E-3115-4057-B283-08DB2C71E691}" type="datetimeFigureOut">
              <a:rPr lang="en-US"/>
              <a:pPr/>
              <a:t>4/13/2011</a:t>
            </a:fld>
            <a:endParaRPr lang="en-US"/>
          </a:p>
        </p:txBody>
      </p:sp>
      <p:sp>
        <p:nvSpPr>
          <p:cNvPr id="4" name="Slide Image Placeholder 3"/>
          <p:cNvSpPr>
            <a:spLocks noGrp="1" noRot="1" noChangeAspect="1"/>
          </p:cNvSpPr>
          <p:nvPr>
            <p:ph type="sldImg" idx="2"/>
          </p:nvPr>
        </p:nvSpPr>
        <p:spPr>
          <a:xfrm>
            <a:off x="1628775" y="685800"/>
            <a:ext cx="36004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0B9AB01-191F-4D19-870A-C1088A74862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5600" kern="1200">
        <a:solidFill>
          <a:schemeClr val="tx1"/>
        </a:solidFill>
        <a:latin typeface="+mn-lt"/>
        <a:ea typeface="+mn-ea"/>
        <a:cs typeface="+mn-cs"/>
      </a:defRPr>
    </a:lvl1pPr>
    <a:lvl2pPr marL="2140488" algn="l" rtl="0" eaLnBrk="0" fontAlgn="base" hangingPunct="0">
      <a:spcBef>
        <a:spcPct val="30000"/>
      </a:spcBef>
      <a:spcAft>
        <a:spcPct val="0"/>
      </a:spcAft>
      <a:defRPr sz="5600" kern="1200">
        <a:solidFill>
          <a:schemeClr val="tx1"/>
        </a:solidFill>
        <a:latin typeface="+mn-lt"/>
        <a:ea typeface="+mn-ea"/>
        <a:cs typeface="+mn-cs"/>
      </a:defRPr>
    </a:lvl2pPr>
    <a:lvl3pPr marL="4282785" algn="l" rtl="0" eaLnBrk="0" fontAlgn="base" hangingPunct="0">
      <a:spcBef>
        <a:spcPct val="30000"/>
      </a:spcBef>
      <a:spcAft>
        <a:spcPct val="0"/>
      </a:spcAft>
      <a:defRPr sz="5600" kern="1200">
        <a:solidFill>
          <a:schemeClr val="tx1"/>
        </a:solidFill>
        <a:latin typeface="+mn-lt"/>
        <a:ea typeface="+mn-ea"/>
        <a:cs typeface="+mn-cs"/>
      </a:defRPr>
    </a:lvl3pPr>
    <a:lvl4pPr marL="6425081" algn="l" rtl="0" eaLnBrk="0" fontAlgn="base" hangingPunct="0">
      <a:spcBef>
        <a:spcPct val="30000"/>
      </a:spcBef>
      <a:spcAft>
        <a:spcPct val="0"/>
      </a:spcAft>
      <a:defRPr sz="5600" kern="1200">
        <a:solidFill>
          <a:schemeClr val="tx1"/>
        </a:solidFill>
        <a:latin typeface="+mn-lt"/>
        <a:ea typeface="+mn-ea"/>
        <a:cs typeface="+mn-cs"/>
      </a:defRPr>
    </a:lvl4pPr>
    <a:lvl5pPr marL="8567378" algn="l" rtl="0" eaLnBrk="0" fontAlgn="base" hangingPunct="0">
      <a:spcBef>
        <a:spcPct val="30000"/>
      </a:spcBef>
      <a:spcAft>
        <a:spcPct val="0"/>
      </a:spcAft>
      <a:defRPr sz="5600" kern="1200">
        <a:solidFill>
          <a:schemeClr val="tx1"/>
        </a:solidFill>
        <a:latin typeface="+mn-lt"/>
        <a:ea typeface="+mn-ea"/>
        <a:cs typeface="+mn-cs"/>
      </a:defRPr>
    </a:lvl5pPr>
    <a:lvl6pPr marL="10710483" algn="l" defTabSz="4284193" rtl="0" eaLnBrk="1" latinLnBrk="0" hangingPunct="1">
      <a:defRPr sz="5600" kern="1200">
        <a:solidFill>
          <a:schemeClr val="tx1"/>
        </a:solidFill>
        <a:latin typeface="+mn-lt"/>
        <a:ea typeface="+mn-ea"/>
        <a:cs typeface="+mn-cs"/>
      </a:defRPr>
    </a:lvl6pPr>
    <a:lvl7pPr marL="12852580" algn="l" defTabSz="4284193" rtl="0" eaLnBrk="1" latinLnBrk="0" hangingPunct="1">
      <a:defRPr sz="5600" kern="1200">
        <a:solidFill>
          <a:schemeClr val="tx1"/>
        </a:solidFill>
        <a:latin typeface="+mn-lt"/>
        <a:ea typeface="+mn-ea"/>
        <a:cs typeface="+mn-cs"/>
      </a:defRPr>
    </a:lvl7pPr>
    <a:lvl8pPr marL="14994678" algn="l" defTabSz="4284193" rtl="0" eaLnBrk="1" latinLnBrk="0" hangingPunct="1">
      <a:defRPr sz="5600" kern="1200">
        <a:solidFill>
          <a:schemeClr val="tx1"/>
        </a:solidFill>
        <a:latin typeface="+mn-lt"/>
        <a:ea typeface="+mn-ea"/>
        <a:cs typeface="+mn-cs"/>
      </a:defRPr>
    </a:lvl8pPr>
    <a:lvl9pPr marL="17136774" algn="l" defTabSz="4284193" rtl="0" eaLnBrk="1" latinLnBrk="0" hangingPunct="1">
      <a:defRPr sz="5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628775" y="685800"/>
            <a:ext cx="3600450" cy="342900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00" name="Slide Number Placeholder 3"/>
          <p:cNvSpPr>
            <a:spLocks noGrp="1"/>
          </p:cNvSpPr>
          <p:nvPr>
            <p:ph type="sldNum" sz="quarter" idx="5"/>
          </p:nvPr>
        </p:nvSpPr>
        <p:spPr bwMode="auto">
          <a:noFill/>
          <a:ln>
            <a:miter lim="800000"/>
            <a:headEnd/>
            <a:tailEnd/>
          </a:ln>
        </p:spPr>
        <p:txBody>
          <a:bodyPr/>
          <a:lstStyle/>
          <a:p>
            <a:fld id="{79D4D3AC-4E7D-4798-8604-A89B9F83C7D6}"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362269"/>
            <a:ext cx="32644080" cy="7840134"/>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0726400"/>
            <a:ext cx="26883360" cy="9347200"/>
          </a:xfrm>
        </p:spPr>
        <p:txBody>
          <a:bodyPr/>
          <a:lstStyle>
            <a:lvl1pPr marL="0" indent="0" algn="ctr">
              <a:buNone/>
              <a:defRPr>
                <a:solidFill>
                  <a:schemeClr val="tx1">
                    <a:tint val="75000"/>
                  </a:schemeClr>
                </a:solidFill>
              </a:defRPr>
            </a:lvl1pPr>
            <a:lvl2pPr marL="2142096" indent="0" algn="ctr">
              <a:buNone/>
              <a:defRPr>
                <a:solidFill>
                  <a:schemeClr val="tx1">
                    <a:tint val="75000"/>
                  </a:schemeClr>
                </a:solidFill>
              </a:defRPr>
            </a:lvl2pPr>
            <a:lvl3pPr marL="4284193" indent="0" algn="ctr">
              <a:buNone/>
              <a:defRPr>
                <a:solidFill>
                  <a:schemeClr val="tx1">
                    <a:tint val="75000"/>
                  </a:schemeClr>
                </a:solidFill>
              </a:defRPr>
            </a:lvl3pPr>
            <a:lvl4pPr marL="6426291" indent="0" algn="ctr">
              <a:buNone/>
              <a:defRPr>
                <a:solidFill>
                  <a:schemeClr val="tx1">
                    <a:tint val="75000"/>
                  </a:schemeClr>
                </a:solidFill>
              </a:defRPr>
            </a:lvl4pPr>
            <a:lvl5pPr marL="8568387" indent="0" algn="ctr">
              <a:buNone/>
              <a:defRPr>
                <a:solidFill>
                  <a:schemeClr val="tx1">
                    <a:tint val="75000"/>
                  </a:schemeClr>
                </a:solidFill>
              </a:defRPr>
            </a:lvl5pPr>
            <a:lvl6pPr marL="10710483" indent="0" algn="ctr">
              <a:buNone/>
              <a:defRPr>
                <a:solidFill>
                  <a:schemeClr val="tx1">
                    <a:tint val="75000"/>
                  </a:schemeClr>
                </a:solidFill>
              </a:defRPr>
            </a:lvl6pPr>
            <a:lvl7pPr marL="12852580" indent="0" algn="ctr">
              <a:buNone/>
              <a:defRPr>
                <a:solidFill>
                  <a:schemeClr val="tx1">
                    <a:tint val="75000"/>
                  </a:schemeClr>
                </a:solidFill>
              </a:defRPr>
            </a:lvl7pPr>
            <a:lvl8pPr marL="14994678" indent="0" algn="ctr">
              <a:buNone/>
              <a:defRPr>
                <a:solidFill>
                  <a:schemeClr val="tx1">
                    <a:tint val="75000"/>
                  </a:schemeClr>
                </a:solidFill>
              </a:defRPr>
            </a:lvl8pPr>
            <a:lvl9pPr marL="1713677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FB4ED09-DE97-4402-A34B-72C04A502DEB}" type="datetimeFigureOut">
              <a:rPr lang="en-US"/>
              <a:pPr/>
              <a:t>4/13/2011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4D58A1-D8F6-4AFB-B013-AFA01918AB9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BDC3817-591A-4CD4-A932-21FC0F1E9EC2}" type="datetimeFigureOut">
              <a:rPr lang="en-US"/>
              <a:pPr/>
              <a:t>4/13/2011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3AC7F3-FEAC-4ECA-A03E-F6893C90A9A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464739"/>
            <a:ext cx="8641080" cy="3120813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464739"/>
            <a:ext cx="25283160" cy="31208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EEAAD47-1E60-4848-B50C-1353FD827969}" type="datetimeFigureOut">
              <a:rPr lang="en-US"/>
              <a:pPr/>
              <a:t>4/13/2011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A19FB5C-F40A-475D-9B62-41CEC7D9982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E2C343C-6F8C-4779-A106-84DD41F650AD}" type="datetimeFigureOut">
              <a:rPr lang="en-US"/>
              <a:pPr/>
              <a:t>4/13/2011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E97717D-3AF3-4207-8EB3-395DA81C923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3503469"/>
            <a:ext cx="32644080" cy="7264400"/>
          </a:xfrm>
        </p:spPr>
        <p:txBody>
          <a:bodyPr anchor="t"/>
          <a:lstStyle>
            <a:lvl1pPr algn="l">
              <a:defRPr sz="18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5502472"/>
            <a:ext cx="32644080" cy="8000998"/>
          </a:xfrm>
        </p:spPr>
        <p:txBody>
          <a:bodyPr anchor="b"/>
          <a:lstStyle>
            <a:lvl1pPr marL="0" indent="0">
              <a:buNone/>
              <a:defRPr sz="9300">
                <a:solidFill>
                  <a:schemeClr val="tx1">
                    <a:tint val="75000"/>
                  </a:schemeClr>
                </a:solidFill>
              </a:defRPr>
            </a:lvl1pPr>
            <a:lvl2pPr marL="2142096" indent="0">
              <a:buNone/>
              <a:defRPr sz="8400">
                <a:solidFill>
                  <a:schemeClr val="tx1">
                    <a:tint val="75000"/>
                  </a:schemeClr>
                </a:solidFill>
              </a:defRPr>
            </a:lvl2pPr>
            <a:lvl3pPr marL="4284193" indent="0">
              <a:buNone/>
              <a:defRPr sz="7500">
                <a:solidFill>
                  <a:schemeClr val="tx1">
                    <a:tint val="75000"/>
                  </a:schemeClr>
                </a:solidFill>
              </a:defRPr>
            </a:lvl3pPr>
            <a:lvl4pPr marL="6426291" indent="0">
              <a:buNone/>
              <a:defRPr sz="6600">
                <a:solidFill>
                  <a:schemeClr val="tx1">
                    <a:tint val="75000"/>
                  </a:schemeClr>
                </a:solidFill>
              </a:defRPr>
            </a:lvl4pPr>
            <a:lvl5pPr marL="8568387" indent="0">
              <a:buNone/>
              <a:defRPr sz="6600">
                <a:solidFill>
                  <a:schemeClr val="tx1">
                    <a:tint val="75000"/>
                  </a:schemeClr>
                </a:solidFill>
              </a:defRPr>
            </a:lvl5pPr>
            <a:lvl6pPr marL="10710483" indent="0">
              <a:buNone/>
              <a:defRPr sz="6600">
                <a:solidFill>
                  <a:schemeClr val="tx1">
                    <a:tint val="75000"/>
                  </a:schemeClr>
                </a:solidFill>
              </a:defRPr>
            </a:lvl6pPr>
            <a:lvl7pPr marL="12852580" indent="0">
              <a:buNone/>
              <a:defRPr sz="6600">
                <a:solidFill>
                  <a:schemeClr val="tx1">
                    <a:tint val="75000"/>
                  </a:schemeClr>
                </a:solidFill>
              </a:defRPr>
            </a:lvl7pPr>
            <a:lvl8pPr marL="14994678" indent="0">
              <a:buNone/>
              <a:defRPr sz="6600">
                <a:solidFill>
                  <a:schemeClr val="tx1">
                    <a:tint val="75000"/>
                  </a:schemeClr>
                </a:solidFill>
              </a:defRPr>
            </a:lvl8pPr>
            <a:lvl9pPr marL="1713677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2A08ECE-4991-4963-998D-7A30AC2FBF94}" type="datetimeFigureOut">
              <a:rPr lang="en-US"/>
              <a:pPr/>
              <a:t>4/13/2011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4555EA-F38B-4320-88F6-2B6F7E02BBA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8534403"/>
            <a:ext cx="16962120" cy="24138469"/>
          </a:xfrm>
        </p:spPr>
        <p:txBody>
          <a:bodyPr/>
          <a:lstStyle>
            <a:lvl1pPr>
              <a:defRPr sz="131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8534403"/>
            <a:ext cx="16962120" cy="24138469"/>
          </a:xfrm>
        </p:spPr>
        <p:txBody>
          <a:bodyPr/>
          <a:lstStyle>
            <a:lvl1pPr>
              <a:defRPr sz="131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7AD910E1-A49B-4523-AC3E-BD93FA7FDBF6}" type="datetimeFigureOut">
              <a:rPr lang="en-US"/>
              <a:pPr/>
              <a:t>4/13/2011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D81F96D-2AC9-4662-82DA-BBA869FE51A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8187271"/>
            <a:ext cx="16968790" cy="3412064"/>
          </a:xfrm>
        </p:spPr>
        <p:txBody>
          <a:bodyPr anchor="b"/>
          <a:lstStyle>
            <a:lvl1pPr marL="0" indent="0">
              <a:buNone/>
              <a:defRPr sz="11300" b="1"/>
            </a:lvl1pPr>
            <a:lvl2pPr marL="2142096" indent="0">
              <a:buNone/>
              <a:defRPr sz="9300" b="1"/>
            </a:lvl2pPr>
            <a:lvl3pPr marL="4284193" indent="0">
              <a:buNone/>
              <a:defRPr sz="8400" b="1"/>
            </a:lvl3pPr>
            <a:lvl4pPr marL="6426291" indent="0">
              <a:buNone/>
              <a:defRPr sz="7500" b="1"/>
            </a:lvl4pPr>
            <a:lvl5pPr marL="8568387" indent="0">
              <a:buNone/>
              <a:defRPr sz="7500" b="1"/>
            </a:lvl5pPr>
            <a:lvl6pPr marL="10710483" indent="0">
              <a:buNone/>
              <a:defRPr sz="7500" b="1"/>
            </a:lvl6pPr>
            <a:lvl7pPr marL="12852580" indent="0">
              <a:buNone/>
              <a:defRPr sz="7500" b="1"/>
            </a:lvl7pPr>
            <a:lvl8pPr marL="14994678" indent="0">
              <a:buNone/>
              <a:defRPr sz="7500" b="1"/>
            </a:lvl8pPr>
            <a:lvl9pPr marL="17136774"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920240" y="11599335"/>
            <a:ext cx="16968790" cy="21073536"/>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8187271"/>
            <a:ext cx="16975455" cy="3412064"/>
          </a:xfrm>
        </p:spPr>
        <p:txBody>
          <a:bodyPr anchor="b"/>
          <a:lstStyle>
            <a:lvl1pPr marL="0" indent="0">
              <a:buNone/>
              <a:defRPr sz="11300" b="1"/>
            </a:lvl1pPr>
            <a:lvl2pPr marL="2142096" indent="0">
              <a:buNone/>
              <a:defRPr sz="9300" b="1"/>
            </a:lvl2pPr>
            <a:lvl3pPr marL="4284193" indent="0">
              <a:buNone/>
              <a:defRPr sz="8400" b="1"/>
            </a:lvl3pPr>
            <a:lvl4pPr marL="6426291" indent="0">
              <a:buNone/>
              <a:defRPr sz="7500" b="1"/>
            </a:lvl4pPr>
            <a:lvl5pPr marL="8568387" indent="0">
              <a:buNone/>
              <a:defRPr sz="7500" b="1"/>
            </a:lvl5pPr>
            <a:lvl6pPr marL="10710483" indent="0">
              <a:buNone/>
              <a:defRPr sz="7500" b="1"/>
            </a:lvl6pPr>
            <a:lvl7pPr marL="12852580" indent="0">
              <a:buNone/>
              <a:defRPr sz="7500" b="1"/>
            </a:lvl7pPr>
            <a:lvl8pPr marL="14994678" indent="0">
              <a:buNone/>
              <a:defRPr sz="7500" b="1"/>
            </a:lvl8pPr>
            <a:lvl9pPr marL="17136774"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509107" y="11599335"/>
            <a:ext cx="16975455" cy="21073536"/>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F2408264-B3D6-4027-9627-4749A6C97FCF}" type="datetimeFigureOut">
              <a:rPr lang="en-US"/>
              <a:pPr/>
              <a:t>4/13/2011</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7FDD51C-3D62-455D-83DA-EDDF59DF4CA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1B499399-6240-4981-933A-AAF170DE17E9}" type="datetimeFigureOut">
              <a:rPr lang="en-US"/>
              <a:pPr/>
              <a:t>4/13/2011</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16BF57D9-AA8C-4A58-B2F4-BA2826FFA82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9D482AC-7210-4280-8ABF-65DC1352BEDA}" type="datetimeFigureOut">
              <a:rPr lang="en-US"/>
              <a:pPr/>
              <a:t>4/13/2011</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4E3ED002-A0E8-44B0-82D7-CB56982C510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456266"/>
            <a:ext cx="12634915" cy="6197600"/>
          </a:xfrm>
        </p:spPr>
        <p:txBody>
          <a:bodyPr anchor="b"/>
          <a:lstStyle>
            <a:lvl1pPr algn="l">
              <a:defRPr sz="9300" b="1"/>
            </a:lvl1pPr>
          </a:lstStyle>
          <a:p>
            <a:r>
              <a:rPr lang="en-US" smtClean="0"/>
              <a:t>Click to edit Master title style</a:t>
            </a:r>
            <a:endParaRPr lang="en-US"/>
          </a:p>
        </p:txBody>
      </p:sp>
      <p:sp>
        <p:nvSpPr>
          <p:cNvPr id="3" name="Content Placeholder 2"/>
          <p:cNvSpPr>
            <a:spLocks noGrp="1"/>
          </p:cNvSpPr>
          <p:nvPr>
            <p:ph idx="1"/>
          </p:nvPr>
        </p:nvSpPr>
        <p:spPr>
          <a:xfrm>
            <a:off x="15015210" y="1456270"/>
            <a:ext cx="21469350" cy="31216603"/>
          </a:xfrm>
        </p:spPr>
        <p:txBody>
          <a:bodyPr/>
          <a:lstStyle>
            <a:lvl1pPr>
              <a:defRPr sz="15000"/>
            </a:lvl1pPr>
            <a:lvl2pPr>
              <a:defRPr sz="13100"/>
            </a:lvl2pPr>
            <a:lvl3pPr>
              <a:defRPr sz="11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7653870"/>
            <a:ext cx="12634915" cy="25019003"/>
          </a:xfrm>
        </p:spPr>
        <p:txBody>
          <a:bodyPr/>
          <a:lstStyle>
            <a:lvl1pPr marL="0" indent="0">
              <a:buNone/>
              <a:defRPr sz="6600"/>
            </a:lvl1pPr>
            <a:lvl2pPr marL="2142096" indent="0">
              <a:buNone/>
              <a:defRPr sz="5600"/>
            </a:lvl2pPr>
            <a:lvl3pPr marL="4284193" indent="0">
              <a:buNone/>
              <a:defRPr sz="4700"/>
            </a:lvl3pPr>
            <a:lvl4pPr marL="6426291" indent="0">
              <a:buNone/>
              <a:defRPr sz="4200"/>
            </a:lvl4pPr>
            <a:lvl5pPr marL="8568387" indent="0">
              <a:buNone/>
              <a:defRPr sz="4200"/>
            </a:lvl5pPr>
            <a:lvl6pPr marL="10710483" indent="0">
              <a:buNone/>
              <a:defRPr sz="4200"/>
            </a:lvl6pPr>
            <a:lvl7pPr marL="12852580" indent="0">
              <a:buNone/>
              <a:defRPr sz="4200"/>
            </a:lvl7pPr>
            <a:lvl8pPr marL="14994678" indent="0">
              <a:buNone/>
              <a:defRPr sz="4200"/>
            </a:lvl8pPr>
            <a:lvl9pPr marL="17136774" indent="0">
              <a:buNone/>
              <a:defRPr sz="4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5AC2FB6-A14D-4A8F-A052-3BED82AB2390}" type="datetimeFigureOut">
              <a:rPr lang="en-US"/>
              <a:pPr/>
              <a:t>4/13/2011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DB4AE95-3484-41CA-9341-C8C2B507D5E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5603200"/>
            <a:ext cx="23042880" cy="3022603"/>
          </a:xfrm>
        </p:spPr>
        <p:txBody>
          <a:bodyPr anchor="b"/>
          <a:lstStyle>
            <a:lvl1pPr algn="l">
              <a:defRPr sz="9300" b="1"/>
            </a:lvl1pPr>
          </a:lstStyle>
          <a:p>
            <a:r>
              <a:rPr lang="en-US" smtClean="0"/>
              <a:t>Click to edit Master title style</a:t>
            </a:r>
            <a:endParaRPr lang="en-US"/>
          </a:p>
        </p:txBody>
      </p:sp>
      <p:sp>
        <p:nvSpPr>
          <p:cNvPr id="3" name="Picture Placeholder 2"/>
          <p:cNvSpPr>
            <a:spLocks noGrp="1"/>
          </p:cNvSpPr>
          <p:nvPr>
            <p:ph type="pic" idx="1"/>
          </p:nvPr>
        </p:nvSpPr>
        <p:spPr>
          <a:xfrm>
            <a:off x="7527610" y="3268134"/>
            <a:ext cx="23042880" cy="21945600"/>
          </a:xfrm>
        </p:spPr>
        <p:txBody>
          <a:bodyPr rtlCol="0">
            <a:normAutofit/>
          </a:bodyPr>
          <a:lstStyle>
            <a:lvl1pPr marL="0" indent="0">
              <a:buNone/>
              <a:defRPr sz="15000"/>
            </a:lvl1pPr>
            <a:lvl2pPr marL="2142096" indent="0">
              <a:buNone/>
              <a:defRPr sz="13100"/>
            </a:lvl2pPr>
            <a:lvl3pPr marL="4284193" indent="0">
              <a:buNone/>
              <a:defRPr sz="11300"/>
            </a:lvl3pPr>
            <a:lvl4pPr marL="6426291" indent="0">
              <a:buNone/>
              <a:defRPr sz="9300"/>
            </a:lvl4pPr>
            <a:lvl5pPr marL="8568387" indent="0">
              <a:buNone/>
              <a:defRPr sz="9300"/>
            </a:lvl5pPr>
            <a:lvl6pPr marL="10710483" indent="0">
              <a:buNone/>
              <a:defRPr sz="9300"/>
            </a:lvl6pPr>
            <a:lvl7pPr marL="12852580" indent="0">
              <a:buNone/>
              <a:defRPr sz="9300"/>
            </a:lvl7pPr>
            <a:lvl8pPr marL="14994678" indent="0">
              <a:buNone/>
              <a:defRPr sz="9300"/>
            </a:lvl8pPr>
            <a:lvl9pPr marL="17136774" indent="0">
              <a:buNone/>
              <a:defRPr sz="9300"/>
            </a:lvl9pPr>
          </a:lstStyle>
          <a:p>
            <a:pPr lvl="0"/>
            <a:endParaRPr lang="en-US" noProof="0" smtClean="0"/>
          </a:p>
        </p:txBody>
      </p:sp>
      <p:sp>
        <p:nvSpPr>
          <p:cNvPr id="4" name="Text Placeholder 3"/>
          <p:cNvSpPr>
            <a:spLocks noGrp="1"/>
          </p:cNvSpPr>
          <p:nvPr>
            <p:ph type="body" sz="half" idx="2"/>
          </p:nvPr>
        </p:nvSpPr>
        <p:spPr>
          <a:xfrm>
            <a:off x="7527610" y="28625802"/>
            <a:ext cx="23042880" cy="4292598"/>
          </a:xfrm>
        </p:spPr>
        <p:txBody>
          <a:bodyPr/>
          <a:lstStyle>
            <a:lvl1pPr marL="0" indent="0">
              <a:buNone/>
              <a:defRPr sz="6600"/>
            </a:lvl1pPr>
            <a:lvl2pPr marL="2142096" indent="0">
              <a:buNone/>
              <a:defRPr sz="5600"/>
            </a:lvl2pPr>
            <a:lvl3pPr marL="4284193" indent="0">
              <a:buNone/>
              <a:defRPr sz="4700"/>
            </a:lvl3pPr>
            <a:lvl4pPr marL="6426291" indent="0">
              <a:buNone/>
              <a:defRPr sz="4200"/>
            </a:lvl4pPr>
            <a:lvl5pPr marL="8568387" indent="0">
              <a:buNone/>
              <a:defRPr sz="4200"/>
            </a:lvl5pPr>
            <a:lvl6pPr marL="10710483" indent="0">
              <a:buNone/>
              <a:defRPr sz="4200"/>
            </a:lvl6pPr>
            <a:lvl7pPr marL="12852580" indent="0">
              <a:buNone/>
              <a:defRPr sz="4200"/>
            </a:lvl7pPr>
            <a:lvl8pPr marL="14994678" indent="0">
              <a:buNone/>
              <a:defRPr sz="4200"/>
            </a:lvl8pPr>
            <a:lvl9pPr marL="17136774" indent="0">
              <a:buNone/>
              <a:defRPr sz="4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30B52E-3821-4CD2-9900-4913A5E50BD7}" type="datetimeFigureOut">
              <a:rPr lang="en-US"/>
              <a:pPr/>
              <a:t>4/13/2011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F0AD00A-3D43-40E9-AA8E-BB752F638D0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20240" y="1464469"/>
            <a:ext cx="34564320" cy="6096000"/>
          </a:xfrm>
          <a:prstGeom prst="rect">
            <a:avLst/>
          </a:prstGeom>
          <a:noFill/>
          <a:ln w="9525">
            <a:noFill/>
            <a:miter lim="800000"/>
            <a:headEnd/>
            <a:tailEnd/>
          </a:ln>
        </p:spPr>
        <p:txBody>
          <a:bodyPr vert="horz" wrap="square" lIns="428419" tIns="214209" rIns="428419" bIns="214209"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1920240" y="8534797"/>
            <a:ext cx="34564320" cy="24137938"/>
          </a:xfrm>
          <a:prstGeom prst="rect">
            <a:avLst/>
          </a:prstGeom>
          <a:noFill/>
          <a:ln w="9525">
            <a:noFill/>
            <a:miter lim="800000"/>
            <a:headEnd/>
            <a:tailEnd/>
          </a:ln>
        </p:spPr>
        <p:txBody>
          <a:bodyPr vert="horz" wrap="square" lIns="428419" tIns="214209" rIns="428419" bIns="2142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920240" y="33901062"/>
            <a:ext cx="8961120" cy="1946673"/>
          </a:xfrm>
          <a:prstGeom prst="rect">
            <a:avLst/>
          </a:prstGeom>
        </p:spPr>
        <p:txBody>
          <a:bodyPr vert="horz" wrap="square" lIns="428419" tIns="214209" rIns="428419" bIns="214209" numCol="1" anchor="ctr" anchorCtr="0" compatLnSpc="1">
            <a:prstTxWarp prst="textNoShape">
              <a:avLst/>
            </a:prstTxWarp>
          </a:bodyPr>
          <a:lstStyle>
            <a:lvl1pPr>
              <a:defRPr sz="5600">
                <a:solidFill>
                  <a:srgbClr val="898989"/>
                </a:solidFill>
                <a:latin typeface="Calibri" pitchFamily="34" charset="0"/>
              </a:defRPr>
            </a:lvl1pPr>
          </a:lstStyle>
          <a:p>
            <a:fld id="{35B1DCAB-C594-46E7-8184-634EB0FE6D0B}" type="datetimeFigureOut">
              <a:rPr lang="en-US"/>
              <a:pPr/>
              <a:t>4/13/2011</a:t>
            </a:fld>
            <a:endParaRPr lang="en-US"/>
          </a:p>
        </p:txBody>
      </p:sp>
      <p:sp>
        <p:nvSpPr>
          <p:cNvPr id="5" name="Footer Placeholder 4"/>
          <p:cNvSpPr>
            <a:spLocks noGrp="1"/>
          </p:cNvSpPr>
          <p:nvPr>
            <p:ph type="ftr" sz="quarter" idx="3"/>
          </p:nvPr>
        </p:nvSpPr>
        <p:spPr>
          <a:xfrm>
            <a:off x="13121640" y="33901062"/>
            <a:ext cx="12161520" cy="1946673"/>
          </a:xfrm>
          <a:prstGeom prst="rect">
            <a:avLst/>
          </a:prstGeom>
        </p:spPr>
        <p:txBody>
          <a:bodyPr vert="horz" wrap="square" lIns="428419" tIns="214209" rIns="428419" bIns="214209" numCol="1" anchor="ctr" anchorCtr="0" compatLnSpc="1">
            <a:prstTxWarp prst="textNoShape">
              <a:avLst/>
            </a:prstTxWarp>
          </a:bodyPr>
          <a:lstStyle>
            <a:lvl1pPr algn="ctr">
              <a:defRPr sz="56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27523440" y="33901062"/>
            <a:ext cx="8961120" cy="1946673"/>
          </a:xfrm>
          <a:prstGeom prst="rect">
            <a:avLst/>
          </a:prstGeom>
        </p:spPr>
        <p:txBody>
          <a:bodyPr vert="horz" wrap="square" lIns="428419" tIns="214209" rIns="428419" bIns="214209" numCol="1" anchor="ctr" anchorCtr="0" compatLnSpc="1">
            <a:prstTxWarp prst="textNoShape">
              <a:avLst/>
            </a:prstTxWarp>
          </a:bodyPr>
          <a:lstStyle>
            <a:lvl1pPr algn="r">
              <a:defRPr sz="5600">
                <a:solidFill>
                  <a:srgbClr val="898989"/>
                </a:solidFill>
                <a:latin typeface="Calibri" pitchFamily="34" charset="0"/>
              </a:defRPr>
            </a:lvl1pPr>
          </a:lstStyle>
          <a:p>
            <a:fld id="{D5906CC4-7E62-403B-BA70-2803C4AC047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0600" kern="1200">
          <a:solidFill>
            <a:schemeClr val="tx1"/>
          </a:solidFill>
          <a:latin typeface="+mj-lt"/>
          <a:ea typeface="+mj-ea"/>
          <a:cs typeface="+mj-cs"/>
        </a:defRPr>
      </a:lvl1pPr>
      <a:lvl2pPr algn="ctr" rtl="0" eaLnBrk="0" fontAlgn="base" hangingPunct="0">
        <a:spcBef>
          <a:spcPct val="0"/>
        </a:spcBef>
        <a:spcAft>
          <a:spcPct val="0"/>
        </a:spcAft>
        <a:defRPr sz="20600">
          <a:solidFill>
            <a:schemeClr val="tx1"/>
          </a:solidFill>
          <a:latin typeface="Calibri" pitchFamily="34" charset="0"/>
        </a:defRPr>
      </a:lvl2pPr>
      <a:lvl3pPr algn="ctr" rtl="0" eaLnBrk="0" fontAlgn="base" hangingPunct="0">
        <a:spcBef>
          <a:spcPct val="0"/>
        </a:spcBef>
        <a:spcAft>
          <a:spcPct val="0"/>
        </a:spcAft>
        <a:defRPr sz="20600">
          <a:solidFill>
            <a:schemeClr val="tx1"/>
          </a:solidFill>
          <a:latin typeface="Calibri" pitchFamily="34" charset="0"/>
        </a:defRPr>
      </a:lvl3pPr>
      <a:lvl4pPr algn="ctr" rtl="0" eaLnBrk="0" fontAlgn="base" hangingPunct="0">
        <a:spcBef>
          <a:spcPct val="0"/>
        </a:spcBef>
        <a:spcAft>
          <a:spcPct val="0"/>
        </a:spcAft>
        <a:defRPr sz="20600">
          <a:solidFill>
            <a:schemeClr val="tx1"/>
          </a:solidFill>
          <a:latin typeface="Calibri" pitchFamily="34" charset="0"/>
        </a:defRPr>
      </a:lvl4pPr>
      <a:lvl5pPr algn="ctr" rtl="0" eaLnBrk="0" fontAlgn="base" hangingPunct="0">
        <a:spcBef>
          <a:spcPct val="0"/>
        </a:spcBef>
        <a:spcAft>
          <a:spcPct val="0"/>
        </a:spcAft>
        <a:defRPr sz="20600">
          <a:solidFill>
            <a:schemeClr val="tx1"/>
          </a:solidFill>
          <a:latin typeface="Calibri" pitchFamily="34" charset="0"/>
        </a:defRPr>
      </a:lvl5pPr>
      <a:lvl6pPr marL="2142096" algn="ctr" rtl="0" fontAlgn="base">
        <a:spcBef>
          <a:spcPct val="0"/>
        </a:spcBef>
        <a:spcAft>
          <a:spcPct val="0"/>
        </a:spcAft>
        <a:defRPr sz="20600">
          <a:solidFill>
            <a:schemeClr val="tx1"/>
          </a:solidFill>
          <a:latin typeface="Calibri" pitchFamily="34" charset="0"/>
        </a:defRPr>
      </a:lvl6pPr>
      <a:lvl7pPr marL="4284193" algn="ctr" rtl="0" fontAlgn="base">
        <a:spcBef>
          <a:spcPct val="0"/>
        </a:spcBef>
        <a:spcAft>
          <a:spcPct val="0"/>
        </a:spcAft>
        <a:defRPr sz="20600">
          <a:solidFill>
            <a:schemeClr val="tx1"/>
          </a:solidFill>
          <a:latin typeface="Calibri" pitchFamily="34" charset="0"/>
        </a:defRPr>
      </a:lvl7pPr>
      <a:lvl8pPr marL="6426291" algn="ctr" rtl="0" fontAlgn="base">
        <a:spcBef>
          <a:spcPct val="0"/>
        </a:spcBef>
        <a:spcAft>
          <a:spcPct val="0"/>
        </a:spcAft>
        <a:defRPr sz="20600">
          <a:solidFill>
            <a:schemeClr val="tx1"/>
          </a:solidFill>
          <a:latin typeface="Calibri" pitchFamily="34" charset="0"/>
        </a:defRPr>
      </a:lvl8pPr>
      <a:lvl9pPr marL="8568387" algn="ctr" rtl="0" fontAlgn="base">
        <a:spcBef>
          <a:spcPct val="0"/>
        </a:spcBef>
        <a:spcAft>
          <a:spcPct val="0"/>
        </a:spcAft>
        <a:defRPr sz="20600">
          <a:solidFill>
            <a:schemeClr val="tx1"/>
          </a:solidFill>
          <a:latin typeface="Calibri" pitchFamily="34" charset="0"/>
        </a:defRPr>
      </a:lvl9pPr>
    </p:titleStyle>
    <p:bodyStyle>
      <a:lvl1pPr marL="1605366" indent="-1605366" algn="l" rtl="0" eaLnBrk="0" fontAlgn="base" hangingPunct="0">
        <a:spcBef>
          <a:spcPct val="20000"/>
        </a:spcBef>
        <a:spcAft>
          <a:spcPct val="0"/>
        </a:spcAft>
        <a:buFont typeface="Arial" charset="0"/>
        <a:buChar char="•"/>
        <a:defRPr sz="15000" kern="1200">
          <a:solidFill>
            <a:schemeClr val="tx1"/>
          </a:solidFill>
          <a:latin typeface="+mn-lt"/>
          <a:ea typeface="+mn-ea"/>
          <a:cs typeface="+mn-cs"/>
        </a:defRPr>
      </a:lvl1pPr>
      <a:lvl2pPr marL="3480102" indent="-1337805" algn="l" rtl="0" eaLnBrk="0" fontAlgn="base" hangingPunct="0">
        <a:spcBef>
          <a:spcPct val="20000"/>
        </a:spcBef>
        <a:spcAft>
          <a:spcPct val="0"/>
        </a:spcAft>
        <a:buFont typeface="Arial" charset="0"/>
        <a:buChar char="–"/>
        <a:defRPr sz="13100" kern="1200">
          <a:solidFill>
            <a:schemeClr val="tx1"/>
          </a:solidFill>
          <a:latin typeface="+mn-lt"/>
          <a:ea typeface="+mn-ea"/>
          <a:cs typeface="+mn-cs"/>
        </a:defRPr>
      </a:lvl2pPr>
      <a:lvl3pPr marL="5354837" indent="-1070244" algn="l" rtl="0" eaLnBrk="0" fontAlgn="base" hangingPunct="0">
        <a:spcBef>
          <a:spcPct val="20000"/>
        </a:spcBef>
        <a:spcAft>
          <a:spcPct val="0"/>
        </a:spcAft>
        <a:buFont typeface="Arial" charset="0"/>
        <a:buChar char="•"/>
        <a:defRPr sz="11300" kern="1200">
          <a:solidFill>
            <a:schemeClr val="tx1"/>
          </a:solidFill>
          <a:latin typeface="+mn-lt"/>
          <a:ea typeface="+mn-ea"/>
          <a:cs typeface="+mn-cs"/>
        </a:defRPr>
      </a:lvl3pPr>
      <a:lvl4pPr marL="7497134" indent="-1070244" algn="l" rtl="0" eaLnBrk="0" fontAlgn="base" hangingPunct="0">
        <a:spcBef>
          <a:spcPct val="20000"/>
        </a:spcBef>
        <a:spcAft>
          <a:spcPct val="0"/>
        </a:spcAft>
        <a:buFont typeface="Arial" charset="0"/>
        <a:buChar char="–"/>
        <a:defRPr sz="9300" kern="1200">
          <a:solidFill>
            <a:schemeClr val="tx1"/>
          </a:solidFill>
          <a:latin typeface="+mn-lt"/>
          <a:ea typeface="+mn-ea"/>
          <a:cs typeface="+mn-cs"/>
        </a:defRPr>
      </a:lvl4pPr>
      <a:lvl5pPr marL="9639430" indent="-1070244" algn="l" rtl="0" eaLnBrk="0" fontAlgn="base" hangingPunct="0">
        <a:spcBef>
          <a:spcPct val="20000"/>
        </a:spcBef>
        <a:spcAft>
          <a:spcPct val="0"/>
        </a:spcAft>
        <a:buFont typeface="Arial" charset="0"/>
        <a:buChar char="»"/>
        <a:defRPr sz="9300" kern="1200">
          <a:solidFill>
            <a:schemeClr val="tx1"/>
          </a:solidFill>
          <a:latin typeface="+mn-lt"/>
          <a:ea typeface="+mn-ea"/>
          <a:cs typeface="+mn-cs"/>
        </a:defRPr>
      </a:lvl5pPr>
      <a:lvl6pPr marL="11781532"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6pPr>
      <a:lvl7pPr marL="13923629"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7pPr>
      <a:lvl8pPr marL="16065726"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8pPr>
      <a:lvl9pPr marL="18207822"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9pPr>
    </p:bodyStyle>
    <p:otherStyle>
      <a:defPPr>
        <a:defRPr lang="en-US"/>
      </a:defPPr>
      <a:lvl1pPr marL="0" algn="l" defTabSz="4284193" rtl="0" eaLnBrk="1" latinLnBrk="0" hangingPunct="1">
        <a:defRPr sz="8400" kern="1200">
          <a:solidFill>
            <a:schemeClr val="tx1"/>
          </a:solidFill>
          <a:latin typeface="+mn-lt"/>
          <a:ea typeface="+mn-ea"/>
          <a:cs typeface="+mn-cs"/>
        </a:defRPr>
      </a:lvl1pPr>
      <a:lvl2pPr marL="2142096" algn="l" defTabSz="4284193" rtl="0" eaLnBrk="1" latinLnBrk="0" hangingPunct="1">
        <a:defRPr sz="8400" kern="1200">
          <a:solidFill>
            <a:schemeClr val="tx1"/>
          </a:solidFill>
          <a:latin typeface="+mn-lt"/>
          <a:ea typeface="+mn-ea"/>
          <a:cs typeface="+mn-cs"/>
        </a:defRPr>
      </a:lvl2pPr>
      <a:lvl3pPr marL="4284193" algn="l" defTabSz="4284193" rtl="0" eaLnBrk="1" latinLnBrk="0" hangingPunct="1">
        <a:defRPr sz="8400" kern="1200">
          <a:solidFill>
            <a:schemeClr val="tx1"/>
          </a:solidFill>
          <a:latin typeface="+mn-lt"/>
          <a:ea typeface="+mn-ea"/>
          <a:cs typeface="+mn-cs"/>
        </a:defRPr>
      </a:lvl3pPr>
      <a:lvl4pPr marL="6426291" algn="l" defTabSz="4284193" rtl="0" eaLnBrk="1" latinLnBrk="0" hangingPunct="1">
        <a:defRPr sz="8400" kern="1200">
          <a:solidFill>
            <a:schemeClr val="tx1"/>
          </a:solidFill>
          <a:latin typeface="+mn-lt"/>
          <a:ea typeface="+mn-ea"/>
          <a:cs typeface="+mn-cs"/>
        </a:defRPr>
      </a:lvl4pPr>
      <a:lvl5pPr marL="8568387" algn="l" defTabSz="4284193" rtl="0" eaLnBrk="1" latinLnBrk="0" hangingPunct="1">
        <a:defRPr sz="8400" kern="1200">
          <a:solidFill>
            <a:schemeClr val="tx1"/>
          </a:solidFill>
          <a:latin typeface="+mn-lt"/>
          <a:ea typeface="+mn-ea"/>
          <a:cs typeface="+mn-cs"/>
        </a:defRPr>
      </a:lvl5pPr>
      <a:lvl6pPr marL="10710483" algn="l" defTabSz="4284193" rtl="0" eaLnBrk="1" latinLnBrk="0" hangingPunct="1">
        <a:defRPr sz="8400" kern="1200">
          <a:solidFill>
            <a:schemeClr val="tx1"/>
          </a:solidFill>
          <a:latin typeface="+mn-lt"/>
          <a:ea typeface="+mn-ea"/>
          <a:cs typeface="+mn-cs"/>
        </a:defRPr>
      </a:lvl6pPr>
      <a:lvl7pPr marL="12852580" algn="l" defTabSz="4284193" rtl="0" eaLnBrk="1" latinLnBrk="0" hangingPunct="1">
        <a:defRPr sz="8400" kern="1200">
          <a:solidFill>
            <a:schemeClr val="tx1"/>
          </a:solidFill>
          <a:latin typeface="+mn-lt"/>
          <a:ea typeface="+mn-ea"/>
          <a:cs typeface="+mn-cs"/>
        </a:defRPr>
      </a:lvl7pPr>
      <a:lvl8pPr marL="14994678" algn="l" defTabSz="4284193" rtl="0" eaLnBrk="1" latinLnBrk="0" hangingPunct="1">
        <a:defRPr sz="8400" kern="1200">
          <a:solidFill>
            <a:schemeClr val="tx1"/>
          </a:solidFill>
          <a:latin typeface="+mn-lt"/>
          <a:ea typeface="+mn-ea"/>
          <a:cs typeface="+mn-cs"/>
        </a:defRPr>
      </a:lvl8pPr>
      <a:lvl9pPr marL="17136774" algn="l" defTabSz="4284193"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hyperlink" Target="http://www.hhmi.org/"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gif"/><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6403300" y="6762750"/>
            <a:ext cx="10961370" cy="14859000"/>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8419" tIns="214209" rIns="428419" bIns="214209" anchor="ctr"/>
          <a:lstStyle/>
          <a:p>
            <a:pPr algn="ctr"/>
            <a:r>
              <a:rPr lang="en-US" sz="5000" b="1" u="sng" dirty="0" smtClean="0">
                <a:solidFill>
                  <a:schemeClr val="tx1"/>
                </a:solidFill>
                <a:cs typeface="Arial" charset="0"/>
              </a:rPr>
              <a:t>Heterogeneity and Failure Dynamics</a:t>
            </a: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a:solidFill>
                <a:schemeClr val="tx1"/>
              </a:solidFill>
              <a:cs typeface="Arial" charset="0"/>
            </a:endParaRPr>
          </a:p>
        </p:txBody>
      </p:sp>
      <p:grpSp>
        <p:nvGrpSpPr>
          <p:cNvPr id="220" name="Group 219"/>
          <p:cNvGrpSpPr/>
          <p:nvPr/>
        </p:nvGrpSpPr>
        <p:grpSpPr>
          <a:xfrm>
            <a:off x="960120" y="20269200"/>
            <a:ext cx="6160770" cy="5752701"/>
            <a:chOff x="960120" y="20669251"/>
            <a:chExt cx="6160770" cy="5752701"/>
          </a:xfrm>
        </p:grpSpPr>
        <p:sp>
          <p:nvSpPr>
            <p:cNvPr id="100" name="Rectangle 99"/>
            <p:cNvSpPr/>
            <p:nvPr/>
          </p:nvSpPr>
          <p:spPr>
            <a:xfrm>
              <a:off x="960120" y="20669251"/>
              <a:ext cx="6160770" cy="5752701"/>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8419" tIns="214209" rIns="428419" bIns="214209" anchor="ctr"/>
            <a:lstStyle/>
            <a:p>
              <a:pPr algn="ctr"/>
              <a:endParaRPr lang="en-US">
                <a:solidFill>
                  <a:srgbClr val="FFFFFF"/>
                </a:solidFill>
                <a:cs typeface="Arial" charset="0"/>
              </a:endParaRPr>
            </a:p>
          </p:txBody>
        </p:sp>
        <p:grpSp>
          <p:nvGrpSpPr>
            <p:cNvPr id="87" name="Group 86"/>
            <p:cNvGrpSpPr/>
            <p:nvPr/>
          </p:nvGrpSpPr>
          <p:grpSpPr>
            <a:xfrm>
              <a:off x="1380958" y="20909116"/>
              <a:ext cx="5419892" cy="5379884"/>
              <a:chOff x="1024627" y="1828800"/>
              <a:chExt cx="4421199" cy="4254472"/>
            </a:xfrm>
            <a:noFill/>
          </p:grpSpPr>
          <p:sp>
            <p:nvSpPr>
              <p:cNvPr id="88" name="TextBox 87"/>
              <p:cNvSpPr txBox="1"/>
              <p:nvPr/>
            </p:nvSpPr>
            <p:spPr>
              <a:xfrm>
                <a:off x="2438400" y="5791200"/>
                <a:ext cx="1752600" cy="292072"/>
              </a:xfrm>
              <a:prstGeom prst="rect">
                <a:avLst/>
              </a:prstGeom>
              <a:grpFill/>
              <a:ln w="127000">
                <a:noFill/>
              </a:ln>
            </p:spPr>
            <p:txBody>
              <a:bodyPr wrap="square" rtlCol="0">
                <a:spAutoFit/>
              </a:bodyPr>
              <a:lstStyle/>
              <a:p>
                <a:r>
                  <a:rPr lang="en-US" b="1" dirty="0" smtClean="0"/>
                  <a:t>Time</a:t>
                </a:r>
                <a:endParaRPr lang="en-US" b="1" dirty="0"/>
              </a:p>
            </p:txBody>
          </p:sp>
          <p:grpSp>
            <p:nvGrpSpPr>
              <p:cNvPr id="89" name="Group 11"/>
              <p:cNvGrpSpPr/>
              <p:nvPr/>
            </p:nvGrpSpPr>
            <p:grpSpPr>
              <a:xfrm>
                <a:off x="1024627" y="1828800"/>
                <a:ext cx="4421199" cy="4063220"/>
                <a:chOff x="1024627" y="1905000"/>
                <a:chExt cx="4421199" cy="4063220"/>
              </a:xfrm>
              <a:grpFill/>
            </p:grpSpPr>
            <p:pic>
              <p:nvPicPr>
                <p:cNvPr id="90" name="Picture 3" descr="~AUT0004"/>
                <p:cNvPicPr>
                  <a:picLocks noGrp="1" noChangeAspect="1" noChangeArrowheads="1"/>
                </p:cNvPicPr>
                <p:nvPr>
                  <p:ph sz="quarter" idx="1"/>
                </p:nvPr>
              </p:nvPicPr>
              <p:blipFill>
                <a:blip r:embed="rId3" cstate="print"/>
                <a:srcRect t="9677" b="9677"/>
                <a:stretch>
                  <a:fillRect/>
                </a:stretch>
              </p:blipFill>
              <p:spPr>
                <a:xfrm>
                  <a:off x="1178626" y="2158219"/>
                  <a:ext cx="4267200" cy="3810001"/>
                </a:xfrm>
                <a:grpFill/>
                <a:ln w="127000">
                  <a:noFill/>
                </a:ln>
              </p:spPr>
            </p:pic>
            <p:sp>
              <p:nvSpPr>
                <p:cNvPr id="91" name="TextBox 90"/>
                <p:cNvSpPr txBox="1"/>
                <p:nvPr/>
              </p:nvSpPr>
              <p:spPr>
                <a:xfrm rot="16200000" flipH="1">
                  <a:off x="32266" y="3887961"/>
                  <a:ext cx="2286000" cy="301277"/>
                </a:xfrm>
                <a:prstGeom prst="rect">
                  <a:avLst/>
                </a:prstGeom>
                <a:grpFill/>
                <a:ln w="127000">
                  <a:noFill/>
                </a:ln>
              </p:spPr>
              <p:txBody>
                <a:bodyPr wrap="square" rtlCol="0">
                  <a:spAutoFit/>
                </a:bodyPr>
                <a:lstStyle/>
                <a:p>
                  <a:r>
                    <a:rPr lang="en-US" b="1" dirty="0" smtClean="0"/>
                    <a:t>Log of Failure Rate</a:t>
                  </a:r>
                  <a:endParaRPr lang="en-US" b="1" dirty="0"/>
                </a:p>
              </p:txBody>
            </p:sp>
            <p:sp>
              <p:nvSpPr>
                <p:cNvPr id="92" name="TextBox 91"/>
                <p:cNvSpPr txBox="1"/>
                <p:nvPr/>
              </p:nvSpPr>
              <p:spPr>
                <a:xfrm>
                  <a:off x="1905000" y="1905000"/>
                  <a:ext cx="3276600" cy="292072"/>
                </a:xfrm>
                <a:prstGeom prst="rect">
                  <a:avLst/>
                </a:prstGeom>
                <a:grpFill/>
                <a:ln w="127000">
                  <a:noFill/>
                </a:ln>
              </p:spPr>
              <p:txBody>
                <a:bodyPr wrap="square" rtlCol="0">
                  <a:spAutoFit/>
                </a:bodyPr>
                <a:lstStyle/>
                <a:p>
                  <a:r>
                    <a:rPr lang="en-US" b="1" dirty="0" smtClean="0"/>
                    <a:t>Gompertz Law of Mortality</a:t>
                  </a:r>
                  <a:endParaRPr lang="en-US" b="1" dirty="0"/>
                </a:p>
              </p:txBody>
            </p:sp>
          </p:grpSp>
        </p:grpSp>
      </p:grpSp>
      <p:sp>
        <p:nvSpPr>
          <p:cNvPr id="2050" name="Title 1"/>
          <p:cNvSpPr>
            <a:spLocks noGrp="1"/>
          </p:cNvSpPr>
          <p:nvPr>
            <p:ph type="ctrTitle"/>
          </p:nvPr>
        </p:nvSpPr>
        <p:spPr>
          <a:xfrm>
            <a:off x="880110" y="1333500"/>
            <a:ext cx="36404550" cy="4877594"/>
          </a:xfrm>
          <a:solidFill>
            <a:schemeClr val="accent4">
              <a:lumMod val="40000"/>
              <a:lumOff val="60000"/>
            </a:schemeClr>
          </a:solidFill>
          <a:ln w="127000">
            <a:solidFill>
              <a:schemeClr val="accent4">
                <a:lumMod val="50000"/>
              </a:schemeClr>
            </a:solidFill>
          </a:ln>
        </p:spPr>
        <p:txBody>
          <a:bodyPr/>
          <a:lstStyle/>
          <a:p>
            <a:pPr eaLnBrk="1" hangingPunct="1"/>
            <a:r>
              <a:rPr lang="en-US" sz="7500" dirty="0" smtClean="0"/>
              <a:t>Heterogeneity is a Key Factor of Biological Aging Based on Reliability Modeling</a:t>
            </a:r>
            <a:br>
              <a:rPr lang="en-US" sz="7500" dirty="0" smtClean="0"/>
            </a:br>
            <a:r>
              <a:rPr lang="en-US" sz="5600" i="1" dirty="0" smtClean="0"/>
              <a:t>Erika </a:t>
            </a:r>
            <a:r>
              <a:rPr lang="en-US" sz="5600" i="1" dirty="0" err="1" smtClean="0"/>
              <a:t>Dommond</a:t>
            </a:r>
            <a:r>
              <a:rPr lang="en-US" sz="5600" i="1" dirty="0" smtClean="0"/>
              <a:t/>
            </a:r>
            <a:br>
              <a:rPr lang="en-US" sz="5600" i="1" dirty="0" smtClean="0"/>
            </a:br>
            <a:r>
              <a:rPr lang="en-US" sz="5600" i="1" dirty="0" smtClean="0"/>
              <a:t>Dr. Hong Qin, Ph.D., Biology Department, Dr. </a:t>
            </a:r>
            <a:r>
              <a:rPr lang="en-US" sz="5600" i="1" dirty="0" err="1" smtClean="0"/>
              <a:t>Nagambal</a:t>
            </a:r>
            <a:r>
              <a:rPr lang="en-US" sz="5600" i="1" dirty="0" smtClean="0"/>
              <a:t> Shah, Ph.D., Mathematics Department</a:t>
            </a:r>
            <a:endParaRPr lang="en-US" sz="7500" i="1" dirty="0" smtClean="0"/>
          </a:p>
        </p:txBody>
      </p:sp>
      <p:pic>
        <p:nvPicPr>
          <p:cNvPr id="84" name="il_fi" descr="http://www.alumniunit.com/wp-content/uploads/2010/10/Spelman_College-logo.gif"/>
          <p:cNvPicPr/>
          <p:nvPr/>
        </p:nvPicPr>
        <p:blipFill>
          <a:blip r:embed="rId4" cstate="print">
            <a:clrChange>
              <a:clrFrom>
                <a:srgbClr val="FFFFFF"/>
              </a:clrFrom>
              <a:clrTo>
                <a:srgbClr val="FFFFFF">
                  <a:alpha val="0"/>
                </a:srgbClr>
              </a:clrTo>
            </a:clrChange>
          </a:blip>
          <a:srcRect/>
          <a:stretch>
            <a:fillRect/>
          </a:stretch>
        </p:blipFill>
        <p:spPr bwMode="auto">
          <a:xfrm>
            <a:off x="1040130" y="2286000"/>
            <a:ext cx="2922270" cy="3124200"/>
          </a:xfrm>
          <a:prstGeom prst="rect">
            <a:avLst/>
          </a:prstGeom>
          <a:solidFill>
            <a:schemeClr val="accent4">
              <a:lumMod val="40000"/>
              <a:lumOff val="60000"/>
            </a:schemeClr>
          </a:solidFill>
          <a:ln w="127000">
            <a:noFill/>
            <a:miter lim="800000"/>
            <a:headEnd/>
            <a:tailEnd/>
          </a:ln>
        </p:spPr>
      </p:pic>
      <p:pic>
        <p:nvPicPr>
          <p:cNvPr id="29" name="Picture 7" descr="0904agef5"/>
          <p:cNvPicPr>
            <a:picLocks noChangeAspect="1" noChangeArrowheads="1"/>
          </p:cNvPicPr>
          <p:nvPr/>
        </p:nvPicPr>
        <p:blipFill>
          <a:blip r:embed="rId5" cstate="print"/>
          <a:srcRect/>
          <a:stretch>
            <a:fillRect/>
          </a:stretch>
        </p:blipFill>
        <p:spPr bwMode="auto">
          <a:xfrm>
            <a:off x="8494412" y="26136600"/>
            <a:ext cx="4867258" cy="5619750"/>
          </a:xfrm>
          <a:prstGeom prst="rect">
            <a:avLst/>
          </a:prstGeom>
          <a:solidFill>
            <a:schemeClr val="accent4">
              <a:lumMod val="40000"/>
              <a:lumOff val="60000"/>
            </a:schemeClr>
          </a:solidFill>
          <a:ln w="127000">
            <a:solidFill>
              <a:schemeClr val="accent4">
                <a:lumMod val="50000"/>
              </a:schemeClr>
            </a:solidFill>
            <a:miter lim="800000"/>
            <a:headEnd/>
            <a:tailEnd/>
          </a:ln>
        </p:spPr>
      </p:pic>
      <p:grpSp>
        <p:nvGrpSpPr>
          <p:cNvPr id="221" name="Group 220"/>
          <p:cNvGrpSpPr/>
          <p:nvPr/>
        </p:nvGrpSpPr>
        <p:grpSpPr>
          <a:xfrm>
            <a:off x="533400" y="32537400"/>
            <a:ext cx="13041630" cy="2533650"/>
            <a:chOff x="640080" y="33051750"/>
            <a:chExt cx="13041630" cy="2533650"/>
          </a:xfrm>
        </p:grpSpPr>
        <p:sp>
          <p:nvSpPr>
            <p:cNvPr id="202" name="Rectangle 201"/>
            <p:cNvSpPr/>
            <p:nvPr/>
          </p:nvSpPr>
          <p:spPr>
            <a:xfrm>
              <a:off x="640080" y="33051750"/>
              <a:ext cx="13041630" cy="253365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880110" y="33432750"/>
              <a:ext cx="12561570" cy="1857203"/>
            </a:xfrm>
            <a:prstGeom prst="rect">
              <a:avLst/>
            </a:prstGeom>
            <a:solidFill>
              <a:schemeClr val="bg1"/>
            </a:solidFill>
            <a:ln w="127000">
              <a:solidFill>
                <a:schemeClr val="accent4">
                  <a:lumMod val="50000"/>
                </a:schemeClr>
              </a:solidFill>
            </a:ln>
          </p:spPr>
          <p:txBody>
            <a:bodyPr wrap="square" lIns="376202" tIns="188101" rIns="376202" bIns="188101">
              <a:spAutoFit/>
            </a:bodyPr>
            <a:lstStyle/>
            <a:p>
              <a:pPr algn="just">
                <a:defRPr/>
              </a:pPr>
              <a:r>
                <a:rPr lang="en-US" sz="3200" dirty="0"/>
                <a:t>The left diagram illustrates subsystems composed of a various number of components. As the graph shows, early age failure rates decrease with an increase in components. </a:t>
              </a:r>
            </a:p>
          </p:txBody>
        </p:sp>
      </p:grpSp>
      <p:grpSp>
        <p:nvGrpSpPr>
          <p:cNvPr id="223" name="Group 222"/>
          <p:cNvGrpSpPr/>
          <p:nvPr/>
        </p:nvGrpSpPr>
        <p:grpSpPr>
          <a:xfrm>
            <a:off x="14161770" y="6553200"/>
            <a:ext cx="11593830" cy="4953000"/>
            <a:chOff x="14161770" y="6553200"/>
            <a:chExt cx="11593830" cy="4953000"/>
          </a:xfrm>
        </p:grpSpPr>
        <p:sp>
          <p:nvSpPr>
            <p:cNvPr id="204" name="Rectangle 203"/>
            <p:cNvSpPr/>
            <p:nvPr/>
          </p:nvSpPr>
          <p:spPr>
            <a:xfrm>
              <a:off x="14161770" y="6553200"/>
              <a:ext cx="11593830" cy="4953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4401800" y="6858000"/>
              <a:ext cx="11201400" cy="4473304"/>
            </a:xfrm>
            <a:prstGeom prst="rect">
              <a:avLst/>
            </a:prstGeom>
            <a:solidFill>
              <a:schemeClr val="bg1"/>
            </a:solidFill>
            <a:ln w="127000">
              <a:solidFill>
                <a:schemeClr val="accent4">
                  <a:lumMod val="50000"/>
                </a:schemeClr>
              </a:solidFill>
            </a:ln>
          </p:spPr>
          <p:txBody>
            <a:bodyPr wrap="square" lIns="376202" tIns="188101" rIns="376202" bIns="188101">
              <a:spAutoFit/>
            </a:bodyPr>
            <a:lstStyle/>
            <a:p>
              <a:pPr algn="ctr"/>
              <a:r>
                <a:rPr lang="en-US" sz="7500" b="1" u="sng" dirty="0" smtClean="0"/>
                <a:t>Objective</a:t>
              </a:r>
              <a:endParaRPr lang="en-US" sz="7500" dirty="0"/>
            </a:p>
            <a:p>
              <a:pPr algn="just"/>
              <a:endParaRPr lang="en-US" sz="4700" b="1" u="sng" dirty="0"/>
            </a:p>
            <a:p>
              <a:pPr algn="just">
                <a:buFont typeface="Arial" charset="0"/>
                <a:buChar char="•"/>
              </a:pPr>
              <a:r>
                <a:rPr lang="en-US" sz="3600" dirty="0" smtClean="0"/>
                <a:t>Determine after performing simulations </a:t>
              </a:r>
              <a:r>
                <a:rPr lang="en-US" sz="3600" dirty="0"/>
                <a:t>whether the application </a:t>
              </a:r>
              <a:r>
                <a:rPr lang="en-US" sz="3600" dirty="0" smtClean="0"/>
                <a:t>of heterogeneous </a:t>
              </a:r>
              <a:r>
                <a:rPr lang="en-US" sz="3600" dirty="0"/>
                <a:t>failure rates gives rise to a Gompertz </a:t>
              </a:r>
              <a:r>
                <a:rPr lang="en-US" sz="3600" dirty="0" smtClean="0"/>
                <a:t>Model, the key biological feature of aging. </a:t>
              </a:r>
              <a:endParaRPr lang="en-US" sz="3600" dirty="0"/>
            </a:p>
          </p:txBody>
        </p:sp>
      </p:grpSp>
      <p:grpSp>
        <p:nvGrpSpPr>
          <p:cNvPr id="218" name="Group 217"/>
          <p:cNvGrpSpPr/>
          <p:nvPr/>
        </p:nvGrpSpPr>
        <p:grpSpPr>
          <a:xfrm>
            <a:off x="720090" y="6629400"/>
            <a:ext cx="12961620" cy="13106400"/>
            <a:chOff x="720090" y="6477000"/>
            <a:chExt cx="12961620" cy="13106400"/>
          </a:xfrm>
        </p:grpSpPr>
        <p:sp>
          <p:nvSpPr>
            <p:cNvPr id="198" name="Rectangle 197"/>
            <p:cNvSpPr/>
            <p:nvPr/>
          </p:nvSpPr>
          <p:spPr>
            <a:xfrm>
              <a:off x="720090" y="6477000"/>
              <a:ext cx="12961620" cy="13106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TextBox 95"/>
            <p:cNvSpPr txBox="1">
              <a:spLocks noChangeArrowheads="1"/>
            </p:cNvSpPr>
            <p:nvPr/>
          </p:nvSpPr>
          <p:spPr bwMode="auto">
            <a:xfrm>
              <a:off x="960120" y="6762750"/>
              <a:ext cx="12481560" cy="12434006"/>
            </a:xfrm>
            <a:prstGeom prst="rect">
              <a:avLst/>
            </a:prstGeom>
            <a:solidFill>
              <a:schemeClr val="bg1"/>
            </a:solidFill>
            <a:ln w="127000">
              <a:solidFill>
                <a:schemeClr val="accent4">
                  <a:lumMod val="50000"/>
                </a:schemeClr>
              </a:solidFill>
              <a:miter lim="800000"/>
              <a:headEnd/>
              <a:tailEnd/>
            </a:ln>
          </p:spPr>
          <p:txBody>
            <a:bodyPr wrap="square" lIns="376202" tIns="188101" rIns="376202" bIns="188101">
              <a:spAutoFit/>
            </a:bodyPr>
            <a:lstStyle/>
            <a:p>
              <a:pPr algn="ctr"/>
              <a:r>
                <a:rPr lang="en-US" sz="7500" b="1" u="sng" dirty="0"/>
                <a:t>Introduction</a:t>
              </a:r>
              <a:endParaRPr lang="en-US" sz="3800" b="1" u="sng" dirty="0"/>
            </a:p>
            <a:p>
              <a:pPr algn="just"/>
              <a:r>
                <a:rPr lang="en-US" sz="7500" b="1" u="sng" dirty="0"/>
                <a:t> </a:t>
              </a:r>
              <a:endParaRPr lang="en-US" sz="7500" dirty="0"/>
            </a:p>
            <a:p>
              <a:pPr algn="just"/>
              <a:r>
                <a:rPr lang="en-US" sz="3200" dirty="0"/>
                <a:t>Aging is defined by the increasing risk of failure with time. In terms of organisms, this increased risk of failure can lead to sickness and ultimately death. Therefore, deciphering the mechanisms by which cell components of a biological system age is of great interest. In terms of the aforementioned systems, components are configured in a functionally redundant manner. It follows that the failure of one component does not lead to the death of the entire system . A system fails (dies) when all of its components fail; which can take place at homogeneous (constant) failure rates or </a:t>
              </a:r>
              <a:r>
                <a:rPr lang="en-US" sz="3200" dirty="0" smtClean="0"/>
                <a:t>heterogeneous (non-constant) rates</a:t>
              </a:r>
              <a:r>
                <a:rPr lang="en-US" sz="3200" dirty="0"/>
                <a:t>. </a:t>
              </a:r>
              <a:r>
                <a:rPr lang="en-US" sz="3200" dirty="0" smtClean="0"/>
                <a:t>Consequently, it </a:t>
              </a:r>
              <a:r>
                <a:rPr lang="en-US" sz="3200" dirty="0"/>
                <a:t>is this accumulation of damage to the components which in turn leads to the aging of the system. W</a:t>
              </a:r>
              <a:r>
                <a:rPr lang="en-US" sz="3200" dirty="0" smtClean="0"/>
                <a:t>hen </a:t>
              </a:r>
              <a:r>
                <a:rPr lang="en-US" sz="3200" dirty="0"/>
                <a:t>modeling the failure rate of a biological system, its behavior leads to a Gompertz statistical model. This model is characterized by an exponential increase in failure rates over time; a key biological feature of aging. In previous studies, the classical reliability model employed homogeneous components yet failed give rise to a Gompertz statistical model.  In this study, heterogeneous, or </a:t>
              </a:r>
              <a:r>
                <a:rPr lang="en-US" sz="3200" dirty="0" smtClean="0"/>
                <a:t>non-constant </a:t>
              </a:r>
              <a:r>
                <a:rPr lang="en-US" sz="3200" dirty="0"/>
                <a:t>failure rates are explored with hopes of giving rise </a:t>
              </a:r>
              <a:r>
                <a:rPr lang="en-US" sz="3200" dirty="0" smtClean="0"/>
                <a:t>to the </a:t>
              </a:r>
              <a:r>
                <a:rPr lang="en-US" sz="3200" dirty="0"/>
                <a:t>aforementioned key biological characteristic of aging. </a:t>
              </a:r>
            </a:p>
          </p:txBody>
        </p:sp>
      </p:grpSp>
      <p:grpSp>
        <p:nvGrpSpPr>
          <p:cNvPr id="219" name="Group 218"/>
          <p:cNvGrpSpPr/>
          <p:nvPr/>
        </p:nvGrpSpPr>
        <p:grpSpPr>
          <a:xfrm>
            <a:off x="7760970" y="20802600"/>
            <a:ext cx="5920740" cy="4000500"/>
            <a:chOff x="7760970" y="21145500"/>
            <a:chExt cx="5920740" cy="4000500"/>
          </a:xfrm>
        </p:grpSpPr>
        <p:sp>
          <p:nvSpPr>
            <p:cNvPr id="200" name="Rectangle 199"/>
            <p:cNvSpPr/>
            <p:nvPr/>
          </p:nvSpPr>
          <p:spPr>
            <a:xfrm>
              <a:off x="7760970" y="21145500"/>
              <a:ext cx="5920740" cy="40005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8001000" y="21431250"/>
              <a:ext cx="5440680" cy="3539430"/>
            </a:xfrm>
            <a:prstGeom prst="rect">
              <a:avLst/>
            </a:prstGeom>
            <a:solidFill>
              <a:schemeClr val="bg1"/>
            </a:solidFill>
            <a:ln w="127000">
              <a:solidFill>
                <a:schemeClr val="accent4">
                  <a:lumMod val="50000"/>
                </a:schemeClr>
              </a:solidFill>
            </a:ln>
          </p:spPr>
          <p:txBody>
            <a:bodyPr wrap="square" rtlCol="0">
              <a:spAutoFit/>
            </a:bodyPr>
            <a:lstStyle/>
            <a:p>
              <a:pPr algn="just"/>
              <a:r>
                <a:rPr lang="en-US" sz="3200" dirty="0" smtClean="0"/>
                <a:t>This graph (left) shows the general behavior exhibited by the Gompertz Model when the logarithm of the failure rate is plotted against time. One expects a linear trend, as shown. </a:t>
              </a:r>
              <a:endParaRPr lang="en-US" sz="3200" dirty="0"/>
            </a:p>
          </p:txBody>
        </p:sp>
      </p:grpSp>
      <p:grpSp>
        <p:nvGrpSpPr>
          <p:cNvPr id="222" name="Group 221"/>
          <p:cNvGrpSpPr/>
          <p:nvPr/>
        </p:nvGrpSpPr>
        <p:grpSpPr>
          <a:xfrm>
            <a:off x="14097000" y="11925300"/>
            <a:ext cx="11601450" cy="4533900"/>
            <a:chOff x="14241780" y="12001500"/>
            <a:chExt cx="11601450" cy="4533900"/>
          </a:xfrm>
        </p:grpSpPr>
        <p:sp>
          <p:nvSpPr>
            <p:cNvPr id="206" name="Rectangle 205"/>
            <p:cNvSpPr/>
            <p:nvPr/>
          </p:nvSpPr>
          <p:spPr>
            <a:xfrm>
              <a:off x="14241780" y="12001500"/>
              <a:ext cx="11601450" cy="45339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14481810" y="12382500"/>
              <a:ext cx="11121390" cy="3831818"/>
            </a:xfrm>
            <a:prstGeom prst="rect">
              <a:avLst/>
            </a:prstGeom>
            <a:solidFill>
              <a:schemeClr val="bg1"/>
            </a:solidFill>
            <a:ln w="127000">
              <a:solidFill>
                <a:schemeClr val="accent4">
                  <a:lumMod val="50000"/>
                </a:schemeClr>
              </a:solidFill>
            </a:ln>
          </p:spPr>
          <p:txBody>
            <a:bodyPr wrap="square" rtlCol="0">
              <a:spAutoFit/>
            </a:bodyPr>
            <a:lstStyle/>
            <a:p>
              <a:pPr algn="just"/>
              <a:endParaRPr lang="en-US" sz="3600" dirty="0" smtClean="0"/>
            </a:p>
            <a:p>
              <a:pPr algn="ctr"/>
              <a:r>
                <a:rPr lang="en-US" sz="7500" b="1" u="sng" dirty="0" smtClean="0"/>
                <a:t>Method &amp; Results</a:t>
              </a:r>
            </a:p>
            <a:p>
              <a:pPr algn="just"/>
              <a:endParaRPr lang="en-US" sz="3600" b="1" u="sng" dirty="0" smtClean="0"/>
            </a:p>
            <a:p>
              <a:pPr algn="just">
                <a:buFont typeface="Arial" pitchFamily="34" charset="0"/>
                <a:buChar char="•"/>
              </a:pPr>
              <a:r>
                <a:rPr lang="en-US" sz="3200" dirty="0" smtClean="0"/>
                <a:t>Utilize R (statistical programming package) to create a reliability model which simulates the application of non-constant failure rates to the components of a system.</a:t>
              </a:r>
            </a:p>
          </p:txBody>
        </p:sp>
      </p:grpSp>
      <p:grpSp>
        <p:nvGrpSpPr>
          <p:cNvPr id="226" name="Group 225"/>
          <p:cNvGrpSpPr/>
          <p:nvPr/>
        </p:nvGrpSpPr>
        <p:grpSpPr>
          <a:xfrm>
            <a:off x="26327100" y="22250400"/>
            <a:ext cx="11315700" cy="6477000"/>
            <a:chOff x="26174700" y="22250400"/>
            <a:chExt cx="11315700" cy="6477000"/>
          </a:xfrm>
        </p:grpSpPr>
        <p:sp>
          <p:nvSpPr>
            <p:cNvPr id="214" name="Rectangle 213"/>
            <p:cNvSpPr/>
            <p:nvPr/>
          </p:nvSpPr>
          <p:spPr>
            <a:xfrm>
              <a:off x="26174700" y="22250400"/>
              <a:ext cx="11315700" cy="6477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26510810" y="22570691"/>
              <a:ext cx="10744313" cy="5801588"/>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Conclusions</a:t>
              </a:r>
            </a:p>
            <a:p>
              <a:endParaRPr lang="en-US" sz="3600" dirty="0" smtClean="0"/>
            </a:p>
            <a:p>
              <a:pPr marL="585742" indent="-585742" algn="just">
                <a:buAutoNum type="arabicParenR"/>
              </a:pPr>
              <a:r>
                <a:rPr lang="en-US" sz="3200" dirty="0" smtClean="0"/>
                <a:t>Simulations have shown that heterogeneity can reproduce the exponentially increasing failure rates as dictated by the Gompertz Law of Mortality; the key biological feature of aging.  </a:t>
              </a:r>
            </a:p>
            <a:p>
              <a:pPr marL="585742" indent="-585742" algn="just">
                <a:buAutoNum type="arabicParenR"/>
              </a:pPr>
              <a:r>
                <a:rPr lang="en-US" sz="3200" dirty="0" smtClean="0"/>
                <a:t>There is non-linear correlation between the heterogeneity measured in variance and </a:t>
              </a:r>
              <a:r>
                <a:rPr lang="en-US" sz="3200" dirty="0" err="1" smtClean="0"/>
                <a:t>Gompertzian</a:t>
              </a:r>
              <a:r>
                <a:rPr lang="en-US" sz="3200" dirty="0" smtClean="0"/>
                <a:t> rate of aging. </a:t>
              </a:r>
            </a:p>
            <a:p>
              <a:endParaRPr lang="en-US" sz="3600" dirty="0" smtClean="0"/>
            </a:p>
          </p:txBody>
        </p:sp>
      </p:grpSp>
      <p:grpSp>
        <p:nvGrpSpPr>
          <p:cNvPr id="227" name="Group 226"/>
          <p:cNvGrpSpPr/>
          <p:nvPr/>
        </p:nvGrpSpPr>
        <p:grpSpPr>
          <a:xfrm>
            <a:off x="26212800" y="29413200"/>
            <a:ext cx="11582400" cy="5715000"/>
            <a:chOff x="26060400" y="30003750"/>
            <a:chExt cx="11582400" cy="5715000"/>
          </a:xfrm>
        </p:grpSpPr>
        <p:sp>
          <p:nvSpPr>
            <p:cNvPr id="216" name="Rectangle 215"/>
            <p:cNvSpPr/>
            <p:nvPr/>
          </p:nvSpPr>
          <p:spPr>
            <a:xfrm>
              <a:off x="26060400" y="30003750"/>
              <a:ext cx="11582400" cy="5715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6403300" y="30289500"/>
              <a:ext cx="10961370" cy="5186035"/>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Acknowledgements</a:t>
              </a:r>
            </a:p>
            <a:p>
              <a:pPr algn="just"/>
              <a:endParaRPr lang="en-US" sz="3200" dirty="0" smtClean="0"/>
            </a:p>
            <a:p>
              <a:pPr algn="just"/>
              <a:endParaRPr lang="en-US" sz="3200" dirty="0" smtClean="0"/>
            </a:p>
            <a:p>
              <a:pPr algn="just"/>
              <a:r>
                <a:rPr lang="en-US" sz="3200" dirty="0" smtClean="0"/>
                <a:t>I would like to extend a sincere thank you to the Howard Hughes Medical Institute at </a:t>
              </a:r>
              <a:r>
                <a:rPr lang="en-US" sz="3200" dirty="0" err="1" smtClean="0"/>
                <a:t>Spelman</a:t>
              </a:r>
              <a:r>
                <a:rPr lang="en-US" sz="3200" dirty="0" smtClean="0"/>
                <a:t> College (52006134)  and my advisors, Dr. Qin and Dr. Shah for their continued support. Additionally, I would also like to thank Sydney Hamilton for her  creative assistance in the production of this poster. </a:t>
              </a:r>
            </a:p>
          </p:txBody>
        </p:sp>
      </p:grpSp>
      <p:pic>
        <p:nvPicPr>
          <p:cNvPr id="107" name="Picture 106"/>
          <p:cNvPicPr/>
          <p:nvPr/>
        </p:nvPicPr>
        <p:blipFill>
          <a:blip r:embed="rId6" cstate="print"/>
          <a:srcRect t="16933" r="66005" b="52516"/>
          <a:stretch>
            <a:fillRect/>
          </a:stretch>
        </p:blipFill>
        <p:spPr bwMode="auto">
          <a:xfrm>
            <a:off x="14481810" y="17145000"/>
            <a:ext cx="5040630" cy="5991979"/>
          </a:xfrm>
          <a:prstGeom prst="rect">
            <a:avLst/>
          </a:prstGeom>
          <a:solidFill>
            <a:schemeClr val="accent4">
              <a:lumMod val="40000"/>
              <a:lumOff val="60000"/>
            </a:schemeClr>
          </a:solidFill>
          <a:ln w="127000">
            <a:solidFill>
              <a:schemeClr val="accent4">
                <a:lumMod val="50000"/>
              </a:schemeClr>
            </a:solidFill>
            <a:miter lim="800000"/>
            <a:headEnd/>
            <a:tailEnd/>
          </a:ln>
        </p:spPr>
      </p:pic>
      <p:pic>
        <p:nvPicPr>
          <p:cNvPr id="108" name="Picture 107"/>
          <p:cNvPicPr/>
          <p:nvPr/>
        </p:nvPicPr>
        <p:blipFill>
          <a:blip r:embed="rId7" cstate="print"/>
          <a:srcRect t="29458" r="59421" b="31262"/>
          <a:stretch>
            <a:fillRect/>
          </a:stretch>
        </p:blipFill>
        <p:spPr bwMode="auto">
          <a:xfrm>
            <a:off x="20322540" y="17145000"/>
            <a:ext cx="5280660" cy="6000750"/>
          </a:xfrm>
          <a:prstGeom prst="rect">
            <a:avLst/>
          </a:prstGeom>
          <a:solidFill>
            <a:schemeClr val="accent4">
              <a:lumMod val="40000"/>
              <a:lumOff val="60000"/>
            </a:schemeClr>
          </a:solidFill>
          <a:ln w="127000">
            <a:solidFill>
              <a:schemeClr val="accent4">
                <a:lumMod val="50000"/>
              </a:schemeClr>
            </a:solidFill>
            <a:miter lim="800000"/>
            <a:headEnd/>
            <a:tailEnd/>
          </a:ln>
        </p:spPr>
      </p:pic>
      <p:grpSp>
        <p:nvGrpSpPr>
          <p:cNvPr id="224" name="Group 223"/>
          <p:cNvGrpSpPr/>
          <p:nvPr/>
        </p:nvGrpSpPr>
        <p:grpSpPr>
          <a:xfrm>
            <a:off x="14241780" y="23698200"/>
            <a:ext cx="11601450" cy="4210050"/>
            <a:chOff x="14241780" y="23907750"/>
            <a:chExt cx="11601450" cy="4210050"/>
          </a:xfrm>
        </p:grpSpPr>
        <p:sp>
          <p:nvSpPr>
            <p:cNvPr id="208" name="Rectangle 207"/>
            <p:cNvSpPr/>
            <p:nvPr/>
          </p:nvSpPr>
          <p:spPr>
            <a:xfrm>
              <a:off x="14241780" y="23907750"/>
              <a:ext cx="11601450" cy="421005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14481810" y="24178320"/>
              <a:ext cx="11121390" cy="3693319"/>
            </a:xfrm>
            <a:prstGeom prst="rect">
              <a:avLst/>
            </a:prstGeom>
            <a:solidFill>
              <a:schemeClr val="bg1"/>
            </a:solidFill>
            <a:ln w="127000">
              <a:solidFill>
                <a:schemeClr val="accent4">
                  <a:lumMod val="50000"/>
                </a:schemeClr>
              </a:solidFill>
            </a:ln>
          </p:spPr>
          <p:txBody>
            <a:bodyPr wrap="square" rtlCol="0">
              <a:spAutoFit/>
            </a:bodyPr>
            <a:lstStyle/>
            <a:p>
              <a:r>
                <a:rPr lang="en-US" sz="3600" dirty="0" smtClean="0"/>
                <a:t>The codes shown above exhibit the method by which  the lifespan of 50 components was simulated with exponential  failure rates applied. Further, the maximal age, also known as the life span of the entire system, was simulated for  the total number of systems.   </a:t>
              </a:r>
            </a:p>
            <a:p>
              <a:endParaRPr lang="en-US" dirty="0"/>
            </a:p>
          </p:txBody>
        </p:sp>
      </p:grpSp>
      <p:pic>
        <p:nvPicPr>
          <p:cNvPr id="104" name="Picture 103"/>
          <p:cNvPicPr>
            <a:picLocks noChangeAspect="1"/>
          </p:cNvPicPr>
          <p:nvPr/>
        </p:nvPicPr>
        <p:blipFill>
          <a:blip r:embed="rId8" cstate="print"/>
          <a:stretch>
            <a:fillRect/>
          </a:stretch>
        </p:blipFill>
        <p:spPr>
          <a:xfrm>
            <a:off x="27525729" y="8096250"/>
            <a:ext cx="3598161" cy="3075460"/>
          </a:xfrm>
          <a:prstGeom prst="rect">
            <a:avLst/>
          </a:prstGeom>
        </p:spPr>
      </p:pic>
      <p:pic>
        <p:nvPicPr>
          <p:cNvPr id="105" name="Picture 104"/>
          <p:cNvPicPr>
            <a:picLocks noChangeAspect="1"/>
          </p:cNvPicPr>
          <p:nvPr/>
        </p:nvPicPr>
        <p:blipFill>
          <a:blip r:embed="rId9" cstate="print"/>
          <a:stretch>
            <a:fillRect/>
          </a:stretch>
        </p:blipFill>
        <p:spPr>
          <a:xfrm>
            <a:off x="31603950" y="11525250"/>
            <a:ext cx="3598161" cy="3075460"/>
          </a:xfrm>
          <a:prstGeom prst="rect">
            <a:avLst/>
          </a:prstGeom>
        </p:spPr>
      </p:pic>
      <p:pic>
        <p:nvPicPr>
          <p:cNvPr id="109" name="Picture 108"/>
          <p:cNvPicPr>
            <a:picLocks noChangeAspect="1"/>
          </p:cNvPicPr>
          <p:nvPr/>
        </p:nvPicPr>
        <p:blipFill>
          <a:blip r:embed="rId10" cstate="print"/>
          <a:stretch>
            <a:fillRect/>
          </a:stretch>
        </p:blipFill>
        <p:spPr>
          <a:xfrm>
            <a:off x="27523440" y="11430000"/>
            <a:ext cx="3598161" cy="3075460"/>
          </a:xfrm>
          <a:prstGeom prst="rect">
            <a:avLst/>
          </a:prstGeom>
        </p:spPr>
      </p:pic>
      <p:pic>
        <p:nvPicPr>
          <p:cNvPr id="110" name="Picture 109"/>
          <p:cNvPicPr>
            <a:picLocks noChangeAspect="1"/>
          </p:cNvPicPr>
          <p:nvPr/>
        </p:nvPicPr>
        <p:blipFill>
          <a:blip r:embed="rId11" cstate="print"/>
          <a:stretch>
            <a:fillRect/>
          </a:stretch>
        </p:blipFill>
        <p:spPr>
          <a:xfrm>
            <a:off x="31606239" y="14954250"/>
            <a:ext cx="3598161" cy="3075460"/>
          </a:xfrm>
          <a:prstGeom prst="rect">
            <a:avLst/>
          </a:prstGeom>
        </p:spPr>
      </p:pic>
      <p:pic>
        <p:nvPicPr>
          <p:cNvPr id="112" name="Picture 111"/>
          <p:cNvPicPr>
            <a:picLocks noChangeAspect="1"/>
          </p:cNvPicPr>
          <p:nvPr/>
        </p:nvPicPr>
        <p:blipFill>
          <a:blip r:embed="rId12" cstate="print"/>
          <a:stretch>
            <a:fillRect/>
          </a:stretch>
        </p:blipFill>
        <p:spPr>
          <a:xfrm>
            <a:off x="27525729" y="15022040"/>
            <a:ext cx="3598161" cy="3075460"/>
          </a:xfrm>
          <a:prstGeom prst="rect">
            <a:avLst/>
          </a:prstGeom>
        </p:spPr>
      </p:pic>
      <p:pic>
        <p:nvPicPr>
          <p:cNvPr id="113" name="Picture 112"/>
          <p:cNvPicPr>
            <a:picLocks noChangeAspect="1"/>
          </p:cNvPicPr>
          <p:nvPr/>
        </p:nvPicPr>
        <p:blipFill>
          <a:blip r:embed="rId13" cstate="print"/>
          <a:stretch>
            <a:fillRect/>
          </a:stretch>
        </p:blipFill>
        <p:spPr>
          <a:xfrm>
            <a:off x="31603950" y="18192750"/>
            <a:ext cx="3598161" cy="3075460"/>
          </a:xfrm>
          <a:prstGeom prst="rect">
            <a:avLst/>
          </a:prstGeom>
        </p:spPr>
      </p:pic>
      <p:pic>
        <p:nvPicPr>
          <p:cNvPr id="114" name="Picture 113"/>
          <p:cNvPicPr>
            <a:picLocks noChangeAspect="1"/>
          </p:cNvPicPr>
          <p:nvPr/>
        </p:nvPicPr>
        <p:blipFill>
          <a:blip r:embed="rId14" cstate="print"/>
          <a:stretch>
            <a:fillRect/>
          </a:stretch>
        </p:blipFill>
        <p:spPr>
          <a:xfrm>
            <a:off x="27603450" y="18192750"/>
            <a:ext cx="3598161" cy="3075460"/>
          </a:xfrm>
          <a:prstGeom prst="rect">
            <a:avLst/>
          </a:prstGeom>
        </p:spPr>
      </p:pic>
      <p:grpSp>
        <p:nvGrpSpPr>
          <p:cNvPr id="178" name="Group 177"/>
          <p:cNvGrpSpPr/>
          <p:nvPr/>
        </p:nvGrpSpPr>
        <p:grpSpPr>
          <a:xfrm>
            <a:off x="880110" y="26746200"/>
            <a:ext cx="6560820" cy="5143500"/>
            <a:chOff x="0" y="21717000"/>
            <a:chExt cx="5867400" cy="4602161"/>
          </a:xfrm>
        </p:grpSpPr>
        <p:sp>
          <p:nvSpPr>
            <p:cNvPr id="93" name="Rectangle 92"/>
            <p:cNvSpPr/>
            <p:nvPr/>
          </p:nvSpPr>
          <p:spPr>
            <a:xfrm>
              <a:off x="0" y="21717000"/>
              <a:ext cx="5867400" cy="4602161"/>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a:solidFill>
                  <a:srgbClr val="FFFFFF"/>
                </a:solidFill>
                <a:cs typeface="Arial" charset="0"/>
              </a:endParaRPr>
            </a:p>
          </p:txBody>
        </p:sp>
        <p:grpSp>
          <p:nvGrpSpPr>
            <p:cNvPr id="115" name="Group 29"/>
            <p:cNvGrpSpPr>
              <a:grpSpLocks/>
            </p:cNvGrpSpPr>
            <p:nvPr/>
          </p:nvGrpSpPr>
          <p:grpSpPr bwMode="auto">
            <a:xfrm>
              <a:off x="762000" y="21717000"/>
              <a:ext cx="4724400" cy="4343400"/>
              <a:chOff x="5715000" y="1524000"/>
              <a:chExt cx="2743200" cy="3810000"/>
            </a:xfrm>
          </p:grpSpPr>
          <p:sp>
            <p:nvSpPr>
              <p:cNvPr id="116" name="Oval 8"/>
              <p:cNvSpPr>
                <a:spLocks noChangeArrowheads="1"/>
              </p:cNvSpPr>
              <p:nvPr/>
            </p:nvSpPr>
            <p:spPr bwMode="auto">
              <a:xfrm>
                <a:off x="5715000" y="1972235"/>
                <a:ext cx="381000" cy="373529"/>
              </a:xfrm>
              <a:prstGeom prst="ellipse">
                <a:avLst/>
              </a:prstGeom>
              <a:solidFill>
                <a:srgbClr val="FF0000"/>
              </a:solidFill>
              <a:ln w="38100" algn="ctr">
                <a:solidFill>
                  <a:schemeClr val="accent1"/>
                </a:solidFill>
                <a:round/>
                <a:headEnd/>
                <a:tailEnd/>
              </a:ln>
            </p:spPr>
            <p:txBody>
              <a:bodyPr wrap="none" anchor="ctr"/>
              <a:lstStyle/>
              <a:p>
                <a:endParaRPr lang="en-US"/>
              </a:p>
            </p:txBody>
          </p:sp>
          <p:grpSp>
            <p:nvGrpSpPr>
              <p:cNvPr id="117" name="Group 65"/>
              <p:cNvGrpSpPr>
                <a:grpSpLocks/>
              </p:cNvGrpSpPr>
              <p:nvPr/>
            </p:nvGrpSpPr>
            <p:grpSpPr bwMode="auto">
              <a:xfrm>
                <a:off x="7086600" y="2925483"/>
                <a:ext cx="838200" cy="2514600"/>
                <a:chOff x="7086600" y="2895600"/>
                <a:chExt cx="838200" cy="2514600"/>
              </a:xfrm>
            </p:grpSpPr>
            <p:sp>
              <p:nvSpPr>
                <p:cNvPr id="159" name="Line 43"/>
                <p:cNvSpPr>
                  <a:spLocks noChangeShapeType="1"/>
                </p:cNvSpPr>
                <p:nvPr/>
              </p:nvSpPr>
              <p:spPr bwMode="auto">
                <a:xfrm flipH="1">
                  <a:off x="7696200" y="5257800"/>
                  <a:ext cx="228600" cy="0"/>
                </a:xfrm>
                <a:prstGeom prst="line">
                  <a:avLst/>
                </a:prstGeom>
                <a:noFill/>
                <a:ln w="38100">
                  <a:solidFill>
                    <a:schemeClr val="accent1"/>
                  </a:solidFill>
                  <a:round/>
                  <a:headEnd/>
                  <a:tailEnd/>
                </a:ln>
              </p:spPr>
              <p:txBody>
                <a:bodyPr/>
                <a:lstStyle/>
                <a:p>
                  <a:endParaRPr lang="en-US"/>
                </a:p>
              </p:txBody>
            </p:sp>
            <p:grpSp>
              <p:nvGrpSpPr>
                <p:cNvPr id="160" name="Group 64"/>
                <p:cNvGrpSpPr>
                  <a:grpSpLocks/>
                </p:cNvGrpSpPr>
                <p:nvPr/>
              </p:nvGrpSpPr>
              <p:grpSpPr bwMode="auto">
                <a:xfrm>
                  <a:off x="7086600" y="2895600"/>
                  <a:ext cx="838200" cy="2514600"/>
                  <a:chOff x="7772400" y="3200400"/>
                  <a:chExt cx="838200" cy="2514600"/>
                </a:xfrm>
              </p:grpSpPr>
              <p:grpSp>
                <p:nvGrpSpPr>
                  <p:cNvPr id="161" name="Group 23"/>
                  <p:cNvGrpSpPr>
                    <a:grpSpLocks/>
                  </p:cNvGrpSpPr>
                  <p:nvPr/>
                </p:nvGrpSpPr>
                <p:grpSpPr bwMode="auto">
                  <a:xfrm>
                    <a:off x="8001000" y="3200400"/>
                    <a:ext cx="381000" cy="2514600"/>
                    <a:chOff x="4992" y="1968"/>
                    <a:chExt cx="240" cy="1584"/>
                  </a:xfrm>
                </p:grpSpPr>
                <p:sp>
                  <p:nvSpPr>
                    <p:cNvPr id="173" name="Oval 18"/>
                    <p:cNvSpPr>
                      <a:spLocks noChangeArrowheads="1"/>
                    </p:cNvSpPr>
                    <p:nvPr/>
                  </p:nvSpPr>
                  <p:spPr bwMode="auto">
                    <a:xfrm>
                      <a:off x="4992" y="3312"/>
                      <a:ext cx="240" cy="240"/>
                    </a:xfrm>
                    <a:prstGeom prst="ellipse">
                      <a:avLst/>
                    </a:prstGeom>
                    <a:solidFill>
                      <a:schemeClr val="tx1"/>
                    </a:solidFill>
                    <a:ln w="38100" algn="ctr">
                      <a:solidFill>
                        <a:schemeClr val="accent1"/>
                      </a:solidFill>
                      <a:round/>
                      <a:headEnd/>
                      <a:tailEnd/>
                    </a:ln>
                  </p:spPr>
                  <p:txBody>
                    <a:bodyPr wrap="none" anchor="ctr"/>
                    <a:lstStyle/>
                    <a:p>
                      <a:endParaRPr lang="en-US"/>
                    </a:p>
                  </p:txBody>
                </p:sp>
                <p:sp>
                  <p:nvSpPr>
                    <p:cNvPr id="174" name="Oval 19"/>
                    <p:cNvSpPr>
                      <a:spLocks noChangeArrowheads="1"/>
                    </p:cNvSpPr>
                    <p:nvPr/>
                  </p:nvSpPr>
                  <p:spPr bwMode="auto">
                    <a:xfrm>
                      <a:off x="4992" y="2976"/>
                      <a:ext cx="240" cy="240"/>
                    </a:xfrm>
                    <a:prstGeom prst="ellipse">
                      <a:avLst/>
                    </a:prstGeom>
                    <a:solidFill>
                      <a:schemeClr val="tx1"/>
                    </a:solidFill>
                    <a:ln w="38100" algn="ctr">
                      <a:solidFill>
                        <a:schemeClr val="accent1"/>
                      </a:solidFill>
                      <a:round/>
                      <a:headEnd/>
                      <a:tailEnd/>
                    </a:ln>
                  </p:spPr>
                  <p:txBody>
                    <a:bodyPr wrap="none" anchor="ctr"/>
                    <a:lstStyle/>
                    <a:p>
                      <a:endParaRPr lang="en-US"/>
                    </a:p>
                  </p:txBody>
                </p:sp>
                <p:sp>
                  <p:nvSpPr>
                    <p:cNvPr id="175" name="Oval 20"/>
                    <p:cNvSpPr>
                      <a:spLocks noChangeArrowheads="1"/>
                    </p:cNvSpPr>
                    <p:nvPr/>
                  </p:nvSpPr>
                  <p:spPr bwMode="auto">
                    <a:xfrm>
                      <a:off x="4992" y="2640"/>
                      <a:ext cx="240" cy="240"/>
                    </a:xfrm>
                    <a:prstGeom prst="ellipse">
                      <a:avLst/>
                    </a:prstGeom>
                    <a:solidFill>
                      <a:schemeClr val="tx1"/>
                    </a:solidFill>
                    <a:ln w="38100" algn="ctr">
                      <a:solidFill>
                        <a:schemeClr val="accent1"/>
                      </a:solidFill>
                      <a:round/>
                      <a:headEnd/>
                      <a:tailEnd/>
                    </a:ln>
                  </p:spPr>
                  <p:txBody>
                    <a:bodyPr wrap="none" anchor="ctr"/>
                    <a:lstStyle/>
                    <a:p>
                      <a:endParaRPr lang="en-US"/>
                    </a:p>
                  </p:txBody>
                </p:sp>
                <p:sp>
                  <p:nvSpPr>
                    <p:cNvPr id="176" name="Oval 21"/>
                    <p:cNvSpPr>
                      <a:spLocks noChangeArrowheads="1"/>
                    </p:cNvSpPr>
                    <p:nvPr/>
                  </p:nvSpPr>
                  <p:spPr bwMode="auto">
                    <a:xfrm>
                      <a:off x="4992" y="2304"/>
                      <a:ext cx="240" cy="240"/>
                    </a:xfrm>
                    <a:prstGeom prst="ellipse">
                      <a:avLst/>
                    </a:prstGeom>
                    <a:solidFill>
                      <a:schemeClr val="tx1"/>
                    </a:solidFill>
                    <a:ln w="38100" algn="ctr">
                      <a:solidFill>
                        <a:schemeClr val="accent1"/>
                      </a:solidFill>
                      <a:round/>
                      <a:headEnd/>
                      <a:tailEnd/>
                    </a:ln>
                  </p:spPr>
                  <p:txBody>
                    <a:bodyPr wrap="none" anchor="ctr"/>
                    <a:lstStyle/>
                    <a:p>
                      <a:endParaRPr lang="en-US"/>
                    </a:p>
                  </p:txBody>
                </p:sp>
                <p:sp>
                  <p:nvSpPr>
                    <p:cNvPr id="177" name="Oval 22"/>
                    <p:cNvSpPr>
                      <a:spLocks noChangeArrowheads="1"/>
                    </p:cNvSpPr>
                    <p:nvPr/>
                  </p:nvSpPr>
                  <p:spPr bwMode="auto">
                    <a:xfrm>
                      <a:off x="4992" y="1968"/>
                      <a:ext cx="240" cy="240"/>
                    </a:xfrm>
                    <a:prstGeom prst="ellipse">
                      <a:avLst/>
                    </a:prstGeom>
                    <a:solidFill>
                      <a:schemeClr val="tx1"/>
                    </a:solidFill>
                    <a:ln w="38100" algn="ctr">
                      <a:solidFill>
                        <a:schemeClr val="accent1"/>
                      </a:solidFill>
                      <a:round/>
                      <a:headEnd/>
                      <a:tailEnd/>
                    </a:ln>
                  </p:spPr>
                  <p:txBody>
                    <a:bodyPr wrap="none" anchor="ctr"/>
                    <a:lstStyle/>
                    <a:p>
                      <a:endParaRPr lang="en-US"/>
                    </a:p>
                  </p:txBody>
                </p:sp>
              </p:grpSp>
              <p:sp>
                <p:nvSpPr>
                  <p:cNvPr id="162" name="Line 40"/>
                  <p:cNvSpPr>
                    <a:spLocks noChangeShapeType="1"/>
                  </p:cNvSpPr>
                  <p:nvPr/>
                </p:nvSpPr>
                <p:spPr bwMode="auto">
                  <a:xfrm>
                    <a:off x="8382000" y="3352800"/>
                    <a:ext cx="228600" cy="0"/>
                  </a:xfrm>
                  <a:prstGeom prst="line">
                    <a:avLst/>
                  </a:prstGeom>
                  <a:noFill/>
                  <a:ln w="38100">
                    <a:solidFill>
                      <a:schemeClr val="accent1"/>
                    </a:solidFill>
                    <a:round/>
                    <a:headEnd/>
                    <a:tailEnd/>
                  </a:ln>
                </p:spPr>
                <p:txBody>
                  <a:bodyPr/>
                  <a:lstStyle/>
                  <a:p>
                    <a:endParaRPr lang="en-US"/>
                  </a:p>
                </p:txBody>
              </p:sp>
              <p:sp>
                <p:nvSpPr>
                  <p:cNvPr id="163" name="Line 41"/>
                  <p:cNvSpPr>
                    <a:spLocks noChangeShapeType="1"/>
                  </p:cNvSpPr>
                  <p:nvPr/>
                </p:nvSpPr>
                <p:spPr bwMode="auto">
                  <a:xfrm>
                    <a:off x="8610600" y="3352800"/>
                    <a:ext cx="0" cy="2209800"/>
                  </a:xfrm>
                  <a:prstGeom prst="line">
                    <a:avLst/>
                  </a:prstGeom>
                  <a:noFill/>
                  <a:ln w="38100">
                    <a:solidFill>
                      <a:schemeClr val="accent1"/>
                    </a:solidFill>
                    <a:round/>
                    <a:headEnd/>
                    <a:tailEnd/>
                  </a:ln>
                </p:spPr>
                <p:txBody>
                  <a:bodyPr/>
                  <a:lstStyle/>
                  <a:p>
                    <a:endParaRPr lang="en-US"/>
                  </a:p>
                </p:txBody>
              </p:sp>
              <p:sp>
                <p:nvSpPr>
                  <p:cNvPr id="164" name="Line 44"/>
                  <p:cNvSpPr>
                    <a:spLocks noChangeShapeType="1"/>
                  </p:cNvSpPr>
                  <p:nvPr/>
                </p:nvSpPr>
                <p:spPr bwMode="auto">
                  <a:xfrm>
                    <a:off x="8382000" y="4953000"/>
                    <a:ext cx="228600" cy="0"/>
                  </a:xfrm>
                  <a:prstGeom prst="line">
                    <a:avLst/>
                  </a:prstGeom>
                  <a:noFill/>
                  <a:ln w="38100">
                    <a:solidFill>
                      <a:schemeClr val="accent1"/>
                    </a:solidFill>
                    <a:round/>
                    <a:headEnd/>
                    <a:tailEnd/>
                  </a:ln>
                </p:spPr>
                <p:txBody>
                  <a:bodyPr/>
                  <a:lstStyle/>
                  <a:p>
                    <a:endParaRPr lang="en-US"/>
                  </a:p>
                </p:txBody>
              </p:sp>
              <p:sp>
                <p:nvSpPr>
                  <p:cNvPr id="165" name="Line 45"/>
                  <p:cNvSpPr>
                    <a:spLocks noChangeShapeType="1"/>
                  </p:cNvSpPr>
                  <p:nvPr/>
                </p:nvSpPr>
                <p:spPr bwMode="auto">
                  <a:xfrm>
                    <a:off x="8382000" y="4419600"/>
                    <a:ext cx="228600" cy="0"/>
                  </a:xfrm>
                  <a:prstGeom prst="line">
                    <a:avLst/>
                  </a:prstGeom>
                  <a:noFill/>
                  <a:ln w="38100">
                    <a:solidFill>
                      <a:schemeClr val="accent1"/>
                    </a:solidFill>
                    <a:round/>
                    <a:headEnd/>
                    <a:tailEnd/>
                  </a:ln>
                </p:spPr>
                <p:txBody>
                  <a:bodyPr/>
                  <a:lstStyle/>
                  <a:p>
                    <a:endParaRPr lang="en-US"/>
                  </a:p>
                </p:txBody>
              </p:sp>
              <p:sp>
                <p:nvSpPr>
                  <p:cNvPr id="166" name="Line 46"/>
                  <p:cNvSpPr>
                    <a:spLocks noChangeShapeType="1"/>
                  </p:cNvSpPr>
                  <p:nvPr/>
                </p:nvSpPr>
                <p:spPr bwMode="auto">
                  <a:xfrm>
                    <a:off x="8382000" y="3886200"/>
                    <a:ext cx="228600" cy="0"/>
                  </a:xfrm>
                  <a:prstGeom prst="line">
                    <a:avLst/>
                  </a:prstGeom>
                  <a:noFill/>
                  <a:ln w="38100">
                    <a:solidFill>
                      <a:schemeClr val="accent1"/>
                    </a:solidFill>
                    <a:round/>
                    <a:headEnd/>
                    <a:tailEnd/>
                  </a:ln>
                </p:spPr>
                <p:txBody>
                  <a:bodyPr/>
                  <a:lstStyle/>
                  <a:p>
                    <a:endParaRPr lang="en-US"/>
                  </a:p>
                </p:txBody>
              </p:sp>
              <p:sp>
                <p:nvSpPr>
                  <p:cNvPr id="167" name="Line 62"/>
                  <p:cNvSpPr>
                    <a:spLocks noChangeShapeType="1"/>
                  </p:cNvSpPr>
                  <p:nvPr/>
                </p:nvSpPr>
                <p:spPr bwMode="auto">
                  <a:xfrm flipH="1">
                    <a:off x="7772400" y="3352800"/>
                    <a:ext cx="228600" cy="0"/>
                  </a:xfrm>
                  <a:prstGeom prst="line">
                    <a:avLst/>
                  </a:prstGeom>
                  <a:noFill/>
                  <a:ln w="38100">
                    <a:solidFill>
                      <a:schemeClr val="accent1"/>
                    </a:solidFill>
                    <a:round/>
                    <a:headEnd/>
                    <a:tailEnd/>
                  </a:ln>
                </p:spPr>
                <p:txBody>
                  <a:bodyPr/>
                  <a:lstStyle/>
                  <a:p>
                    <a:endParaRPr lang="en-US"/>
                  </a:p>
                </p:txBody>
              </p:sp>
              <p:sp>
                <p:nvSpPr>
                  <p:cNvPr id="168" name="Line 63"/>
                  <p:cNvSpPr>
                    <a:spLocks noChangeShapeType="1"/>
                  </p:cNvSpPr>
                  <p:nvPr/>
                </p:nvSpPr>
                <p:spPr bwMode="auto">
                  <a:xfrm>
                    <a:off x="7772400" y="3352800"/>
                    <a:ext cx="0" cy="2209800"/>
                  </a:xfrm>
                  <a:prstGeom prst="line">
                    <a:avLst/>
                  </a:prstGeom>
                  <a:noFill/>
                  <a:ln w="38100">
                    <a:solidFill>
                      <a:schemeClr val="accent1"/>
                    </a:solidFill>
                    <a:round/>
                    <a:headEnd/>
                    <a:tailEnd/>
                  </a:ln>
                </p:spPr>
                <p:txBody>
                  <a:bodyPr/>
                  <a:lstStyle/>
                  <a:p>
                    <a:endParaRPr lang="en-US"/>
                  </a:p>
                </p:txBody>
              </p:sp>
              <p:sp>
                <p:nvSpPr>
                  <p:cNvPr id="169" name="Line 65"/>
                  <p:cNvSpPr>
                    <a:spLocks noChangeShapeType="1"/>
                  </p:cNvSpPr>
                  <p:nvPr/>
                </p:nvSpPr>
                <p:spPr bwMode="auto">
                  <a:xfrm>
                    <a:off x="7772400" y="5562600"/>
                    <a:ext cx="228600" cy="0"/>
                  </a:xfrm>
                  <a:prstGeom prst="line">
                    <a:avLst/>
                  </a:prstGeom>
                  <a:noFill/>
                  <a:ln w="38100">
                    <a:solidFill>
                      <a:schemeClr val="accent1"/>
                    </a:solidFill>
                    <a:round/>
                    <a:headEnd/>
                    <a:tailEnd/>
                  </a:ln>
                </p:spPr>
                <p:txBody>
                  <a:bodyPr/>
                  <a:lstStyle/>
                  <a:p>
                    <a:endParaRPr lang="en-US"/>
                  </a:p>
                </p:txBody>
              </p:sp>
              <p:sp>
                <p:nvSpPr>
                  <p:cNvPr id="170" name="Line 66"/>
                  <p:cNvSpPr>
                    <a:spLocks noChangeShapeType="1"/>
                  </p:cNvSpPr>
                  <p:nvPr/>
                </p:nvSpPr>
                <p:spPr bwMode="auto">
                  <a:xfrm>
                    <a:off x="7772400" y="4953000"/>
                    <a:ext cx="228600" cy="0"/>
                  </a:xfrm>
                  <a:prstGeom prst="line">
                    <a:avLst/>
                  </a:prstGeom>
                  <a:noFill/>
                  <a:ln w="38100">
                    <a:solidFill>
                      <a:schemeClr val="accent1"/>
                    </a:solidFill>
                    <a:round/>
                    <a:headEnd/>
                    <a:tailEnd/>
                  </a:ln>
                </p:spPr>
                <p:txBody>
                  <a:bodyPr/>
                  <a:lstStyle/>
                  <a:p>
                    <a:endParaRPr lang="en-US"/>
                  </a:p>
                </p:txBody>
              </p:sp>
              <p:sp>
                <p:nvSpPr>
                  <p:cNvPr id="171" name="Line 67"/>
                  <p:cNvSpPr>
                    <a:spLocks noChangeShapeType="1"/>
                  </p:cNvSpPr>
                  <p:nvPr/>
                </p:nvSpPr>
                <p:spPr bwMode="auto">
                  <a:xfrm>
                    <a:off x="7772400" y="4419600"/>
                    <a:ext cx="228600" cy="0"/>
                  </a:xfrm>
                  <a:prstGeom prst="line">
                    <a:avLst/>
                  </a:prstGeom>
                  <a:noFill/>
                  <a:ln w="38100">
                    <a:solidFill>
                      <a:schemeClr val="accent1"/>
                    </a:solidFill>
                    <a:round/>
                    <a:headEnd/>
                    <a:tailEnd/>
                  </a:ln>
                </p:spPr>
                <p:txBody>
                  <a:bodyPr/>
                  <a:lstStyle/>
                  <a:p>
                    <a:endParaRPr lang="en-US"/>
                  </a:p>
                </p:txBody>
              </p:sp>
              <p:sp>
                <p:nvSpPr>
                  <p:cNvPr id="172" name="Line 68"/>
                  <p:cNvSpPr>
                    <a:spLocks noChangeShapeType="1"/>
                  </p:cNvSpPr>
                  <p:nvPr/>
                </p:nvSpPr>
                <p:spPr bwMode="auto">
                  <a:xfrm>
                    <a:off x="7772400" y="3886200"/>
                    <a:ext cx="228600" cy="0"/>
                  </a:xfrm>
                  <a:prstGeom prst="line">
                    <a:avLst/>
                  </a:prstGeom>
                  <a:noFill/>
                  <a:ln w="38100">
                    <a:solidFill>
                      <a:schemeClr val="accent1"/>
                    </a:solidFill>
                    <a:round/>
                    <a:headEnd/>
                    <a:tailEnd/>
                  </a:ln>
                </p:spPr>
                <p:txBody>
                  <a:bodyPr/>
                  <a:lstStyle/>
                  <a:p>
                    <a:endParaRPr lang="en-US"/>
                  </a:p>
                </p:txBody>
              </p:sp>
            </p:grpSp>
          </p:grpSp>
          <p:grpSp>
            <p:nvGrpSpPr>
              <p:cNvPr id="118" name="Group 62"/>
              <p:cNvGrpSpPr>
                <a:grpSpLocks/>
              </p:cNvGrpSpPr>
              <p:nvPr/>
            </p:nvGrpSpPr>
            <p:grpSpPr bwMode="auto">
              <a:xfrm>
                <a:off x="7620000" y="1524000"/>
                <a:ext cx="838200" cy="1270000"/>
                <a:chOff x="7772400" y="1600200"/>
                <a:chExt cx="838200" cy="1295400"/>
              </a:xfrm>
            </p:grpSpPr>
            <p:grpSp>
              <p:nvGrpSpPr>
                <p:cNvPr id="147" name="Group 26"/>
                <p:cNvGrpSpPr>
                  <a:grpSpLocks/>
                </p:cNvGrpSpPr>
                <p:nvPr/>
              </p:nvGrpSpPr>
              <p:grpSpPr bwMode="auto">
                <a:xfrm>
                  <a:off x="8001000" y="1600200"/>
                  <a:ext cx="381000" cy="1295400"/>
                  <a:chOff x="3552" y="2496"/>
                  <a:chExt cx="240" cy="816"/>
                </a:xfrm>
              </p:grpSpPr>
              <p:sp>
                <p:nvSpPr>
                  <p:cNvPr id="156" name="Oval 11"/>
                  <p:cNvSpPr>
                    <a:spLocks noChangeArrowheads="1"/>
                  </p:cNvSpPr>
                  <p:nvPr/>
                </p:nvSpPr>
                <p:spPr bwMode="auto">
                  <a:xfrm>
                    <a:off x="3552" y="3072"/>
                    <a:ext cx="240" cy="240"/>
                  </a:xfrm>
                  <a:prstGeom prst="ellipse">
                    <a:avLst/>
                  </a:prstGeom>
                  <a:solidFill>
                    <a:srgbClr val="33CC33"/>
                  </a:solidFill>
                  <a:ln w="38100" algn="ctr">
                    <a:solidFill>
                      <a:schemeClr val="accent1"/>
                    </a:solidFill>
                    <a:round/>
                    <a:headEnd/>
                    <a:tailEnd/>
                  </a:ln>
                </p:spPr>
                <p:txBody>
                  <a:bodyPr wrap="none" anchor="ctr"/>
                  <a:lstStyle/>
                  <a:p>
                    <a:endParaRPr lang="en-US"/>
                  </a:p>
                </p:txBody>
              </p:sp>
              <p:sp>
                <p:nvSpPr>
                  <p:cNvPr id="157" name="Oval 12"/>
                  <p:cNvSpPr>
                    <a:spLocks noChangeArrowheads="1"/>
                  </p:cNvSpPr>
                  <p:nvPr/>
                </p:nvSpPr>
                <p:spPr bwMode="auto">
                  <a:xfrm>
                    <a:off x="3552" y="2784"/>
                    <a:ext cx="240" cy="240"/>
                  </a:xfrm>
                  <a:prstGeom prst="ellipse">
                    <a:avLst/>
                  </a:prstGeom>
                  <a:solidFill>
                    <a:srgbClr val="33CC33"/>
                  </a:solidFill>
                  <a:ln w="38100" algn="ctr">
                    <a:solidFill>
                      <a:schemeClr val="accent1"/>
                    </a:solidFill>
                    <a:round/>
                    <a:headEnd/>
                    <a:tailEnd/>
                  </a:ln>
                </p:spPr>
                <p:txBody>
                  <a:bodyPr wrap="none" anchor="ctr"/>
                  <a:lstStyle/>
                  <a:p>
                    <a:endParaRPr lang="en-US"/>
                  </a:p>
                </p:txBody>
              </p:sp>
              <p:sp>
                <p:nvSpPr>
                  <p:cNvPr id="158" name="Oval 13"/>
                  <p:cNvSpPr>
                    <a:spLocks noChangeArrowheads="1"/>
                  </p:cNvSpPr>
                  <p:nvPr/>
                </p:nvSpPr>
                <p:spPr bwMode="auto">
                  <a:xfrm>
                    <a:off x="3552" y="2496"/>
                    <a:ext cx="240" cy="240"/>
                  </a:xfrm>
                  <a:prstGeom prst="ellipse">
                    <a:avLst/>
                  </a:prstGeom>
                  <a:solidFill>
                    <a:srgbClr val="33CC33"/>
                  </a:solidFill>
                  <a:ln w="38100" algn="ctr">
                    <a:solidFill>
                      <a:schemeClr val="accent1"/>
                    </a:solidFill>
                    <a:round/>
                    <a:headEnd/>
                    <a:tailEnd/>
                  </a:ln>
                </p:spPr>
                <p:txBody>
                  <a:bodyPr wrap="none" anchor="ctr"/>
                  <a:lstStyle/>
                  <a:p>
                    <a:endParaRPr lang="en-US"/>
                  </a:p>
                </p:txBody>
              </p:sp>
            </p:grpSp>
            <p:sp>
              <p:nvSpPr>
                <p:cNvPr id="148" name="Line 30"/>
                <p:cNvSpPr>
                  <a:spLocks noChangeShapeType="1"/>
                </p:cNvSpPr>
                <p:nvPr/>
              </p:nvSpPr>
              <p:spPr bwMode="auto">
                <a:xfrm>
                  <a:off x="8382000" y="1752600"/>
                  <a:ext cx="228600" cy="0"/>
                </a:xfrm>
                <a:prstGeom prst="line">
                  <a:avLst/>
                </a:prstGeom>
                <a:noFill/>
                <a:ln w="38100">
                  <a:solidFill>
                    <a:schemeClr val="accent1"/>
                  </a:solidFill>
                  <a:round/>
                  <a:headEnd/>
                  <a:tailEnd/>
                </a:ln>
              </p:spPr>
              <p:txBody>
                <a:bodyPr/>
                <a:lstStyle/>
                <a:p>
                  <a:endParaRPr lang="en-US"/>
                </a:p>
              </p:txBody>
            </p:sp>
            <p:sp>
              <p:nvSpPr>
                <p:cNvPr id="149" name="Line 31"/>
                <p:cNvSpPr>
                  <a:spLocks noChangeShapeType="1"/>
                </p:cNvSpPr>
                <p:nvPr/>
              </p:nvSpPr>
              <p:spPr bwMode="auto">
                <a:xfrm>
                  <a:off x="8610600" y="1752600"/>
                  <a:ext cx="0" cy="914400"/>
                </a:xfrm>
                <a:prstGeom prst="line">
                  <a:avLst/>
                </a:prstGeom>
                <a:noFill/>
                <a:ln w="38100">
                  <a:solidFill>
                    <a:schemeClr val="accent1"/>
                  </a:solidFill>
                  <a:round/>
                  <a:headEnd/>
                  <a:tailEnd/>
                </a:ln>
              </p:spPr>
              <p:txBody>
                <a:bodyPr/>
                <a:lstStyle/>
                <a:p>
                  <a:endParaRPr lang="en-US"/>
                </a:p>
              </p:txBody>
            </p:sp>
            <p:sp>
              <p:nvSpPr>
                <p:cNvPr id="150" name="Line 32"/>
                <p:cNvSpPr>
                  <a:spLocks noChangeShapeType="1"/>
                </p:cNvSpPr>
                <p:nvPr/>
              </p:nvSpPr>
              <p:spPr bwMode="auto">
                <a:xfrm flipH="1">
                  <a:off x="8382000" y="2667000"/>
                  <a:ext cx="228600" cy="0"/>
                </a:xfrm>
                <a:prstGeom prst="line">
                  <a:avLst/>
                </a:prstGeom>
                <a:noFill/>
                <a:ln w="38100">
                  <a:solidFill>
                    <a:schemeClr val="accent1"/>
                  </a:solidFill>
                  <a:round/>
                  <a:headEnd/>
                  <a:tailEnd/>
                </a:ln>
              </p:spPr>
              <p:txBody>
                <a:bodyPr/>
                <a:lstStyle/>
                <a:p>
                  <a:endParaRPr lang="en-US"/>
                </a:p>
              </p:txBody>
            </p:sp>
            <p:sp>
              <p:nvSpPr>
                <p:cNvPr id="151" name="Line 33"/>
                <p:cNvSpPr>
                  <a:spLocks noChangeShapeType="1"/>
                </p:cNvSpPr>
                <p:nvPr/>
              </p:nvSpPr>
              <p:spPr bwMode="auto">
                <a:xfrm>
                  <a:off x="8382000" y="2209800"/>
                  <a:ext cx="228600" cy="0"/>
                </a:xfrm>
                <a:prstGeom prst="line">
                  <a:avLst/>
                </a:prstGeom>
                <a:noFill/>
                <a:ln w="38100">
                  <a:solidFill>
                    <a:schemeClr val="accent1"/>
                  </a:solidFill>
                  <a:round/>
                  <a:headEnd/>
                  <a:tailEnd/>
                </a:ln>
              </p:spPr>
              <p:txBody>
                <a:bodyPr/>
                <a:lstStyle/>
                <a:p>
                  <a:endParaRPr lang="en-US"/>
                </a:p>
              </p:txBody>
            </p:sp>
            <p:sp>
              <p:nvSpPr>
                <p:cNvPr id="152" name="Line 51"/>
                <p:cNvSpPr>
                  <a:spLocks noChangeShapeType="1"/>
                </p:cNvSpPr>
                <p:nvPr/>
              </p:nvSpPr>
              <p:spPr bwMode="auto">
                <a:xfrm>
                  <a:off x="7772400" y="1752600"/>
                  <a:ext cx="0" cy="914400"/>
                </a:xfrm>
                <a:prstGeom prst="line">
                  <a:avLst/>
                </a:prstGeom>
                <a:noFill/>
                <a:ln w="38100">
                  <a:solidFill>
                    <a:schemeClr val="accent1"/>
                  </a:solidFill>
                  <a:round/>
                  <a:headEnd/>
                  <a:tailEnd/>
                </a:ln>
              </p:spPr>
              <p:txBody>
                <a:bodyPr/>
                <a:lstStyle/>
                <a:p>
                  <a:endParaRPr lang="en-US"/>
                </a:p>
              </p:txBody>
            </p:sp>
            <p:sp>
              <p:nvSpPr>
                <p:cNvPr id="153" name="Line 53"/>
                <p:cNvSpPr>
                  <a:spLocks noChangeShapeType="1"/>
                </p:cNvSpPr>
                <p:nvPr/>
              </p:nvSpPr>
              <p:spPr bwMode="auto">
                <a:xfrm>
                  <a:off x="7772400" y="1752600"/>
                  <a:ext cx="228600" cy="0"/>
                </a:xfrm>
                <a:prstGeom prst="line">
                  <a:avLst/>
                </a:prstGeom>
                <a:noFill/>
                <a:ln w="38100">
                  <a:solidFill>
                    <a:schemeClr val="accent1"/>
                  </a:solidFill>
                  <a:round/>
                  <a:headEnd/>
                  <a:tailEnd/>
                </a:ln>
              </p:spPr>
              <p:txBody>
                <a:bodyPr/>
                <a:lstStyle/>
                <a:p>
                  <a:endParaRPr lang="en-US"/>
                </a:p>
              </p:txBody>
            </p:sp>
            <p:sp>
              <p:nvSpPr>
                <p:cNvPr id="154" name="Line 56"/>
                <p:cNvSpPr>
                  <a:spLocks noChangeShapeType="1"/>
                </p:cNvSpPr>
                <p:nvPr/>
              </p:nvSpPr>
              <p:spPr bwMode="auto">
                <a:xfrm>
                  <a:off x="7772400" y="2209800"/>
                  <a:ext cx="228600" cy="0"/>
                </a:xfrm>
                <a:prstGeom prst="line">
                  <a:avLst/>
                </a:prstGeom>
                <a:noFill/>
                <a:ln w="38100">
                  <a:solidFill>
                    <a:schemeClr val="accent1"/>
                  </a:solidFill>
                  <a:round/>
                  <a:headEnd/>
                  <a:tailEnd/>
                </a:ln>
              </p:spPr>
              <p:txBody>
                <a:bodyPr/>
                <a:lstStyle/>
                <a:p>
                  <a:endParaRPr lang="en-US"/>
                </a:p>
              </p:txBody>
            </p:sp>
            <p:sp>
              <p:nvSpPr>
                <p:cNvPr id="155" name="Line 70"/>
                <p:cNvSpPr>
                  <a:spLocks noChangeShapeType="1"/>
                </p:cNvSpPr>
                <p:nvPr/>
              </p:nvSpPr>
              <p:spPr bwMode="auto">
                <a:xfrm>
                  <a:off x="7772400" y="2667000"/>
                  <a:ext cx="228600" cy="0"/>
                </a:xfrm>
                <a:prstGeom prst="line">
                  <a:avLst/>
                </a:prstGeom>
                <a:noFill/>
                <a:ln w="38100">
                  <a:solidFill>
                    <a:schemeClr val="accent1"/>
                  </a:solidFill>
                  <a:round/>
                  <a:headEnd/>
                  <a:tailEnd/>
                </a:ln>
              </p:spPr>
              <p:txBody>
                <a:bodyPr/>
                <a:lstStyle/>
                <a:p>
                  <a:endParaRPr lang="en-US"/>
                </a:p>
              </p:txBody>
            </p:sp>
          </p:grpSp>
          <p:grpSp>
            <p:nvGrpSpPr>
              <p:cNvPr id="119" name="Group 63"/>
              <p:cNvGrpSpPr>
                <a:grpSpLocks/>
              </p:cNvGrpSpPr>
              <p:nvPr/>
            </p:nvGrpSpPr>
            <p:grpSpPr bwMode="auto">
              <a:xfrm>
                <a:off x="5867400" y="3018118"/>
                <a:ext cx="838200" cy="1942353"/>
                <a:chOff x="6248400" y="3505200"/>
                <a:chExt cx="838200" cy="1981200"/>
              </a:xfrm>
            </p:grpSpPr>
            <p:grpSp>
              <p:nvGrpSpPr>
                <p:cNvPr id="132" name="Group 24"/>
                <p:cNvGrpSpPr>
                  <a:grpSpLocks/>
                </p:cNvGrpSpPr>
                <p:nvPr/>
              </p:nvGrpSpPr>
              <p:grpSpPr bwMode="auto">
                <a:xfrm>
                  <a:off x="6477000" y="3505200"/>
                  <a:ext cx="381000" cy="1981200"/>
                  <a:chOff x="4128" y="2448"/>
                  <a:chExt cx="240" cy="1248"/>
                </a:xfrm>
              </p:grpSpPr>
              <p:sp>
                <p:nvSpPr>
                  <p:cNvPr id="143" name="Oval 14"/>
                  <p:cNvSpPr>
                    <a:spLocks noChangeArrowheads="1"/>
                  </p:cNvSpPr>
                  <p:nvPr/>
                </p:nvSpPr>
                <p:spPr bwMode="auto">
                  <a:xfrm>
                    <a:off x="4128" y="3456"/>
                    <a:ext cx="240" cy="240"/>
                  </a:xfrm>
                  <a:prstGeom prst="ellipse">
                    <a:avLst/>
                  </a:prstGeom>
                  <a:solidFill>
                    <a:srgbClr val="FFCC00"/>
                  </a:solidFill>
                  <a:ln w="38100" algn="ctr">
                    <a:solidFill>
                      <a:schemeClr val="accent1"/>
                    </a:solidFill>
                    <a:round/>
                    <a:headEnd/>
                    <a:tailEnd/>
                  </a:ln>
                </p:spPr>
                <p:txBody>
                  <a:bodyPr wrap="none" anchor="ctr"/>
                  <a:lstStyle/>
                  <a:p>
                    <a:endParaRPr lang="en-US"/>
                  </a:p>
                </p:txBody>
              </p:sp>
              <p:sp>
                <p:nvSpPr>
                  <p:cNvPr id="144" name="Oval 15"/>
                  <p:cNvSpPr>
                    <a:spLocks noChangeArrowheads="1"/>
                  </p:cNvSpPr>
                  <p:nvPr/>
                </p:nvSpPr>
                <p:spPr bwMode="auto">
                  <a:xfrm>
                    <a:off x="4128" y="3120"/>
                    <a:ext cx="240" cy="240"/>
                  </a:xfrm>
                  <a:prstGeom prst="ellipse">
                    <a:avLst/>
                  </a:prstGeom>
                  <a:solidFill>
                    <a:srgbClr val="FFCC00"/>
                  </a:solidFill>
                  <a:ln w="38100" algn="ctr">
                    <a:solidFill>
                      <a:schemeClr val="accent1"/>
                    </a:solidFill>
                    <a:round/>
                    <a:headEnd/>
                    <a:tailEnd/>
                  </a:ln>
                </p:spPr>
                <p:txBody>
                  <a:bodyPr wrap="none" anchor="ctr"/>
                  <a:lstStyle/>
                  <a:p>
                    <a:endParaRPr lang="en-US"/>
                  </a:p>
                </p:txBody>
              </p:sp>
              <p:sp>
                <p:nvSpPr>
                  <p:cNvPr id="145" name="Oval 16"/>
                  <p:cNvSpPr>
                    <a:spLocks noChangeArrowheads="1"/>
                  </p:cNvSpPr>
                  <p:nvPr/>
                </p:nvSpPr>
                <p:spPr bwMode="auto">
                  <a:xfrm>
                    <a:off x="4128" y="2784"/>
                    <a:ext cx="240" cy="240"/>
                  </a:xfrm>
                  <a:prstGeom prst="ellipse">
                    <a:avLst/>
                  </a:prstGeom>
                  <a:solidFill>
                    <a:srgbClr val="FFCC00"/>
                  </a:solidFill>
                  <a:ln w="38100" algn="ctr">
                    <a:solidFill>
                      <a:schemeClr val="accent1"/>
                    </a:solidFill>
                    <a:round/>
                    <a:headEnd/>
                    <a:tailEnd/>
                  </a:ln>
                </p:spPr>
                <p:txBody>
                  <a:bodyPr wrap="none" anchor="ctr"/>
                  <a:lstStyle/>
                  <a:p>
                    <a:endParaRPr lang="en-US"/>
                  </a:p>
                </p:txBody>
              </p:sp>
              <p:sp>
                <p:nvSpPr>
                  <p:cNvPr id="146" name="Oval 17"/>
                  <p:cNvSpPr>
                    <a:spLocks noChangeArrowheads="1"/>
                  </p:cNvSpPr>
                  <p:nvPr/>
                </p:nvSpPr>
                <p:spPr bwMode="auto">
                  <a:xfrm>
                    <a:off x="4128" y="2448"/>
                    <a:ext cx="240" cy="240"/>
                  </a:xfrm>
                  <a:prstGeom prst="ellipse">
                    <a:avLst/>
                  </a:prstGeom>
                  <a:solidFill>
                    <a:srgbClr val="FFCC00"/>
                  </a:solidFill>
                  <a:ln w="38100" algn="ctr">
                    <a:solidFill>
                      <a:schemeClr val="accent1"/>
                    </a:solidFill>
                    <a:round/>
                    <a:headEnd/>
                    <a:tailEnd/>
                  </a:ln>
                </p:spPr>
                <p:txBody>
                  <a:bodyPr wrap="none" anchor="ctr"/>
                  <a:lstStyle/>
                  <a:p>
                    <a:endParaRPr lang="en-US"/>
                  </a:p>
                </p:txBody>
              </p:sp>
            </p:grpSp>
            <p:sp>
              <p:nvSpPr>
                <p:cNvPr id="133" name="Line 34"/>
                <p:cNvSpPr>
                  <a:spLocks noChangeShapeType="1"/>
                </p:cNvSpPr>
                <p:nvPr/>
              </p:nvSpPr>
              <p:spPr bwMode="auto">
                <a:xfrm>
                  <a:off x="6858000" y="3733800"/>
                  <a:ext cx="228600" cy="0"/>
                </a:xfrm>
                <a:prstGeom prst="line">
                  <a:avLst/>
                </a:prstGeom>
                <a:noFill/>
                <a:ln w="38100">
                  <a:solidFill>
                    <a:schemeClr val="accent1"/>
                  </a:solidFill>
                  <a:round/>
                  <a:headEnd/>
                  <a:tailEnd/>
                </a:ln>
              </p:spPr>
              <p:txBody>
                <a:bodyPr/>
                <a:lstStyle/>
                <a:p>
                  <a:endParaRPr lang="en-US"/>
                </a:p>
              </p:txBody>
            </p:sp>
            <p:sp>
              <p:nvSpPr>
                <p:cNvPr id="134" name="Line 35"/>
                <p:cNvSpPr>
                  <a:spLocks noChangeShapeType="1"/>
                </p:cNvSpPr>
                <p:nvPr/>
              </p:nvSpPr>
              <p:spPr bwMode="auto">
                <a:xfrm>
                  <a:off x="7086600" y="3733800"/>
                  <a:ext cx="0" cy="1524000"/>
                </a:xfrm>
                <a:prstGeom prst="line">
                  <a:avLst/>
                </a:prstGeom>
                <a:noFill/>
                <a:ln w="38100">
                  <a:solidFill>
                    <a:schemeClr val="accent1"/>
                  </a:solidFill>
                  <a:round/>
                  <a:headEnd/>
                  <a:tailEnd/>
                </a:ln>
              </p:spPr>
              <p:txBody>
                <a:bodyPr/>
                <a:lstStyle/>
                <a:p>
                  <a:endParaRPr lang="en-US"/>
                </a:p>
              </p:txBody>
            </p:sp>
            <p:sp>
              <p:nvSpPr>
                <p:cNvPr id="135" name="Line 36"/>
                <p:cNvSpPr>
                  <a:spLocks noChangeShapeType="1"/>
                </p:cNvSpPr>
                <p:nvPr/>
              </p:nvSpPr>
              <p:spPr bwMode="auto">
                <a:xfrm flipH="1">
                  <a:off x="6858000" y="5257800"/>
                  <a:ext cx="228600" cy="0"/>
                </a:xfrm>
                <a:prstGeom prst="line">
                  <a:avLst/>
                </a:prstGeom>
                <a:noFill/>
                <a:ln w="38100">
                  <a:solidFill>
                    <a:schemeClr val="accent1"/>
                  </a:solidFill>
                  <a:round/>
                  <a:headEnd/>
                  <a:tailEnd/>
                </a:ln>
              </p:spPr>
              <p:txBody>
                <a:bodyPr/>
                <a:lstStyle/>
                <a:p>
                  <a:endParaRPr lang="en-US"/>
                </a:p>
              </p:txBody>
            </p:sp>
            <p:sp>
              <p:nvSpPr>
                <p:cNvPr id="136" name="Line 37"/>
                <p:cNvSpPr>
                  <a:spLocks noChangeShapeType="1"/>
                </p:cNvSpPr>
                <p:nvPr/>
              </p:nvSpPr>
              <p:spPr bwMode="auto">
                <a:xfrm>
                  <a:off x="6858000" y="4724400"/>
                  <a:ext cx="228600" cy="0"/>
                </a:xfrm>
                <a:prstGeom prst="line">
                  <a:avLst/>
                </a:prstGeom>
                <a:noFill/>
                <a:ln w="38100">
                  <a:solidFill>
                    <a:schemeClr val="accent1"/>
                  </a:solidFill>
                  <a:round/>
                  <a:headEnd/>
                  <a:tailEnd/>
                </a:ln>
              </p:spPr>
              <p:txBody>
                <a:bodyPr/>
                <a:lstStyle/>
                <a:p>
                  <a:endParaRPr lang="en-US"/>
                </a:p>
              </p:txBody>
            </p:sp>
            <p:sp>
              <p:nvSpPr>
                <p:cNvPr id="137" name="Line 38"/>
                <p:cNvSpPr>
                  <a:spLocks noChangeShapeType="1"/>
                </p:cNvSpPr>
                <p:nvPr/>
              </p:nvSpPr>
              <p:spPr bwMode="auto">
                <a:xfrm>
                  <a:off x="6858000" y="4191000"/>
                  <a:ext cx="228600" cy="0"/>
                </a:xfrm>
                <a:prstGeom prst="line">
                  <a:avLst/>
                </a:prstGeom>
                <a:noFill/>
                <a:ln w="38100">
                  <a:solidFill>
                    <a:schemeClr val="accent1"/>
                  </a:solidFill>
                  <a:round/>
                  <a:headEnd/>
                  <a:tailEnd/>
                </a:ln>
              </p:spPr>
              <p:txBody>
                <a:bodyPr/>
                <a:lstStyle/>
                <a:p>
                  <a:endParaRPr lang="en-US"/>
                </a:p>
              </p:txBody>
            </p:sp>
            <p:sp>
              <p:nvSpPr>
                <p:cNvPr id="138" name="Line 58"/>
                <p:cNvSpPr>
                  <a:spLocks noChangeShapeType="1"/>
                </p:cNvSpPr>
                <p:nvPr/>
              </p:nvSpPr>
              <p:spPr bwMode="auto">
                <a:xfrm>
                  <a:off x="6248400" y="3733800"/>
                  <a:ext cx="0" cy="1524000"/>
                </a:xfrm>
                <a:prstGeom prst="line">
                  <a:avLst/>
                </a:prstGeom>
                <a:noFill/>
                <a:ln w="38100">
                  <a:solidFill>
                    <a:schemeClr val="accent1"/>
                  </a:solidFill>
                  <a:round/>
                  <a:headEnd/>
                  <a:tailEnd/>
                </a:ln>
              </p:spPr>
              <p:txBody>
                <a:bodyPr/>
                <a:lstStyle/>
                <a:p>
                  <a:endParaRPr lang="en-US"/>
                </a:p>
              </p:txBody>
            </p:sp>
            <p:sp>
              <p:nvSpPr>
                <p:cNvPr id="139" name="Line 72"/>
                <p:cNvSpPr>
                  <a:spLocks noChangeShapeType="1"/>
                </p:cNvSpPr>
                <p:nvPr/>
              </p:nvSpPr>
              <p:spPr bwMode="auto">
                <a:xfrm>
                  <a:off x="6248400" y="3733800"/>
                  <a:ext cx="228600" cy="0"/>
                </a:xfrm>
                <a:prstGeom prst="line">
                  <a:avLst/>
                </a:prstGeom>
                <a:noFill/>
                <a:ln w="38100">
                  <a:solidFill>
                    <a:schemeClr val="accent1"/>
                  </a:solidFill>
                  <a:round/>
                  <a:headEnd/>
                  <a:tailEnd/>
                </a:ln>
              </p:spPr>
              <p:txBody>
                <a:bodyPr/>
                <a:lstStyle/>
                <a:p>
                  <a:endParaRPr lang="en-US"/>
                </a:p>
              </p:txBody>
            </p:sp>
            <p:sp>
              <p:nvSpPr>
                <p:cNvPr id="140" name="Line 74"/>
                <p:cNvSpPr>
                  <a:spLocks noChangeShapeType="1"/>
                </p:cNvSpPr>
                <p:nvPr/>
              </p:nvSpPr>
              <p:spPr bwMode="auto">
                <a:xfrm>
                  <a:off x="6248400" y="5257800"/>
                  <a:ext cx="228600" cy="0"/>
                </a:xfrm>
                <a:prstGeom prst="line">
                  <a:avLst/>
                </a:prstGeom>
                <a:noFill/>
                <a:ln w="38100">
                  <a:solidFill>
                    <a:schemeClr val="accent1"/>
                  </a:solidFill>
                  <a:round/>
                  <a:headEnd/>
                  <a:tailEnd/>
                </a:ln>
              </p:spPr>
              <p:txBody>
                <a:bodyPr/>
                <a:lstStyle/>
                <a:p>
                  <a:endParaRPr lang="en-US"/>
                </a:p>
              </p:txBody>
            </p:sp>
            <p:sp>
              <p:nvSpPr>
                <p:cNvPr id="141" name="Line 75"/>
                <p:cNvSpPr>
                  <a:spLocks noChangeShapeType="1"/>
                </p:cNvSpPr>
                <p:nvPr/>
              </p:nvSpPr>
              <p:spPr bwMode="auto">
                <a:xfrm>
                  <a:off x="6248400" y="4191000"/>
                  <a:ext cx="228600" cy="0"/>
                </a:xfrm>
                <a:prstGeom prst="line">
                  <a:avLst/>
                </a:prstGeom>
                <a:noFill/>
                <a:ln w="38100">
                  <a:solidFill>
                    <a:schemeClr val="accent1"/>
                  </a:solidFill>
                  <a:round/>
                  <a:headEnd/>
                  <a:tailEnd/>
                </a:ln>
              </p:spPr>
              <p:txBody>
                <a:bodyPr/>
                <a:lstStyle/>
                <a:p>
                  <a:endParaRPr lang="en-US"/>
                </a:p>
              </p:txBody>
            </p:sp>
            <p:sp>
              <p:nvSpPr>
                <p:cNvPr id="142" name="Line 76"/>
                <p:cNvSpPr>
                  <a:spLocks noChangeShapeType="1"/>
                </p:cNvSpPr>
                <p:nvPr/>
              </p:nvSpPr>
              <p:spPr bwMode="auto">
                <a:xfrm>
                  <a:off x="6248400" y="4724400"/>
                  <a:ext cx="228600" cy="0"/>
                </a:xfrm>
                <a:prstGeom prst="line">
                  <a:avLst/>
                </a:prstGeom>
                <a:noFill/>
                <a:ln w="38100">
                  <a:solidFill>
                    <a:schemeClr val="accent1"/>
                  </a:solidFill>
                  <a:round/>
                  <a:headEnd/>
                  <a:tailEnd/>
                </a:ln>
              </p:spPr>
              <p:txBody>
                <a:bodyPr/>
                <a:lstStyle/>
                <a:p>
                  <a:endParaRPr lang="en-US"/>
                </a:p>
              </p:txBody>
            </p:sp>
          </p:grpSp>
          <p:grpSp>
            <p:nvGrpSpPr>
              <p:cNvPr id="120" name="Group 67"/>
              <p:cNvGrpSpPr>
                <a:grpSpLocks/>
              </p:cNvGrpSpPr>
              <p:nvPr/>
            </p:nvGrpSpPr>
            <p:grpSpPr bwMode="auto">
              <a:xfrm>
                <a:off x="6477000" y="1786964"/>
                <a:ext cx="685800" cy="838200"/>
                <a:chOff x="6477000" y="1786964"/>
                <a:chExt cx="685800" cy="838200"/>
              </a:xfrm>
            </p:grpSpPr>
            <p:sp>
              <p:nvSpPr>
                <p:cNvPr id="121" name="Line 49"/>
                <p:cNvSpPr>
                  <a:spLocks noChangeShapeType="1"/>
                </p:cNvSpPr>
                <p:nvPr/>
              </p:nvSpPr>
              <p:spPr bwMode="auto">
                <a:xfrm>
                  <a:off x="6477000" y="2438400"/>
                  <a:ext cx="152400" cy="0"/>
                </a:xfrm>
                <a:prstGeom prst="line">
                  <a:avLst/>
                </a:prstGeom>
                <a:noFill/>
                <a:ln w="38100">
                  <a:solidFill>
                    <a:schemeClr val="accent1"/>
                  </a:solidFill>
                  <a:round/>
                  <a:headEnd/>
                  <a:tailEnd/>
                </a:ln>
              </p:spPr>
              <p:txBody>
                <a:bodyPr/>
                <a:lstStyle/>
                <a:p>
                  <a:endParaRPr lang="en-US"/>
                </a:p>
              </p:txBody>
            </p:sp>
            <p:sp>
              <p:nvSpPr>
                <p:cNvPr id="122" name="Line 82"/>
                <p:cNvSpPr>
                  <a:spLocks noChangeShapeType="1"/>
                </p:cNvSpPr>
                <p:nvPr/>
              </p:nvSpPr>
              <p:spPr bwMode="auto">
                <a:xfrm flipH="1">
                  <a:off x="7010400" y="2438400"/>
                  <a:ext cx="152400" cy="0"/>
                </a:xfrm>
                <a:prstGeom prst="line">
                  <a:avLst/>
                </a:prstGeom>
                <a:noFill/>
                <a:ln w="38100">
                  <a:solidFill>
                    <a:schemeClr val="accent1"/>
                  </a:solidFill>
                  <a:round/>
                  <a:headEnd/>
                  <a:tailEnd/>
                </a:ln>
              </p:spPr>
              <p:txBody>
                <a:bodyPr/>
                <a:lstStyle/>
                <a:p>
                  <a:endParaRPr lang="en-US"/>
                </a:p>
              </p:txBody>
            </p:sp>
            <p:grpSp>
              <p:nvGrpSpPr>
                <p:cNvPr id="123" name="Group 61"/>
                <p:cNvGrpSpPr>
                  <a:grpSpLocks/>
                </p:cNvGrpSpPr>
                <p:nvPr/>
              </p:nvGrpSpPr>
              <p:grpSpPr bwMode="auto">
                <a:xfrm>
                  <a:off x="6477000" y="1786964"/>
                  <a:ext cx="685800" cy="838200"/>
                  <a:chOff x="6477000" y="1752600"/>
                  <a:chExt cx="685800" cy="838200"/>
                </a:xfrm>
              </p:grpSpPr>
              <p:sp>
                <p:nvSpPr>
                  <p:cNvPr id="124" name="Line 81"/>
                  <p:cNvSpPr>
                    <a:spLocks noChangeShapeType="1"/>
                  </p:cNvSpPr>
                  <p:nvPr/>
                </p:nvSpPr>
                <p:spPr bwMode="auto">
                  <a:xfrm flipH="1">
                    <a:off x="7010400" y="1905000"/>
                    <a:ext cx="152400" cy="0"/>
                  </a:xfrm>
                  <a:prstGeom prst="line">
                    <a:avLst/>
                  </a:prstGeom>
                  <a:noFill/>
                  <a:ln w="38100">
                    <a:solidFill>
                      <a:schemeClr val="accent1"/>
                    </a:solidFill>
                    <a:round/>
                    <a:headEnd/>
                    <a:tailEnd/>
                  </a:ln>
                </p:spPr>
                <p:txBody>
                  <a:bodyPr/>
                  <a:lstStyle/>
                  <a:p>
                    <a:endParaRPr lang="en-US"/>
                  </a:p>
                </p:txBody>
              </p:sp>
              <p:grpSp>
                <p:nvGrpSpPr>
                  <p:cNvPr id="125" name="Group 60"/>
                  <p:cNvGrpSpPr>
                    <a:grpSpLocks/>
                  </p:cNvGrpSpPr>
                  <p:nvPr/>
                </p:nvGrpSpPr>
                <p:grpSpPr bwMode="auto">
                  <a:xfrm>
                    <a:off x="6477000" y="1752600"/>
                    <a:ext cx="685800" cy="838200"/>
                    <a:chOff x="6477000" y="1752600"/>
                    <a:chExt cx="685800" cy="838200"/>
                  </a:xfrm>
                </p:grpSpPr>
                <p:grpSp>
                  <p:nvGrpSpPr>
                    <p:cNvPr id="126" name="Group 25"/>
                    <p:cNvGrpSpPr>
                      <a:grpSpLocks/>
                    </p:cNvGrpSpPr>
                    <p:nvPr/>
                  </p:nvGrpSpPr>
                  <p:grpSpPr bwMode="auto">
                    <a:xfrm>
                      <a:off x="6629400" y="1752600"/>
                      <a:ext cx="381000" cy="838200"/>
                      <a:chOff x="4080" y="1632"/>
                      <a:chExt cx="240" cy="528"/>
                    </a:xfrm>
                  </p:grpSpPr>
                  <p:sp>
                    <p:nvSpPr>
                      <p:cNvPr id="130" name="Oval 9"/>
                      <p:cNvSpPr>
                        <a:spLocks noChangeArrowheads="1"/>
                      </p:cNvSpPr>
                      <p:nvPr/>
                    </p:nvSpPr>
                    <p:spPr bwMode="auto">
                      <a:xfrm>
                        <a:off x="4080" y="1632"/>
                        <a:ext cx="240" cy="240"/>
                      </a:xfrm>
                      <a:prstGeom prst="ellipse">
                        <a:avLst/>
                      </a:prstGeom>
                      <a:solidFill>
                        <a:srgbClr val="0066FF"/>
                      </a:solidFill>
                      <a:ln w="38100" algn="ctr">
                        <a:solidFill>
                          <a:schemeClr val="accent1"/>
                        </a:solidFill>
                        <a:round/>
                        <a:headEnd/>
                        <a:tailEnd/>
                      </a:ln>
                    </p:spPr>
                    <p:txBody>
                      <a:bodyPr wrap="none" anchor="ctr"/>
                      <a:lstStyle/>
                      <a:p>
                        <a:endParaRPr lang="en-US"/>
                      </a:p>
                    </p:txBody>
                  </p:sp>
                  <p:sp>
                    <p:nvSpPr>
                      <p:cNvPr id="131" name="Oval 10"/>
                      <p:cNvSpPr>
                        <a:spLocks noChangeArrowheads="1"/>
                      </p:cNvSpPr>
                      <p:nvPr/>
                    </p:nvSpPr>
                    <p:spPr bwMode="auto">
                      <a:xfrm>
                        <a:off x="4080" y="1920"/>
                        <a:ext cx="240" cy="240"/>
                      </a:xfrm>
                      <a:prstGeom prst="ellipse">
                        <a:avLst/>
                      </a:prstGeom>
                      <a:solidFill>
                        <a:srgbClr val="0066FF"/>
                      </a:solidFill>
                      <a:ln w="38100" algn="ctr">
                        <a:solidFill>
                          <a:schemeClr val="accent1"/>
                        </a:solidFill>
                        <a:round/>
                        <a:headEnd/>
                        <a:tailEnd/>
                      </a:ln>
                    </p:spPr>
                    <p:txBody>
                      <a:bodyPr wrap="none" anchor="ctr"/>
                      <a:lstStyle/>
                      <a:p>
                        <a:endParaRPr lang="en-US"/>
                      </a:p>
                    </p:txBody>
                  </p:sp>
                </p:grpSp>
                <p:sp>
                  <p:nvSpPr>
                    <p:cNvPr id="127" name="Line 47"/>
                    <p:cNvSpPr>
                      <a:spLocks noChangeShapeType="1"/>
                    </p:cNvSpPr>
                    <p:nvPr/>
                  </p:nvSpPr>
                  <p:spPr bwMode="auto">
                    <a:xfrm flipH="1">
                      <a:off x="6477000" y="1905000"/>
                      <a:ext cx="152400" cy="0"/>
                    </a:xfrm>
                    <a:prstGeom prst="line">
                      <a:avLst/>
                    </a:prstGeom>
                    <a:noFill/>
                    <a:ln w="38100">
                      <a:solidFill>
                        <a:schemeClr val="accent1"/>
                      </a:solidFill>
                      <a:round/>
                      <a:headEnd/>
                      <a:tailEnd/>
                    </a:ln>
                  </p:spPr>
                  <p:txBody>
                    <a:bodyPr/>
                    <a:lstStyle/>
                    <a:p>
                      <a:endParaRPr lang="en-US"/>
                    </a:p>
                  </p:txBody>
                </p:sp>
                <p:sp>
                  <p:nvSpPr>
                    <p:cNvPr id="128" name="Line 48"/>
                    <p:cNvSpPr>
                      <a:spLocks noChangeShapeType="1"/>
                    </p:cNvSpPr>
                    <p:nvPr/>
                  </p:nvSpPr>
                  <p:spPr bwMode="auto">
                    <a:xfrm>
                      <a:off x="6477000" y="1905000"/>
                      <a:ext cx="0" cy="533400"/>
                    </a:xfrm>
                    <a:prstGeom prst="line">
                      <a:avLst/>
                    </a:prstGeom>
                    <a:noFill/>
                    <a:ln w="38100">
                      <a:solidFill>
                        <a:schemeClr val="accent1"/>
                      </a:solidFill>
                      <a:round/>
                      <a:headEnd/>
                      <a:tailEnd/>
                    </a:ln>
                  </p:spPr>
                  <p:txBody>
                    <a:bodyPr/>
                    <a:lstStyle/>
                    <a:p>
                      <a:endParaRPr lang="en-US"/>
                    </a:p>
                  </p:txBody>
                </p:sp>
                <p:sp>
                  <p:nvSpPr>
                    <p:cNvPr id="129" name="Line 83"/>
                    <p:cNvSpPr>
                      <a:spLocks noChangeShapeType="1"/>
                    </p:cNvSpPr>
                    <p:nvPr/>
                  </p:nvSpPr>
                  <p:spPr bwMode="auto">
                    <a:xfrm>
                      <a:off x="7162800" y="1905000"/>
                      <a:ext cx="0" cy="533400"/>
                    </a:xfrm>
                    <a:prstGeom prst="line">
                      <a:avLst/>
                    </a:prstGeom>
                    <a:noFill/>
                    <a:ln w="38100">
                      <a:solidFill>
                        <a:schemeClr val="accent1"/>
                      </a:solidFill>
                      <a:round/>
                      <a:headEnd/>
                      <a:tailEnd/>
                    </a:ln>
                  </p:spPr>
                  <p:txBody>
                    <a:bodyPr/>
                    <a:lstStyle/>
                    <a:p>
                      <a:endParaRPr lang="en-US"/>
                    </a:p>
                  </p:txBody>
                </p:sp>
              </p:grpSp>
            </p:grpSp>
          </p:grpSp>
        </p:grpSp>
      </p:grpSp>
      <p:grpSp>
        <p:nvGrpSpPr>
          <p:cNvPr id="213" name="Group 212"/>
          <p:cNvGrpSpPr/>
          <p:nvPr/>
        </p:nvGrpSpPr>
        <p:grpSpPr>
          <a:xfrm>
            <a:off x="14401800" y="28439072"/>
            <a:ext cx="11201400" cy="6993928"/>
            <a:chOff x="13716000" y="22555200"/>
            <a:chExt cx="10668000" cy="5595142"/>
          </a:xfrm>
        </p:grpSpPr>
        <p:sp>
          <p:nvSpPr>
            <p:cNvPr id="210" name="Rectangle 209"/>
            <p:cNvSpPr/>
            <p:nvPr/>
          </p:nvSpPr>
          <p:spPr>
            <a:xfrm>
              <a:off x="13716000" y="22555200"/>
              <a:ext cx="10668000" cy="559514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TextBox 179"/>
            <p:cNvSpPr txBox="1"/>
            <p:nvPr/>
          </p:nvSpPr>
          <p:spPr>
            <a:xfrm>
              <a:off x="14017017" y="22794754"/>
              <a:ext cx="10138383" cy="5059846"/>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References</a:t>
              </a:r>
              <a:endParaRPr lang="en-US" sz="7500" dirty="0" smtClean="0"/>
            </a:p>
            <a:p>
              <a:pPr algn="ctr"/>
              <a:endParaRPr lang="en-US" sz="4600" b="1" u="sng" dirty="0" smtClean="0"/>
            </a:p>
            <a:p>
              <a:r>
                <a:rPr lang="en-US" sz="3200" dirty="0" err="1" smtClean="0"/>
                <a:t>Gavrilov</a:t>
              </a:r>
              <a:r>
                <a:rPr lang="en-US" sz="3200" dirty="0" smtClean="0"/>
                <a:t>, Leonid., </a:t>
              </a:r>
              <a:r>
                <a:rPr lang="en-US" sz="3200" dirty="0" err="1" smtClean="0"/>
                <a:t>Gavrilova</a:t>
              </a:r>
              <a:r>
                <a:rPr lang="en-US" sz="3200" dirty="0" smtClean="0"/>
                <a:t>, Natalia., (2001). The Reliability Theory of Aging and Longevity. 528-536</a:t>
              </a:r>
            </a:p>
            <a:p>
              <a:r>
                <a:rPr lang="en-US" sz="3200" dirty="0" err="1" smtClean="0"/>
                <a:t>Gavrilov</a:t>
              </a:r>
              <a:r>
                <a:rPr lang="en-US" sz="3200" dirty="0" smtClean="0"/>
                <a:t>, Leonid., </a:t>
              </a:r>
              <a:r>
                <a:rPr lang="en-US" sz="3200" dirty="0" err="1" smtClean="0"/>
                <a:t>Gavrilova</a:t>
              </a:r>
              <a:r>
                <a:rPr lang="en-US" sz="3200" dirty="0" smtClean="0"/>
                <a:t>, Natalia. (2006). Models of Systems Failure in Aging. 47-51, 57-60. </a:t>
              </a:r>
            </a:p>
            <a:p>
              <a:r>
                <a:rPr lang="en-US" sz="3200" dirty="0" err="1" smtClean="0"/>
                <a:t>Gavrilov</a:t>
              </a:r>
              <a:r>
                <a:rPr lang="en-US" sz="3200" dirty="0" smtClean="0"/>
                <a:t>, Leonid., </a:t>
              </a:r>
              <a:r>
                <a:rPr lang="en-US" sz="3200" dirty="0" err="1" smtClean="0"/>
                <a:t>Gavrilova</a:t>
              </a:r>
              <a:r>
                <a:rPr lang="en-US" sz="3200" dirty="0" smtClean="0"/>
                <a:t>, Natalia. (2003). The Quest for a General Theory of Aging and Longevity. 2-7. </a:t>
              </a:r>
            </a:p>
            <a:p>
              <a:r>
                <a:rPr lang="en-US" sz="3200" dirty="0" err="1" smtClean="0"/>
                <a:t>Hellemans</a:t>
              </a:r>
              <a:r>
                <a:rPr lang="en-US" sz="3200" dirty="0" smtClean="0"/>
                <a:t>, Alexander, Mullins, Justin, </a:t>
              </a:r>
              <a:r>
                <a:rPr lang="en-US" sz="3200" dirty="0" err="1" smtClean="0"/>
                <a:t>Lal</a:t>
              </a:r>
              <a:r>
                <a:rPr lang="en-US" sz="3200" dirty="0" smtClean="0"/>
                <a:t>, </a:t>
              </a:r>
              <a:r>
                <a:rPr lang="en-US" sz="3200" dirty="0" err="1" smtClean="0"/>
                <a:t>Amit</a:t>
              </a:r>
              <a:r>
                <a:rPr lang="en-US" sz="3200" dirty="0" smtClean="0"/>
                <a:t>. “Why We Fall Apart”. </a:t>
              </a:r>
              <a:r>
                <a:rPr lang="en-US" sz="3200" u="sng" dirty="0" smtClean="0"/>
                <a:t>IEEE Spectrum</a:t>
              </a:r>
              <a:r>
                <a:rPr lang="en-US" sz="3200" dirty="0" smtClean="0"/>
                <a:t>, </a:t>
              </a:r>
              <a:r>
                <a:rPr lang="en-US" sz="3200" u="sng" dirty="0" smtClean="0"/>
                <a:t>Vol. 41, no. 9</a:t>
              </a:r>
              <a:r>
                <a:rPr lang="en-US" sz="3200" dirty="0" smtClean="0"/>
                <a:t>.  September 2004, p. 3. </a:t>
              </a:r>
            </a:p>
          </p:txBody>
        </p:sp>
      </p:grpSp>
      <p:pic>
        <p:nvPicPr>
          <p:cNvPr id="102" name="Picture 101"/>
          <p:cNvPicPr>
            <a:picLocks noChangeAspect="1"/>
          </p:cNvPicPr>
          <p:nvPr/>
        </p:nvPicPr>
        <p:blipFill>
          <a:blip r:embed="rId15" cstate="print"/>
          <a:stretch>
            <a:fillRect/>
          </a:stretch>
        </p:blipFill>
        <p:spPr>
          <a:xfrm>
            <a:off x="31683960" y="8164040"/>
            <a:ext cx="3598161" cy="3075460"/>
          </a:xfrm>
          <a:prstGeom prst="rect">
            <a:avLst/>
          </a:prstGeom>
        </p:spPr>
      </p:pic>
      <p:sp>
        <p:nvSpPr>
          <p:cNvPr id="99" name="TextBox 98"/>
          <p:cNvSpPr txBox="1"/>
          <p:nvPr/>
        </p:nvSpPr>
        <p:spPr>
          <a:xfrm>
            <a:off x="28883610" y="10953750"/>
            <a:ext cx="986790"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79" name="TextBox 178"/>
          <p:cNvSpPr txBox="1"/>
          <p:nvPr/>
        </p:nvSpPr>
        <p:spPr>
          <a:xfrm rot="16200000">
            <a:off x="26899858" y="9273036"/>
            <a:ext cx="1211723" cy="382148"/>
          </a:xfrm>
          <a:prstGeom prst="rect">
            <a:avLst/>
          </a:prstGeom>
          <a:solidFill>
            <a:schemeClr val="bg1"/>
          </a:solidFill>
        </p:spPr>
        <p:txBody>
          <a:bodyPr wrap="square" lIns="104132" tIns="52066" rIns="104132" bIns="52066" rtlCol="0">
            <a:spAutoFit/>
          </a:bodyPr>
          <a:lstStyle/>
          <a:p>
            <a:r>
              <a:rPr lang="en-US" b="1" dirty="0" err="1" smtClean="0"/>
              <a:t>Viabilty</a:t>
            </a:r>
            <a:endParaRPr lang="en-US" b="1" dirty="0"/>
          </a:p>
        </p:txBody>
      </p:sp>
      <p:sp>
        <p:nvSpPr>
          <p:cNvPr id="181" name="TextBox 180"/>
          <p:cNvSpPr txBox="1"/>
          <p:nvPr/>
        </p:nvSpPr>
        <p:spPr>
          <a:xfrm rot="16200000">
            <a:off x="30890080" y="9273037"/>
            <a:ext cx="1783224" cy="382148"/>
          </a:xfrm>
          <a:prstGeom prst="rect">
            <a:avLst/>
          </a:prstGeom>
          <a:solidFill>
            <a:schemeClr val="bg1"/>
          </a:solidFill>
        </p:spPr>
        <p:txBody>
          <a:bodyPr wrap="square" lIns="104132" tIns="52066" rIns="104132" bIns="52066" rtlCol="0">
            <a:spAutoFit/>
          </a:bodyPr>
          <a:lstStyle/>
          <a:p>
            <a:r>
              <a:rPr lang="en-US" b="1" dirty="0" smtClean="0"/>
              <a:t>Failure rate </a:t>
            </a:r>
            <a:endParaRPr lang="en-US" b="1" dirty="0"/>
          </a:p>
        </p:txBody>
      </p:sp>
      <p:sp>
        <p:nvSpPr>
          <p:cNvPr id="182" name="Down Arrow 181"/>
          <p:cNvSpPr/>
          <p:nvPr/>
        </p:nvSpPr>
        <p:spPr>
          <a:xfrm>
            <a:off x="36004500" y="10191750"/>
            <a:ext cx="560070" cy="93345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lIns="104132" tIns="52066" rIns="104132" bIns="52066" rtlCol="0" anchor="ctr"/>
          <a:lstStyle/>
          <a:p>
            <a:pPr algn="ctr"/>
            <a:endParaRPr lang="en-US"/>
          </a:p>
        </p:txBody>
      </p:sp>
      <p:sp>
        <p:nvSpPr>
          <p:cNvPr id="183" name="TextBox 182"/>
          <p:cNvSpPr txBox="1"/>
          <p:nvPr/>
        </p:nvSpPr>
        <p:spPr>
          <a:xfrm>
            <a:off x="35444430" y="9334501"/>
            <a:ext cx="1760220" cy="659147"/>
          </a:xfrm>
          <a:prstGeom prst="rect">
            <a:avLst/>
          </a:prstGeom>
          <a:solidFill>
            <a:schemeClr val="bg1"/>
          </a:solidFill>
        </p:spPr>
        <p:txBody>
          <a:bodyPr wrap="square" lIns="104132" tIns="52066" rIns="104132" bIns="52066" rtlCol="0">
            <a:spAutoFit/>
          </a:bodyPr>
          <a:lstStyle/>
          <a:p>
            <a:pPr algn="ctr"/>
            <a:r>
              <a:rPr lang="en-US" dirty="0" smtClean="0"/>
              <a:t>Low Heterogeneity</a:t>
            </a:r>
            <a:endParaRPr lang="en-US" dirty="0"/>
          </a:p>
        </p:txBody>
      </p:sp>
      <p:sp>
        <p:nvSpPr>
          <p:cNvPr id="184" name="TextBox 183"/>
          <p:cNvSpPr txBox="1"/>
          <p:nvPr/>
        </p:nvSpPr>
        <p:spPr>
          <a:xfrm>
            <a:off x="35364420" y="19907251"/>
            <a:ext cx="1760220" cy="659147"/>
          </a:xfrm>
          <a:prstGeom prst="rect">
            <a:avLst/>
          </a:prstGeom>
          <a:solidFill>
            <a:schemeClr val="bg1"/>
          </a:solidFill>
        </p:spPr>
        <p:txBody>
          <a:bodyPr wrap="square" lIns="104132" tIns="52066" rIns="104132" bIns="52066" rtlCol="0">
            <a:spAutoFit/>
          </a:bodyPr>
          <a:lstStyle/>
          <a:p>
            <a:pPr algn="ctr"/>
            <a:r>
              <a:rPr lang="en-US" dirty="0" smtClean="0"/>
              <a:t>High Heterogeneity</a:t>
            </a:r>
            <a:endParaRPr lang="en-US" dirty="0"/>
          </a:p>
        </p:txBody>
      </p:sp>
      <p:sp>
        <p:nvSpPr>
          <p:cNvPr id="185" name="TextBox 184"/>
          <p:cNvSpPr txBox="1"/>
          <p:nvPr/>
        </p:nvSpPr>
        <p:spPr>
          <a:xfrm rot="16200000">
            <a:off x="26935299" y="12702039"/>
            <a:ext cx="1211723" cy="382148"/>
          </a:xfrm>
          <a:prstGeom prst="rect">
            <a:avLst/>
          </a:prstGeom>
          <a:solidFill>
            <a:schemeClr val="bg1"/>
          </a:solidFill>
        </p:spPr>
        <p:txBody>
          <a:bodyPr wrap="square" lIns="104132" tIns="52066" rIns="104132" bIns="52066" rtlCol="0">
            <a:spAutoFit/>
          </a:bodyPr>
          <a:lstStyle/>
          <a:p>
            <a:r>
              <a:rPr lang="en-US" b="1" dirty="0" err="1" smtClean="0"/>
              <a:t>Viabilty</a:t>
            </a:r>
            <a:endParaRPr lang="en-US" b="1" dirty="0"/>
          </a:p>
        </p:txBody>
      </p:sp>
      <p:sp>
        <p:nvSpPr>
          <p:cNvPr id="186" name="TextBox 185"/>
          <p:cNvSpPr txBox="1"/>
          <p:nvPr/>
        </p:nvSpPr>
        <p:spPr>
          <a:xfrm rot="16200000">
            <a:off x="26899858" y="16226287"/>
            <a:ext cx="1211723" cy="382148"/>
          </a:xfrm>
          <a:prstGeom prst="rect">
            <a:avLst/>
          </a:prstGeom>
          <a:solidFill>
            <a:schemeClr val="bg1"/>
          </a:solidFill>
        </p:spPr>
        <p:txBody>
          <a:bodyPr wrap="square" lIns="104132" tIns="52066" rIns="104132" bIns="52066" rtlCol="0">
            <a:spAutoFit/>
          </a:bodyPr>
          <a:lstStyle/>
          <a:p>
            <a:r>
              <a:rPr lang="en-US" b="1" dirty="0" err="1" smtClean="0"/>
              <a:t>Viabilty</a:t>
            </a:r>
            <a:endParaRPr lang="en-US" b="1" dirty="0"/>
          </a:p>
        </p:txBody>
      </p:sp>
      <p:sp>
        <p:nvSpPr>
          <p:cNvPr id="187" name="TextBox 186"/>
          <p:cNvSpPr txBox="1"/>
          <p:nvPr/>
        </p:nvSpPr>
        <p:spPr>
          <a:xfrm rot="16200000" flipH="1">
            <a:off x="26861147" y="19538941"/>
            <a:ext cx="1360028" cy="382148"/>
          </a:xfrm>
          <a:prstGeom prst="rect">
            <a:avLst/>
          </a:prstGeom>
          <a:solidFill>
            <a:schemeClr val="bg1"/>
          </a:solidFill>
        </p:spPr>
        <p:txBody>
          <a:bodyPr wrap="square" lIns="104132" tIns="52066" rIns="104132" bIns="52066" rtlCol="0">
            <a:spAutoFit/>
          </a:bodyPr>
          <a:lstStyle/>
          <a:p>
            <a:r>
              <a:rPr lang="en-US" b="1" dirty="0" err="1" smtClean="0"/>
              <a:t>Viabilty</a:t>
            </a:r>
            <a:endParaRPr lang="en-US" b="1" dirty="0"/>
          </a:p>
        </p:txBody>
      </p:sp>
      <p:sp>
        <p:nvSpPr>
          <p:cNvPr id="188" name="TextBox 187"/>
          <p:cNvSpPr txBox="1"/>
          <p:nvPr/>
        </p:nvSpPr>
        <p:spPr>
          <a:xfrm>
            <a:off x="29203650" y="14287500"/>
            <a:ext cx="819150"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89" name="TextBox 188"/>
          <p:cNvSpPr txBox="1"/>
          <p:nvPr/>
        </p:nvSpPr>
        <p:spPr>
          <a:xfrm>
            <a:off x="29043630" y="17960057"/>
            <a:ext cx="720090" cy="659147"/>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0" name="TextBox 189"/>
          <p:cNvSpPr txBox="1"/>
          <p:nvPr/>
        </p:nvSpPr>
        <p:spPr>
          <a:xfrm>
            <a:off x="33124140" y="21008057"/>
            <a:ext cx="1013460"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1" name="TextBox 190"/>
          <p:cNvSpPr txBox="1"/>
          <p:nvPr/>
        </p:nvSpPr>
        <p:spPr>
          <a:xfrm>
            <a:off x="29043630" y="21008057"/>
            <a:ext cx="1131570"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2" name="TextBox 191"/>
          <p:cNvSpPr txBox="1"/>
          <p:nvPr/>
        </p:nvSpPr>
        <p:spPr>
          <a:xfrm>
            <a:off x="33124140" y="17811750"/>
            <a:ext cx="720090" cy="659147"/>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3" name="TextBox 192"/>
          <p:cNvSpPr txBox="1"/>
          <p:nvPr/>
        </p:nvSpPr>
        <p:spPr>
          <a:xfrm>
            <a:off x="33204150" y="14435807"/>
            <a:ext cx="857250"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4" name="TextBox 193"/>
          <p:cNvSpPr txBox="1"/>
          <p:nvPr/>
        </p:nvSpPr>
        <p:spPr>
          <a:xfrm>
            <a:off x="33124140" y="11006807"/>
            <a:ext cx="937260"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5" name="TextBox 194"/>
          <p:cNvSpPr txBox="1"/>
          <p:nvPr/>
        </p:nvSpPr>
        <p:spPr>
          <a:xfrm rot="16200000">
            <a:off x="30810070" y="12702039"/>
            <a:ext cx="1783224" cy="382148"/>
          </a:xfrm>
          <a:prstGeom prst="rect">
            <a:avLst/>
          </a:prstGeom>
          <a:solidFill>
            <a:schemeClr val="bg1"/>
          </a:solidFill>
        </p:spPr>
        <p:txBody>
          <a:bodyPr wrap="square" lIns="104132" tIns="52066" rIns="104132" bIns="52066" rtlCol="0">
            <a:spAutoFit/>
          </a:bodyPr>
          <a:lstStyle/>
          <a:p>
            <a:r>
              <a:rPr lang="en-US" b="1" dirty="0" smtClean="0"/>
              <a:t>Failure rate </a:t>
            </a:r>
            <a:endParaRPr lang="en-US" b="1" dirty="0"/>
          </a:p>
        </p:txBody>
      </p:sp>
      <p:sp>
        <p:nvSpPr>
          <p:cNvPr id="196" name="TextBox 195"/>
          <p:cNvSpPr txBox="1"/>
          <p:nvPr/>
        </p:nvSpPr>
        <p:spPr>
          <a:xfrm rot="16200000">
            <a:off x="30730060" y="16321539"/>
            <a:ext cx="1783224" cy="382148"/>
          </a:xfrm>
          <a:prstGeom prst="rect">
            <a:avLst/>
          </a:prstGeom>
          <a:solidFill>
            <a:schemeClr val="bg1"/>
          </a:solidFill>
        </p:spPr>
        <p:txBody>
          <a:bodyPr wrap="square" lIns="104132" tIns="52066" rIns="104132" bIns="52066" rtlCol="0">
            <a:spAutoFit/>
          </a:bodyPr>
          <a:lstStyle/>
          <a:p>
            <a:r>
              <a:rPr lang="en-US" b="1" dirty="0" smtClean="0"/>
              <a:t>Failure rate </a:t>
            </a:r>
            <a:endParaRPr lang="en-US" b="1" dirty="0"/>
          </a:p>
        </p:txBody>
      </p:sp>
      <p:sp>
        <p:nvSpPr>
          <p:cNvPr id="197" name="TextBox 196"/>
          <p:cNvSpPr txBox="1"/>
          <p:nvPr/>
        </p:nvSpPr>
        <p:spPr>
          <a:xfrm rot="16200000">
            <a:off x="30730060" y="19464789"/>
            <a:ext cx="1783224" cy="382148"/>
          </a:xfrm>
          <a:prstGeom prst="rect">
            <a:avLst/>
          </a:prstGeom>
          <a:solidFill>
            <a:schemeClr val="bg1"/>
          </a:solidFill>
        </p:spPr>
        <p:txBody>
          <a:bodyPr wrap="square" lIns="104132" tIns="52066" rIns="104132" bIns="52066" rtlCol="0">
            <a:spAutoFit/>
          </a:bodyPr>
          <a:lstStyle/>
          <a:p>
            <a:r>
              <a:rPr lang="en-US" b="1" dirty="0" smtClean="0"/>
              <a:t>Failure rate </a:t>
            </a:r>
            <a:endParaRPr lang="en-US" b="1" dirty="0"/>
          </a:p>
        </p:txBody>
      </p:sp>
      <p:pic>
        <p:nvPicPr>
          <p:cNvPr id="103" name="Picture 102" descr="HHMI Logo">
            <a:hlinkClick r:id="rId16"/>
          </p:cNvPr>
          <p:cNvPicPr/>
          <p:nvPr/>
        </p:nvPicPr>
        <p:blipFill>
          <a:blip r:embed="rId17" cstate="print"/>
          <a:srcRect t="19231" b="15385"/>
          <a:stretch>
            <a:fillRect/>
          </a:stretch>
        </p:blipFill>
        <p:spPr bwMode="auto">
          <a:xfrm>
            <a:off x="32365087" y="3581400"/>
            <a:ext cx="4679543" cy="1943100"/>
          </a:xfrm>
          <a:prstGeom prst="rect">
            <a:avLst/>
          </a:prstGeom>
          <a:solidFill>
            <a:schemeClr val="accent4">
              <a:lumMod val="40000"/>
              <a:lumOff val="60000"/>
            </a:schemeClr>
          </a:solidFill>
          <a:ln w="127000">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552</TotalTime>
  <Words>625</Words>
  <Application>Microsoft Office PowerPoint</Application>
  <PresentationFormat>Custom</PresentationFormat>
  <Paragraphs>65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Heterogeneity is a Key Factor of Biological Aging Based on Reliability Modeling Erika Dommond Dr. Hong Qin, Ph.D., Biology Department, Dr. Nagambal Shah, Ph.D., Mathematics Department</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 here</dc:title>
  <dc:creator>edommond</dc:creator>
  <cp:lastModifiedBy>hong qin</cp:lastModifiedBy>
  <cp:revision>42</cp:revision>
  <dcterms:created xsi:type="dcterms:W3CDTF">2011-04-04T21:27:07Z</dcterms:created>
  <dcterms:modified xsi:type="dcterms:W3CDTF">2011-04-13T13:14:29Z</dcterms:modified>
</cp:coreProperties>
</file>