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78" r:id="rId3"/>
  </p:sldMasterIdLst>
  <p:notesMasterIdLst>
    <p:notesMasterId r:id="rId22"/>
  </p:notesMasterIdLst>
  <p:handoutMasterIdLst>
    <p:handoutMasterId r:id="rId23"/>
  </p:handoutMasterIdLst>
  <p:sldIdLst>
    <p:sldId id="288" r:id="rId4"/>
    <p:sldId id="1028" r:id="rId5"/>
    <p:sldId id="1031" r:id="rId6"/>
    <p:sldId id="1030" r:id="rId7"/>
    <p:sldId id="1032" r:id="rId8"/>
    <p:sldId id="1033" r:id="rId9"/>
    <p:sldId id="1039" r:id="rId10"/>
    <p:sldId id="1042" r:id="rId11"/>
    <p:sldId id="1044" r:id="rId12"/>
    <p:sldId id="1050" r:id="rId13"/>
    <p:sldId id="1046" r:id="rId14"/>
    <p:sldId id="1052" r:id="rId15"/>
    <p:sldId id="1054" r:id="rId16"/>
    <p:sldId id="1055" r:id="rId17"/>
    <p:sldId id="1058" r:id="rId18"/>
    <p:sldId id="1056" r:id="rId19"/>
    <p:sldId id="1038" r:id="rId20"/>
    <p:sldId id="1053" r:id="rId21"/>
  </p:sldIdLst>
  <p:sldSz cx="9144000" cy="6858000" type="screen4x3"/>
  <p:notesSz cx="7315200" cy="9601200"/>
  <p:defaultTextStyle>
    <a:defPPr>
      <a:defRPr lang="en-US"/>
    </a:defPPr>
    <a:lvl1pPr algn="ctr" rtl="0" fontAlgn="base">
      <a:spcBef>
        <a:spcPct val="0"/>
      </a:spcBef>
      <a:spcAft>
        <a:spcPct val="0"/>
      </a:spcAft>
      <a:defRPr sz="2800" b="1" kern="1200">
        <a:solidFill>
          <a:schemeClr val="accent2"/>
        </a:solidFill>
        <a:latin typeface="Times New Roman" charset="0"/>
        <a:ea typeface="ＭＳ Ｐゴシック" charset="-128"/>
        <a:cs typeface="+mn-cs"/>
      </a:defRPr>
    </a:lvl1pPr>
    <a:lvl2pPr marL="457200" algn="ctr" rtl="0" fontAlgn="base">
      <a:spcBef>
        <a:spcPct val="0"/>
      </a:spcBef>
      <a:spcAft>
        <a:spcPct val="0"/>
      </a:spcAft>
      <a:defRPr sz="2800" b="1" kern="1200">
        <a:solidFill>
          <a:schemeClr val="accent2"/>
        </a:solidFill>
        <a:latin typeface="Times New Roman" charset="0"/>
        <a:ea typeface="ＭＳ Ｐゴシック" charset="-128"/>
        <a:cs typeface="+mn-cs"/>
      </a:defRPr>
    </a:lvl2pPr>
    <a:lvl3pPr marL="914400" algn="ctr" rtl="0" fontAlgn="base">
      <a:spcBef>
        <a:spcPct val="0"/>
      </a:spcBef>
      <a:spcAft>
        <a:spcPct val="0"/>
      </a:spcAft>
      <a:defRPr sz="2800" b="1" kern="1200">
        <a:solidFill>
          <a:schemeClr val="accent2"/>
        </a:solidFill>
        <a:latin typeface="Times New Roman" charset="0"/>
        <a:ea typeface="ＭＳ Ｐゴシック" charset="-128"/>
        <a:cs typeface="+mn-cs"/>
      </a:defRPr>
    </a:lvl3pPr>
    <a:lvl4pPr marL="1371600" algn="ctr" rtl="0" fontAlgn="base">
      <a:spcBef>
        <a:spcPct val="0"/>
      </a:spcBef>
      <a:spcAft>
        <a:spcPct val="0"/>
      </a:spcAft>
      <a:defRPr sz="2800" b="1" kern="1200">
        <a:solidFill>
          <a:schemeClr val="accent2"/>
        </a:solidFill>
        <a:latin typeface="Times New Roman" charset="0"/>
        <a:ea typeface="ＭＳ Ｐゴシック" charset="-128"/>
        <a:cs typeface="+mn-cs"/>
      </a:defRPr>
    </a:lvl4pPr>
    <a:lvl5pPr marL="1828800" algn="ctr" rtl="0" fontAlgn="base">
      <a:spcBef>
        <a:spcPct val="0"/>
      </a:spcBef>
      <a:spcAft>
        <a:spcPct val="0"/>
      </a:spcAft>
      <a:defRPr sz="2800" b="1" kern="1200">
        <a:solidFill>
          <a:schemeClr val="accent2"/>
        </a:solidFill>
        <a:latin typeface="Times New Roman" charset="0"/>
        <a:ea typeface="ＭＳ Ｐゴシック" charset="-128"/>
        <a:cs typeface="+mn-cs"/>
      </a:defRPr>
    </a:lvl5pPr>
    <a:lvl6pPr marL="2286000" algn="l" defTabSz="914400" rtl="0" eaLnBrk="1" latinLnBrk="0" hangingPunct="1">
      <a:defRPr sz="2800" b="1" kern="1200">
        <a:solidFill>
          <a:schemeClr val="accent2"/>
        </a:solidFill>
        <a:latin typeface="Times New Roman" charset="0"/>
        <a:ea typeface="ＭＳ Ｐゴシック" charset="-128"/>
        <a:cs typeface="+mn-cs"/>
      </a:defRPr>
    </a:lvl6pPr>
    <a:lvl7pPr marL="2743200" algn="l" defTabSz="914400" rtl="0" eaLnBrk="1" latinLnBrk="0" hangingPunct="1">
      <a:defRPr sz="2800" b="1" kern="1200">
        <a:solidFill>
          <a:schemeClr val="accent2"/>
        </a:solidFill>
        <a:latin typeface="Times New Roman" charset="0"/>
        <a:ea typeface="ＭＳ Ｐゴシック" charset="-128"/>
        <a:cs typeface="+mn-cs"/>
      </a:defRPr>
    </a:lvl7pPr>
    <a:lvl8pPr marL="3200400" algn="l" defTabSz="914400" rtl="0" eaLnBrk="1" latinLnBrk="0" hangingPunct="1">
      <a:defRPr sz="2800" b="1" kern="1200">
        <a:solidFill>
          <a:schemeClr val="accent2"/>
        </a:solidFill>
        <a:latin typeface="Times New Roman" charset="0"/>
        <a:ea typeface="ＭＳ Ｐゴシック" charset="-128"/>
        <a:cs typeface="+mn-cs"/>
      </a:defRPr>
    </a:lvl8pPr>
    <a:lvl9pPr marL="3657600" algn="l" defTabSz="914400" rtl="0" eaLnBrk="1" latinLnBrk="0" hangingPunct="1">
      <a:defRPr sz="2800" b="1" kern="1200">
        <a:solidFill>
          <a:schemeClr val="accent2"/>
        </a:solidFill>
        <a:latin typeface="Times New Roman"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3300"/>
    <a:srgbClr val="FFFFFF"/>
    <a:srgbClr val="996633"/>
    <a:srgbClr val="FFFF99"/>
    <a:srgbClr val="808000"/>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90714" autoAdjust="0"/>
  </p:normalViewPr>
  <p:slideViewPr>
    <p:cSldViewPr>
      <p:cViewPr varScale="1">
        <p:scale>
          <a:sx n="80" d="100"/>
          <a:sy n="80" d="100"/>
        </p:scale>
        <p:origin x="-888" y="-84"/>
      </p:cViewPr>
      <p:guideLst>
        <p:guide orient="horz" pos="2160"/>
        <p:guide pos="2880"/>
      </p:guideLst>
    </p:cSldViewPr>
  </p:slideViewPr>
  <p:outlineViewPr>
    <p:cViewPr>
      <p:scale>
        <a:sx n="25" d="100"/>
        <a:sy n="25" d="100"/>
      </p:scale>
      <p:origin x="0" y="0"/>
    </p:cViewPr>
  </p:outlineViewPr>
  <p:notesTextViewPr>
    <p:cViewPr>
      <p:scale>
        <a:sx n="120" d="100"/>
        <a:sy n="120" d="100"/>
      </p:scale>
      <p:origin x="0" y="0"/>
    </p:cViewPr>
  </p:notesTextViewPr>
  <p:sorterViewPr>
    <p:cViewPr>
      <p:scale>
        <a:sx n="100" d="100"/>
        <a:sy n="100" d="100"/>
      </p:scale>
      <p:origin x="0" y="1062"/>
    </p:cViewPr>
  </p:sorter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0"/>
            <a:ext cx="3171463" cy="479733"/>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lvl1pPr algn="l" defTabSz="1001302">
              <a:defRPr sz="1300" b="0">
                <a:solidFill>
                  <a:schemeClr val="tx1"/>
                </a:solidFill>
              </a:defRPr>
            </a:lvl1pPr>
          </a:lstStyle>
          <a:p>
            <a:endParaRPr lang="en-US"/>
          </a:p>
        </p:txBody>
      </p:sp>
      <p:sp>
        <p:nvSpPr>
          <p:cNvPr id="9219" name="Rectangle 3"/>
          <p:cNvSpPr>
            <a:spLocks noGrp="1" noChangeArrowheads="1"/>
          </p:cNvSpPr>
          <p:nvPr>
            <p:ph type="dt" sz="quarter" idx="1"/>
          </p:nvPr>
        </p:nvSpPr>
        <p:spPr bwMode="auto">
          <a:xfrm>
            <a:off x="4143737" y="0"/>
            <a:ext cx="3171463" cy="479733"/>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lvl1pPr algn="r" defTabSz="1001302">
              <a:defRPr sz="1300" b="0">
                <a:solidFill>
                  <a:schemeClr val="tx1"/>
                </a:solidFill>
              </a:defRPr>
            </a:lvl1pPr>
          </a:lstStyle>
          <a:p>
            <a:endParaRPr lang="en-US"/>
          </a:p>
        </p:txBody>
      </p:sp>
      <p:sp>
        <p:nvSpPr>
          <p:cNvPr id="9220" name="Rectangle 4"/>
          <p:cNvSpPr>
            <a:spLocks noGrp="1" noChangeArrowheads="1"/>
          </p:cNvSpPr>
          <p:nvPr>
            <p:ph type="ftr" sz="quarter" idx="2"/>
          </p:nvPr>
        </p:nvSpPr>
        <p:spPr bwMode="auto">
          <a:xfrm>
            <a:off x="1" y="9121469"/>
            <a:ext cx="3171463" cy="479732"/>
          </a:xfrm>
          <a:prstGeom prst="rect">
            <a:avLst/>
          </a:prstGeom>
          <a:noFill/>
          <a:ln w="9525">
            <a:noFill/>
            <a:miter lim="800000"/>
            <a:headEnd/>
            <a:tailEnd/>
          </a:ln>
          <a:effectLst/>
        </p:spPr>
        <p:txBody>
          <a:bodyPr vert="horz" wrap="square" lIns="100112" tIns="50056" rIns="100112" bIns="50056" numCol="1" anchor="b" anchorCtr="0" compatLnSpc="1">
            <a:prstTxWarp prst="textNoShape">
              <a:avLst/>
            </a:prstTxWarp>
          </a:bodyPr>
          <a:lstStyle>
            <a:lvl1pPr algn="l" defTabSz="1001302">
              <a:defRPr sz="1300" b="0">
                <a:solidFill>
                  <a:schemeClr val="tx1"/>
                </a:solidFill>
              </a:defRPr>
            </a:lvl1pPr>
          </a:lstStyle>
          <a:p>
            <a:endParaRPr lang="en-US"/>
          </a:p>
        </p:txBody>
      </p:sp>
      <p:sp>
        <p:nvSpPr>
          <p:cNvPr id="9221" name="Rectangle 5"/>
          <p:cNvSpPr>
            <a:spLocks noGrp="1" noChangeArrowheads="1"/>
          </p:cNvSpPr>
          <p:nvPr>
            <p:ph type="sldNum" sz="quarter" idx="3"/>
          </p:nvPr>
        </p:nvSpPr>
        <p:spPr bwMode="auto">
          <a:xfrm>
            <a:off x="4143737" y="9121469"/>
            <a:ext cx="3171463" cy="479732"/>
          </a:xfrm>
          <a:prstGeom prst="rect">
            <a:avLst/>
          </a:prstGeom>
          <a:noFill/>
          <a:ln w="9525">
            <a:noFill/>
            <a:miter lim="800000"/>
            <a:headEnd/>
            <a:tailEnd/>
          </a:ln>
          <a:effectLst/>
        </p:spPr>
        <p:txBody>
          <a:bodyPr vert="horz" wrap="square" lIns="100112" tIns="50056" rIns="100112" bIns="50056" numCol="1" anchor="b" anchorCtr="0" compatLnSpc="1">
            <a:prstTxWarp prst="textNoShape">
              <a:avLst/>
            </a:prstTxWarp>
          </a:bodyPr>
          <a:lstStyle>
            <a:lvl1pPr algn="r" defTabSz="1001302">
              <a:defRPr sz="1300" b="0">
                <a:solidFill>
                  <a:schemeClr val="tx1"/>
                </a:solidFill>
              </a:defRPr>
            </a:lvl1pPr>
          </a:lstStyle>
          <a:p>
            <a:fld id="{C2F77AE4-DBD7-4CEA-82C8-0E60FB49F4D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3171463" cy="479733"/>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lvl1pPr algn="l" defTabSz="1001302">
              <a:defRPr sz="1300" b="0">
                <a:solidFill>
                  <a:schemeClr val="tx1"/>
                </a:solidFill>
              </a:defRPr>
            </a:lvl1pPr>
          </a:lstStyle>
          <a:p>
            <a:endParaRPr lang="en-US"/>
          </a:p>
        </p:txBody>
      </p:sp>
      <p:sp>
        <p:nvSpPr>
          <p:cNvPr id="10243" name="Rectangle 3"/>
          <p:cNvSpPr>
            <a:spLocks noGrp="1" noChangeArrowheads="1"/>
          </p:cNvSpPr>
          <p:nvPr>
            <p:ph type="dt" idx="1"/>
          </p:nvPr>
        </p:nvSpPr>
        <p:spPr bwMode="auto">
          <a:xfrm>
            <a:off x="4143737" y="0"/>
            <a:ext cx="3171463" cy="479733"/>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lvl1pPr algn="r" defTabSz="1001302">
              <a:defRPr sz="1300" b="0">
                <a:solidFill>
                  <a:schemeClr val="tx1"/>
                </a:solidFill>
              </a:defRPr>
            </a:lvl1pPr>
          </a:lstStyle>
          <a:p>
            <a:endParaRPr lang="en-US"/>
          </a:p>
        </p:txBody>
      </p:sp>
      <p:sp>
        <p:nvSpPr>
          <p:cNvPr id="17412"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75581" y="4561553"/>
            <a:ext cx="5364039" cy="4319230"/>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1" y="9121469"/>
            <a:ext cx="3171463" cy="479732"/>
          </a:xfrm>
          <a:prstGeom prst="rect">
            <a:avLst/>
          </a:prstGeom>
          <a:noFill/>
          <a:ln w="9525">
            <a:noFill/>
            <a:miter lim="800000"/>
            <a:headEnd/>
            <a:tailEnd/>
          </a:ln>
          <a:effectLst/>
        </p:spPr>
        <p:txBody>
          <a:bodyPr vert="horz" wrap="square" lIns="100112" tIns="50056" rIns="100112" bIns="50056" numCol="1" anchor="b" anchorCtr="0" compatLnSpc="1">
            <a:prstTxWarp prst="textNoShape">
              <a:avLst/>
            </a:prstTxWarp>
          </a:bodyPr>
          <a:lstStyle>
            <a:lvl1pPr algn="l" defTabSz="1001302">
              <a:defRPr sz="1300" b="0">
                <a:solidFill>
                  <a:schemeClr val="tx1"/>
                </a:solidFill>
              </a:defRPr>
            </a:lvl1pPr>
          </a:lstStyle>
          <a:p>
            <a:endParaRPr lang="en-US"/>
          </a:p>
        </p:txBody>
      </p:sp>
      <p:sp>
        <p:nvSpPr>
          <p:cNvPr id="10247" name="Rectangle 7"/>
          <p:cNvSpPr>
            <a:spLocks noGrp="1" noChangeArrowheads="1"/>
          </p:cNvSpPr>
          <p:nvPr>
            <p:ph type="sldNum" sz="quarter" idx="5"/>
          </p:nvPr>
        </p:nvSpPr>
        <p:spPr bwMode="auto">
          <a:xfrm>
            <a:off x="4143737" y="9121469"/>
            <a:ext cx="3171463" cy="479732"/>
          </a:xfrm>
          <a:prstGeom prst="rect">
            <a:avLst/>
          </a:prstGeom>
          <a:noFill/>
          <a:ln w="9525">
            <a:noFill/>
            <a:miter lim="800000"/>
            <a:headEnd/>
            <a:tailEnd/>
          </a:ln>
          <a:effectLst/>
        </p:spPr>
        <p:txBody>
          <a:bodyPr vert="horz" wrap="square" lIns="100112" tIns="50056" rIns="100112" bIns="50056" numCol="1" anchor="b" anchorCtr="0" compatLnSpc="1">
            <a:prstTxWarp prst="textNoShape">
              <a:avLst/>
            </a:prstTxWarp>
          </a:bodyPr>
          <a:lstStyle>
            <a:lvl1pPr algn="r" defTabSz="1001302">
              <a:defRPr sz="1300" b="0">
                <a:solidFill>
                  <a:schemeClr val="tx1"/>
                </a:solidFill>
              </a:defRPr>
            </a:lvl1pPr>
          </a:lstStyle>
          <a:p>
            <a:fld id="{C78DB387-49BB-40CC-A548-26465D063B1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279A3D9-B4DA-47C9-9828-668F376263DB}" type="slidenum">
              <a:rPr lang="en-US"/>
              <a:pPr/>
              <a:t>1</a:t>
            </a:fld>
            <a:endParaRPr lang="en-US"/>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z="1000" dirty="0"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 yeast cell exercising picture!</a:t>
            </a:r>
            <a:endParaRPr lang="en-US" dirty="0"/>
          </a:p>
        </p:txBody>
      </p:sp>
      <p:sp>
        <p:nvSpPr>
          <p:cNvPr id="4" name="Slide Number Placeholder 3"/>
          <p:cNvSpPr>
            <a:spLocks noGrp="1"/>
          </p:cNvSpPr>
          <p:nvPr>
            <p:ph type="sldNum" sz="quarter" idx="10"/>
          </p:nvPr>
        </p:nvSpPr>
        <p:spPr/>
        <p:txBody>
          <a:bodyPr/>
          <a:lstStyle/>
          <a:p>
            <a:fld id="{C78DB387-49BB-40CC-A548-26465D063B1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student pictures</a:t>
            </a:r>
            <a:endParaRPr lang="en-US" dirty="0"/>
          </a:p>
        </p:txBody>
      </p:sp>
      <p:sp>
        <p:nvSpPr>
          <p:cNvPr id="4" name="Slide Number Placeholder 3"/>
          <p:cNvSpPr>
            <a:spLocks noGrp="1"/>
          </p:cNvSpPr>
          <p:nvPr>
            <p:ph type="sldNum" sz="quarter" idx="10"/>
          </p:nvPr>
        </p:nvSpPr>
        <p:spPr/>
        <p:txBody>
          <a:bodyPr/>
          <a:lstStyle/>
          <a:p>
            <a:fld id="{C78DB387-49BB-40CC-A548-26465D063B10}"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5D4A9BE5-2B97-4FFF-A52B-5AF37493E34E}" type="slidenum">
              <a:rPr lang="en-US"/>
              <a:pPr/>
              <a:t>8</a:t>
            </a:fld>
            <a:endParaRPr lang="en-US" dirty="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en-US" dirty="0" smtClean="0"/>
              <a:t>During aging, there is accumulation of oxidative damages in mother cells. Mother cells tend to keep these damages within themselves. Ideally, daughter cells should be born free of damages. Hence, the partition of cellular components is asymmetric. </a:t>
            </a:r>
          </a:p>
          <a:p>
            <a:pPr eaLnBrk="1" hangingPunct="1"/>
            <a:endParaRPr lang="en-US" dirty="0" smtClean="0"/>
          </a:p>
          <a:p>
            <a:pPr eaLnBrk="1" hangingPunct="1"/>
            <a:r>
              <a:rPr lang="en-US" dirty="0" smtClean="0"/>
              <a:t>The ratio of half blacks over full blacks measure how much oxidative damages are passed to the next generation. </a:t>
            </a:r>
          </a:p>
          <a:p>
            <a:pPr eaLnBrk="1" hangingPunct="1"/>
            <a:endParaRPr lang="en-US" dirty="0" smtClean="0"/>
          </a:p>
          <a:p>
            <a:pPr eaLnBrk="1" hangingPunct="1"/>
            <a:r>
              <a:rPr lang="en-US" dirty="0" smtClean="0"/>
              <a:t>This direction is related to DNA repair pathways.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66554" eaLnBrk="1" fontAlgn="auto" hangingPunct="1">
              <a:spcBef>
                <a:spcPts val="0"/>
              </a:spcBef>
              <a:spcAft>
                <a:spcPts val="0"/>
              </a:spcAft>
              <a:defRPr/>
            </a:pPr>
            <a:r>
              <a:rPr lang="en-US" sz="1700" dirty="0" smtClean="0">
                <a:solidFill>
                  <a:srgbClr val="000000"/>
                </a:solidFill>
                <a:latin typeface="Arial" pitchFamily="34" charset="0"/>
                <a:cs typeface="Arial" pitchFamily="34" charset="0"/>
              </a:rPr>
              <a:t>Use 12 strains of yeast whose life span have been characterized in details (Qin &amp; Lu 2006, Qin, Lu &amp; Goldfarb 2008)</a:t>
            </a:r>
            <a:endParaRPr lang="en-US" sz="1700"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6D96DF88-577C-4BA4-9313-4E2775FB2822}"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http://scienceblogs.com/notrocketscience/2009/07/rapamycin_-_the_easter_island_drug_that_extends_lifespan_of.php</a:t>
            </a:r>
          </a:p>
          <a:p>
            <a:endParaRPr lang="en-US" dirty="0"/>
          </a:p>
        </p:txBody>
      </p:sp>
      <p:sp>
        <p:nvSpPr>
          <p:cNvPr id="4" name="Slide Number Placeholder 3"/>
          <p:cNvSpPr>
            <a:spLocks noGrp="1"/>
          </p:cNvSpPr>
          <p:nvPr>
            <p:ph type="sldNum" sz="quarter" idx="10"/>
          </p:nvPr>
        </p:nvSpPr>
        <p:spPr/>
        <p:txBody>
          <a:bodyPr/>
          <a:lstStyle/>
          <a:p>
            <a:fld id="{C78DB387-49BB-40CC-A548-26465D063B1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1600" y="241300"/>
            <a:ext cx="1993900" cy="5310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41300"/>
            <a:ext cx="5832475" cy="5310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997075" y="1598613"/>
            <a:ext cx="6448425" cy="395287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97075" y="1598613"/>
            <a:ext cx="3148013"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6725" y="2413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997075" y="1598613"/>
            <a:ext cx="3148013"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97488" y="1598613"/>
            <a:ext cx="3148012"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997075" y="3651250"/>
            <a:ext cx="3148013"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97488" y="3651250"/>
            <a:ext cx="3148012"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97075" y="1598613"/>
            <a:ext cx="3148013"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1600" y="241300"/>
            <a:ext cx="1993900" cy="5310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41300"/>
            <a:ext cx="5832475" cy="5310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997075" y="1598613"/>
            <a:ext cx="6448425" cy="395287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97075" y="1598613"/>
            <a:ext cx="3148013"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6725" y="2413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997075" y="1598613"/>
            <a:ext cx="3148013"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97488" y="1598613"/>
            <a:ext cx="3148012"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997075" y="3651250"/>
            <a:ext cx="3148013"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97488" y="3651250"/>
            <a:ext cx="3148012"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4/14/2011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97075" y="1598613"/>
            <a:ext cx="3148013"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6725" y="2413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97075" y="1598613"/>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0383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endParaRPr lang="en-US"/>
          </a:p>
        </p:txBody>
      </p:sp>
      <p:sp>
        <p:nvSpPr>
          <p:cNvPr id="1032" name="Text Box 8"/>
          <p:cNvSpPr txBox="1">
            <a:spLocks noChangeArrowheads="1"/>
          </p:cNvSpPr>
          <p:nvPr userDrawn="1"/>
        </p:nvSpPr>
        <p:spPr bwMode="auto">
          <a:xfrm>
            <a:off x="-409575" y="6553200"/>
            <a:ext cx="1352550" cy="304800"/>
          </a:xfrm>
          <a:prstGeom prst="rect">
            <a:avLst/>
          </a:prstGeom>
          <a:noFill/>
          <a:ln w="38100">
            <a:noFill/>
            <a:miter lim="800000"/>
            <a:headEnd/>
            <a:tailEnd/>
          </a:ln>
          <a:effectLst/>
        </p:spPr>
        <p:txBody>
          <a:bodyPr>
            <a:spAutoFit/>
          </a:bodyPr>
          <a:lstStyle/>
          <a:p>
            <a:fld id="{EEDEFA01-1D5F-442B-BCE7-5CB7AFDF36C4}" type="slidenum">
              <a:rPr lang="en-US" sz="1400" b="0">
                <a:solidFill>
                  <a:schemeClr val="bg2"/>
                </a:solidFill>
              </a:rPr>
              <a:pPr/>
              <a:t>‹#›</a:t>
            </a:fld>
            <a:endParaRPr lang="en-US" sz="1400" b="0">
              <a:solidFill>
                <a:schemeClr val="bg2"/>
              </a:solidFill>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0" fontAlgn="base" hangingPunct="0">
        <a:spcBef>
          <a:spcPct val="0"/>
        </a:spcBef>
        <a:spcAft>
          <a:spcPct val="0"/>
        </a:spcAft>
        <a:defRPr sz="2800">
          <a:solidFill>
            <a:schemeClr val="bg1"/>
          </a:solidFill>
          <a:latin typeface="+mj-lt"/>
          <a:ea typeface="ＭＳ Ｐゴシック" charset="-128"/>
          <a:cs typeface="+mj-cs"/>
        </a:defRPr>
      </a:lvl1pPr>
      <a:lvl2pPr algn="l" rtl="0" eaLnBrk="0" fontAlgn="base" hangingPunct="0">
        <a:spcBef>
          <a:spcPct val="0"/>
        </a:spcBef>
        <a:spcAft>
          <a:spcPct val="0"/>
        </a:spcAft>
        <a:defRPr sz="2800">
          <a:solidFill>
            <a:schemeClr val="bg1"/>
          </a:solidFill>
          <a:latin typeface="Times New Roman" pitchFamily="18" charset="0"/>
          <a:ea typeface="ＭＳ Ｐゴシック" charset="-128"/>
        </a:defRPr>
      </a:lvl2pPr>
      <a:lvl3pPr algn="l" rtl="0" eaLnBrk="0" fontAlgn="base" hangingPunct="0">
        <a:spcBef>
          <a:spcPct val="0"/>
        </a:spcBef>
        <a:spcAft>
          <a:spcPct val="0"/>
        </a:spcAft>
        <a:defRPr sz="2800">
          <a:solidFill>
            <a:schemeClr val="bg1"/>
          </a:solidFill>
          <a:latin typeface="Times New Roman" pitchFamily="18" charset="0"/>
          <a:ea typeface="ＭＳ Ｐゴシック" charset="-128"/>
        </a:defRPr>
      </a:lvl3pPr>
      <a:lvl4pPr algn="l" rtl="0" eaLnBrk="0" fontAlgn="base" hangingPunct="0">
        <a:spcBef>
          <a:spcPct val="0"/>
        </a:spcBef>
        <a:spcAft>
          <a:spcPct val="0"/>
        </a:spcAft>
        <a:defRPr sz="2800">
          <a:solidFill>
            <a:schemeClr val="bg1"/>
          </a:solidFill>
          <a:latin typeface="Times New Roman" pitchFamily="18" charset="0"/>
          <a:ea typeface="ＭＳ Ｐゴシック" charset="-128"/>
        </a:defRPr>
      </a:lvl4pPr>
      <a:lvl5pPr algn="l" rtl="0" eaLnBrk="0" fontAlgn="base" hangingPunct="0">
        <a:spcBef>
          <a:spcPct val="0"/>
        </a:spcBef>
        <a:spcAft>
          <a:spcPct val="0"/>
        </a:spcAft>
        <a:defRPr sz="2800">
          <a:solidFill>
            <a:schemeClr val="bg1"/>
          </a:solidFill>
          <a:latin typeface="Times New Roman" pitchFamily="18" charset="0"/>
          <a:ea typeface="ＭＳ Ｐゴシック" charset="-128"/>
        </a:defRPr>
      </a:lvl5pPr>
      <a:lvl6pPr marL="457200" algn="l" rtl="0" fontAlgn="base">
        <a:spcBef>
          <a:spcPct val="0"/>
        </a:spcBef>
        <a:spcAft>
          <a:spcPct val="0"/>
        </a:spcAft>
        <a:defRPr sz="2800">
          <a:solidFill>
            <a:schemeClr val="bg1"/>
          </a:solidFill>
          <a:latin typeface="Times New Roman" pitchFamily="18" charset="0"/>
        </a:defRPr>
      </a:lvl6pPr>
      <a:lvl7pPr marL="914400" algn="l" rtl="0" fontAlgn="base">
        <a:spcBef>
          <a:spcPct val="0"/>
        </a:spcBef>
        <a:spcAft>
          <a:spcPct val="0"/>
        </a:spcAft>
        <a:defRPr sz="2800">
          <a:solidFill>
            <a:schemeClr val="bg1"/>
          </a:solidFill>
          <a:latin typeface="Times New Roman" pitchFamily="18" charset="0"/>
        </a:defRPr>
      </a:lvl7pPr>
      <a:lvl8pPr marL="1371600" algn="l" rtl="0" fontAlgn="base">
        <a:spcBef>
          <a:spcPct val="0"/>
        </a:spcBef>
        <a:spcAft>
          <a:spcPct val="0"/>
        </a:spcAft>
        <a:defRPr sz="2800">
          <a:solidFill>
            <a:schemeClr val="bg1"/>
          </a:solidFill>
          <a:latin typeface="Times New Roman" pitchFamily="18" charset="0"/>
        </a:defRPr>
      </a:lvl8pPr>
      <a:lvl9pPr marL="1828800" algn="l" rtl="0" fontAlgn="base">
        <a:spcBef>
          <a:spcPct val="0"/>
        </a:spcBef>
        <a:spcAft>
          <a:spcPct val="0"/>
        </a:spcAft>
        <a:defRPr sz="28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bg2"/>
          </a:solidFill>
          <a:latin typeface="+mn-lt"/>
          <a:ea typeface="ＭＳ Ｐゴシック" charset="-128"/>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66725" y="2413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1997075" y="1598613"/>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0383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smtClean="0">
                <a:solidFill>
                  <a:schemeClr val="tx1"/>
                </a:solidFill>
              </a:defRPr>
            </a:lvl1pPr>
          </a:lstStyle>
          <a:p>
            <a:pPr>
              <a:defRPr/>
            </a:pPr>
            <a:endParaRPr lang="en-US">
              <a:solidFill>
                <a:srgbClr val="FFFFFF"/>
              </a:solidFill>
              <a:latin typeface="Times New Roman" pitchFamily="18" charset="0"/>
              <a:ea typeface="+mn-ea"/>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solidFill>
                  <a:schemeClr val="tx1"/>
                </a:solidFill>
              </a:defRPr>
            </a:lvl1pPr>
          </a:lstStyle>
          <a:p>
            <a:pPr>
              <a:defRPr/>
            </a:pPr>
            <a:endParaRPr lang="en-US">
              <a:solidFill>
                <a:srgbClr val="FFFFFF"/>
              </a:solidFill>
              <a:latin typeface="Times New Roman" pitchFamily="18" charset="0"/>
              <a:ea typeface="+mn-ea"/>
            </a:endParaRPr>
          </a:p>
        </p:txBody>
      </p:sp>
      <p:sp>
        <p:nvSpPr>
          <p:cNvPr id="1032" name="Text Box 8"/>
          <p:cNvSpPr txBox="1">
            <a:spLocks noChangeArrowheads="1"/>
          </p:cNvSpPr>
          <p:nvPr userDrawn="1"/>
        </p:nvSpPr>
        <p:spPr bwMode="auto">
          <a:xfrm>
            <a:off x="-409575" y="6553200"/>
            <a:ext cx="1352550" cy="304800"/>
          </a:xfrm>
          <a:prstGeom prst="rect">
            <a:avLst/>
          </a:prstGeom>
          <a:noFill/>
          <a:ln w="38100">
            <a:noFill/>
            <a:miter lim="800000"/>
            <a:headEnd/>
            <a:tailEnd/>
          </a:ln>
          <a:effectLst/>
        </p:spPr>
        <p:txBody>
          <a:bodyPr>
            <a:spAutoFit/>
          </a:bodyPr>
          <a:lstStyle/>
          <a:p>
            <a:pPr>
              <a:defRPr/>
            </a:pPr>
            <a:fld id="{DCB6B150-1DC7-4283-9D8F-9A6D09796BE1}" type="slidenum">
              <a:rPr lang="en-US" sz="1400" b="0">
                <a:solidFill>
                  <a:srgbClr val="000000"/>
                </a:solidFill>
                <a:latin typeface="Times New Roman" pitchFamily="18" charset="0"/>
                <a:ea typeface="+mn-ea"/>
              </a:rPr>
              <a:pPr>
                <a:defRPr/>
              </a:pPr>
              <a:t>‹#›</a:t>
            </a:fld>
            <a:endParaRPr lang="en-US" sz="1400" b="0">
              <a:solidFill>
                <a:srgbClr val="000000"/>
              </a:solidFill>
              <a:latin typeface="Times New Roman" pitchFamily="18" charset="0"/>
              <a:ea typeface="+mn-ea"/>
            </a:endParaRPr>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Times New Roman" pitchFamily="18" charset="0"/>
        </a:defRPr>
      </a:lvl2pPr>
      <a:lvl3pPr algn="l" rtl="0" eaLnBrk="0" fontAlgn="base" hangingPunct="0">
        <a:spcBef>
          <a:spcPct val="0"/>
        </a:spcBef>
        <a:spcAft>
          <a:spcPct val="0"/>
        </a:spcAft>
        <a:defRPr sz="2800">
          <a:solidFill>
            <a:schemeClr val="bg1"/>
          </a:solidFill>
          <a:latin typeface="Times New Roman" pitchFamily="18" charset="0"/>
        </a:defRPr>
      </a:lvl3pPr>
      <a:lvl4pPr algn="l" rtl="0" eaLnBrk="0" fontAlgn="base" hangingPunct="0">
        <a:spcBef>
          <a:spcPct val="0"/>
        </a:spcBef>
        <a:spcAft>
          <a:spcPct val="0"/>
        </a:spcAft>
        <a:defRPr sz="2800">
          <a:solidFill>
            <a:schemeClr val="bg1"/>
          </a:solidFill>
          <a:latin typeface="Times New Roman" pitchFamily="18" charset="0"/>
        </a:defRPr>
      </a:lvl4pPr>
      <a:lvl5pPr algn="l" rtl="0" eaLnBrk="0" fontAlgn="base" hangingPunct="0">
        <a:spcBef>
          <a:spcPct val="0"/>
        </a:spcBef>
        <a:spcAft>
          <a:spcPct val="0"/>
        </a:spcAft>
        <a:defRPr sz="2800">
          <a:solidFill>
            <a:schemeClr val="bg1"/>
          </a:solidFill>
          <a:latin typeface="Times New Roman" pitchFamily="18" charset="0"/>
        </a:defRPr>
      </a:lvl5pPr>
      <a:lvl6pPr marL="457200" algn="l" rtl="0" fontAlgn="base">
        <a:spcBef>
          <a:spcPct val="0"/>
        </a:spcBef>
        <a:spcAft>
          <a:spcPct val="0"/>
        </a:spcAft>
        <a:defRPr sz="2800">
          <a:solidFill>
            <a:schemeClr val="bg1"/>
          </a:solidFill>
          <a:latin typeface="Times New Roman" pitchFamily="18" charset="0"/>
        </a:defRPr>
      </a:lvl6pPr>
      <a:lvl7pPr marL="914400" algn="l" rtl="0" fontAlgn="base">
        <a:spcBef>
          <a:spcPct val="0"/>
        </a:spcBef>
        <a:spcAft>
          <a:spcPct val="0"/>
        </a:spcAft>
        <a:defRPr sz="2800">
          <a:solidFill>
            <a:schemeClr val="bg1"/>
          </a:solidFill>
          <a:latin typeface="Times New Roman" pitchFamily="18" charset="0"/>
        </a:defRPr>
      </a:lvl7pPr>
      <a:lvl8pPr marL="1371600" algn="l" rtl="0" fontAlgn="base">
        <a:spcBef>
          <a:spcPct val="0"/>
        </a:spcBef>
        <a:spcAft>
          <a:spcPct val="0"/>
        </a:spcAft>
        <a:defRPr sz="2800">
          <a:solidFill>
            <a:schemeClr val="bg1"/>
          </a:solidFill>
          <a:latin typeface="Times New Roman" pitchFamily="18" charset="0"/>
        </a:defRPr>
      </a:lvl8pPr>
      <a:lvl9pPr marL="1828800" algn="l" rtl="0" fontAlgn="base">
        <a:spcBef>
          <a:spcPct val="0"/>
        </a:spcBef>
        <a:spcAft>
          <a:spcPct val="0"/>
        </a:spcAft>
        <a:defRPr sz="28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2"/>
          </a:solidFill>
          <a:latin typeface="+mn-lt"/>
        </a:defRPr>
      </a:lvl2pPr>
      <a:lvl3pPr marL="1143000"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77B4CC96-DA78-45CC-AEC2-2C1CC76B8CC3}" type="datetimeFigureOut">
              <a:rPr lang="en-US" b="0" smtClean="0">
                <a:solidFill>
                  <a:prstClr val="black">
                    <a:tint val="75000"/>
                  </a:prstClr>
                </a:solidFill>
                <a:latin typeface="Calibri"/>
                <a:ea typeface="+mn-ea"/>
              </a:rPr>
              <a:pPr fontAlgn="auto">
                <a:spcBef>
                  <a:spcPts val="0"/>
                </a:spcBef>
                <a:spcAft>
                  <a:spcPts val="0"/>
                </a:spcAft>
              </a:pPr>
              <a:t>4/14/2011</a:t>
            </a:fld>
            <a:endParaRPr lang="en-US" b="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C805134D-8517-43B1-929A-888A352C9EF1}" type="slidenum">
              <a:rPr lang="en-US" b="0" smtClean="0">
                <a:solidFill>
                  <a:prstClr val="black">
                    <a:tint val="75000"/>
                  </a:prstClr>
                </a:solidFill>
                <a:latin typeface="Calibri"/>
                <a:ea typeface="+mn-ea"/>
              </a:rPr>
              <a:pPr fontAlgn="auto">
                <a:spcBef>
                  <a:spcPts val="0"/>
                </a:spcBef>
                <a:spcAft>
                  <a:spcPts val="0"/>
                </a:spcAft>
              </a:pPr>
              <a:t>‹#›</a:t>
            </a:fld>
            <a:endParaRPr lang="en-US" b="0">
              <a:solidFill>
                <a:prstClr val="black">
                  <a:tint val="75000"/>
                </a:prstClr>
              </a:solidFill>
              <a:latin typeface="Calibri"/>
              <a:ea typeface="+mn-ea"/>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4.gif"/><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37.jpeg"/><Relationship Id="rId11" Type="http://schemas.openxmlformats.org/officeDocument/2006/relationships/image" Target="../media/image13.png"/><Relationship Id="rId5" Type="http://schemas.openxmlformats.org/officeDocument/2006/relationships/image" Target="../media/image36.jpeg"/><Relationship Id="rId10" Type="http://schemas.openxmlformats.org/officeDocument/2006/relationships/image" Target="../media/image12.png"/><Relationship Id="rId4" Type="http://schemas.openxmlformats.org/officeDocument/2006/relationships/image" Target="../media/image35.wmf"/><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5.jpeg"/><Relationship Id="rId7" Type="http://schemas.openxmlformats.org/officeDocument/2006/relationships/oleObject" Target="../embeddings/oleObject2.bin"/><Relationship Id="rId12" Type="http://schemas.openxmlformats.org/officeDocument/2006/relationships/image" Target="../media/image48.png"/><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10.jpeg"/><Relationship Id="rId5" Type="http://schemas.openxmlformats.org/officeDocument/2006/relationships/image" Target="../media/image14.jpeg"/><Relationship Id="rId10" Type="http://schemas.openxmlformats.org/officeDocument/2006/relationships/image" Target="../media/image11.jpeg"/><Relationship Id="rId4" Type="http://schemas.openxmlformats.org/officeDocument/2006/relationships/image" Target="../media/image8.jpeg"/><Relationship Id="rId9" Type="http://schemas.openxmlformats.org/officeDocument/2006/relationships/image" Target="../media/image4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6.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28.jpeg"/><Relationship Id="rId10" Type="http://schemas.openxmlformats.org/officeDocument/2006/relationships/image" Target="../media/image7.jpeg"/><Relationship Id="rId4" Type="http://schemas.openxmlformats.org/officeDocument/2006/relationships/image" Target="../media/image27.png"/><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31.jpeg"/></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6.xml"/><Relationship Id="rId5" Type="http://schemas.openxmlformats.org/officeDocument/2006/relationships/image" Target="../media/image6.jpeg"/><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p:cNvPicPr>
            <a:picLocks noChangeAspect="1" noChangeArrowheads="1"/>
          </p:cNvPicPr>
          <p:nvPr/>
        </p:nvPicPr>
        <p:blipFill>
          <a:blip r:embed="rId3" cstate="print"/>
          <a:srcRect/>
          <a:stretch>
            <a:fillRect/>
          </a:stretch>
        </p:blipFill>
        <p:spPr bwMode="auto">
          <a:xfrm>
            <a:off x="7375565" y="1470345"/>
            <a:ext cx="1036935" cy="1155442"/>
          </a:xfrm>
          <a:prstGeom prst="rect">
            <a:avLst/>
          </a:prstGeom>
          <a:noFill/>
          <a:ln w="9525" cap="flat" cmpd="sng" algn="ctr">
            <a:noFill/>
            <a:prstDash val="solid"/>
            <a:miter lim="800000"/>
            <a:headEnd/>
            <a:tailEnd/>
          </a:ln>
        </p:spPr>
      </p:pic>
      <p:sp>
        <p:nvSpPr>
          <p:cNvPr id="18434" name="Rectangle 2"/>
          <p:cNvSpPr>
            <a:spLocks noGrp="1" noChangeArrowheads="1"/>
          </p:cNvSpPr>
          <p:nvPr>
            <p:ph type="title"/>
          </p:nvPr>
        </p:nvSpPr>
        <p:spPr>
          <a:xfrm>
            <a:off x="616285" y="1278320"/>
            <a:ext cx="7527380" cy="1958655"/>
          </a:xfrm>
          <a:noFill/>
        </p:spPr>
        <p:txBody>
          <a:bodyPr lIns="0" tIns="0" rIns="0" bIns="0"/>
          <a:lstStyle/>
          <a:p>
            <a:pPr eaLnBrk="1" hangingPunct="1"/>
            <a:r>
              <a:rPr lang="en-GB" altLang="zh-CN" sz="3200" b="1" dirty="0" smtClean="0">
                <a:latin typeface="Arial" charset="0"/>
                <a:ea typeface="宋体" charset="-122"/>
                <a:cs typeface="Arial" charset="0"/>
              </a:rPr>
              <a:t>Live Long and Prosper</a:t>
            </a:r>
            <a:br>
              <a:rPr lang="en-GB" altLang="zh-CN" sz="3200" b="1" dirty="0" smtClean="0">
                <a:latin typeface="Arial" charset="0"/>
                <a:ea typeface="宋体" charset="-122"/>
                <a:cs typeface="Arial" charset="0"/>
              </a:rPr>
            </a:br>
            <a:r>
              <a:rPr lang="en-GB" altLang="zh-CN" sz="3200" b="1" dirty="0" smtClean="0">
                <a:latin typeface="Arial" charset="0"/>
                <a:ea typeface="宋体" charset="-122"/>
                <a:cs typeface="Arial" charset="0"/>
              </a:rPr>
              <a:t>                        </a:t>
            </a:r>
            <a:r>
              <a:rPr lang="en-GB" altLang="zh-CN" sz="3200" b="1" i="1" dirty="0" smtClean="0">
                <a:latin typeface="Arial" charset="0"/>
                <a:ea typeface="宋体" charset="-122"/>
                <a:cs typeface="Arial" charset="0"/>
              </a:rPr>
              <a:t>The Yeast Way</a:t>
            </a:r>
            <a:endParaRPr lang="en-GB" sz="2400" i="1" dirty="0" smtClean="0">
              <a:solidFill>
                <a:schemeClr val="bg2"/>
              </a:solidFill>
              <a:latin typeface="Arial" charset="0"/>
              <a:ea typeface="宋体" charset="-122"/>
              <a:cs typeface="Arial" charset="0"/>
            </a:endParaRPr>
          </a:p>
        </p:txBody>
      </p:sp>
      <p:sp>
        <p:nvSpPr>
          <p:cNvPr id="18435" name="Text Box 7"/>
          <p:cNvSpPr txBox="1">
            <a:spLocks noChangeArrowheads="1"/>
          </p:cNvSpPr>
          <p:nvPr/>
        </p:nvSpPr>
        <p:spPr bwMode="auto">
          <a:xfrm>
            <a:off x="5954580" y="4581150"/>
            <a:ext cx="2454454" cy="830997"/>
          </a:xfrm>
          <a:prstGeom prst="rect">
            <a:avLst/>
          </a:prstGeom>
          <a:noFill/>
          <a:ln w="38100">
            <a:noFill/>
            <a:miter lim="800000"/>
            <a:headEnd/>
            <a:tailEnd/>
          </a:ln>
        </p:spPr>
        <p:txBody>
          <a:bodyPr wrap="none">
            <a:spAutoFit/>
          </a:bodyPr>
          <a:lstStyle/>
          <a:p>
            <a:r>
              <a:rPr lang="en-US" sz="1600" i="1" dirty="0" smtClean="0">
                <a:solidFill>
                  <a:schemeClr val="bg2"/>
                </a:solidFill>
              </a:rPr>
              <a:t>Hong Qin</a:t>
            </a:r>
          </a:p>
          <a:p>
            <a:r>
              <a:rPr lang="en-US" sz="1600" b="0" i="1" dirty="0" smtClean="0">
                <a:solidFill>
                  <a:schemeClr val="bg2"/>
                </a:solidFill>
              </a:rPr>
              <a:t>Bio-seminar, April 14, 2011</a:t>
            </a:r>
          </a:p>
          <a:p>
            <a:r>
              <a:rPr lang="en-US" sz="1600" b="0" i="1" dirty="0" smtClean="0">
                <a:solidFill>
                  <a:schemeClr val="bg2"/>
                </a:solidFill>
              </a:rPr>
              <a:t>4pm, </a:t>
            </a:r>
            <a:r>
              <a:rPr lang="en-US" sz="1600" b="0" i="1" dirty="0" err="1" smtClean="0">
                <a:solidFill>
                  <a:schemeClr val="bg2"/>
                </a:solidFill>
              </a:rPr>
              <a:t>Sci</a:t>
            </a:r>
            <a:r>
              <a:rPr lang="en-US" sz="1600" b="0" i="1" dirty="0" smtClean="0">
                <a:solidFill>
                  <a:schemeClr val="bg2"/>
                </a:solidFill>
              </a:rPr>
              <a:t> 134</a:t>
            </a:r>
            <a:endParaRPr lang="en-US" sz="1600" b="0" i="1" dirty="0">
              <a:solidFill>
                <a:schemeClr val="bg2"/>
              </a:solidFill>
            </a:endParaRPr>
          </a:p>
        </p:txBody>
      </p:sp>
      <p:pic>
        <p:nvPicPr>
          <p:cNvPr id="18437" name="Picture 15" descr="yeast"/>
          <p:cNvPicPr>
            <a:picLocks noChangeAspect="1" noChangeArrowheads="1"/>
          </p:cNvPicPr>
          <p:nvPr/>
        </p:nvPicPr>
        <p:blipFill>
          <a:blip r:embed="rId4" cstate="print"/>
          <a:srcRect/>
          <a:stretch>
            <a:fillRect/>
          </a:stretch>
        </p:blipFill>
        <p:spPr bwMode="auto">
          <a:xfrm>
            <a:off x="6953110" y="2968140"/>
            <a:ext cx="1620428" cy="962510"/>
          </a:xfrm>
          <a:prstGeom prst="rect">
            <a:avLst/>
          </a:prstGeom>
          <a:noFill/>
          <a:ln w="9525">
            <a:noFill/>
            <a:miter lim="800000"/>
            <a:headEnd/>
            <a:tailEnd/>
          </a:ln>
        </p:spPr>
      </p:pic>
      <p:pic>
        <p:nvPicPr>
          <p:cNvPr id="6" name="Picture 1"/>
          <p:cNvPicPr>
            <a:picLocks noChangeAspect="1" noChangeArrowheads="1"/>
          </p:cNvPicPr>
          <p:nvPr/>
        </p:nvPicPr>
        <p:blipFill>
          <a:blip r:embed="rId5" cstate="print"/>
          <a:srcRect l="24490" t="14286" r="22449" b="10204"/>
          <a:stretch>
            <a:fillRect/>
          </a:stretch>
        </p:blipFill>
        <p:spPr bwMode="auto">
          <a:xfrm>
            <a:off x="7337161" y="1130608"/>
            <a:ext cx="1075340" cy="1530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3600" dirty="0" smtClean="0">
                <a:solidFill>
                  <a:srgbClr val="0070C0"/>
                </a:solidFill>
              </a:rPr>
              <a:t>Measuring resistance to oxidative stress</a:t>
            </a:r>
            <a:endParaRPr lang="en-US" sz="3600" dirty="0">
              <a:solidFill>
                <a:srgbClr val="0070C0"/>
              </a:solidFill>
            </a:endParaRPr>
          </a:p>
        </p:txBody>
      </p:sp>
      <p:sp>
        <p:nvSpPr>
          <p:cNvPr id="5" name="Can 4"/>
          <p:cNvSpPr/>
          <p:nvPr/>
        </p:nvSpPr>
        <p:spPr>
          <a:xfrm>
            <a:off x="1249284" y="1227011"/>
            <a:ext cx="1733971" cy="138770"/>
          </a:xfrm>
          <a:prstGeom prst="can">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sp>
        <p:nvSpPr>
          <p:cNvPr id="6" name="Can 5"/>
          <p:cNvSpPr/>
          <p:nvPr/>
        </p:nvSpPr>
        <p:spPr>
          <a:xfrm>
            <a:off x="1192360" y="2392065"/>
            <a:ext cx="1733971" cy="138770"/>
          </a:xfrm>
          <a:prstGeom prst="can">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sp>
        <p:nvSpPr>
          <p:cNvPr id="7" name="Can 6"/>
          <p:cNvSpPr/>
          <p:nvPr/>
        </p:nvSpPr>
        <p:spPr>
          <a:xfrm>
            <a:off x="1192360" y="3313785"/>
            <a:ext cx="1786516" cy="138770"/>
          </a:xfrm>
          <a:prstGeom prst="can">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b="0" dirty="0">
              <a:solidFill>
                <a:prstClr val="white"/>
              </a:solidFill>
            </a:endParaRPr>
          </a:p>
        </p:txBody>
      </p:sp>
      <p:pic>
        <p:nvPicPr>
          <p:cNvPr id="8" name="Picture 2" descr="http://www.biologycorner.com/resources/pipette.gif"/>
          <p:cNvPicPr>
            <a:picLocks noChangeAspect="1" noChangeArrowheads="1"/>
          </p:cNvPicPr>
          <p:nvPr/>
        </p:nvPicPr>
        <p:blipFill>
          <a:blip r:embed="rId3" cstate="print"/>
          <a:srcRect l="7619" r="8571"/>
          <a:stretch>
            <a:fillRect/>
          </a:stretch>
        </p:blipFill>
        <p:spPr bwMode="auto">
          <a:xfrm rot="15940635">
            <a:off x="1197736" y="1752045"/>
            <a:ext cx="414851" cy="739789"/>
          </a:xfrm>
          <a:prstGeom prst="rect">
            <a:avLst/>
          </a:prstGeom>
          <a:noFill/>
        </p:spPr>
      </p:pic>
      <p:pic>
        <p:nvPicPr>
          <p:cNvPr id="9" name="Picture 4" descr="C:\Users\Alisha Caliman\AppData\Local\Microsoft\Windows\Temporary Internet Files\Content.IE5\AGVI56M8\MC900290924[1].wmf"/>
          <p:cNvPicPr>
            <a:picLocks noChangeAspect="1" noChangeArrowheads="1"/>
          </p:cNvPicPr>
          <p:nvPr/>
        </p:nvPicPr>
        <p:blipFill>
          <a:blip r:embed="rId4" cstate="print"/>
          <a:srcRect/>
          <a:stretch>
            <a:fillRect/>
          </a:stretch>
        </p:blipFill>
        <p:spPr bwMode="auto">
          <a:xfrm rot="2717013">
            <a:off x="1433156" y="3487429"/>
            <a:ext cx="1195619" cy="1176439"/>
          </a:xfrm>
          <a:prstGeom prst="rect">
            <a:avLst/>
          </a:prstGeom>
          <a:noFill/>
        </p:spPr>
      </p:pic>
      <p:pic>
        <p:nvPicPr>
          <p:cNvPr id="10" name="Picture 2" descr="http://www.mitegen.com/images/3wellfull.jpg"/>
          <p:cNvPicPr>
            <a:picLocks noChangeAspect="1" noChangeArrowheads="1"/>
          </p:cNvPicPr>
          <p:nvPr/>
        </p:nvPicPr>
        <p:blipFill>
          <a:blip r:embed="rId5" cstate="print"/>
          <a:srcRect/>
          <a:stretch>
            <a:fillRect/>
          </a:stretch>
        </p:blipFill>
        <p:spPr bwMode="auto">
          <a:xfrm>
            <a:off x="4764025" y="1124700"/>
            <a:ext cx="1595254" cy="751190"/>
          </a:xfrm>
          <a:prstGeom prst="rect">
            <a:avLst/>
          </a:prstGeom>
          <a:noFill/>
        </p:spPr>
      </p:pic>
      <p:pic>
        <p:nvPicPr>
          <p:cNvPr id="11" name="Picture 2" descr="http://www.biologycorner.com/resources/pipette.gif"/>
          <p:cNvPicPr>
            <a:picLocks noChangeAspect="1" noChangeArrowheads="1"/>
          </p:cNvPicPr>
          <p:nvPr/>
        </p:nvPicPr>
        <p:blipFill>
          <a:blip r:embed="rId3" cstate="print"/>
          <a:srcRect l="7619" r="8571"/>
          <a:stretch>
            <a:fillRect/>
          </a:stretch>
        </p:blipFill>
        <p:spPr bwMode="auto">
          <a:xfrm rot="16614920" flipV="1">
            <a:off x="5256017" y="1773358"/>
            <a:ext cx="414851" cy="739789"/>
          </a:xfrm>
          <a:prstGeom prst="rect">
            <a:avLst/>
          </a:prstGeom>
          <a:noFill/>
        </p:spPr>
      </p:pic>
      <p:pic>
        <p:nvPicPr>
          <p:cNvPr id="12" name="Picture 2" descr="http://www.mitegen.com/images/3wellfull.jpg"/>
          <p:cNvPicPr>
            <a:picLocks noChangeAspect="1" noChangeArrowheads="1"/>
          </p:cNvPicPr>
          <p:nvPr/>
        </p:nvPicPr>
        <p:blipFill>
          <a:blip r:embed="rId5" cstate="print"/>
          <a:srcRect/>
          <a:stretch>
            <a:fillRect/>
          </a:stretch>
        </p:blipFill>
        <p:spPr bwMode="auto">
          <a:xfrm>
            <a:off x="4764025" y="2353660"/>
            <a:ext cx="1593443" cy="750337"/>
          </a:xfrm>
          <a:prstGeom prst="rect">
            <a:avLst/>
          </a:prstGeom>
          <a:noFill/>
        </p:spPr>
      </p:pic>
      <p:pic>
        <p:nvPicPr>
          <p:cNvPr id="13" name="Picture 4" descr="http://www.mtxlsi.com/bioscreenC.jpg"/>
          <p:cNvPicPr>
            <a:picLocks noChangeAspect="1" noChangeArrowheads="1"/>
          </p:cNvPicPr>
          <p:nvPr/>
        </p:nvPicPr>
        <p:blipFill>
          <a:blip r:embed="rId6" cstate="print"/>
          <a:srcRect/>
          <a:stretch>
            <a:fillRect/>
          </a:stretch>
        </p:blipFill>
        <p:spPr bwMode="auto">
          <a:xfrm>
            <a:off x="4648810" y="3659430"/>
            <a:ext cx="1313445" cy="807873"/>
          </a:xfrm>
          <a:prstGeom prst="rect">
            <a:avLst/>
          </a:prstGeom>
          <a:noFill/>
        </p:spPr>
      </p:pic>
      <p:sp>
        <p:nvSpPr>
          <p:cNvPr id="14" name="TextBox 13"/>
          <p:cNvSpPr txBox="1"/>
          <p:nvPr/>
        </p:nvSpPr>
        <p:spPr>
          <a:xfrm>
            <a:off x="1461195" y="1342226"/>
            <a:ext cx="1368367" cy="369332"/>
          </a:xfrm>
          <a:prstGeom prst="rect">
            <a:avLst/>
          </a:prstGeom>
          <a:noFill/>
        </p:spPr>
        <p:txBody>
          <a:bodyPr wrap="square" rtlCol="0">
            <a:spAutoFit/>
          </a:bodyPr>
          <a:lstStyle/>
          <a:p>
            <a:pPr fontAlgn="auto">
              <a:spcBef>
                <a:spcPts val="0"/>
              </a:spcBef>
              <a:spcAft>
                <a:spcPts val="0"/>
              </a:spcAft>
            </a:pPr>
            <a:r>
              <a:rPr lang="en-US" sz="1800" dirty="0" smtClean="0">
                <a:solidFill>
                  <a:sysClr val="windowText" lastClr="000000"/>
                </a:solidFill>
                <a:latin typeface="Calibri"/>
                <a:ea typeface="+mn-ea"/>
              </a:rPr>
              <a:t>Yeast Plate</a:t>
            </a:r>
            <a:endParaRPr lang="en-US" sz="1800" dirty="0">
              <a:solidFill>
                <a:sysClr val="windowText" lastClr="000000"/>
              </a:solidFill>
              <a:latin typeface="Calibri"/>
              <a:ea typeface="+mn-ea"/>
            </a:endParaRPr>
          </a:p>
        </p:txBody>
      </p:sp>
      <p:sp>
        <p:nvSpPr>
          <p:cNvPr id="17" name="TextBox 16"/>
          <p:cNvSpPr txBox="1"/>
          <p:nvPr/>
        </p:nvSpPr>
        <p:spPr>
          <a:xfrm>
            <a:off x="4149545" y="1355130"/>
            <a:ext cx="1424886" cy="369332"/>
          </a:xfrm>
          <a:prstGeom prst="rect">
            <a:avLst/>
          </a:prstGeom>
          <a:noFill/>
        </p:spPr>
        <p:txBody>
          <a:bodyPr wrap="square" rtlCol="0">
            <a:spAutoFit/>
          </a:bodyPr>
          <a:lstStyle/>
          <a:p>
            <a:pPr algn="l" fontAlgn="auto">
              <a:spcBef>
                <a:spcPts val="0"/>
              </a:spcBef>
              <a:spcAft>
                <a:spcPts val="0"/>
              </a:spcAft>
            </a:pPr>
            <a:r>
              <a:rPr lang="en-US" sz="1800" dirty="0" smtClean="0">
                <a:solidFill>
                  <a:prstClr val="black"/>
                </a:solidFill>
                <a:latin typeface="Calibri"/>
                <a:ea typeface="+mn-ea"/>
              </a:rPr>
              <a:t>Yeast</a:t>
            </a:r>
            <a:endParaRPr lang="en-US" sz="1800" dirty="0">
              <a:solidFill>
                <a:prstClr val="black"/>
              </a:solidFill>
              <a:latin typeface="Calibri"/>
              <a:ea typeface="+mn-ea"/>
            </a:endParaRPr>
          </a:p>
        </p:txBody>
      </p:sp>
      <p:sp>
        <p:nvSpPr>
          <p:cNvPr id="18" name="TextBox 17"/>
          <p:cNvSpPr txBox="1"/>
          <p:nvPr/>
        </p:nvSpPr>
        <p:spPr>
          <a:xfrm>
            <a:off x="3035800" y="2315255"/>
            <a:ext cx="1678304" cy="646331"/>
          </a:xfrm>
          <a:prstGeom prst="rect">
            <a:avLst/>
          </a:prstGeom>
          <a:noFill/>
        </p:spPr>
        <p:txBody>
          <a:bodyPr wrap="square" rtlCol="0">
            <a:spAutoFit/>
          </a:bodyPr>
          <a:lstStyle/>
          <a:p>
            <a:pPr algn="l" fontAlgn="auto">
              <a:spcBef>
                <a:spcPts val="0"/>
              </a:spcBef>
              <a:spcAft>
                <a:spcPts val="0"/>
              </a:spcAft>
            </a:pPr>
            <a:r>
              <a:rPr lang="en-US" sz="1800" dirty="0" smtClean="0">
                <a:solidFill>
                  <a:prstClr val="black"/>
                </a:solidFill>
                <a:latin typeface="Calibri"/>
                <a:ea typeface="+mn-ea"/>
              </a:rPr>
              <a:t>Add Hydrogen Peroxide</a:t>
            </a:r>
            <a:endParaRPr lang="en-US" sz="1800" dirty="0">
              <a:solidFill>
                <a:prstClr val="black"/>
              </a:solidFill>
              <a:latin typeface="Calibri"/>
              <a:ea typeface="+mn-ea"/>
            </a:endParaRPr>
          </a:p>
        </p:txBody>
      </p:sp>
      <p:sp>
        <p:nvSpPr>
          <p:cNvPr id="21" name="Down Arrow 20"/>
          <p:cNvSpPr/>
          <p:nvPr/>
        </p:nvSpPr>
        <p:spPr>
          <a:xfrm>
            <a:off x="2037270" y="2776115"/>
            <a:ext cx="52545" cy="1665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sp>
        <p:nvSpPr>
          <p:cNvPr id="23" name="Down Arrow 22"/>
          <p:cNvSpPr/>
          <p:nvPr/>
        </p:nvSpPr>
        <p:spPr>
          <a:xfrm>
            <a:off x="5301695" y="3352190"/>
            <a:ext cx="52545" cy="1665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pic>
        <p:nvPicPr>
          <p:cNvPr id="26" name="Picture 1" descr="C:\Users\hqin\Dropbox\Bioseminar.qin.041411\sandbox\caliman.jpg"/>
          <p:cNvPicPr>
            <a:picLocks noChangeAspect="1" noChangeArrowheads="1"/>
          </p:cNvPicPr>
          <p:nvPr/>
        </p:nvPicPr>
        <p:blipFill>
          <a:blip r:embed="rId7" cstate="print"/>
          <a:srcRect l="15946" t="16086" r="22300" b="32613"/>
          <a:stretch>
            <a:fillRect/>
          </a:stretch>
        </p:blipFill>
        <p:spPr bwMode="auto">
          <a:xfrm>
            <a:off x="7759615" y="817460"/>
            <a:ext cx="806505" cy="1028346"/>
          </a:xfrm>
          <a:prstGeom prst="rect">
            <a:avLst/>
          </a:prstGeom>
          <a:noFill/>
        </p:spPr>
      </p:pic>
      <p:sp>
        <p:nvSpPr>
          <p:cNvPr id="27" name="Down Arrow 26"/>
          <p:cNvSpPr/>
          <p:nvPr/>
        </p:nvSpPr>
        <p:spPr>
          <a:xfrm>
            <a:off x="1998865" y="3659430"/>
            <a:ext cx="52545" cy="1665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pic>
        <p:nvPicPr>
          <p:cNvPr id="28" name="Picture 3"/>
          <p:cNvPicPr>
            <a:picLocks noChangeAspect="1" noChangeArrowheads="1"/>
          </p:cNvPicPr>
          <p:nvPr/>
        </p:nvPicPr>
        <p:blipFill>
          <a:blip r:embed="rId8" cstate="print"/>
          <a:srcRect l="12451" r="10770"/>
          <a:stretch>
            <a:fillRect/>
          </a:stretch>
        </p:blipFill>
        <p:spPr bwMode="auto">
          <a:xfrm>
            <a:off x="1345980" y="4773175"/>
            <a:ext cx="1420985" cy="1388055"/>
          </a:xfrm>
          <a:prstGeom prst="rect">
            <a:avLst/>
          </a:prstGeom>
          <a:noFill/>
          <a:ln w="9525">
            <a:noFill/>
            <a:miter lim="800000"/>
            <a:headEnd/>
            <a:tailEnd/>
          </a:ln>
          <a:effectLst/>
        </p:spPr>
      </p:pic>
      <p:pic>
        <p:nvPicPr>
          <p:cNvPr id="29" name="Picture 1"/>
          <p:cNvPicPr>
            <a:picLocks noChangeAspect="1" noChangeArrowheads="1"/>
          </p:cNvPicPr>
          <p:nvPr/>
        </p:nvPicPr>
        <p:blipFill>
          <a:blip r:embed="rId9" cstate="print"/>
          <a:srcRect/>
          <a:stretch>
            <a:fillRect/>
          </a:stretch>
        </p:blipFill>
        <p:spPr bwMode="auto">
          <a:xfrm>
            <a:off x="4456785" y="4696365"/>
            <a:ext cx="1540445" cy="1547415"/>
          </a:xfrm>
          <a:prstGeom prst="rect">
            <a:avLst/>
          </a:prstGeom>
          <a:noFill/>
          <a:ln w="9525">
            <a:noFill/>
            <a:miter lim="800000"/>
            <a:headEnd/>
            <a:tailEnd/>
          </a:ln>
        </p:spPr>
      </p:pic>
      <p:pic>
        <p:nvPicPr>
          <p:cNvPr id="188418" name="Picture 2"/>
          <p:cNvPicPr>
            <a:picLocks noChangeAspect="1" noChangeArrowheads="1"/>
          </p:cNvPicPr>
          <p:nvPr/>
        </p:nvPicPr>
        <p:blipFill>
          <a:blip r:embed="rId10" cstate="print"/>
          <a:srcRect l="2750" r="52363" b="39500"/>
          <a:stretch>
            <a:fillRect/>
          </a:stretch>
        </p:blipFill>
        <p:spPr bwMode="auto">
          <a:xfrm>
            <a:off x="7529185" y="1854395"/>
            <a:ext cx="750589" cy="758738"/>
          </a:xfrm>
          <a:prstGeom prst="rect">
            <a:avLst/>
          </a:prstGeom>
          <a:noFill/>
          <a:ln w="9525">
            <a:noFill/>
            <a:miter lim="800000"/>
            <a:headEnd/>
            <a:tailEnd/>
          </a:ln>
        </p:spPr>
      </p:pic>
      <p:pic>
        <p:nvPicPr>
          <p:cNvPr id="188419" name="Picture 3"/>
          <p:cNvPicPr>
            <a:picLocks noChangeAspect="1" noChangeArrowheads="1"/>
          </p:cNvPicPr>
          <p:nvPr/>
        </p:nvPicPr>
        <p:blipFill>
          <a:blip r:embed="rId11" cstate="print"/>
          <a:srcRect l="47638" t="4850" r="17712" b="44750"/>
          <a:stretch>
            <a:fillRect/>
          </a:stretch>
        </p:blipFill>
        <p:spPr bwMode="auto">
          <a:xfrm>
            <a:off x="8220475" y="1892800"/>
            <a:ext cx="725750" cy="791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375565" cy="1124700"/>
          </a:xfrm>
        </p:spPr>
        <p:txBody>
          <a:bodyPr/>
          <a:lstStyle/>
          <a:p>
            <a:r>
              <a:rPr lang="en-US" dirty="0" smtClean="0"/>
              <a:t>Study the role of mitochondria</a:t>
            </a:r>
            <a:br>
              <a:rPr lang="en-US" dirty="0" smtClean="0"/>
            </a:br>
            <a:r>
              <a:rPr lang="en-US" dirty="0" smtClean="0"/>
              <a:t>                 ― Yeast cells on ‘healthy’ diets </a:t>
            </a:r>
            <a:endParaRPr lang="en-US" dirty="0"/>
          </a:p>
        </p:txBody>
      </p:sp>
      <p:pic>
        <p:nvPicPr>
          <p:cNvPr id="187394" name="Picture 2"/>
          <p:cNvPicPr>
            <a:picLocks noChangeAspect="1" noChangeArrowheads="1"/>
          </p:cNvPicPr>
          <p:nvPr/>
        </p:nvPicPr>
        <p:blipFill>
          <a:blip r:embed="rId2" cstate="print"/>
          <a:srcRect/>
          <a:stretch>
            <a:fillRect/>
          </a:stretch>
        </p:blipFill>
        <p:spPr bwMode="auto">
          <a:xfrm>
            <a:off x="424260" y="1739180"/>
            <a:ext cx="4429678" cy="3285538"/>
          </a:xfrm>
          <a:prstGeom prst="rect">
            <a:avLst/>
          </a:prstGeom>
          <a:noFill/>
          <a:ln w="9525">
            <a:noFill/>
            <a:miter lim="800000"/>
            <a:headEnd/>
            <a:tailEnd/>
          </a:ln>
        </p:spPr>
      </p:pic>
      <p:pic>
        <p:nvPicPr>
          <p:cNvPr id="51" name="Picture 3" descr="C:\Users\hqin\Dropbox\Bioseminar.qin.041411\sandbox\pic.jw.JPG"/>
          <p:cNvPicPr>
            <a:picLocks noChangeAspect="1" noChangeArrowheads="1"/>
          </p:cNvPicPr>
          <p:nvPr/>
        </p:nvPicPr>
        <p:blipFill>
          <a:blip r:embed="rId3" cstate="print"/>
          <a:srcRect/>
          <a:stretch>
            <a:fillRect/>
          </a:stretch>
        </p:blipFill>
        <p:spPr bwMode="auto">
          <a:xfrm>
            <a:off x="8105260" y="202980"/>
            <a:ext cx="768100" cy="930373"/>
          </a:xfrm>
          <a:prstGeom prst="rect">
            <a:avLst/>
          </a:prstGeom>
          <a:noFill/>
        </p:spPr>
      </p:pic>
      <p:grpSp>
        <p:nvGrpSpPr>
          <p:cNvPr id="52" name="Group 3"/>
          <p:cNvGrpSpPr>
            <a:grpSpLocks/>
          </p:cNvGrpSpPr>
          <p:nvPr/>
        </p:nvGrpSpPr>
        <p:grpSpPr bwMode="auto">
          <a:xfrm>
            <a:off x="5992985" y="2200040"/>
            <a:ext cx="192025" cy="1344175"/>
            <a:chOff x="576" y="2106"/>
            <a:chExt cx="198" cy="1224"/>
          </a:xfrm>
        </p:grpSpPr>
        <p:sp>
          <p:nvSpPr>
            <p:cNvPr id="53" name="AutoShape 4"/>
            <p:cNvSpPr>
              <a:spLocks noChangeArrowheads="1"/>
            </p:cNvSpPr>
            <p:nvPr/>
          </p:nvSpPr>
          <p:spPr bwMode="auto">
            <a:xfrm>
              <a:off x="576" y="2106"/>
              <a:ext cx="198" cy="1224"/>
            </a:xfrm>
            <a:prstGeom prst="roundRect">
              <a:avLst>
                <a:gd name="adj" fmla="val 16667"/>
              </a:avLst>
            </a:prstGeom>
            <a:solidFill>
              <a:schemeClr val="tx1"/>
            </a:solidFill>
            <a:ln w="38100">
              <a:solidFill>
                <a:schemeClr val="bg2"/>
              </a:solidFill>
              <a:round/>
              <a:headEnd/>
              <a:tailEnd/>
            </a:ln>
          </p:spPr>
          <p:txBody>
            <a:bodyPr anchor="ctr">
              <a:spAutoFit/>
            </a:bodyPr>
            <a:lstStyle/>
            <a:p>
              <a:endParaRPr lang="en-US" dirty="0">
                <a:solidFill>
                  <a:srgbClr val="00FFFF"/>
                </a:solidFill>
                <a:latin typeface="Times New Roman" pitchFamily="18" charset="0"/>
                <a:ea typeface="+mn-ea"/>
              </a:endParaRPr>
            </a:p>
          </p:txBody>
        </p:sp>
        <p:sp>
          <p:nvSpPr>
            <p:cNvPr id="54" name="AutoShape 5"/>
            <p:cNvSpPr>
              <a:spLocks noChangeArrowheads="1"/>
            </p:cNvSpPr>
            <p:nvPr/>
          </p:nvSpPr>
          <p:spPr bwMode="auto">
            <a:xfrm>
              <a:off x="592" y="2716"/>
              <a:ext cx="171" cy="594"/>
            </a:xfrm>
            <a:prstGeom prst="roundRect">
              <a:avLst>
                <a:gd name="adj" fmla="val 16667"/>
              </a:avLst>
            </a:prstGeom>
            <a:pattFill prst="lgConfetti">
              <a:fgClr>
                <a:srgbClr val="996633"/>
              </a:fgClr>
              <a:bgClr>
                <a:schemeClr val="tx1"/>
              </a:bgClr>
            </a:pattFill>
            <a:ln w="38100">
              <a:noFill/>
              <a:round/>
              <a:headEnd/>
              <a:tailEnd/>
            </a:ln>
          </p:spPr>
          <p:txBody>
            <a:bodyPr anchor="ctr">
              <a:spAutoFit/>
            </a:bodyPr>
            <a:lstStyle/>
            <a:p>
              <a:endParaRPr lang="en-US" dirty="0">
                <a:solidFill>
                  <a:srgbClr val="00FFFF"/>
                </a:solidFill>
                <a:latin typeface="Times New Roman" pitchFamily="18" charset="0"/>
                <a:ea typeface="+mn-ea"/>
              </a:endParaRPr>
            </a:p>
          </p:txBody>
        </p:sp>
      </p:grpSp>
      <p:grpSp>
        <p:nvGrpSpPr>
          <p:cNvPr id="56" name="Group 3"/>
          <p:cNvGrpSpPr>
            <a:grpSpLocks/>
          </p:cNvGrpSpPr>
          <p:nvPr/>
        </p:nvGrpSpPr>
        <p:grpSpPr bwMode="auto">
          <a:xfrm>
            <a:off x="7183540" y="2200040"/>
            <a:ext cx="192025" cy="1344175"/>
            <a:chOff x="576" y="2106"/>
            <a:chExt cx="198" cy="1224"/>
          </a:xfrm>
        </p:grpSpPr>
        <p:sp>
          <p:nvSpPr>
            <p:cNvPr id="57" name="AutoShape 4"/>
            <p:cNvSpPr>
              <a:spLocks noChangeArrowheads="1"/>
            </p:cNvSpPr>
            <p:nvPr/>
          </p:nvSpPr>
          <p:spPr bwMode="auto">
            <a:xfrm>
              <a:off x="576" y="2106"/>
              <a:ext cx="198" cy="1224"/>
            </a:xfrm>
            <a:prstGeom prst="roundRect">
              <a:avLst>
                <a:gd name="adj" fmla="val 16667"/>
              </a:avLst>
            </a:prstGeom>
            <a:solidFill>
              <a:schemeClr val="tx1"/>
            </a:solidFill>
            <a:ln w="38100">
              <a:solidFill>
                <a:schemeClr val="bg2"/>
              </a:solidFill>
              <a:round/>
              <a:headEnd/>
              <a:tailEnd/>
            </a:ln>
          </p:spPr>
          <p:txBody>
            <a:bodyPr anchor="ctr">
              <a:spAutoFit/>
            </a:bodyPr>
            <a:lstStyle/>
            <a:p>
              <a:endParaRPr lang="en-US" dirty="0">
                <a:solidFill>
                  <a:srgbClr val="00FFFF"/>
                </a:solidFill>
                <a:latin typeface="Times New Roman" pitchFamily="18" charset="0"/>
                <a:ea typeface="+mn-ea"/>
              </a:endParaRPr>
            </a:p>
          </p:txBody>
        </p:sp>
        <p:sp>
          <p:nvSpPr>
            <p:cNvPr id="58" name="AutoShape 5"/>
            <p:cNvSpPr>
              <a:spLocks noChangeArrowheads="1"/>
            </p:cNvSpPr>
            <p:nvPr/>
          </p:nvSpPr>
          <p:spPr bwMode="auto">
            <a:xfrm>
              <a:off x="592" y="2716"/>
              <a:ext cx="171" cy="594"/>
            </a:xfrm>
            <a:prstGeom prst="roundRect">
              <a:avLst>
                <a:gd name="adj" fmla="val 16667"/>
              </a:avLst>
            </a:prstGeom>
            <a:pattFill prst="lgConfetti">
              <a:fgClr>
                <a:srgbClr val="996633"/>
              </a:fgClr>
              <a:bgClr>
                <a:schemeClr val="tx1"/>
              </a:bgClr>
            </a:pattFill>
            <a:ln w="38100">
              <a:noFill/>
              <a:round/>
              <a:headEnd/>
              <a:tailEnd/>
            </a:ln>
          </p:spPr>
          <p:txBody>
            <a:bodyPr anchor="ctr">
              <a:spAutoFit/>
            </a:bodyPr>
            <a:lstStyle/>
            <a:p>
              <a:endParaRPr lang="en-US" dirty="0">
                <a:solidFill>
                  <a:srgbClr val="00FFFF"/>
                </a:solidFill>
                <a:latin typeface="Times New Roman" pitchFamily="18" charset="0"/>
                <a:ea typeface="+mn-ea"/>
              </a:endParaRPr>
            </a:p>
          </p:txBody>
        </p:sp>
      </p:grpSp>
      <p:sp>
        <p:nvSpPr>
          <p:cNvPr id="59" name="TextBox 58"/>
          <p:cNvSpPr txBox="1"/>
          <p:nvPr/>
        </p:nvSpPr>
        <p:spPr>
          <a:xfrm>
            <a:off x="5455315" y="1777585"/>
            <a:ext cx="1183578"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GLUCOSE</a:t>
            </a:r>
            <a:endParaRPr lang="en-US" sz="1600" dirty="0"/>
          </a:p>
        </p:txBody>
      </p:sp>
      <p:sp>
        <p:nvSpPr>
          <p:cNvPr id="100" name="Flowchart: Connector 99"/>
          <p:cNvSpPr/>
          <p:nvPr/>
        </p:nvSpPr>
        <p:spPr>
          <a:xfrm>
            <a:off x="5762555" y="4690813"/>
            <a:ext cx="782135" cy="696842"/>
          </a:xfrm>
          <a:prstGeom prst="flowChartConnector">
            <a:avLst/>
          </a:prstGeom>
          <a:solidFill>
            <a:srgbClr val="FDF9C3"/>
          </a:solidFill>
          <a:ln w="25400" cap="flat" cmpd="sng" algn="ctr">
            <a:solidFill>
              <a:srgbClr val="4F81BD">
                <a:shade val="50000"/>
              </a:srgbClr>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1" name="Flowchart: Connector 100"/>
          <p:cNvSpPr/>
          <p:nvPr/>
        </p:nvSpPr>
        <p:spPr>
          <a:xfrm>
            <a:off x="6953110" y="4690813"/>
            <a:ext cx="782135" cy="696842"/>
          </a:xfrm>
          <a:prstGeom prst="flowChartConnector">
            <a:avLst/>
          </a:prstGeom>
          <a:solidFill>
            <a:srgbClr val="FDF9C3"/>
          </a:solidFill>
          <a:ln w="25400" cap="flat" cmpd="sng" algn="ctr">
            <a:solidFill>
              <a:srgbClr val="4F81BD">
                <a:shade val="50000"/>
              </a:srgbClr>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2" name="Flowchart: Connector 101"/>
          <p:cNvSpPr/>
          <p:nvPr/>
        </p:nvSpPr>
        <p:spPr>
          <a:xfrm>
            <a:off x="6023266" y="4790362"/>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3" name="Flowchart: Connector 102"/>
          <p:cNvSpPr/>
          <p:nvPr/>
        </p:nvSpPr>
        <p:spPr>
          <a:xfrm>
            <a:off x="7567645" y="4885763"/>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4" name="Flowchart: Connector 103"/>
          <p:cNvSpPr/>
          <p:nvPr/>
        </p:nvSpPr>
        <p:spPr>
          <a:xfrm>
            <a:off x="7176577" y="5184409"/>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5" name="Flowchart: Connector 104"/>
          <p:cNvSpPr/>
          <p:nvPr/>
        </p:nvSpPr>
        <p:spPr>
          <a:xfrm>
            <a:off x="7088121" y="4894059"/>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6" name="Flowchart: Connector 105"/>
          <p:cNvSpPr/>
          <p:nvPr/>
        </p:nvSpPr>
        <p:spPr>
          <a:xfrm>
            <a:off x="7372111" y="4786214"/>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7" name="Flowchart: Connector 106"/>
          <p:cNvSpPr/>
          <p:nvPr/>
        </p:nvSpPr>
        <p:spPr>
          <a:xfrm>
            <a:off x="7274344" y="4985312"/>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8" name="Flowchart: Connector 107"/>
          <p:cNvSpPr/>
          <p:nvPr/>
        </p:nvSpPr>
        <p:spPr>
          <a:xfrm>
            <a:off x="7372111" y="5184409"/>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9" name="Flowchart: Connector 108"/>
          <p:cNvSpPr/>
          <p:nvPr/>
        </p:nvSpPr>
        <p:spPr>
          <a:xfrm>
            <a:off x="7176577" y="4786214"/>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0" name="Flowchart: Connector 109"/>
          <p:cNvSpPr/>
          <p:nvPr/>
        </p:nvSpPr>
        <p:spPr>
          <a:xfrm>
            <a:off x="6121033" y="5188557"/>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1" name="Flowchart: Connector 110"/>
          <p:cNvSpPr/>
          <p:nvPr/>
        </p:nvSpPr>
        <p:spPr>
          <a:xfrm>
            <a:off x="7469878" y="5084861"/>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4" name="Flowchart: Connector 113"/>
          <p:cNvSpPr/>
          <p:nvPr/>
        </p:nvSpPr>
        <p:spPr>
          <a:xfrm>
            <a:off x="6167589" y="4939685"/>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5" name="Flowchart: Connector 114"/>
          <p:cNvSpPr/>
          <p:nvPr/>
        </p:nvSpPr>
        <p:spPr>
          <a:xfrm>
            <a:off x="6214145" y="5089008"/>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6" name="Flowchart: Connector 115"/>
          <p:cNvSpPr/>
          <p:nvPr/>
        </p:nvSpPr>
        <p:spPr>
          <a:xfrm>
            <a:off x="5925499" y="5022642"/>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7" name="Flowchart: Connector 116"/>
          <p:cNvSpPr/>
          <p:nvPr/>
        </p:nvSpPr>
        <p:spPr>
          <a:xfrm>
            <a:off x="7134677" y="5039234"/>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8" name="Flowchart: Connector 117"/>
          <p:cNvSpPr/>
          <p:nvPr/>
        </p:nvSpPr>
        <p:spPr>
          <a:xfrm>
            <a:off x="7414011" y="4935537"/>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5" name="Text Box 68"/>
          <p:cNvSpPr txBox="1">
            <a:spLocks noChangeArrowheads="1"/>
          </p:cNvSpPr>
          <p:nvPr/>
        </p:nvSpPr>
        <p:spPr bwMode="auto">
          <a:xfrm>
            <a:off x="6223415" y="3928265"/>
            <a:ext cx="928915" cy="307777"/>
          </a:xfrm>
          <a:prstGeom prst="rect">
            <a:avLst/>
          </a:prstGeom>
          <a:noFill/>
          <a:ln w="38100">
            <a:noFill/>
            <a:miter lim="800000"/>
            <a:headEnd/>
            <a:tailEnd/>
          </a:ln>
        </p:spPr>
        <p:txBody>
          <a:bodyPr wrap="square" lIns="0" tIns="0" rIns="0" bIns="0">
            <a:spAutoFit/>
          </a:bodyPr>
          <a:lstStyle/>
          <a:p>
            <a:r>
              <a:rPr lang="en-US" sz="2000" dirty="0" smtClean="0">
                <a:solidFill>
                  <a:schemeClr val="bg2"/>
                </a:solidFill>
                <a:ea typeface="MS PGothic" pitchFamily="34" charset="-128"/>
              </a:rPr>
              <a:t>H2O2</a:t>
            </a:r>
            <a:endParaRPr lang="en-US" sz="2000" dirty="0">
              <a:solidFill>
                <a:schemeClr val="bg2"/>
              </a:solidFill>
              <a:ea typeface="MS PGothic" pitchFamily="34" charset="-128"/>
            </a:endParaRPr>
          </a:p>
        </p:txBody>
      </p:sp>
      <p:sp>
        <p:nvSpPr>
          <p:cNvPr id="126" name="Down Arrow 125"/>
          <p:cNvSpPr/>
          <p:nvPr/>
        </p:nvSpPr>
        <p:spPr bwMode="auto">
          <a:xfrm>
            <a:off x="5992985" y="3889860"/>
            <a:ext cx="192025" cy="568762"/>
          </a:xfrm>
          <a:prstGeom prst="downArrow">
            <a:avLst/>
          </a:prstGeom>
          <a:noFill/>
          <a:ln w="9525" cap="flat" cmpd="sng" algn="ctr">
            <a:solidFill>
              <a:schemeClr val="dk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accent2"/>
              </a:solidFill>
              <a:effectLst/>
              <a:latin typeface="Times New Roman" pitchFamily="18" charset="0"/>
            </a:endParaRPr>
          </a:p>
        </p:txBody>
      </p:sp>
      <p:sp>
        <p:nvSpPr>
          <p:cNvPr id="127" name="Down Arrow 126"/>
          <p:cNvSpPr/>
          <p:nvPr/>
        </p:nvSpPr>
        <p:spPr bwMode="auto">
          <a:xfrm>
            <a:off x="7183540" y="3889860"/>
            <a:ext cx="192025" cy="568762"/>
          </a:xfrm>
          <a:prstGeom prst="downArrow">
            <a:avLst/>
          </a:prstGeom>
          <a:noFill/>
          <a:ln w="9525" cap="flat" cmpd="sng" algn="ctr">
            <a:solidFill>
              <a:schemeClr val="dk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accent2"/>
              </a:solidFill>
              <a:effectLst/>
              <a:latin typeface="Times New Roman" pitchFamily="18" charset="0"/>
            </a:endParaRPr>
          </a:p>
        </p:txBody>
      </p:sp>
      <p:sp>
        <p:nvSpPr>
          <p:cNvPr id="128" name="TextBox 127"/>
          <p:cNvSpPr txBox="1"/>
          <p:nvPr/>
        </p:nvSpPr>
        <p:spPr>
          <a:xfrm>
            <a:off x="6645870" y="1784676"/>
            <a:ext cx="130577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ETHANOL</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5" descr="yeast"/>
          <p:cNvPicPr>
            <a:picLocks noChangeAspect="1" noChangeArrowheads="1"/>
          </p:cNvPicPr>
          <p:nvPr/>
        </p:nvPicPr>
        <p:blipFill>
          <a:blip r:embed="rId3" cstate="print"/>
          <a:srcRect/>
          <a:stretch>
            <a:fillRect/>
          </a:stretch>
        </p:blipFill>
        <p:spPr bwMode="auto">
          <a:xfrm>
            <a:off x="5148075" y="2699305"/>
            <a:ext cx="1619250" cy="96043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Rapamycin: A </a:t>
            </a:r>
            <a:r>
              <a:rPr lang="en-US" dirty="0" smtClean="0"/>
              <a:t>miracle drug </a:t>
            </a:r>
            <a:r>
              <a:rPr lang="en-US" dirty="0" smtClean="0"/>
              <a:t>to </a:t>
            </a:r>
            <a:r>
              <a:rPr lang="en-US" dirty="0" smtClean="0"/>
              <a:t>mimic </a:t>
            </a:r>
            <a:r>
              <a:rPr lang="en-US" dirty="0" smtClean="0"/>
              <a:t>dietary effect</a:t>
            </a:r>
            <a:endParaRPr lang="en-US" dirty="0"/>
          </a:p>
        </p:txBody>
      </p:sp>
      <p:sp>
        <p:nvSpPr>
          <p:cNvPr id="3" name="Content Placeholder 2"/>
          <p:cNvSpPr>
            <a:spLocks noGrp="1"/>
          </p:cNvSpPr>
          <p:nvPr>
            <p:ph idx="1"/>
          </p:nvPr>
        </p:nvSpPr>
        <p:spPr>
          <a:xfrm>
            <a:off x="5071265" y="1547155"/>
            <a:ext cx="3418045" cy="960125"/>
          </a:xfrm>
        </p:spPr>
        <p:txBody>
          <a:bodyPr/>
          <a:lstStyle/>
          <a:p>
            <a:pPr marL="107950" indent="3175">
              <a:buNone/>
            </a:pPr>
            <a:r>
              <a:rPr lang="en-US" sz="2000" dirty="0" smtClean="0"/>
              <a:t>Rapamycin can extend the lifespan of yeast and mice.</a:t>
            </a:r>
            <a:endParaRPr lang="en-US" sz="2000" dirty="0"/>
          </a:p>
        </p:txBody>
      </p:sp>
      <p:pic>
        <p:nvPicPr>
          <p:cNvPr id="47106" name="Picture 2"/>
          <p:cNvPicPr>
            <a:picLocks noChangeAspect="1" noChangeArrowheads="1"/>
          </p:cNvPicPr>
          <p:nvPr/>
        </p:nvPicPr>
        <p:blipFill>
          <a:blip r:embed="rId4" cstate="print"/>
          <a:srcRect/>
          <a:stretch>
            <a:fillRect/>
          </a:stretch>
        </p:blipFill>
        <p:spPr bwMode="auto">
          <a:xfrm>
            <a:off x="1115550" y="2238445"/>
            <a:ext cx="2880375" cy="2721954"/>
          </a:xfrm>
          <a:prstGeom prst="rect">
            <a:avLst/>
          </a:prstGeom>
          <a:noFill/>
          <a:ln w="9525">
            <a:noFill/>
            <a:miter lim="800000"/>
            <a:headEnd/>
            <a:tailEnd/>
          </a:ln>
        </p:spPr>
      </p:pic>
      <p:pic>
        <p:nvPicPr>
          <p:cNvPr id="47107" name="Picture 3"/>
          <p:cNvPicPr>
            <a:picLocks noChangeAspect="1" noChangeArrowheads="1"/>
          </p:cNvPicPr>
          <p:nvPr/>
        </p:nvPicPr>
        <p:blipFill>
          <a:blip r:embed="rId5" cstate="print"/>
          <a:srcRect/>
          <a:stretch>
            <a:fillRect/>
          </a:stretch>
        </p:blipFill>
        <p:spPr bwMode="auto">
          <a:xfrm>
            <a:off x="6453844" y="3390594"/>
            <a:ext cx="1958655" cy="1361265"/>
          </a:xfrm>
          <a:prstGeom prst="rect">
            <a:avLst/>
          </a:prstGeom>
          <a:noFill/>
          <a:ln w="9525">
            <a:noFill/>
            <a:miter lim="800000"/>
            <a:headEnd/>
            <a:tailEnd/>
          </a:ln>
        </p:spPr>
      </p:pic>
      <p:sp>
        <p:nvSpPr>
          <p:cNvPr id="7" name="Content Placeholder 2"/>
          <p:cNvSpPr txBox="1">
            <a:spLocks/>
          </p:cNvSpPr>
          <p:nvPr/>
        </p:nvSpPr>
        <p:spPr bwMode="auto">
          <a:xfrm>
            <a:off x="1077145" y="1585560"/>
            <a:ext cx="2801759" cy="537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bg2"/>
                </a:solidFill>
                <a:effectLst/>
                <a:uLnTx/>
                <a:uFillTx/>
                <a:latin typeface="+mn-lt"/>
                <a:ea typeface="+mn-ea"/>
                <a:cs typeface="+mn-cs"/>
              </a:rPr>
              <a:t>Rapamycin and Rapa </a:t>
            </a:r>
            <a:r>
              <a:rPr lang="en-US" sz="2000" b="0" kern="0" dirty="0" err="1" smtClean="0">
                <a:solidFill>
                  <a:schemeClr val="bg2"/>
                </a:solidFill>
                <a:latin typeface="+mn-lt"/>
                <a:ea typeface="+mn-ea"/>
              </a:rPr>
              <a:t>N</a:t>
            </a:r>
            <a:r>
              <a:rPr kumimoji="0" lang="en-US" sz="2000" b="0" i="0" u="none" strike="noStrike" kern="0" cap="none" spc="0" normalizeH="0" baseline="0" noProof="0" dirty="0" err="1" smtClean="0">
                <a:ln>
                  <a:noFill/>
                </a:ln>
                <a:solidFill>
                  <a:schemeClr val="bg2"/>
                </a:solidFill>
                <a:effectLst/>
                <a:uLnTx/>
                <a:uFillTx/>
                <a:latin typeface="+mn-lt"/>
                <a:ea typeface="+mn-ea"/>
                <a:cs typeface="+mn-cs"/>
              </a:rPr>
              <a:t>ui</a:t>
            </a:r>
            <a:endParaRPr kumimoji="0" lang="en-US" sz="2000" b="0" i="0" u="none" strike="noStrike" kern="0" cap="none" spc="0" normalizeH="0" baseline="0" noProof="0" dirty="0">
              <a:ln>
                <a:noFill/>
              </a:ln>
              <a:solidFill>
                <a:schemeClr val="bg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681335" cy="1143000"/>
          </a:xfrm>
        </p:spPr>
        <p:txBody>
          <a:bodyPr/>
          <a:lstStyle/>
          <a:p>
            <a:r>
              <a:rPr lang="en-US" dirty="0" smtClean="0"/>
              <a:t>  Does rapamycin improve resistance </a:t>
            </a:r>
            <a:br>
              <a:rPr lang="en-US" dirty="0" smtClean="0"/>
            </a:br>
            <a:r>
              <a:rPr lang="en-US" dirty="0" smtClean="0"/>
              <a:t>                                     to oxidative stress? </a:t>
            </a:r>
            <a:endParaRPr lang="en-US" dirty="0"/>
          </a:p>
        </p:txBody>
      </p:sp>
      <p:pic>
        <p:nvPicPr>
          <p:cNvPr id="47105" name="Picture 1" descr="C:\Users\hqin\Documents\lab\student.researcher.profiles\student.pictures\P1010426.JPG"/>
          <p:cNvPicPr>
            <a:picLocks noChangeAspect="1" noChangeArrowheads="1"/>
          </p:cNvPicPr>
          <p:nvPr/>
        </p:nvPicPr>
        <p:blipFill>
          <a:blip r:embed="rId2" cstate="print"/>
          <a:srcRect l="7639" t="3819" r="18520" b="10245"/>
          <a:stretch>
            <a:fillRect/>
          </a:stretch>
        </p:blipFill>
        <p:spPr bwMode="auto">
          <a:xfrm>
            <a:off x="7721210" y="202980"/>
            <a:ext cx="882462" cy="1369337"/>
          </a:xfrm>
          <a:prstGeom prst="rect">
            <a:avLst/>
          </a:prstGeom>
          <a:noFill/>
        </p:spPr>
      </p:pic>
      <p:pic>
        <p:nvPicPr>
          <p:cNvPr id="72" name="Picture 71"/>
          <p:cNvPicPr>
            <a:picLocks noChangeAspect="1"/>
          </p:cNvPicPr>
          <p:nvPr/>
        </p:nvPicPr>
        <p:blipFill>
          <a:blip r:embed="rId3" cstate="print"/>
          <a:stretch>
            <a:fillRect/>
          </a:stretch>
        </p:blipFill>
        <p:spPr>
          <a:xfrm>
            <a:off x="347450" y="1662370"/>
            <a:ext cx="4243458" cy="3648475"/>
          </a:xfrm>
          <a:prstGeom prst="rect">
            <a:avLst/>
          </a:prstGeom>
        </p:spPr>
      </p:pic>
      <p:sp>
        <p:nvSpPr>
          <p:cNvPr id="97" name="Oval 96"/>
          <p:cNvSpPr/>
          <p:nvPr/>
        </p:nvSpPr>
        <p:spPr>
          <a:xfrm>
            <a:off x="6377035" y="2392065"/>
            <a:ext cx="993934" cy="390785"/>
          </a:xfrm>
          <a:prstGeom prst="ellipse">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mj-lt"/>
                <a:ea typeface="+mn-ea"/>
                <a:cs typeface="+mn-cs"/>
              </a:rPr>
              <a:t>TORC1</a:t>
            </a:r>
            <a:endParaRPr kumimoji="0" lang="en-US" sz="12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98" name="Oval 97"/>
          <p:cNvSpPr/>
          <p:nvPr/>
        </p:nvSpPr>
        <p:spPr>
          <a:xfrm>
            <a:off x="6415440" y="3275380"/>
            <a:ext cx="993934" cy="390785"/>
          </a:xfrm>
          <a:prstGeom prst="ellipse">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mj-lt"/>
                <a:ea typeface="+mn-ea"/>
                <a:cs typeface="+mn-cs"/>
              </a:rPr>
              <a:t>TORC1</a:t>
            </a:r>
            <a:endParaRPr kumimoji="0" lang="en-US" sz="12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99" name="TextBox 98"/>
          <p:cNvSpPr txBox="1"/>
          <p:nvPr/>
        </p:nvSpPr>
        <p:spPr>
          <a:xfrm>
            <a:off x="5647340" y="3313785"/>
            <a:ext cx="714722"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rPr>
              <a:t>Inactive</a:t>
            </a:r>
            <a:endParaRPr kumimoji="0" lang="en-US" sz="1200" b="0" i="0" u="none" strike="noStrike" kern="0" cap="none" spc="0" normalizeH="0" baseline="0" noProof="0" dirty="0">
              <a:ln>
                <a:noFill/>
              </a:ln>
              <a:solidFill>
                <a:sysClr val="windowText" lastClr="000000"/>
              </a:solidFill>
              <a:effectLst/>
              <a:uLnTx/>
              <a:uFillTx/>
              <a:latin typeface="+mj-lt"/>
            </a:endParaRPr>
          </a:p>
        </p:txBody>
      </p:sp>
      <p:sp>
        <p:nvSpPr>
          <p:cNvPr id="100" name="TextBox 99"/>
          <p:cNvSpPr txBox="1"/>
          <p:nvPr/>
        </p:nvSpPr>
        <p:spPr>
          <a:xfrm>
            <a:off x="5647340" y="2430470"/>
            <a:ext cx="65214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rPr>
              <a:t>Active</a:t>
            </a:r>
            <a:endParaRPr kumimoji="0" lang="en-US" sz="1200" b="0" i="0" u="none" strike="noStrike" kern="0" cap="none" spc="0" normalizeH="0" baseline="0" noProof="0" dirty="0">
              <a:ln>
                <a:noFill/>
              </a:ln>
              <a:solidFill>
                <a:sysClr val="windowText" lastClr="000000"/>
              </a:solidFill>
              <a:effectLst/>
              <a:uLnTx/>
              <a:uFillTx/>
              <a:latin typeface="+mj-lt"/>
            </a:endParaRPr>
          </a:p>
        </p:txBody>
      </p:sp>
      <p:sp>
        <p:nvSpPr>
          <p:cNvPr id="101" name="TextBox 100"/>
          <p:cNvSpPr txBox="1"/>
          <p:nvPr/>
        </p:nvSpPr>
        <p:spPr>
          <a:xfrm>
            <a:off x="7068325" y="2852925"/>
            <a:ext cx="1079896" cy="276999"/>
          </a:xfrm>
          <a:prstGeom prst="rect">
            <a:avLst/>
          </a:prstGeom>
          <a:solidFill>
            <a:sysClr val="window" lastClr="FFFFFF"/>
          </a:solidFill>
          <a:ln w="25400" cap="flat" cmpd="sng" algn="ctr">
            <a:solidFill>
              <a:sysClr val="windowText" lastClr="000000"/>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ysClr val="windowText" lastClr="000000"/>
                </a:solidFill>
                <a:effectLst/>
                <a:uLnTx/>
                <a:uFillTx/>
                <a:latin typeface="+mj-lt"/>
                <a:ea typeface="+mn-ea"/>
                <a:cs typeface="+mn-cs"/>
              </a:rPr>
              <a:t>Rapamycin</a:t>
            </a:r>
            <a:endParaRPr kumimoji="0" lang="en-US" sz="1200" b="0" i="0" u="none" strike="noStrike" kern="0" cap="none" spc="0" normalizeH="0" baseline="0" noProof="0" dirty="0">
              <a:ln>
                <a:noFill/>
              </a:ln>
              <a:solidFill>
                <a:sysClr val="windowText" lastClr="000000"/>
              </a:solidFill>
              <a:effectLst/>
              <a:uLnTx/>
              <a:uFillTx/>
              <a:latin typeface="+mj-lt"/>
              <a:ea typeface="+mn-ea"/>
              <a:cs typeface="+mn-cs"/>
            </a:endParaRPr>
          </a:p>
        </p:txBody>
      </p:sp>
      <p:sp>
        <p:nvSpPr>
          <p:cNvPr id="102" name="Down Arrow 101"/>
          <p:cNvSpPr/>
          <p:nvPr/>
        </p:nvSpPr>
        <p:spPr>
          <a:xfrm>
            <a:off x="6799490" y="2891330"/>
            <a:ext cx="149447" cy="289509"/>
          </a:xfrm>
          <a:prstGeom prst="downArrow">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mj-lt"/>
              <a:ea typeface="+mn-ea"/>
              <a:cs typeface="+mn-cs"/>
            </a:endParaRPr>
          </a:p>
        </p:txBody>
      </p:sp>
      <p:sp>
        <p:nvSpPr>
          <p:cNvPr id="91" name="TextBox 90"/>
          <p:cNvSpPr txBox="1"/>
          <p:nvPr/>
        </p:nvSpPr>
        <p:spPr>
          <a:xfrm>
            <a:off x="5109670" y="4005075"/>
            <a:ext cx="1251741" cy="646331"/>
          </a:xfrm>
          <a:prstGeom prst="rect">
            <a:avLst/>
          </a:prstGeom>
          <a:solidFill>
            <a:sysClr val="window" lastClr="FFFFFF"/>
          </a:solidFill>
          <a:ln w="25400" cap="flat" cmpd="sng" algn="ctr">
            <a:solidFill>
              <a:sysClr val="windowText" lastClr="000000"/>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ea typeface="+mn-ea"/>
                <a:cs typeface="+mn-cs"/>
              </a:rPr>
              <a:t>Reactive Oxygen Species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ea typeface="+mn-ea"/>
                <a:cs typeface="+mn-cs"/>
              </a:rPr>
              <a:t>(cause of aging)</a:t>
            </a:r>
            <a:endParaRPr kumimoji="0" lang="en-US" sz="1200" b="0" i="0" u="none" strike="noStrike" kern="0" cap="none" spc="0" normalizeH="0" baseline="0" noProof="0" dirty="0">
              <a:ln>
                <a:noFill/>
              </a:ln>
              <a:solidFill>
                <a:sysClr val="windowText" lastClr="000000"/>
              </a:solidFill>
              <a:effectLst/>
              <a:uLnTx/>
              <a:uFillTx/>
              <a:latin typeface="+mj-lt"/>
              <a:ea typeface="+mn-ea"/>
              <a:cs typeface="+mn-cs"/>
            </a:endParaRPr>
          </a:p>
        </p:txBody>
      </p:sp>
      <p:sp>
        <p:nvSpPr>
          <p:cNvPr id="92" name="TextBox 91"/>
          <p:cNvSpPr txBox="1"/>
          <p:nvPr/>
        </p:nvSpPr>
        <p:spPr>
          <a:xfrm>
            <a:off x="7406013" y="4081885"/>
            <a:ext cx="1083297" cy="461665"/>
          </a:xfrm>
          <a:prstGeom prst="rect">
            <a:avLst/>
          </a:prstGeom>
          <a:solidFill>
            <a:sysClr val="window" lastClr="FFFFFF"/>
          </a:solidFill>
          <a:ln w="25400" cap="flat" cmpd="sng" algn="ctr">
            <a:solidFill>
              <a:sysClr val="windowText" lastClr="000000"/>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ea typeface="+mn-ea"/>
                <a:cs typeface="+mn-cs"/>
              </a:rPr>
              <a:t>DNA Damage (mutations)</a:t>
            </a:r>
            <a:endParaRPr kumimoji="0" lang="en-US" sz="1200" b="0" i="0" u="none" strike="noStrike" kern="0" cap="none" spc="0" normalizeH="0" baseline="0" noProof="0" dirty="0">
              <a:ln>
                <a:noFill/>
              </a:ln>
              <a:solidFill>
                <a:sysClr val="windowText" lastClr="000000"/>
              </a:solidFill>
              <a:effectLst/>
              <a:uLnTx/>
              <a:uFillTx/>
              <a:latin typeface="+mj-lt"/>
              <a:ea typeface="+mn-ea"/>
              <a:cs typeface="+mn-cs"/>
            </a:endParaRPr>
          </a:p>
        </p:txBody>
      </p:sp>
      <p:sp>
        <p:nvSpPr>
          <p:cNvPr id="95" name="Right Arrow 94"/>
          <p:cNvSpPr/>
          <p:nvPr/>
        </p:nvSpPr>
        <p:spPr>
          <a:xfrm>
            <a:off x="6453845" y="4235505"/>
            <a:ext cx="883315" cy="153620"/>
          </a:xfrm>
          <a:prstGeom prst="rightArrow">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103" name="Down Arrow 102"/>
          <p:cNvSpPr/>
          <p:nvPr/>
        </p:nvSpPr>
        <p:spPr>
          <a:xfrm>
            <a:off x="6795703" y="3807883"/>
            <a:ext cx="196228" cy="389217"/>
          </a:xfrm>
          <a:prstGeom prst="downArrow">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mj-lt"/>
              <a:ea typeface="+mn-ea"/>
              <a:cs typeface="+mn-cs"/>
            </a:endParaRPr>
          </a:p>
        </p:txBody>
      </p:sp>
      <p:sp>
        <p:nvSpPr>
          <p:cNvPr id="96" name="Rectangle 95"/>
          <p:cNvSpPr/>
          <p:nvPr/>
        </p:nvSpPr>
        <p:spPr>
          <a:xfrm>
            <a:off x="6740904" y="4081885"/>
            <a:ext cx="327421" cy="115215"/>
          </a:xfrm>
          <a:prstGeom prst="rect">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85" y="1047890"/>
            <a:ext cx="7772400" cy="3533260"/>
          </a:xfrm>
        </p:spPr>
        <p:txBody>
          <a:bodyPr/>
          <a:lstStyle/>
          <a:p>
            <a:pPr algn="ctr"/>
            <a:r>
              <a:rPr lang="en-US" dirty="0" smtClean="0"/>
              <a:t> </a:t>
            </a:r>
            <a:r>
              <a:rPr lang="en-US" dirty="0" smtClean="0"/>
              <a:t>Questions</a:t>
            </a:r>
            <a:br>
              <a:rPr lang="en-US" dirty="0" smtClean="0"/>
            </a:br>
            <a:r>
              <a:rPr lang="en-US" dirty="0" smtClean="0"/>
              <a:t/>
            </a:r>
            <a:br>
              <a:rPr lang="en-US" dirty="0" smtClean="0"/>
            </a:br>
            <a:r>
              <a:rPr lang="en-US" dirty="0" smtClean="0"/>
              <a:t>What is </a:t>
            </a:r>
            <a:r>
              <a:rPr lang="en-US" dirty="0" smtClean="0"/>
              <a:t>biological aging?</a:t>
            </a:r>
            <a:br>
              <a:rPr lang="en-US" dirty="0" smtClean="0"/>
            </a:br>
            <a:r>
              <a:rPr lang="en-US" dirty="0" smtClean="0"/>
              <a:t/>
            </a:r>
            <a:br>
              <a:rPr lang="en-US" dirty="0" smtClean="0"/>
            </a:br>
            <a:endParaRPr lang="en-US" dirty="0"/>
          </a:p>
        </p:txBody>
      </p:sp>
      <p:sp>
        <p:nvSpPr>
          <p:cNvPr id="4" name="TextBox 3"/>
          <p:cNvSpPr txBox="1"/>
          <p:nvPr/>
        </p:nvSpPr>
        <p:spPr>
          <a:xfrm>
            <a:off x="846715" y="3429000"/>
            <a:ext cx="7765267" cy="523220"/>
          </a:xfrm>
          <a:prstGeom prst="rect">
            <a:avLst/>
          </a:prstGeom>
          <a:noFill/>
        </p:spPr>
        <p:txBody>
          <a:bodyPr wrap="none" rtlCol="0">
            <a:spAutoFit/>
          </a:bodyPr>
          <a:lstStyle/>
          <a:p>
            <a:r>
              <a:rPr lang="en-US" b="0" kern="0" dirty="0" smtClean="0">
                <a:solidFill>
                  <a:srgbClr val="0000FF"/>
                </a:solidFill>
                <a:latin typeface="Times New Roman"/>
                <a:ea typeface="+mj-ea"/>
                <a:cs typeface="+mj-cs"/>
              </a:rPr>
              <a:t>Why do biological aging differ from machine aging?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15" y="202980"/>
            <a:ext cx="9028785" cy="1152150"/>
          </a:xfrm>
        </p:spPr>
        <p:txBody>
          <a:bodyPr/>
          <a:lstStyle/>
          <a:p>
            <a:r>
              <a:rPr lang="en-US" sz="2400" dirty="0" smtClean="0"/>
              <a:t>Our unique hypothesis</a:t>
            </a:r>
            <a:r>
              <a:rPr lang="en-US" dirty="0" smtClean="0"/>
              <a:t/>
            </a:r>
            <a:br>
              <a:rPr lang="en-US" dirty="0" smtClean="0"/>
            </a:br>
            <a:r>
              <a:rPr lang="en-US" b="1" dirty="0" smtClean="0"/>
              <a:t>Cellular aging is an emergent property of gene networks</a:t>
            </a:r>
            <a:r>
              <a:rPr lang="en-US" dirty="0" smtClean="0"/>
              <a:t>. </a:t>
            </a:r>
            <a:endParaRPr lang="en-US" dirty="0"/>
          </a:p>
        </p:txBody>
      </p:sp>
      <p:sp>
        <p:nvSpPr>
          <p:cNvPr id="5" name="Rectangle 92"/>
          <p:cNvSpPr>
            <a:spLocks noChangeArrowheads="1"/>
          </p:cNvSpPr>
          <p:nvPr/>
        </p:nvSpPr>
        <p:spPr bwMode="auto">
          <a:xfrm>
            <a:off x="424260" y="3659430"/>
            <a:ext cx="2736850" cy="708025"/>
          </a:xfrm>
          <a:prstGeom prst="rect">
            <a:avLst/>
          </a:prstGeom>
          <a:noFill/>
          <a:ln w="9525">
            <a:noFill/>
            <a:miter lim="800000"/>
            <a:headEnd/>
            <a:tailEnd/>
          </a:ln>
        </p:spPr>
        <p:txBody>
          <a:bodyPr wrap="none">
            <a:spAutoFit/>
          </a:bodyPr>
          <a:lstStyle/>
          <a:p>
            <a:r>
              <a:rPr lang="en-US" sz="2000" dirty="0">
                <a:solidFill>
                  <a:schemeClr val="bg2"/>
                </a:solidFill>
              </a:rPr>
              <a:t>Modular network with </a:t>
            </a:r>
          </a:p>
          <a:p>
            <a:r>
              <a:rPr lang="en-US" sz="2000" dirty="0">
                <a:solidFill>
                  <a:schemeClr val="bg2"/>
                </a:solidFill>
              </a:rPr>
              <a:t>stochastic links</a:t>
            </a:r>
          </a:p>
        </p:txBody>
      </p:sp>
      <p:grpSp>
        <p:nvGrpSpPr>
          <p:cNvPr id="3" name="Group 104"/>
          <p:cNvGrpSpPr>
            <a:grpSpLocks/>
          </p:cNvGrpSpPr>
          <p:nvPr/>
        </p:nvGrpSpPr>
        <p:grpSpPr bwMode="auto">
          <a:xfrm>
            <a:off x="232235" y="2515820"/>
            <a:ext cx="3225800" cy="1066800"/>
            <a:chOff x="961930" y="1547156"/>
            <a:chExt cx="3226020" cy="1067407"/>
          </a:xfrm>
        </p:grpSpPr>
        <p:grpSp>
          <p:nvGrpSpPr>
            <p:cNvPr id="6" name="Group 91"/>
            <p:cNvGrpSpPr>
              <a:grpSpLocks/>
            </p:cNvGrpSpPr>
            <p:nvPr/>
          </p:nvGrpSpPr>
          <p:grpSpPr bwMode="auto">
            <a:xfrm>
              <a:off x="961929" y="1547153"/>
              <a:ext cx="3226013" cy="1067405"/>
              <a:chOff x="577880" y="1412738"/>
              <a:chExt cx="3456450" cy="1305770"/>
            </a:xfrm>
          </p:grpSpPr>
          <p:sp>
            <p:nvSpPr>
              <p:cNvPr id="16" name="Oval 24"/>
              <p:cNvSpPr>
                <a:spLocks noChangeArrowheads="1"/>
              </p:cNvSpPr>
              <p:nvPr/>
            </p:nvSpPr>
            <p:spPr bwMode="auto">
              <a:xfrm>
                <a:off x="1181112" y="1412738"/>
                <a:ext cx="218909" cy="228543"/>
              </a:xfrm>
              <a:prstGeom prst="ellipse">
                <a:avLst/>
              </a:prstGeom>
              <a:solidFill>
                <a:schemeClr val="bg2"/>
              </a:solidFill>
              <a:ln w="9525">
                <a:solidFill>
                  <a:schemeClr val="bg2"/>
                </a:solidFill>
                <a:round/>
                <a:headEnd/>
                <a:tailEnd/>
              </a:ln>
            </p:spPr>
            <p:txBody>
              <a:bodyPr/>
              <a:lstStyle/>
              <a:p>
                <a:endParaRPr lang="en-US" sz="2000"/>
              </a:p>
            </p:txBody>
          </p:sp>
          <p:sp>
            <p:nvSpPr>
              <p:cNvPr id="17" name="Oval 25"/>
              <p:cNvSpPr>
                <a:spLocks noChangeArrowheads="1"/>
              </p:cNvSpPr>
              <p:nvPr/>
            </p:nvSpPr>
            <p:spPr bwMode="auto">
              <a:xfrm>
                <a:off x="1491370" y="2493139"/>
                <a:ext cx="213024" cy="222195"/>
              </a:xfrm>
              <a:prstGeom prst="ellipse">
                <a:avLst/>
              </a:prstGeom>
              <a:noFill/>
              <a:ln w="25400">
                <a:solidFill>
                  <a:schemeClr val="bg2"/>
                </a:solidFill>
                <a:round/>
                <a:headEnd/>
                <a:tailEnd/>
              </a:ln>
            </p:spPr>
            <p:txBody>
              <a:bodyPr/>
              <a:lstStyle/>
              <a:p>
                <a:endParaRPr lang="en-US" sz="2000"/>
              </a:p>
            </p:txBody>
          </p:sp>
          <p:sp>
            <p:nvSpPr>
              <p:cNvPr id="18" name="Oval 26"/>
              <p:cNvSpPr>
                <a:spLocks noChangeArrowheads="1"/>
              </p:cNvSpPr>
              <p:nvPr/>
            </p:nvSpPr>
            <p:spPr bwMode="auto">
              <a:xfrm>
                <a:off x="929903" y="2489965"/>
                <a:ext cx="218909" cy="228543"/>
              </a:xfrm>
              <a:prstGeom prst="ellipse">
                <a:avLst/>
              </a:prstGeom>
              <a:noFill/>
              <a:ln w="25400">
                <a:solidFill>
                  <a:schemeClr val="bg2"/>
                </a:solidFill>
                <a:round/>
                <a:headEnd/>
                <a:tailEnd/>
              </a:ln>
            </p:spPr>
            <p:txBody>
              <a:bodyPr/>
              <a:lstStyle/>
              <a:p>
                <a:endParaRPr lang="en-US" sz="2000"/>
              </a:p>
            </p:txBody>
          </p:sp>
          <p:sp>
            <p:nvSpPr>
              <p:cNvPr id="19" name="Oval 27"/>
              <p:cNvSpPr>
                <a:spLocks noChangeArrowheads="1"/>
              </p:cNvSpPr>
              <p:nvPr/>
            </p:nvSpPr>
            <p:spPr bwMode="auto">
              <a:xfrm>
                <a:off x="577880" y="1963670"/>
                <a:ext cx="218909" cy="228543"/>
              </a:xfrm>
              <a:prstGeom prst="ellipse">
                <a:avLst/>
              </a:prstGeom>
              <a:noFill/>
              <a:ln w="25400">
                <a:solidFill>
                  <a:schemeClr val="bg2"/>
                </a:solidFill>
                <a:round/>
                <a:headEnd/>
                <a:tailEnd/>
              </a:ln>
            </p:spPr>
            <p:txBody>
              <a:bodyPr/>
              <a:lstStyle/>
              <a:p>
                <a:endParaRPr lang="en-US" sz="2000"/>
              </a:p>
            </p:txBody>
          </p:sp>
          <p:sp>
            <p:nvSpPr>
              <p:cNvPr id="20" name="Oval 28"/>
              <p:cNvSpPr>
                <a:spLocks noChangeArrowheads="1"/>
              </p:cNvSpPr>
              <p:nvPr/>
            </p:nvSpPr>
            <p:spPr bwMode="auto">
              <a:xfrm>
                <a:off x="1856766" y="1963670"/>
                <a:ext cx="218909" cy="228543"/>
              </a:xfrm>
              <a:prstGeom prst="ellipse">
                <a:avLst/>
              </a:prstGeom>
              <a:noFill/>
              <a:ln w="25400">
                <a:solidFill>
                  <a:schemeClr val="bg2"/>
                </a:solidFill>
                <a:round/>
                <a:headEnd/>
                <a:tailEnd/>
              </a:ln>
            </p:spPr>
            <p:txBody>
              <a:bodyPr/>
              <a:lstStyle/>
              <a:p>
                <a:endParaRPr lang="en-US" sz="2000"/>
              </a:p>
            </p:txBody>
          </p:sp>
          <p:cxnSp>
            <p:nvCxnSpPr>
              <p:cNvPr id="21" name="Straight Connector 37"/>
              <p:cNvCxnSpPr>
                <a:cxnSpLocks noChangeShapeType="1"/>
                <a:stCxn id="16" idx="4"/>
                <a:endCxn id="19" idx="7"/>
              </p:cNvCxnSpPr>
              <p:nvPr/>
            </p:nvCxnSpPr>
            <p:spPr bwMode="auto">
              <a:xfrm rot="5400000">
                <a:off x="849720" y="1556292"/>
                <a:ext cx="355858" cy="525837"/>
              </a:xfrm>
              <a:prstGeom prst="line">
                <a:avLst/>
              </a:prstGeom>
              <a:noFill/>
              <a:ln w="38100">
                <a:solidFill>
                  <a:schemeClr val="bg2"/>
                </a:solidFill>
                <a:round/>
                <a:headEnd/>
                <a:tailEnd/>
              </a:ln>
            </p:spPr>
          </p:cxnSp>
          <p:cxnSp>
            <p:nvCxnSpPr>
              <p:cNvPr id="22" name="Straight Connector 38"/>
              <p:cNvCxnSpPr>
                <a:cxnSpLocks noChangeShapeType="1"/>
                <a:stCxn id="16" idx="4"/>
                <a:endCxn id="18" idx="0"/>
              </p:cNvCxnSpPr>
              <p:nvPr/>
            </p:nvCxnSpPr>
            <p:spPr bwMode="auto">
              <a:xfrm rot="5400000">
                <a:off x="740621" y="1940019"/>
                <a:ext cx="848684" cy="251209"/>
              </a:xfrm>
              <a:prstGeom prst="line">
                <a:avLst/>
              </a:prstGeom>
              <a:noFill/>
              <a:ln w="38100">
                <a:solidFill>
                  <a:schemeClr val="bg2"/>
                </a:solidFill>
                <a:round/>
                <a:headEnd/>
                <a:tailEnd/>
              </a:ln>
            </p:spPr>
          </p:cxnSp>
          <p:cxnSp>
            <p:nvCxnSpPr>
              <p:cNvPr id="23" name="Straight Connector 41"/>
              <p:cNvCxnSpPr>
                <a:cxnSpLocks noChangeShapeType="1"/>
                <a:stCxn id="16" idx="4"/>
                <a:endCxn id="17" idx="0"/>
              </p:cNvCxnSpPr>
              <p:nvPr/>
            </p:nvCxnSpPr>
            <p:spPr bwMode="auto">
              <a:xfrm rot="16200000" flipH="1">
                <a:off x="1018295" y="1913552"/>
                <a:ext cx="851858" cy="307315"/>
              </a:xfrm>
              <a:prstGeom prst="line">
                <a:avLst/>
              </a:prstGeom>
              <a:noFill/>
              <a:ln w="38100">
                <a:solidFill>
                  <a:schemeClr val="bg2"/>
                </a:solidFill>
                <a:round/>
                <a:headEnd/>
                <a:tailEnd/>
              </a:ln>
            </p:spPr>
          </p:cxnSp>
          <p:cxnSp>
            <p:nvCxnSpPr>
              <p:cNvPr id="24" name="Straight Connector 44"/>
              <p:cNvCxnSpPr>
                <a:cxnSpLocks noChangeShapeType="1"/>
                <a:stCxn id="16" idx="4"/>
                <a:endCxn id="20" idx="1"/>
              </p:cNvCxnSpPr>
              <p:nvPr/>
            </p:nvCxnSpPr>
            <p:spPr bwMode="auto">
              <a:xfrm rot="16200000" flipH="1">
                <a:off x="1411767" y="1520081"/>
                <a:ext cx="355858" cy="598258"/>
              </a:xfrm>
              <a:prstGeom prst="line">
                <a:avLst/>
              </a:prstGeom>
              <a:noFill/>
              <a:ln w="38100">
                <a:solidFill>
                  <a:schemeClr val="bg2"/>
                </a:solidFill>
                <a:round/>
                <a:headEnd/>
                <a:tailEnd/>
              </a:ln>
            </p:spPr>
          </p:cxnSp>
          <p:cxnSp>
            <p:nvCxnSpPr>
              <p:cNvPr id="25" name="Straight Connector 63"/>
              <p:cNvCxnSpPr>
                <a:cxnSpLocks noChangeShapeType="1"/>
                <a:stCxn id="17" idx="7"/>
                <a:endCxn id="20" idx="3"/>
              </p:cNvCxnSpPr>
              <p:nvPr/>
            </p:nvCxnSpPr>
            <p:spPr bwMode="auto">
              <a:xfrm rot="5400000" flipH="1" flipV="1">
                <a:off x="1597544" y="2234398"/>
                <a:ext cx="366935" cy="215628"/>
              </a:xfrm>
              <a:prstGeom prst="line">
                <a:avLst/>
              </a:prstGeom>
              <a:noFill/>
              <a:ln w="25400">
                <a:solidFill>
                  <a:schemeClr val="bg2"/>
                </a:solidFill>
                <a:prstDash val="sysDash"/>
                <a:round/>
                <a:headEnd/>
                <a:tailEnd/>
              </a:ln>
            </p:spPr>
          </p:cxnSp>
          <p:cxnSp>
            <p:nvCxnSpPr>
              <p:cNvPr id="26" name="Straight Connector 67"/>
              <p:cNvCxnSpPr>
                <a:cxnSpLocks noChangeShapeType="1"/>
              </p:cNvCxnSpPr>
              <p:nvPr/>
            </p:nvCxnSpPr>
            <p:spPr bwMode="auto">
              <a:xfrm>
                <a:off x="1148812" y="2604236"/>
                <a:ext cx="342558" cy="0"/>
              </a:xfrm>
              <a:prstGeom prst="line">
                <a:avLst/>
              </a:prstGeom>
              <a:noFill/>
              <a:ln w="25400">
                <a:solidFill>
                  <a:schemeClr val="bg2"/>
                </a:solidFill>
                <a:prstDash val="sysDash"/>
                <a:round/>
                <a:headEnd/>
                <a:tailEnd/>
              </a:ln>
            </p:spPr>
          </p:cxnSp>
          <p:cxnSp>
            <p:nvCxnSpPr>
              <p:cNvPr id="27" name="Straight Connector 71"/>
              <p:cNvCxnSpPr>
                <a:cxnSpLocks noChangeShapeType="1"/>
              </p:cNvCxnSpPr>
              <p:nvPr/>
            </p:nvCxnSpPr>
            <p:spPr bwMode="auto">
              <a:xfrm>
                <a:off x="796789" y="2077941"/>
                <a:ext cx="1059977" cy="0"/>
              </a:xfrm>
              <a:prstGeom prst="line">
                <a:avLst/>
              </a:prstGeom>
              <a:noFill/>
              <a:ln w="25400">
                <a:solidFill>
                  <a:schemeClr val="bg2"/>
                </a:solidFill>
                <a:prstDash val="sysDash"/>
                <a:round/>
                <a:headEnd/>
                <a:tailEnd/>
              </a:ln>
            </p:spPr>
          </p:cxnSp>
          <p:cxnSp>
            <p:nvCxnSpPr>
              <p:cNvPr id="28" name="Straight Connector 75"/>
              <p:cNvCxnSpPr>
                <a:cxnSpLocks noChangeShapeType="1"/>
                <a:stCxn id="19" idx="5"/>
                <a:endCxn id="18" idx="1"/>
              </p:cNvCxnSpPr>
              <p:nvPr/>
            </p:nvCxnSpPr>
            <p:spPr bwMode="auto">
              <a:xfrm rot="16200000" flipH="1">
                <a:off x="681001" y="2242473"/>
                <a:ext cx="364690" cy="197232"/>
              </a:xfrm>
              <a:prstGeom prst="line">
                <a:avLst/>
              </a:prstGeom>
              <a:noFill/>
              <a:ln w="25400">
                <a:solidFill>
                  <a:schemeClr val="bg2"/>
                </a:solidFill>
                <a:prstDash val="sysDash"/>
                <a:round/>
                <a:headEnd/>
                <a:tailEnd/>
              </a:ln>
            </p:spPr>
          </p:cxnSp>
          <p:sp>
            <p:nvSpPr>
              <p:cNvPr id="29" name="Oval 39"/>
              <p:cNvSpPr>
                <a:spLocks noChangeArrowheads="1"/>
              </p:cNvSpPr>
              <p:nvPr/>
            </p:nvSpPr>
            <p:spPr bwMode="auto">
              <a:xfrm>
                <a:off x="3139767" y="1412738"/>
                <a:ext cx="218909" cy="228543"/>
              </a:xfrm>
              <a:prstGeom prst="ellipse">
                <a:avLst/>
              </a:prstGeom>
              <a:solidFill>
                <a:schemeClr val="bg2"/>
              </a:solidFill>
              <a:ln w="9525">
                <a:solidFill>
                  <a:schemeClr val="bg2"/>
                </a:solidFill>
                <a:round/>
                <a:headEnd/>
                <a:tailEnd/>
              </a:ln>
            </p:spPr>
            <p:txBody>
              <a:bodyPr/>
              <a:lstStyle/>
              <a:p>
                <a:endParaRPr lang="en-US" sz="2000"/>
              </a:p>
            </p:txBody>
          </p:sp>
          <p:sp>
            <p:nvSpPr>
              <p:cNvPr id="30" name="Oval 40"/>
              <p:cNvSpPr>
                <a:spLocks noChangeArrowheads="1"/>
              </p:cNvSpPr>
              <p:nvPr/>
            </p:nvSpPr>
            <p:spPr bwMode="auto">
              <a:xfrm>
                <a:off x="3450025" y="2493139"/>
                <a:ext cx="213024" cy="222195"/>
              </a:xfrm>
              <a:prstGeom prst="ellipse">
                <a:avLst/>
              </a:prstGeom>
              <a:noFill/>
              <a:ln w="25400">
                <a:solidFill>
                  <a:schemeClr val="bg2"/>
                </a:solidFill>
                <a:round/>
                <a:headEnd/>
                <a:tailEnd/>
              </a:ln>
            </p:spPr>
            <p:txBody>
              <a:bodyPr/>
              <a:lstStyle/>
              <a:p>
                <a:endParaRPr lang="en-US" sz="2000"/>
              </a:p>
            </p:txBody>
          </p:sp>
          <p:sp>
            <p:nvSpPr>
              <p:cNvPr id="31" name="Oval 42"/>
              <p:cNvSpPr>
                <a:spLocks noChangeArrowheads="1"/>
              </p:cNvSpPr>
              <p:nvPr/>
            </p:nvSpPr>
            <p:spPr bwMode="auto">
              <a:xfrm>
                <a:off x="2888558" y="2489965"/>
                <a:ext cx="218909" cy="228543"/>
              </a:xfrm>
              <a:prstGeom prst="ellipse">
                <a:avLst/>
              </a:prstGeom>
              <a:noFill/>
              <a:ln w="25400">
                <a:solidFill>
                  <a:schemeClr val="bg2"/>
                </a:solidFill>
                <a:round/>
                <a:headEnd/>
                <a:tailEnd/>
              </a:ln>
            </p:spPr>
            <p:txBody>
              <a:bodyPr/>
              <a:lstStyle/>
              <a:p>
                <a:endParaRPr lang="en-US" sz="2000"/>
              </a:p>
            </p:txBody>
          </p:sp>
          <p:sp>
            <p:nvSpPr>
              <p:cNvPr id="32" name="Oval 43"/>
              <p:cNvSpPr>
                <a:spLocks noChangeArrowheads="1"/>
              </p:cNvSpPr>
              <p:nvPr/>
            </p:nvSpPr>
            <p:spPr bwMode="auto">
              <a:xfrm>
                <a:off x="2536535" y="1963670"/>
                <a:ext cx="218909" cy="228543"/>
              </a:xfrm>
              <a:prstGeom prst="ellipse">
                <a:avLst/>
              </a:prstGeom>
              <a:noFill/>
              <a:ln w="25400">
                <a:solidFill>
                  <a:schemeClr val="bg2"/>
                </a:solidFill>
                <a:round/>
                <a:headEnd/>
                <a:tailEnd/>
              </a:ln>
            </p:spPr>
            <p:txBody>
              <a:bodyPr/>
              <a:lstStyle/>
              <a:p>
                <a:endParaRPr lang="en-US" sz="2000"/>
              </a:p>
            </p:txBody>
          </p:sp>
          <p:sp>
            <p:nvSpPr>
              <p:cNvPr id="33" name="Oval 45"/>
              <p:cNvSpPr>
                <a:spLocks noChangeArrowheads="1"/>
              </p:cNvSpPr>
              <p:nvPr/>
            </p:nvSpPr>
            <p:spPr bwMode="auto">
              <a:xfrm>
                <a:off x="3815421" y="1963670"/>
                <a:ext cx="218909" cy="228543"/>
              </a:xfrm>
              <a:prstGeom prst="ellipse">
                <a:avLst/>
              </a:prstGeom>
              <a:noFill/>
              <a:ln w="25400">
                <a:solidFill>
                  <a:schemeClr val="bg2"/>
                </a:solidFill>
                <a:round/>
                <a:headEnd/>
                <a:tailEnd/>
              </a:ln>
            </p:spPr>
            <p:txBody>
              <a:bodyPr/>
              <a:lstStyle/>
              <a:p>
                <a:endParaRPr lang="en-US" sz="2000"/>
              </a:p>
            </p:txBody>
          </p:sp>
          <p:cxnSp>
            <p:nvCxnSpPr>
              <p:cNvPr id="34" name="Straight Connector 46"/>
              <p:cNvCxnSpPr>
                <a:cxnSpLocks noChangeShapeType="1"/>
                <a:stCxn id="29" idx="4"/>
                <a:endCxn id="32" idx="7"/>
              </p:cNvCxnSpPr>
              <p:nvPr/>
            </p:nvCxnSpPr>
            <p:spPr bwMode="auto">
              <a:xfrm rot="5400000">
                <a:off x="2808375" y="1556292"/>
                <a:ext cx="355858" cy="525837"/>
              </a:xfrm>
              <a:prstGeom prst="line">
                <a:avLst/>
              </a:prstGeom>
              <a:noFill/>
              <a:ln w="38100">
                <a:solidFill>
                  <a:schemeClr val="bg2"/>
                </a:solidFill>
                <a:round/>
                <a:headEnd/>
                <a:tailEnd/>
              </a:ln>
            </p:spPr>
          </p:cxnSp>
          <p:cxnSp>
            <p:nvCxnSpPr>
              <p:cNvPr id="35" name="Straight Connector 47"/>
              <p:cNvCxnSpPr>
                <a:cxnSpLocks noChangeShapeType="1"/>
                <a:stCxn id="29" idx="4"/>
                <a:endCxn id="31" idx="0"/>
              </p:cNvCxnSpPr>
              <p:nvPr/>
            </p:nvCxnSpPr>
            <p:spPr bwMode="auto">
              <a:xfrm rot="5400000">
                <a:off x="2699276" y="1940019"/>
                <a:ext cx="848684" cy="251209"/>
              </a:xfrm>
              <a:prstGeom prst="line">
                <a:avLst/>
              </a:prstGeom>
              <a:noFill/>
              <a:ln w="38100">
                <a:solidFill>
                  <a:schemeClr val="bg2"/>
                </a:solidFill>
                <a:round/>
                <a:headEnd/>
                <a:tailEnd/>
              </a:ln>
            </p:spPr>
          </p:cxnSp>
          <p:cxnSp>
            <p:nvCxnSpPr>
              <p:cNvPr id="36" name="Straight Connector 48"/>
              <p:cNvCxnSpPr>
                <a:cxnSpLocks noChangeShapeType="1"/>
                <a:stCxn id="29" idx="4"/>
                <a:endCxn id="30" idx="0"/>
              </p:cNvCxnSpPr>
              <p:nvPr/>
            </p:nvCxnSpPr>
            <p:spPr bwMode="auto">
              <a:xfrm rot="16200000" flipH="1">
                <a:off x="2976950" y="1913552"/>
                <a:ext cx="851858" cy="307315"/>
              </a:xfrm>
              <a:prstGeom prst="line">
                <a:avLst/>
              </a:prstGeom>
              <a:noFill/>
              <a:ln w="38100">
                <a:solidFill>
                  <a:schemeClr val="bg2"/>
                </a:solidFill>
                <a:round/>
                <a:headEnd/>
                <a:tailEnd/>
              </a:ln>
            </p:spPr>
          </p:cxnSp>
          <p:cxnSp>
            <p:nvCxnSpPr>
              <p:cNvPr id="37" name="Straight Connector 49"/>
              <p:cNvCxnSpPr>
                <a:cxnSpLocks noChangeShapeType="1"/>
                <a:stCxn id="29" idx="4"/>
                <a:endCxn id="33" idx="1"/>
              </p:cNvCxnSpPr>
              <p:nvPr/>
            </p:nvCxnSpPr>
            <p:spPr bwMode="auto">
              <a:xfrm rot="16200000" flipH="1">
                <a:off x="3370422" y="1520081"/>
                <a:ext cx="355858" cy="598258"/>
              </a:xfrm>
              <a:prstGeom prst="line">
                <a:avLst/>
              </a:prstGeom>
              <a:noFill/>
              <a:ln w="38100">
                <a:solidFill>
                  <a:schemeClr val="bg2"/>
                </a:solidFill>
                <a:round/>
                <a:headEnd/>
                <a:tailEnd/>
              </a:ln>
            </p:spPr>
          </p:cxnSp>
          <p:cxnSp>
            <p:nvCxnSpPr>
              <p:cNvPr id="38" name="Straight Connector 50"/>
              <p:cNvCxnSpPr>
                <a:cxnSpLocks noChangeShapeType="1"/>
                <a:stCxn id="30" idx="7"/>
                <a:endCxn id="33" idx="3"/>
              </p:cNvCxnSpPr>
              <p:nvPr/>
            </p:nvCxnSpPr>
            <p:spPr bwMode="auto">
              <a:xfrm rot="5400000" flipH="1" flipV="1">
                <a:off x="3556199" y="2234398"/>
                <a:ext cx="366935" cy="215628"/>
              </a:xfrm>
              <a:prstGeom prst="line">
                <a:avLst/>
              </a:prstGeom>
              <a:noFill/>
              <a:ln w="25400">
                <a:solidFill>
                  <a:schemeClr val="bg2"/>
                </a:solidFill>
                <a:prstDash val="sysDash"/>
                <a:round/>
                <a:headEnd/>
                <a:tailEnd/>
              </a:ln>
            </p:spPr>
          </p:cxnSp>
          <p:cxnSp>
            <p:nvCxnSpPr>
              <p:cNvPr id="39" name="Straight Connector 51"/>
              <p:cNvCxnSpPr>
                <a:cxnSpLocks noChangeShapeType="1"/>
              </p:cNvCxnSpPr>
              <p:nvPr/>
            </p:nvCxnSpPr>
            <p:spPr bwMode="auto">
              <a:xfrm>
                <a:off x="3107467" y="2604236"/>
                <a:ext cx="342558" cy="0"/>
              </a:xfrm>
              <a:prstGeom prst="line">
                <a:avLst/>
              </a:prstGeom>
              <a:noFill/>
              <a:ln w="25400">
                <a:solidFill>
                  <a:schemeClr val="bg2"/>
                </a:solidFill>
                <a:prstDash val="sysDash"/>
                <a:round/>
                <a:headEnd/>
                <a:tailEnd/>
              </a:ln>
            </p:spPr>
          </p:cxnSp>
          <p:cxnSp>
            <p:nvCxnSpPr>
              <p:cNvPr id="40" name="Straight Connector 52"/>
              <p:cNvCxnSpPr>
                <a:cxnSpLocks noChangeShapeType="1"/>
              </p:cNvCxnSpPr>
              <p:nvPr/>
            </p:nvCxnSpPr>
            <p:spPr bwMode="auto">
              <a:xfrm>
                <a:off x="2755444" y="2077941"/>
                <a:ext cx="1059977" cy="0"/>
              </a:xfrm>
              <a:prstGeom prst="line">
                <a:avLst/>
              </a:prstGeom>
              <a:noFill/>
              <a:ln w="25400">
                <a:solidFill>
                  <a:schemeClr val="bg2"/>
                </a:solidFill>
                <a:prstDash val="sysDash"/>
                <a:round/>
                <a:headEnd/>
                <a:tailEnd/>
              </a:ln>
            </p:spPr>
          </p:cxnSp>
          <p:cxnSp>
            <p:nvCxnSpPr>
              <p:cNvPr id="41" name="Straight Connector 53"/>
              <p:cNvCxnSpPr>
                <a:cxnSpLocks noChangeShapeType="1"/>
                <a:stCxn id="32" idx="5"/>
                <a:endCxn id="31" idx="1"/>
              </p:cNvCxnSpPr>
              <p:nvPr/>
            </p:nvCxnSpPr>
            <p:spPr bwMode="auto">
              <a:xfrm rot="16200000" flipH="1">
                <a:off x="2639656" y="2242473"/>
                <a:ext cx="364690" cy="197232"/>
              </a:xfrm>
              <a:prstGeom prst="line">
                <a:avLst/>
              </a:prstGeom>
              <a:noFill/>
              <a:ln w="25400">
                <a:solidFill>
                  <a:schemeClr val="bg2"/>
                </a:solidFill>
                <a:prstDash val="sysDash"/>
                <a:round/>
                <a:headEnd/>
                <a:tailEnd/>
              </a:ln>
            </p:spPr>
          </p:cxnSp>
          <p:cxnSp>
            <p:nvCxnSpPr>
              <p:cNvPr id="42" name="Straight Connector 54"/>
              <p:cNvCxnSpPr>
                <a:cxnSpLocks noChangeShapeType="1"/>
              </p:cNvCxnSpPr>
              <p:nvPr/>
            </p:nvCxnSpPr>
            <p:spPr bwMode="auto">
              <a:xfrm>
                <a:off x="2075675" y="2077941"/>
                <a:ext cx="460860" cy="0"/>
              </a:xfrm>
              <a:prstGeom prst="line">
                <a:avLst/>
              </a:prstGeom>
              <a:noFill/>
              <a:ln w="25400">
                <a:solidFill>
                  <a:schemeClr val="bg2"/>
                </a:solidFill>
                <a:prstDash val="sysDash"/>
                <a:round/>
                <a:headEnd/>
                <a:tailEnd/>
              </a:ln>
            </p:spPr>
          </p:cxnSp>
          <p:cxnSp>
            <p:nvCxnSpPr>
              <p:cNvPr id="43" name="Straight Connector 57"/>
              <p:cNvCxnSpPr>
                <a:cxnSpLocks noChangeShapeType="1"/>
              </p:cNvCxnSpPr>
              <p:nvPr/>
            </p:nvCxnSpPr>
            <p:spPr bwMode="auto">
              <a:xfrm>
                <a:off x="1704394" y="2604236"/>
                <a:ext cx="1184164" cy="0"/>
              </a:xfrm>
              <a:prstGeom prst="line">
                <a:avLst/>
              </a:prstGeom>
              <a:noFill/>
              <a:ln w="25400">
                <a:solidFill>
                  <a:schemeClr val="bg2"/>
                </a:solidFill>
                <a:prstDash val="sysDash"/>
                <a:round/>
                <a:headEnd/>
                <a:tailEnd/>
              </a:ln>
            </p:spPr>
          </p:cxnSp>
        </p:grpSp>
        <p:sp>
          <p:nvSpPr>
            <p:cNvPr id="8" name="TextBox 72"/>
            <p:cNvSpPr txBox="1">
              <a:spLocks noChangeArrowheads="1"/>
            </p:cNvSpPr>
            <p:nvPr/>
          </p:nvSpPr>
          <p:spPr bwMode="auto">
            <a:xfrm>
              <a:off x="3674218" y="1672733"/>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9" name="TextBox 74"/>
            <p:cNvSpPr txBox="1">
              <a:spLocks noChangeArrowheads="1"/>
            </p:cNvSpPr>
            <p:nvPr/>
          </p:nvSpPr>
          <p:spPr bwMode="auto">
            <a:xfrm>
              <a:off x="3494995" y="1861099"/>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0" name="TextBox 76"/>
            <p:cNvSpPr txBox="1">
              <a:spLocks noChangeArrowheads="1"/>
            </p:cNvSpPr>
            <p:nvPr/>
          </p:nvSpPr>
          <p:spPr bwMode="auto">
            <a:xfrm>
              <a:off x="3208237" y="1923888"/>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1" name="TextBox 77"/>
            <p:cNvSpPr txBox="1">
              <a:spLocks noChangeArrowheads="1"/>
            </p:cNvSpPr>
            <p:nvPr/>
          </p:nvSpPr>
          <p:spPr bwMode="auto">
            <a:xfrm>
              <a:off x="3047538" y="1704128"/>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2" name="TextBox 78"/>
            <p:cNvSpPr txBox="1">
              <a:spLocks noChangeArrowheads="1"/>
            </p:cNvSpPr>
            <p:nvPr/>
          </p:nvSpPr>
          <p:spPr bwMode="auto">
            <a:xfrm>
              <a:off x="1846140" y="1672733"/>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3" name="TextBox 89"/>
            <p:cNvSpPr txBox="1">
              <a:spLocks noChangeArrowheads="1"/>
            </p:cNvSpPr>
            <p:nvPr/>
          </p:nvSpPr>
          <p:spPr bwMode="auto">
            <a:xfrm>
              <a:off x="1631072" y="1892494"/>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4" name="TextBox 90"/>
            <p:cNvSpPr txBox="1">
              <a:spLocks noChangeArrowheads="1"/>
            </p:cNvSpPr>
            <p:nvPr/>
          </p:nvSpPr>
          <p:spPr bwMode="auto">
            <a:xfrm>
              <a:off x="1380159" y="1923888"/>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5" name="TextBox 91"/>
            <p:cNvSpPr txBox="1">
              <a:spLocks noChangeArrowheads="1"/>
            </p:cNvSpPr>
            <p:nvPr/>
          </p:nvSpPr>
          <p:spPr bwMode="auto">
            <a:xfrm>
              <a:off x="1165091" y="1672733"/>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grpSp>
      <p:graphicFrame>
        <p:nvGraphicFramePr>
          <p:cNvPr id="44" name="Object 2"/>
          <p:cNvGraphicFramePr>
            <a:graphicFrameLocks noChangeAspect="1"/>
          </p:cNvGraphicFramePr>
          <p:nvPr/>
        </p:nvGraphicFramePr>
        <p:xfrm>
          <a:off x="3573470" y="2084825"/>
          <a:ext cx="4860925" cy="876300"/>
        </p:xfrm>
        <a:graphic>
          <a:graphicData uri="http://schemas.openxmlformats.org/presentationml/2006/ole">
            <p:oleObj spid="_x0000_s408578" name="Equation" r:id="rId3" imgW="2336760" imgH="419040" progId="Equation.3">
              <p:embed/>
            </p:oleObj>
          </a:graphicData>
        </a:graphic>
      </p:graphicFrame>
      <p:sp>
        <p:nvSpPr>
          <p:cNvPr id="45" name="Content Placeholder 2"/>
          <p:cNvSpPr>
            <a:spLocks noGrp="1"/>
          </p:cNvSpPr>
          <p:nvPr>
            <p:ph idx="1"/>
          </p:nvPr>
        </p:nvSpPr>
        <p:spPr>
          <a:xfrm>
            <a:off x="3496660" y="3122480"/>
            <a:ext cx="5338295" cy="1689100"/>
          </a:xfrm>
        </p:spPr>
        <p:txBody>
          <a:bodyPr/>
          <a:lstStyle/>
          <a:p>
            <a:pPr>
              <a:buFontTx/>
              <a:buNone/>
            </a:pPr>
            <a:r>
              <a:rPr lang="en-US" sz="1600" dirty="0" smtClean="0"/>
              <a:t>m: the number of modules</a:t>
            </a:r>
          </a:p>
          <a:p>
            <a:pPr>
              <a:buFontTx/>
              <a:buNone/>
            </a:pPr>
            <a:r>
              <a:rPr lang="en-US" sz="1600" dirty="0" smtClean="0"/>
              <a:t>n: the number of links per essential gene (essential module)</a:t>
            </a:r>
          </a:p>
          <a:p>
            <a:pPr>
              <a:buFontTx/>
              <a:buNone/>
            </a:pPr>
            <a:r>
              <a:rPr lang="en-US" sz="1600" dirty="0" smtClean="0"/>
              <a:t>k: exponential decay rate (constant aging rate)</a:t>
            </a:r>
          </a:p>
          <a:p>
            <a:pPr>
              <a:buFontTx/>
              <a:buNone/>
            </a:pPr>
            <a:r>
              <a:rPr lang="en-US" sz="1600" dirty="0" smtClean="0"/>
              <a:t>q: the chance of a link to be functional ( q =  </a:t>
            </a:r>
            <a:r>
              <a:rPr lang="en-US" sz="1600" dirty="0" err="1" smtClean="0"/>
              <a:t>avg</a:t>
            </a:r>
            <a:r>
              <a:rPr lang="en-US" sz="1600" dirty="0" smtClean="0"/>
              <a:t> </a:t>
            </a:r>
            <a:r>
              <a:rPr lang="en-US" sz="1600" dirty="0" err="1" smtClean="0"/>
              <a:t>func</a:t>
            </a:r>
            <a:r>
              <a:rPr lang="en-US" sz="1600" dirty="0" smtClean="0"/>
              <a:t> links/ n)</a:t>
            </a:r>
          </a:p>
          <a:p>
            <a:pPr>
              <a:buFontTx/>
              <a:buNone/>
            </a:pPr>
            <a:r>
              <a:rPr lang="en-US" sz="1600" dirty="0" smtClean="0"/>
              <a:t>c: a normalization constant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10" y="0"/>
            <a:ext cx="9028785" cy="1152150"/>
          </a:xfrm>
        </p:spPr>
        <p:txBody>
          <a:bodyPr/>
          <a:lstStyle/>
          <a:p>
            <a:r>
              <a:rPr lang="en-US" sz="2400" dirty="0" smtClean="0"/>
              <a:t>Computational and mathematical study on network and aging</a:t>
            </a:r>
            <a:endParaRPr lang="en-US" dirty="0"/>
          </a:p>
        </p:txBody>
      </p:sp>
      <p:pic>
        <p:nvPicPr>
          <p:cNvPr id="4" name="Picture 3" descr="all_39c_gray_with_label"/>
          <p:cNvPicPr>
            <a:picLocks noChangeAspect="1" noChangeArrowheads="1"/>
          </p:cNvPicPr>
          <p:nvPr/>
        </p:nvPicPr>
        <p:blipFill>
          <a:blip r:embed="rId3" cstate="print"/>
          <a:srcRect r="21826" b="-2026"/>
          <a:stretch>
            <a:fillRect/>
          </a:stretch>
        </p:blipFill>
        <p:spPr bwMode="auto">
          <a:xfrm>
            <a:off x="1461195" y="3736240"/>
            <a:ext cx="1689820" cy="1539934"/>
          </a:xfrm>
          <a:prstGeom prst="rect">
            <a:avLst/>
          </a:prstGeom>
          <a:noFill/>
          <a:ln w="9525">
            <a:noFill/>
            <a:miter lim="800000"/>
            <a:headEnd/>
            <a:tailEnd/>
          </a:ln>
        </p:spPr>
      </p:pic>
      <p:pic>
        <p:nvPicPr>
          <p:cNvPr id="224259" name="Picture 3" descr="C:\Users\hqin\Dropbox\Bioseminar.qin.041411\sandbox\montgomery.jpg"/>
          <p:cNvPicPr>
            <a:picLocks noChangeAspect="1" noChangeArrowheads="1"/>
          </p:cNvPicPr>
          <p:nvPr/>
        </p:nvPicPr>
        <p:blipFill>
          <a:blip r:embed="rId4" cstate="print"/>
          <a:srcRect l="10552" t="19585" r="61039" b="23835"/>
          <a:stretch>
            <a:fillRect/>
          </a:stretch>
        </p:blipFill>
        <p:spPr bwMode="auto">
          <a:xfrm>
            <a:off x="1614815" y="1393535"/>
            <a:ext cx="768100" cy="1024133"/>
          </a:xfrm>
          <a:prstGeom prst="rect">
            <a:avLst/>
          </a:prstGeom>
          <a:noFill/>
        </p:spPr>
      </p:pic>
      <p:pic>
        <p:nvPicPr>
          <p:cNvPr id="490497" name="Picture 1" descr="C:\Users\hqin\Dropbox\Bioseminar.qin.041411\astory.jpg"/>
          <p:cNvPicPr>
            <a:picLocks noChangeAspect="1" noChangeArrowheads="1"/>
          </p:cNvPicPr>
          <p:nvPr/>
        </p:nvPicPr>
        <p:blipFill>
          <a:blip r:embed="rId5" cstate="print"/>
          <a:srcRect l="40042" t="8861" r="13435" b="45852"/>
          <a:stretch>
            <a:fillRect/>
          </a:stretch>
        </p:blipFill>
        <p:spPr bwMode="auto">
          <a:xfrm>
            <a:off x="2498130" y="1700775"/>
            <a:ext cx="844910" cy="1091343"/>
          </a:xfrm>
          <a:prstGeom prst="rect">
            <a:avLst/>
          </a:prstGeom>
          <a:noFill/>
        </p:spPr>
      </p:pic>
      <p:pic>
        <p:nvPicPr>
          <p:cNvPr id="490498" name="Picture 2"/>
          <p:cNvPicPr>
            <a:picLocks noChangeAspect="1" noChangeArrowheads="1"/>
          </p:cNvPicPr>
          <p:nvPr/>
        </p:nvPicPr>
        <p:blipFill>
          <a:blip r:embed="rId6" cstate="print"/>
          <a:srcRect l="14272" t="5337" r="69671" b="64423"/>
          <a:stretch>
            <a:fillRect/>
          </a:stretch>
        </p:blipFill>
        <p:spPr bwMode="auto">
          <a:xfrm>
            <a:off x="5647340" y="4081885"/>
            <a:ext cx="768100" cy="1088143"/>
          </a:xfrm>
          <a:prstGeom prst="rect">
            <a:avLst/>
          </a:prstGeom>
          <a:noFill/>
          <a:ln w="9525">
            <a:noFill/>
            <a:miter lim="800000"/>
            <a:headEnd/>
            <a:tailEnd/>
          </a:ln>
        </p:spPr>
      </p:pic>
      <p:graphicFrame>
        <p:nvGraphicFramePr>
          <p:cNvPr id="490499" name="Object 2"/>
          <p:cNvGraphicFramePr>
            <a:graphicFrameLocks noChangeAspect="1"/>
          </p:cNvGraphicFramePr>
          <p:nvPr/>
        </p:nvGraphicFramePr>
        <p:xfrm>
          <a:off x="4533595" y="5310845"/>
          <a:ext cx="3582706" cy="645870"/>
        </p:xfrm>
        <a:graphic>
          <a:graphicData uri="http://schemas.openxmlformats.org/presentationml/2006/ole">
            <p:oleObj spid="_x0000_s490499" name="Equation" r:id="rId7" imgW="2336760" imgH="419040" progId="Equation.3">
              <p:embed/>
            </p:oleObj>
          </a:graphicData>
        </a:graphic>
      </p:graphicFrame>
      <p:pic>
        <p:nvPicPr>
          <p:cNvPr id="9" name="Picture 8"/>
          <p:cNvPicPr/>
          <p:nvPr/>
        </p:nvPicPr>
        <p:blipFill>
          <a:blip r:embed="rId8" cstate="print"/>
          <a:srcRect/>
          <a:stretch>
            <a:fillRect/>
          </a:stretch>
        </p:blipFill>
        <p:spPr bwMode="auto">
          <a:xfrm>
            <a:off x="347450" y="2392065"/>
            <a:ext cx="1344175" cy="1036935"/>
          </a:xfrm>
          <a:prstGeom prst="rect">
            <a:avLst/>
          </a:prstGeom>
          <a:noFill/>
          <a:ln w="9525">
            <a:noFill/>
            <a:miter lim="800000"/>
            <a:headEnd/>
            <a:tailEnd/>
          </a:ln>
        </p:spPr>
      </p:pic>
      <p:grpSp>
        <p:nvGrpSpPr>
          <p:cNvPr id="20" name="Group 19"/>
          <p:cNvGrpSpPr/>
          <p:nvPr/>
        </p:nvGrpSpPr>
        <p:grpSpPr>
          <a:xfrm>
            <a:off x="5800960" y="1662370"/>
            <a:ext cx="2349415" cy="1712978"/>
            <a:chOff x="5562600" y="3733800"/>
            <a:chExt cx="3276599" cy="2436093"/>
          </a:xfrm>
        </p:grpSpPr>
        <p:pic>
          <p:nvPicPr>
            <p:cNvPr id="24" name="Picture 2" descr="http://www.imtech.res.in/raghava/rbpred/svm.jpg"/>
            <p:cNvPicPr>
              <a:picLocks noChangeAspect="1" noChangeArrowheads="1"/>
            </p:cNvPicPr>
            <p:nvPr/>
          </p:nvPicPr>
          <p:blipFill>
            <a:blip r:embed="rId9" cstate="print"/>
            <a:srcRect l="1635" t="17432"/>
            <a:stretch>
              <a:fillRect/>
            </a:stretch>
          </p:blipFill>
          <p:spPr bwMode="auto">
            <a:xfrm>
              <a:off x="5562600" y="3733800"/>
              <a:ext cx="3276599" cy="2436093"/>
            </a:xfrm>
            <a:prstGeom prst="rect">
              <a:avLst/>
            </a:prstGeom>
            <a:noFill/>
          </p:spPr>
        </p:pic>
        <p:sp>
          <p:nvSpPr>
            <p:cNvPr id="22" name="Rectangle 21"/>
            <p:cNvSpPr/>
            <p:nvPr/>
          </p:nvSpPr>
          <p:spPr>
            <a:xfrm>
              <a:off x="6858000" y="4038600"/>
              <a:ext cx="6096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Gill Sans MT"/>
                <a:ea typeface="+mn-ea"/>
                <a:cs typeface="+mn-cs"/>
              </a:endParaRPr>
            </a:p>
          </p:txBody>
        </p:sp>
      </p:grpSp>
      <p:pic>
        <p:nvPicPr>
          <p:cNvPr id="224260" name="Picture 4" descr="C:\Users\hqin\Dropbox\Bioseminar.qin.041411\sandbox\carin.white.jpg"/>
          <p:cNvPicPr>
            <a:picLocks noChangeAspect="1" noChangeArrowheads="1"/>
          </p:cNvPicPr>
          <p:nvPr/>
        </p:nvPicPr>
        <p:blipFill>
          <a:blip r:embed="rId10" cstate="print"/>
          <a:srcRect l="11796" t="26095" r="80133" b="62501"/>
          <a:stretch>
            <a:fillRect/>
          </a:stretch>
        </p:blipFill>
        <p:spPr bwMode="auto">
          <a:xfrm>
            <a:off x="5647340" y="1009485"/>
            <a:ext cx="883315" cy="1236641"/>
          </a:xfrm>
          <a:prstGeom prst="rect">
            <a:avLst/>
          </a:prstGeom>
          <a:noFill/>
        </p:spPr>
      </p:pic>
      <p:sp>
        <p:nvSpPr>
          <p:cNvPr id="26" name="Line 4"/>
          <p:cNvSpPr>
            <a:spLocks noChangeShapeType="1"/>
          </p:cNvSpPr>
          <p:nvPr/>
        </p:nvSpPr>
        <p:spPr bwMode="auto">
          <a:xfrm>
            <a:off x="4610405" y="4120290"/>
            <a:ext cx="998530" cy="691290"/>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sp>
        <p:nvSpPr>
          <p:cNvPr id="27" name="Line 4"/>
          <p:cNvSpPr>
            <a:spLocks noChangeShapeType="1"/>
          </p:cNvSpPr>
          <p:nvPr/>
        </p:nvSpPr>
        <p:spPr bwMode="auto">
          <a:xfrm flipH="1" flipV="1">
            <a:off x="1806840" y="3044949"/>
            <a:ext cx="691290" cy="499265"/>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sp>
        <p:nvSpPr>
          <p:cNvPr id="28" name="Line 4"/>
          <p:cNvSpPr>
            <a:spLocks noChangeShapeType="1"/>
          </p:cNvSpPr>
          <p:nvPr/>
        </p:nvSpPr>
        <p:spPr bwMode="auto">
          <a:xfrm flipV="1">
            <a:off x="4226355" y="2776115"/>
            <a:ext cx="1075340" cy="576075"/>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pic>
        <p:nvPicPr>
          <p:cNvPr id="490500" name="Picture 4" descr="C:\Documents and Settings\hqin\My Documents\Dropbox\Bioseminar.qin.041411\Megan pic.JPG"/>
          <p:cNvPicPr>
            <a:picLocks noChangeAspect="1" noChangeArrowheads="1"/>
          </p:cNvPicPr>
          <p:nvPr/>
        </p:nvPicPr>
        <p:blipFill>
          <a:blip r:embed="rId11" cstate="print"/>
          <a:srcRect/>
          <a:stretch>
            <a:fillRect/>
          </a:stretch>
        </p:blipFill>
        <p:spPr bwMode="auto">
          <a:xfrm>
            <a:off x="4879240" y="3390595"/>
            <a:ext cx="537670" cy="980656"/>
          </a:xfrm>
          <a:prstGeom prst="rect">
            <a:avLst/>
          </a:prstGeom>
          <a:noFill/>
        </p:spPr>
      </p:pic>
      <p:pic>
        <p:nvPicPr>
          <p:cNvPr id="490502" name="Picture 6"/>
          <p:cNvPicPr>
            <a:picLocks noChangeAspect="1" noChangeArrowheads="1"/>
          </p:cNvPicPr>
          <p:nvPr/>
        </p:nvPicPr>
        <p:blipFill>
          <a:blip r:embed="rId12" cstate="print"/>
          <a:srcRect/>
          <a:stretch>
            <a:fillRect/>
          </a:stretch>
        </p:blipFill>
        <p:spPr bwMode="auto">
          <a:xfrm>
            <a:off x="3074205" y="3313785"/>
            <a:ext cx="1113745" cy="846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students and their projects</a:t>
            </a:r>
            <a:endParaRPr lang="en-US" dirty="0"/>
          </a:p>
        </p:txBody>
      </p:sp>
      <p:sp>
        <p:nvSpPr>
          <p:cNvPr id="3" name="Content Placeholder 2"/>
          <p:cNvSpPr>
            <a:spLocks noGrp="1"/>
          </p:cNvSpPr>
          <p:nvPr>
            <p:ph idx="1"/>
          </p:nvPr>
        </p:nvSpPr>
        <p:spPr>
          <a:xfrm>
            <a:off x="1115550" y="1700775"/>
            <a:ext cx="7488975" cy="2957185"/>
          </a:xfrm>
        </p:spPr>
        <p:txBody>
          <a:bodyPr/>
          <a:lstStyle/>
          <a:p>
            <a:r>
              <a:rPr lang="en-US" sz="2400" dirty="0" smtClean="0"/>
              <a:t>Computational genomics </a:t>
            </a:r>
          </a:p>
          <a:p>
            <a:pPr lvl="1">
              <a:buNone/>
            </a:pPr>
            <a:r>
              <a:rPr lang="en-US" sz="2400" dirty="0" err="1" smtClean="0"/>
              <a:t>Joi</a:t>
            </a:r>
            <a:r>
              <a:rPr lang="en-US" sz="2400" dirty="0" smtClean="0"/>
              <a:t> </a:t>
            </a:r>
            <a:r>
              <a:rPr lang="en-US" sz="2400" dirty="0" err="1" smtClean="0"/>
              <a:t>Gaddy</a:t>
            </a:r>
            <a:endParaRPr lang="en-US" sz="2400" dirty="0" smtClean="0"/>
          </a:p>
          <a:p>
            <a:r>
              <a:rPr lang="en-US" sz="2400" dirty="0" smtClean="0"/>
              <a:t>Simulation of infectious diseases</a:t>
            </a:r>
          </a:p>
          <a:p>
            <a:pPr>
              <a:buNone/>
            </a:pPr>
            <a:r>
              <a:rPr lang="en-US" sz="2400" dirty="0" smtClean="0"/>
              <a:t>	   L. Patrice </a:t>
            </a:r>
            <a:r>
              <a:rPr lang="en-US" sz="2400" dirty="0" err="1" smtClean="0"/>
              <a:t>McGahee</a:t>
            </a:r>
            <a:r>
              <a:rPr lang="en-US" sz="2400" dirty="0" smtClean="0"/>
              <a:t>, Courtney Dill, </a:t>
            </a:r>
            <a:r>
              <a:rPr lang="en-US" sz="2400" dirty="0" err="1" smtClean="0"/>
              <a:t>Kiara</a:t>
            </a:r>
            <a:r>
              <a:rPr lang="en-US" sz="2400" dirty="0" smtClean="0"/>
              <a:t> Brown</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0"/>
            <a:ext cx="7772400" cy="1143000"/>
          </a:xfrm>
        </p:spPr>
        <p:txBody>
          <a:bodyPr/>
          <a:lstStyle/>
          <a:p>
            <a:r>
              <a:rPr lang="en-US" dirty="0" smtClean="0"/>
              <a:t>Announcements</a:t>
            </a:r>
            <a:endParaRPr lang="en-US" dirty="0"/>
          </a:p>
        </p:txBody>
      </p:sp>
      <p:sp>
        <p:nvSpPr>
          <p:cNvPr id="3" name="Content Placeholder 2"/>
          <p:cNvSpPr>
            <a:spLocks noGrp="1"/>
          </p:cNvSpPr>
          <p:nvPr>
            <p:ph idx="1"/>
          </p:nvPr>
        </p:nvSpPr>
        <p:spPr>
          <a:xfrm>
            <a:off x="385855" y="1508750"/>
            <a:ext cx="6874495" cy="4915840"/>
          </a:xfrm>
        </p:spPr>
        <p:txBody>
          <a:bodyPr/>
          <a:lstStyle/>
          <a:p>
            <a:r>
              <a:rPr lang="en-US" sz="2400" dirty="0" smtClean="0"/>
              <a:t>A full-time research technician position is open. </a:t>
            </a:r>
          </a:p>
          <a:p>
            <a:r>
              <a:rPr lang="en-US" sz="2400" dirty="0" smtClean="0"/>
              <a:t>Student research positions available in 2011-2012. </a:t>
            </a:r>
          </a:p>
          <a:p>
            <a:pPr lvl="1"/>
            <a:r>
              <a:rPr lang="en-US" sz="2000" dirty="0" smtClean="0"/>
              <a:t>Genome-wide association mapping of longevity genes. </a:t>
            </a:r>
          </a:p>
          <a:p>
            <a:pPr lvl="1"/>
            <a:r>
              <a:rPr lang="en-US" sz="2000" dirty="0" smtClean="0"/>
              <a:t>Quantitative genetics on yeast aging.</a:t>
            </a:r>
          </a:p>
          <a:p>
            <a:r>
              <a:rPr lang="en-US" sz="2400" dirty="0" smtClean="0"/>
              <a:t>Mid-school and high-school teachers interested in bring genome biology concepts to classrooms. </a:t>
            </a:r>
          </a:p>
          <a:p>
            <a:pPr lvl="1"/>
            <a:r>
              <a:rPr lang="en-US" sz="2000" dirty="0" smtClean="0"/>
              <a:t>Simple experiments using yeasts</a:t>
            </a:r>
          </a:p>
          <a:p>
            <a:pPr lvl="1"/>
            <a:r>
              <a:rPr lang="en-US" sz="2000" dirty="0" smtClean="0"/>
              <a:t>Sequence analysis computer exercises</a:t>
            </a:r>
          </a:p>
          <a:p>
            <a:pPr lvl="1"/>
            <a:r>
              <a:rPr lang="en-US" sz="2000" dirty="0" smtClean="0"/>
              <a:t>Protein structure modeling</a:t>
            </a:r>
          </a:p>
        </p:txBody>
      </p:sp>
      <p:pic>
        <p:nvPicPr>
          <p:cNvPr id="491522" name="Picture 2" descr="C:\Users\hqin\Dropbox\Bioseminar.qin.041411\sandbox\jackson.hand.JPG"/>
          <p:cNvPicPr>
            <a:picLocks noChangeAspect="1" noChangeArrowheads="1"/>
          </p:cNvPicPr>
          <p:nvPr/>
        </p:nvPicPr>
        <p:blipFill>
          <a:blip r:embed="rId2" cstate="print"/>
          <a:srcRect l="25317" t="17767" r="26713" b="23603"/>
          <a:stretch>
            <a:fillRect/>
          </a:stretch>
        </p:blipFill>
        <p:spPr bwMode="auto">
          <a:xfrm>
            <a:off x="6991515" y="779055"/>
            <a:ext cx="1267365" cy="1161752"/>
          </a:xfrm>
          <a:prstGeom prst="rect">
            <a:avLst/>
          </a:prstGeom>
          <a:noFill/>
        </p:spPr>
      </p:pic>
      <p:pic>
        <p:nvPicPr>
          <p:cNvPr id="491523" name="Picture 3"/>
          <p:cNvPicPr>
            <a:picLocks noChangeAspect="1" noChangeArrowheads="1"/>
          </p:cNvPicPr>
          <p:nvPr/>
        </p:nvPicPr>
        <p:blipFill>
          <a:blip r:embed="rId3" cstate="print"/>
          <a:srcRect l="24058" t="27088" r="34775" b="24439"/>
          <a:stretch>
            <a:fillRect/>
          </a:stretch>
        </p:blipFill>
        <p:spPr bwMode="auto">
          <a:xfrm>
            <a:off x="7413970" y="1931205"/>
            <a:ext cx="1228960" cy="10853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4" y="241300"/>
            <a:ext cx="8483445" cy="1037020"/>
          </a:xfrm>
        </p:spPr>
        <p:txBody>
          <a:bodyPr/>
          <a:lstStyle/>
          <a:p>
            <a:r>
              <a:rPr lang="en-US" dirty="0" smtClean="0"/>
              <a:t>We study the life history of yeast cells</a:t>
            </a:r>
            <a:endParaRPr lang="en-US" dirty="0"/>
          </a:p>
        </p:txBody>
      </p:sp>
      <p:sp>
        <p:nvSpPr>
          <p:cNvPr id="3" name="Content Placeholder 2"/>
          <p:cNvSpPr>
            <a:spLocks noGrp="1"/>
          </p:cNvSpPr>
          <p:nvPr>
            <p:ph idx="1"/>
          </p:nvPr>
        </p:nvSpPr>
        <p:spPr>
          <a:xfrm>
            <a:off x="1153955" y="2315255"/>
            <a:ext cx="5031055" cy="2918780"/>
          </a:xfrm>
        </p:spPr>
        <p:txBody>
          <a:bodyPr/>
          <a:lstStyle/>
          <a:p>
            <a:r>
              <a:rPr lang="en-US" sz="2400" dirty="0" smtClean="0"/>
              <a:t>Chronological lifespan</a:t>
            </a:r>
          </a:p>
          <a:p>
            <a:r>
              <a:rPr lang="en-US" sz="2400" dirty="0" smtClean="0"/>
              <a:t>Reproductive lifespan</a:t>
            </a:r>
          </a:p>
          <a:p>
            <a:r>
              <a:rPr lang="en-US" sz="2400" dirty="0" smtClean="0"/>
              <a:t>Age-dependent changes</a:t>
            </a:r>
          </a:p>
          <a:p>
            <a:pPr lvl="1"/>
            <a:r>
              <a:rPr lang="en-US" sz="2400" dirty="0" smtClean="0"/>
              <a:t>Fitness</a:t>
            </a:r>
          </a:p>
          <a:p>
            <a:pPr lvl="1"/>
            <a:r>
              <a:rPr lang="en-US" sz="2400" dirty="0" smtClean="0"/>
              <a:t>Mutation rate, genome integrity</a:t>
            </a:r>
          </a:p>
          <a:p>
            <a:pPr lvl="1"/>
            <a:r>
              <a:rPr lang="en-US" sz="2400" dirty="0" smtClean="0"/>
              <a:t>Oxidative stress responses</a:t>
            </a:r>
          </a:p>
          <a:p>
            <a:pPr lvl="1"/>
            <a:r>
              <a:rPr lang="en-US" sz="2400" dirty="0" smtClean="0"/>
              <a:t>Metabolic states</a:t>
            </a:r>
          </a:p>
        </p:txBody>
      </p:sp>
      <p:pic>
        <p:nvPicPr>
          <p:cNvPr id="4" name="Picture 15" descr="yeast"/>
          <p:cNvPicPr>
            <a:picLocks noChangeAspect="1" noChangeArrowheads="1"/>
          </p:cNvPicPr>
          <p:nvPr/>
        </p:nvPicPr>
        <p:blipFill>
          <a:blip r:embed="rId2" cstate="print"/>
          <a:srcRect/>
          <a:stretch>
            <a:fillRect/>
          </a:stretch>
        </p:blipFill>
        <p:spPr bwMode="auto">
          <a:xfrm>
            <a:off x="539475" y="1547155"/>
            <a:ext cx="1267365" cy="752796"/>
          </a:xfrm>
          <a:prstGeom prst="rect">
            <a:avLst/>
          </a:prstGeom>
          <a:noFill/>
          <a:ln w="9525">
            <a:noFill/>
            <a:miter lim="800000"/>
            <a:headEnd/>
            <a:tailEnd/>
          </a:ln>
        </p:spPr>
      </p:pic>
      <p:grpSp>
        <p:nvGrpSpPr>
          <p:cNvPr id="30" name="Group 29"/>
          <p:cNvGrpSpPr/>
          <p:nvPr/>
        </p:nvGrpSpPr>
        <p:grpSpPr>
          <a:xfrm>
            <a:off x="5608935" y="241385"/>
            <a:ext cx="3110805" cy="4547793"/>
            <a:chOff x="5570530" y="241385"/>
            <a:chExt cx="3110805" cy="4547793"/>
          </a:xfrm>
        </p:grpSpPr>
        <p:pic>
          <p:nvPicPr>
            <p:cNvPr id="11" name="Picture 3" descr="C:\Users\hqin\Dropbox\Bioseminar.qin.041411\sandbox\pic.jw.JPG"/>
            <p:cNvPicPr>
              <a:picLocks noChangeAspect="1" noChangeArrowheads="1"/>
            </p:cNvPicPr>
            <p:nvPr/>
          </p:nvPicPr>
          <p:blipFill>
            <a:blip r:embed="rId3" cstate="print"/>
            <a:srcRect/>
            <a:stretch>
              <a:fillRect/>
            </a:stretch>
          </p:blipFill>
          <p:spPr bwMode="auto">
            <a:xfrm>
              <a:off x="7029920" y="1396783"/>
              <a:ext cx="1075340" cy="1302522"/>
            </a:xfrm>
            <a:prstGeom prst="rect">
              <a:avLst/>
            </a:prstGeom>
            <a:noFill/>
          </p:spPr>
        </p:pic>
        <p:pic>
          <p:nvPicPr>
            <p:cNvPr id="12" name="Picture 6" descr="C:\Users\hqin\Dropbox\Bioseminar.qin.041411\sandbox\student.pictures\P1010426.JPG"/>
            <p:cNvPicPr>
              <a:picLocks noChangeAspect="1" noChangeArrowheads="1"/>
            </p:cNvPicPr>
            <p:nvPr/>
          </p:nvPicPr>
          <p:blipFill>
            <a:blip r:embed="rId4" cstate="print"/>
            <a:srcRect l="21372" t="3276" r="26209" b="50038"/>
            <a:stretch>
              <a:fillRect/>
            </a:stretch>
          </p:blipFill>
          <p:spPr bwMode="auto">
            <a:xfrm>
              <a:off x="6617572" y="395005"/>
              <a:ext cx="873208" cy="1036935"/>
            </a:xfrm>
            <a:prstGeom prst="rect">
              <a:avLst/>
            </a:prstGeom>
            <a:noFill/>
          </p:spPr>
        </p:pic>
        <p:pic>
          <p:nvPicPr>
            <p:cNvPr id="15" name="Picture 5" descr="C:\Users\hqin\Dropbox\Bioseminar.qin.041411\sandbox\student.pictures\2010_11_11_PicsByRick_008.jpg"/>
            <p:cNvPicPr>
              <a:picLocks noChangeAspect="1" noChangeArrowheads="1"/>
            </p:cNvPicPr>
            <p:nvPr/>
          </p:nvPicPr>
          <p:blipFill>
            <a:blip r:embed="rId5" cstate="print"/>
            <a:srcRect l="42857" t="14286" b="38095"/>
            <a:stretch>
              <a:fillRect/>
            </a:stretch>
          </p:blipFill>
          <p:spPr bwMode="auto">
            <a:xfrm>
              <a:off x="7452375" y="241385"/>
              <a:ext cx="1113745" cy="1447546"/>
            </a:xfrm>
            <a:prstGeom prst="rect">
              <a:avLst/>
            </a:prstGeom>
            <a:noFill/>
          </p:spPr>
        </p:pic>
        <p:pic>
          <p:nvPicPr>
            <p:cNvPr id="16" name="Picture 1" descr="C:\Users\hqin\Dropbox\Bioseminar.qin.041411\sandbox\caliman.jpg"/>
            <p:cNvPicPr>
              <a:picLocks noChangeAspect="1" noChangeArrowheads="1"/>
            </p:cNvPicPr>
            <p:nvPr/>
          </p:nvPicPr>
          <p:blipFill>
            <a:blip r:embed="rId6" cstate="print"/>
            <a:srcRect l="15946" t="16086" r="22300" b="32613"/>
            <a:stretch>
              <a:fillRect/>
            </a:stretch>
          </p:blipFill>
          <p:spPr bwMode="auto">
            <a:xfrm>
              <a:off x="6338630" y="2200040"/>
              <a:ext cx="844910" cy="1056138"/>
            </a:xfrm>
            <a:prstGeom prst="rect">
              <a:avLst/>
            </a:prstGeom>
            <a:noFill/>
          </p:spPr>
        </p:pic>
        <p:pic>
          <p:nvPicPr>
            <p:cNvPr id="18" name="Picture 3" descr="C:\Users\hqin\Dropbox\Bioseminar.qin.041411\sandbox\montgomery.jpg"/>
            <p:cNvPicPr>
              <a:picLocks noChangeAspect="1" noChangeArrowheads="1"/>
            </p:cNvPicPr>
            <p:nvPr/>
          </p:nvPicPr>
          <p:blipFill>
            <a:blip r:embed="rId7" cstate="print"/>
            <a:srcRect l="10552" t="19585" r="61039" b="23835"/>
            <a:stretch>
              <a:fillRect/>
            </a:stretch>
          </p:blipFill>
          <p:spPr bwMode="auto">
            <a:xfrm>
              <a:off x="7068325" y="2660900"/>
              <a:ext cx="768100" cy="1024133"/>
            </a:xfrm>
            <a:prstGeom prst="rect">
              <a:avLst/>
            </a:prstGeom>
            <a:noFill/>
          </p:spPr>
        </p:pic>
        <p:pic>
          <p:nvPicPr>
            <p:cNvPr id="20" name="Picture 2"/>
            <p:cNvPicPr>
              <a:picLocks noChangeAspect="1" noChangeArrowheads="1"/>
            </p:cNvPicPr>
            <p:nvPr/>
          </p:nvPicPr>
          <p:blipFill>
            <a:blip r:embed="rId8" cstate="print"/>
            <a:srcRect l="14272" t="5337" r="69671" b="64423"/>
            <a:stretch>
              <a:fillRect/>
            </a:stretch>
          </p:blipFill>
          <p:spPr bwMode="auto">
            <a:xfrm>
              <a:off x="8028450" y="3813050"/>
              <a:ext cx="576075" cy="816107"/>
            </a:xfrm>
            <a:prstGeom prst="rect">
              <a:avLst/>
            </a:prstGeom>
            <a:noFill/>
            <a:ln w="9525">
              <a:noFill/>
              <a:miter lim="800000"/>
              <a:headEnd/>
              <a:tailEnd/>
            </a:ln>
          </p:spPr>
        </p:pic>
        <p:pic>
          <p:nvPicPr>
            <p:cNvPr id="26" name="Picture 4" descr="C:\Documents and Settings\hqin\My Documents\Dropbox\Bioseminar.qin.041411\Megan pic.JPG"/>
            <p:cNvPicPr>
              <a:picLocks noChangeAspect="1" noChangeArrowheads="1"/>
            </p:cNvPicPr>
            <p:nvPr/>
          </p:nvPicPr>
          <p:blipFill>
            <a:blip r:embed="rId9" cstate="print"/>
            <a:srcRect/>
            <a:stretch>
              <a:fillRect/>
            </a:stretch>
          </p:blipFill>
          <p:spPr bwMode="auto">
            <a:xfrm>
              <a:off x="8105260" y="1662370"/>
              <a:ext cx="537670" cy="980656"/>
            </a:xfrm>
            <a:prstGeom prst="rect">
              <a:avLst/>
            </a:prstGeom>
            <a:noFill/>
          </p:spPr>
        </p:pic>
        <p:pic>
          <p:nvPicPr>
            <p:cNvPr id="22" name="Picture 4" descr="C:\Users\hqin\Dropbox\Bioseminar.qin.041411\sandbox\carin.white.jpg"/>
            <p:cNvPicPr>
              <a:picLocks noChangeAspect="1" noChangeArrowheads="1"/>
            </p:cNvPicPr>
            <p:nvPr/>
          </p:nvPicPr>
          <p:blipFill>
            <a:blip r:embed="rId10" cstate="print"/>
            <a:srcRect l="11796" t="26095" r="80133" b="62501"/>
            <a:stretch>
              <a:fillRect/>
            </a:stretch>
          </p:blipFill>
          <p:spPr bwMode="auto">
            <a:xfrm>
              <a:off x="7798020" y="2622495"/>
              <a:ext cx="883315" cy="1236641"/>
            </a:xfrm>
            <a:prstGeom prst="rect">
              <a:avLst/>
            </a:prstGeom>
            <a:noFill/>
          </p:spPr>
        </p:pic>
        <p:pic>
          <p:nvPicPr>
            <p:cNvPr id="28" name="Picture 2"/>
            <p:cNvPicPr>
              <a:picLocks noChangeAspect="1" noChangeArrowheads="1"/>
            </p:cNvPicPr>
            <p:nvPr/>
          </p:nvPicPr>
          <p:blipFill>
            <a:blip r:embed="rId11" cstate="print"/>
            <a:srcRect l="2750" r="52363" b="39500"/>
            <a:stretch>
              <a:fillRect/>
            </a:stretch>
          </p:blipFill>
          <p:spPr bwMode="auto">
            <a:xfrm>
              <a:off x="6338630" y="1355130"/>
              <a:ext cx="844909" cy="854082"/>
            </a:xfrm>
            <a:prstGeom prst="rect">
              <a:avLst/>
            </a:prstGeom>
            <a:noFill/>
            <a:ln w="9525">
              <a:noFill/>
              <a:miter lim="800000"/>
              <a:headEnd/>
              <a:tailEnd/>
            </a:ln>
          </p:spPr>
        </p:pic>
        <p:pic>
          <p:nvPicPr>
            <p:cNvPr id="29" name="Picture 3"/>
            <p:cNvPicPr>
              <a:picLocks noChangeAspect="1" noChangeArrowheads="1"/>
            </p:cNvPicPr>
            <p:nvPr/>
          </p:nvPicPr>
          <p:blipFill>
            <a:blip r:embed="rId12" cstate="print"/>
            <a:srcRect l="47638" t="4850" r="17712" b="44750"/>
            <a:stretch>
              <a:fillRect/>
            </a:stretch>
          </p:blipFill>
          <p:spPr bwMode="auto">
            <a:xfrm>
              <a:off x="5570530" y="1393535"/>
              <a:ext cx="844911" cy="921720"/>
            </a:xfrm>
            <a:prstGeom prst="rect">
              <a:avLst/>
            </a:prstGeom>
            <a:noFill/>
            <a:ln w="9525">
              <a:noFill/>
              <a:miter lim="800000"/>
              <a:headEnd/>
              <a:tailEnd/>
            </a:ln>
          </p:spPr>
        </p:pic>
        <p:pic>
          <p:nvPicPr>
            <p:cNvPr id="19" name="Picture 1" descr="C:\Users\hqin\Dropbox\Bioseminar.qin.041411\astory.jpg"/>
            <p:cNvPicPr>
              <a:picLocks noChangeAspect="1" noChangeArrowheads="1"/>
            </p:cNvPicPr>
            <p:nvPr/>
          </p:nvPicPr>
          <p:blipFill>
            <a:blip r:embed="rId13" cstate="print"/>
            <a:srcRect l="40042" t="8861" r="13435" b="45852"/>
            <a:stretch>
              <a:fillRect/>
            </a:stretch>
          </p:blipFill>
          <p:spPr bwMode="auto">
            <a:xfrm>
              <a:off x="7221945" y="3697835"/>
              <a:ext cx="844910" cy="1091343"/>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p:cNvPicPr>
            <a:picLocks noChangeAspect="1" noChangeArrowheads="1"/>
          </p:cNvPicPr>
          <p:nvPr/>
        </p:nvPicPr>
        <p:blipFill>
          <a:blip r:embed="rId2" cstate="print"/>
          <a:srcRect/>
          <a:stretch>
            <a:fillRect/>
          </a:stretch>
        </p:blipFill>
        <p:spPr bwMode="auto">
          <a:xfrm>
            <a:off x="2174000" y="3657600"/>
            <a:ext cx="1355725" cy="1252538"/>
          </a:xfrm>
          <a:prstGeom prst="rect">
            <a:avLst/>
          </a:prstGeom>
          <a:noFill/>
          <a:ln w="9525">
            <a:noFill/>
            <a:miter lim="800000"/>
            <a:headEnd/>
            <a:tailEnd/>
          </a:ln>
        </p:spPr>
      </p:pic>
      <p:sp>
        <p:nvSpPr>
          <p:cNvPr id="22531" name="Title 1"/>
          <p:cNvSpPr>
            <a:spLocks noGrp="1"/>
          </p:cNvSpPr>
          <p:nvPr>
            <p:ph type="title"/>
          </p:nvPr>
        </p:nvSpPr>
        <p:spPr>
          <a:xfrm>
            <a:off x="309563" y="279400"/>
            <a:ext cx="7772400" cy="1143000"/>
          </a:xfrm>
        </p:spPr>
        <p:txBody>
          <a:bodyPr/>
          <a:lstStyle/>
          <a:p>
            <a:r>
              <a:rPr lang="en-US" dirty="0" smtClean="0"/>
              <a:t>Yeast is a model to study cellular aging.</a:t>
            </a:r>
          </a:p>
        </p:txBody>
      </p:sp>
      <p:pic>
        <p:nvPicPr>
          <p:cNvPr id="22532" name="Picture 2"/>
          <p:cNvPicPr>
            <a:picLocks noChangeAspect="1" noChangeArrowheads="1"/>
          </p:cNvPicPr>
          <p:nvPr/>
        </p:nvPicPr>
        <p:blipFill>
          <a:blip r:embed="rId3" cstate="print"/>
          <a:srcRect/>
          <a:stretch>
            <a:fillRect/>
          </a:stretch>
        </p:blipFill>
        <p:spPr bwMode="auto">
          <a:xfrm>
            <a:off x="1737438" y="1892300"/>
            <a:ext cx="1676400" cy="1006475"/>
          </a:xfrm>
          <a:prstGeom prst="rect">
            <a:avLst/>
          </a:prstGeom>
          <a:noFill/>
          <a:ln w="9525">
            <a:noFill/>
            <a:miter lim="800000"/>
            <a:headEnd/>
            <a:tailEnd/>
          </a:ln>
        </p:spPr>
      </p:pic>
      <p:pic>
        <p:nvPicPr>
          <p:cNvPr id="22533" name="Picture 3"/>
          <p:cNvPicPr>
            <a:picLocks noChangeAspect="1" noChangeArrowheads="1"/>
          </p:cNvPicPr>
          <p:nvPr/>
        </p:nvPicPr>
        <p:blipFill>
          <a:blip r:embed="rId4" cstate="print"/>
          <a:srcRect/>
          <a:stretch>
            <a:fillRect/>
          </a:stretch>
        </p:blipFill>
        <p:spPr bwMode="auto">
          <a:xfrm>
            <a:off x="5641100" y="3044825"/>
            <a:ext cx="1227138" cy="982663"/>
          </a:xfrm>
          <a:prstGeom prst="rect">
            <a:avLst/>
          </a:prstGeom>
          <a:noFill/>
          <a:ln w="9525">
            <a:noFill/>
            <a:miter lim="800000"/>
            <a:headEnd/>
            <a:tailEnd/>
          </a:ln>
        </p:spPr>
      </p:pic>
      <p:pic>
        <p:nvPicPr>
          <p:cNvPr id="22534" name="Picture 15" descr="yeast"/>
          <p:cNvPicPr>
            <a:picLocks noChangeAspect="1" noChangeArrowheads="1"/>
          </p:cNvPicPr>
          <p:nvPr/>
        </p:nvPicPr>
        <p:blipFill>
          <a:blip r:embed="rId5" cstate="print"/>
          <a:srcRect/>
          <a:stretch>
            <a:fillRect/>
          </a:stretch>
        </p:blipFill>
        <p:spPr bwMode="auto">
          <a:xfrm>
            <a:off x="5641100" y="2046288"/>
            <a:ext cx="1619250" cy="960437"/>
          </a:xfrm>
          <a:prstGeom prst="rect">
            <a:avLst/>
          </a:prstGeom>
          <a:noFill/>
          <a:ln w="9525">
            <a:noFill/>
            <a:miter lim="800000"/>
            <a:headEnd/>
            <a:tailEnd/>
          </a:ln>
        </p:spPr>
      </p:pic>
      <p:pic>
        <p:nvPicPr>
          <p:cNvPr id="22538" name="Picture 10"/>
          <p:cNvPicPr>
            <a:picLocks noChangeAspect="1" noChangeArrowheads="1"/>
          </p:cNvPicPr>
          <p:nvPr/>
        </p:nvPicPr>
        <p:blipFill>
          <a:blip r:embed="rId6" cstate="print"/>
          <a:srcRect l="14160" r="12367" b="17567"/>
          <a:stretch>
            <a:fillRect/>
          </a:stretch>
        </p:blipFill>
        <p:spPr bwMode="auto">
          <a:xfrm>
            <a:off x="4450475" y="3082925"/>
            <a:ext cx="1165225" cy="1306513"/>
          </a:xfrm>
          <a:prstGeom prst="rect">
            <a:avLst/>
          </a:prstGeom>
          <a:noFill/>
          <a:ln w="9525">
            <a:noFill/>
            <a:miter lim="800000"/>
            <a:headEnd/>
            <a:tailEnd/>
          </a:ln>
        </p:spPr>
      </p:pic>
      <p:pic>
        <p:nvPicPr>
          <p:cNvPr id="22539" name="Picture 12"/>
          <p:cNvPicPr>
            <a:picLocks noChangeAspect="1" noChangeArrowheads="1"/>
          </p:cNvPicPr>
          <p:nvPr/>
        </p:nvPicPr>
        <p:blipFill>
          <a:blip r:embed="rId7" cstate="print"/>
          <a:srcRect/>
          <a:stretch>
            <a:fillRect/>
          </a:stretch>
        </p:blipFill>
        <p:spPr bwMode="auto">
          <a:xfrm>
            <a:off x="4105988" y="1931988"/>
            <a:ext cx="1497012" cy="1127125"/>
          </a:xfrm>
          <a:prstGeom prst="rect">
            <a:avLst/>
          </a:prstGeom>
          <a:noFill/>
          <a:ln w="9525">
            <a:noFill/>
            <a:miter lim="800000"/>
            <a:headEnd/>
            <a:tailEnd/>
          </a:ln>
        </p:spPr>
      </p:pic>
      <p:pic>
        <p:nvPicPr>
          <p:cNvPr id="10" name="Picture 3"/>
          <p:cNvPicPr>
            <a:picLocks noChangeAspect="1" noChangeArrowheads="1"/>
          </p:cNvPicPr>
          <p:nvPr/>
        </p:nvPicPr>
        <p:blipFill>
          <a:blip r:embed="rId8" cstate="print"/>
          <a:srcRect/>
          <a:stretch>
            <a:fillRect/>
          </a:stretch>
        </p:blipFill>
        <p:spPr bwMode="auto">
          <a:xfrm>
            <a:off x="1960460" y="2891330"/>
            <a:ext cx="1420986" cy="9875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60" y="587030"/>
            <a:ext cx="8445040" cy="2803650"/>
          </a:xfrm>
        </p:spPr>
        <p:txBody>
          <a:bodyPr/>
          <a:lstStyle/>
          <a:p>
            <a:pPr algn="ctr"/>
            <a:r>
              <a:rPr lang="en-US" sz="2000" dirty="0" smtClean="0"/>
              <a:t>Question: </a:t>
            </a:r>
            <a:r>
              <a:rPr lang="en-US" dirty="0" smtClean="0"/>
              <a:t/>
            </a:r>
            <a:br>
              <a:rPr lang="en-US" dirty="0" smtClean="0"/>
            </a:br>
            <a:r>
              <a:rPr lang="en-US" dirty="0" smtClean="0"/>
              <a:t/>
            </a:r>
            <a:br>
              <a:rPr lang="en-US" dirty="0" smtClean="0"/>
            </a:br>
            <a:r>
              <a:rPr lang="en-US" sz="3600" dirty="0" smtClean="0"/>
              <a:t>What are regular practices that can help people live longer?</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Exercise &amp; Healthy Diets</a:t>
            </a:r>
            <a:endParaRPr lang="en-US" sz="4000" b="1" dirty="0"/>
          </a:p>
        </p:txBody>
      </p:sp>
      <p:pic>
        <p:nvPicPr>
          <p:cNvPr id="141315" name="Picture 3"/>
          <p:cNvPicPr>
            <a:picLocks noChangeAspect="1" noChangeArrowheads="1"/>
          </p:cNvPicPr>
          <p:nvPr/>
        </p:nvPicPr>
        <p:blipFill>
          <a:blip r:embed="rId3" cstate="print"/>
          <a:srcRect/>
          <a:stretch>
            <a:fillRect/>
          </a:stretch>
        </p:blipFill>
        <p:spPr bwMode="auto">
          <a:xfrm>
            <a:off x="2728560" y="1700775"/>
            <a:ext cx="2118797" cy="2842943"/>
          </a:xfrm>
          <a:prstGeom prst="rect">
            <a:avLst/>
          </a:prstGeom>
          <a:noFill/>
          <a:ln w="9525" cap="flat" cmpd="sng" algn="ctr">
            <a:noFill/>
            <a:prstDash val="solid"/>
            <a:miter lim="800000"/>
            <a:headEnd/>
            <a:tailEnd/>
          </a:ln>
        </p:spPr>
      </p:pic>
      <p:pic>
        <p:nvPicPr>
          <p:cNvPr id="141316" name="Picture 4"/>
          <p:cNvPicPr>
            <a:picLocks noChangeAspect="1" noChangeArrowheads="1"/>
          </p:cNvPicPr>
          <p:nvPr/>
        </p:nvPicPr>
        <p:blipFill>
          <a:blip r:embed="rId4" cstate="print"/>
          <a:srcRect/>
          <a:stretch>
            <a:fillRect/>
          </a:stretch>
        </p:blipFill>
        <p:spPr bwMode="auto">
          <a:xfrm>
            <a:off x="1000335" y="1739180"/>
            <a:ext cx="1538027" cy="1249647"/>
          </a:xfrm>
          <a:prstGeom prst="rect">
            <a:avLst/>
          </a:prstGeom>
          <a:noFill/>
          <a:ln w="9525" cap="flat" cmpd="sng" algn="ctr">
            <a:noFill/>
            <a:prstDash val="solid"/>
            <a:miter lim="800000"/>
            <a:headEnd/>
            <a:tailEnd/>
          </a:ln>
        </p:spPr>
      </p:pic>
      <p:pic>
        <p:nvPicPr>
          <p:cNvPr id="141317" name="Picture 5"/>
          <p:cNvPicPr>
            <a:picLocks noChangeAspect="1" noChangeArrowheads="1"/>
          </p:cNvPicPr>
          <p:nvPr/>
        </p:nvPicPr>
        <p:blipFill>
          <a:blip r:embed="rId5" cstate="print"/>
          <a:srcRect/>
          <a:stretch>
            <a:fillRect/>
          </a:stretch>
        </p:blipFill>
        <p:spPr bwMode="auto">
          <a:xfrm>
            <a:off x="846715" y="3236975"/>
            <a:ext cx="1886246" cy="1260107"/>
          </a:xfrm>
          <a:prstGeom prst="rect">
            <a:avLst/>
          </a:prstGeom>
          <a:noFill/>
          <a:ln w="9525" cap="flat" cmpd="sng" algn="ctr">
            <a:noFill/>
            <a:prstDash val="solid"/>
            <a:miter lim="800000"/>
            <a:headEnd/>
            <a:tailEnd/>
          </a:ln>
        </p:spPr>
      </p:pic>
      <p:pic>
        <p:nvPicPr>
          <p:cNvPr id="6" name="Picture 2"/>
          <p:cNvPicPr>
            <a:picLocks noChangeAspect="1" noChangeArrowheads="1"/>
          </p:cNvPicPr>
          <p:nvPr/>
        </p:nvPicPr>
        <p:blipFill>
          <a:blip r:embed="rId6" cstate="print"/>
          <a:srcRect/>
          <a:stretch>
            <a:fillRect/>
          </a:stretch>
        </p:blipFill>
        <p:spPr bwMode="auto">
          <a:xfrm>
            <a:off x="4901862" y="1332194"/>
            <a:ext cx="3280208" cy="33257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8310" y="1623965"/>
            <a:ext cx="3955715" cy="461665"/>
          </a:xfrm>
          <a:prstGeom prst="rect">
            <a:avLst/>
          </a:prstGeom>
        </p:spPr>
        <p:txBody>
          <a:bodyPr wrap="square">
            <a:spAutoFit/>
          </a:bodyPr>
          <a:lstStyle/>
          <a:p>
            <a:r>
              <a:rPr lang="en-US" sz="2400" kern="0" dirty="0" smtClean="0">
                <a:solidFill>
                  <a:schemeClr val="bg2"/>
                </a:solidFill>
                <a:latin typeface="Times New Roman"/>
                <a:cs typeface="+mj-cs"/>
              </a:rPr>
              <a:t>Exercise &amp; Healthy Diets</a:t>
            </a:r>
            <a:endParaRPr lang="en-US" sz="2400" dirty="0">
              <a:solidFill>
                <a:schemeClr val="bg2"/>
              </a:solidFill>
            </a:endParaRPr>
          </a:p>
        </p:txBody>
      </p:sp>
      <p:sp>
        <p:nvSpPr>
          <p:cNvPr id="5" name="Title 4"/>
          <p:cNvSpPr>
            <a:spLocks noGrp="1"/>
          </p:cNvSpPr>
          <p:nvPr>
            <p:ph type="title"/>
          </p:nvPr>
        </p:nvSpPr>
        <p:spPr>
          <a:xfrm>
            <a:off x="2728560" y="356600"/>
            <a:ext cx="6063930" cy="1113830"/>
          </a:xfrm>
          <a:ln>
            <a:solidFill>
              <a:schemeClr val="accent6">
                <a:lumMod val="75000"/>
              </a:schemeClr>
            </a:solidFill>
          </a:ln>
          <a:effectLst>
            <a:innerShdw blurRad="63500" dist="50800" dir="18900000">
              <a:schemeClr val="accent6">
                <a:lumMod val="40000"/>
                <a:lumOff val="60000"/>
                <a:alpha val="50000"/>
              </a:schemeClr>
            </a:innerShdw>
          </a:effectLst>
          <a:scene3d>
            <a:camera prst="orthographicFront"/>
            <a:lightRig rig="soft" dir="t"/>
          </a:scene3d>
          <a:sp3d extrusionH="76200">
            <a:bevelT/>
            <a:extrusionClr>
              <a:schemeClr val="accent2"/>
            </a:extrusionClr>
          </a:sp3d>
        </p:spPr>
        <p:txBody>
          <a:bodyPr/>
          <a:lstStyle/>
          <a:p>
            <a:r>
              <a:rPr lang="en-US" b="1" dirty="0" smtClean="0"/>
              <a:t>Can someone draw a cartoon of this </a:t>
            </a:r>
            <a:br>
              <a:rPr lang="en-US" b="1" dirty="0" smtClean="0"/>
            </a:br>
            <a:r>
              <a:rPr lang="en-US" b="1" dirty="0" smtClean="0"/>
              <a:t>                             for yeast cells? </a:t>
            </a:r>
            <a:endParaRPr lang="en-US" b="1" dirty="0"/>
          </a:p>
        </p:txBody>
      </p:sp>
      <p:sp>
        <p:nvSpPr>
          <p:cNvPr id="6" name="Rectangle 5"/>
          <p:cNvSpPr/>
          <p:nvPr/>
        </p:nvSpPr>
        <p:spPr>
          <a:xfrm>
            <a:off x="2606031" y="2391260"/>
            <a:ext cx="2534730" cy="461665"/>
          </a:xfrm>
          <a:prstGeom prst="rect">
            <a:avLst/>
          </a:prstGeom>
        </p:spPr>
        <p:txBody>
          <a:bodyPr wrap="square">
            <a:spAutoFit/>
          </a:bodyPr>
          <a:lstStyle/>
          <a:p>
            <a:r>
              <a:rPr lang="en-US" sz="2400" kern="0" dirty="0" smtClean="0">
                <a:solidFill>
                  <a:schemeClr val="bg2"/>
                </a:solidFill>
                <a:latin typeface="Times New Roman"/>
                <a:cs typeface="+mj-cs"/>
              </a:rPr>
              <a:t>Mitochondria</a:t>
            </a:r>
            <a:endParaRPr lang="en-US" sz="2400" dirty="0">
              <a:solidFill>
                <a:schemeClr val="bg2"/>
              </a:solidFill>
            </a:endParaRPr>
          </a:p>
        </p:txBody>
      </p:sp>
      <p:sp>
        <p:nvSpPr>
          <p:cNvPr id="7" name="Rectangle 6"/>
          <p:cNvSpPr/>
          <p:nvPr/>
        </p:nvSpPr>
        <p:spPr>
          <a:xfrm>
            <a:off x="3343040" y="3236975"/>
            <a:ext cx="4339765" cy="461665"/>
          </a:xfrm>
          <a:prstGeom prst="rect">
            <a:avLst/>
          </a:prstGeom>
        </p:spPr>
        <p:txBody>
          <a:bodyPr wrap="square">
            <a:spAutoFit/>
          </a:bodyPr>
          <a:lstStyle/>
          <a:p>
            <a:r>
              <a:rPr lang="en-US" sz="2400" kern="0" dirty="0" smtClean="0">
                <a:solidFill>
                  <a:schemeClr val="bg2"/>
                </a:solidFill>
                <a:latin typeface="Times New Roman"/>
                <a:cs typeface="+mj-cs"/>
              </a:rPr>
              <a:t>Reactive Oxygen Species</a:t>
            </a:r>
            <a:endParaRPr lang="en-US" sz="2400" dirty="0">
              <a:solidFill>
                <a:schemeClr val="bg2"/>
              </a:solidFill>
            </a:endParaRPr>
          </a:p>
        </p:txBody>
      </p:sp>
      <p:sp>
        <p:nvSpPr>
          <p:cNvPr id="8" name="Rectangle 7"/>
          <p:cNvSpPr/>
          <p:nvPr/>
        </p:nvSpPr>
        <p:spPr>
          <a:xfrm>
            <a:off x="4228160" y="4120290"/>
            <a:ext cx="4915840" cy="461665"/>
          </a:xfrm>
          <a:prstGeom prst="rect">
            <a:avLst/>
          </a:prstGeom>
        </p:spPr>
        <p:txBody>
          <a:bodyPr wrap="square">
            <a:spAutoFit/>
          </a:bodyPr>
          <a:lstStyle/>
          <a:p>
            <a:r>
              <a:rPr lang="en-US" sz="2400" kern="0" dirty="0" smtClean="0">
                <a:solidFill>
                  <a:schemeClr val="bg2"/>
                </a:solidFill>
                <a:latin typeface="Times New Roman"/>
                <a:cs typeface="+mj-cs"/>
              </a:rPr>
              <a:t>Damages to DNA, Protein, RNA</a:t>
            </a:r>
            <a:endParaRPr lang="en-US" sz="2400" dirty="0">
              <a:solidFill>
                <a:schemeClr val="bg2"/>
              </a:solidFill>
            </a:endParaRPr>
          </a:p>
        </p:txBody>
      </p:sp>
      <p:sp>
        <p:nvSpPr>
          <p:cNvPr id="9" name="Down Arrow 8"/>
          <p:cNvSpPr/>
          <p:nvPr/>
        </p:nvSpPr>
        <p:spPr bwMode="auto">
          <a:xfrm rot="10800000">
            <a:off x="808310" y="1623965"/>
            <a:ext cx="276149" cy="422456"/>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bg2"/>
              </a:solidFill>
              <a:effectLst/>
              <a:latin typeface="Times New Roman" pitchFamily="18" charset="0"/>
            </a:endParaRPr>
          </a:p>
        </p:txBody>
      </p:sp>
      <p:sp>
        <p:nvSpPr>
          <p:cNvPr id="10" name="Down Arrow 9"/>
          <p:cNvSpPr/>
          <p:nvPr/>
        </p:nvSpPr>
        <p:spPr bwMode="auto">
          <a:xfrm rot="10800000">
            <a:off x="2574940" y="2430470"/>
            <a:ext cx="276149" cy="422456"/>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bg2"/>
              </a:solidFill>
              <a:effectLst/>
              <a:latin typeface="Times New Roman" pitchFamily="18" charset="0"/>
            </a:endParaRPr>
          </a:p>
        </p:txBody>
      </p:sp>
      <p:sp>
        <p:nvSpPr>
          <p:cNvPr id="11" name="Down Arrow 10"/>
          <p:cNvSpPr/>
          <p:nvPr/>
        </p:nvSpPr>
        <p:spPr bwMode="auto">
          <a:xfrm rot="10800000" flipV="1">
            <a:off x="3458255" y="3275380"/>
            <a:ext cx="276149" cy="422456"/>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bg2"/>
              </a:solidFill>
              <a:effectLst/>
              <a:latin typeface="Times New Roman" pitchFamily="18" charset="0"/>
            </a:endParaRPr>
          </a:p>
        </p:txBody>
      </p:sp>
      <p:sp>
        <p:nvSpPr>
          <p:cNvPr id="12" name="Down Arrow 11"/>
          <p:cNvSpPr/>
          <p:nvPr/>
        </p:nvSpPr>
        <p:spPr bwMode="auto">
          <a:xfrm rot="10800000" flipV="1">
            <a:off x="4226355" y="4197100"/>
            <a:ext cx="276149" cy="422456"/>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bg2"/>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070" y="164575"/>
            <a:ext cx="8143875" cy="1075340"/>
          </a:xfrm>
        </p:spPr>
        <p:txBody>
          <a:bodyPr/>
          <a:lstStyle/>
          <a:p>
            <a:r>
              <a:rPr lang="en-US" dirty="0" smtClean="0"/>
              <a:t>Reactive Oxygen Species is a cause of aging:</a:t>
            </a:r>
            <a:br>
              <a:rPr lang="en-US" dirty="0" smtClean="0"/>
            </a:br>
            <a:r>
              <a:rPr lang="en-US" dirty="0" smtClean="0"/>
              <a:t>	  		How do we  study this in yeast? </a:t>
            </a:r>
            <a:endParaRPr lang="en-US" dirty="0"/>
          </a:p>
        </p:txBody>
      </p:sp>
      <p:sp>
        <p:nvSpPr>
          <p:cNvPr id="6" name="Oval 5"/>
          <p:cNvSpPr/>
          <p:nvPr/>
        </p:nvSpPr>
        <p:spPr bwMode="auto">
          <a:xfrm rot="3888280">
            <a:off x="7818392" y="2888732"/>
            <a:ext cx="976280" cy="1133087"/>
          </a:xfrm>
          <a:prstGeom prst="ellipse">
            <a:avLst/>
          </a:prstGeom>
          <a:noFill/>
          <a:ln w="571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accent2"/>
              </a:solidFill>
              <a:effectLst/>
              <a:latin typeface="Times New Roman" pitchFamily="18" charset="0"/>
            </a:endParaRPr>
          </a:p>
        </p:txBody>
      </p:sp>
      <p:sp>
        <p:nvSpPr>
          <p:cNvPr id="10" name="Text Box 68"/>
          <p:cNvSpPr txBox="1">
            <a:spLocks noChangeArrowheads="1"/>
          </p:cNvSpPr>
          <p:nvPr/>
        </p:nvSpPr>
        <p:spPr bwMode="auto">
          <a:xfrm>
            <a:off x="769905" y="1623965"/>
            <a:ext cx="928915" cy="369332"/>
          </a:xfrm>
          <a:prstGeom prst="rect">
            <a:avLst/>
          </a:prstGeom>
          <a:noFill/>
          <a:ln w="38100">
            <a:noFill/>
            <a:miter lim="800000"/>
            <a:headEnd/>
            <a:tailEnd/>
          </a:ln>
        </p:spPr>
        <p:txBody>
          <a:bodyPr wrap="square" lIns="0" tIns="0" rIns="0" bIns="0">
            <a:spAutoFit/>
          </a:bodyPr>
          <a:lstStyle/>
          <a:p>
            <a:r>
              <a:rPr lang="en-US" sz="2400" dirty="0" smtClean="0">
                <a:solidFill>
                  <a:srgbClr val="FF0000"/>
                </a:solidFill>
                <a:ea typeface="MS PGothic" pitchFamily="34" charset="-128"/>
              </a:rPr>
              <a:t>H2O2</a:t>
            </a:r>
            <a:endParaRPr lang="en-US" sz="2400" dirty="0">
              <a:solidFill>
                <a:srgbClr val="FF0000"/>
              </a:solidFill>
              <a:ea typeface="MS PGothic" pitchFamily="34" charset="-128"/>
            </a:endParaRPr>
          </a:p>
        </p:txBody>
      </p:sp>
      <p:pic>
        <p:nvPicPr>
          <p:cNvPr id="40961" name="Picture 1"/>
          <p:cNvPicPr>
            <a:picLocks noChangeAspect="1" noChangeArrowheads="1"/>
          </p:cNvPicPr>
          <p:nvPr/>
        </p:nvPicPr>
        <p:blipFill>
          <a:blip r:embed="rId3" cstate="print"/>
          <a:srcRect/>
          <a:stretch>
            <a:fillRect/>
          </a:stretch>
        </p:blipFill>
        <p:spPr bwMode="auto">
          <a:xfrm>
            <a:off x="2997395" y="4052282"/>
            <a:ext cx="1387460" cy="900108"/>
          </a:xfrm>
          <a:prstGeom prst="rect">
            <a:avLst/>
          </a:prstGeom>
          <a:noFill/>
          <a:ln w="9525">
            <a:noFill/>
            <a:miter lim="800000"/>
            <a:headEnd/>
            <a:tailEnd/>
          </a:ln>
        </p:spPr>
      </p:pic>
      <p:pic>
        <p:nvPicPr>
          <p:cNvPr id="40962" name="Picture 2"/>
          <p:cNvPicPr>
            <a:picLocks noChangeAspect="1" noChangeArrowheads="1"/>
          </p:cNvPicPr>
          <p:nvPr/>
        </p:nvPicPr>
        <p:blipFill>
          <a:blip r:embed="rId4" cstate="print"/>
          <a:srcRect/>
          <a:stretch>
            <a:fillRect/>
          </a:stretch>
        </p:blipFill>
        <p:spPr bwMode="auto">
          <a:xfrm rot="1783272">
            <a:off x="3334191" y="3091296"/>
            <a:ext cx="829611" cy="804141"/>
          </a:xfrm>
          <a:prstGeom prst="rect">
            <a:avLst/>
          </a:prstGeom>
          <a:noFill/>
          <a:ln w="9525">
            <a:noFill/>
            <a:miter lim="800000"/>
            <a:headEnd/>
            <a:tailEnd/>
          </a:ln>
        </p:spPr>
      </p:pic>
      <p:sp>
        <p:nvSpPr>
          <p:cNvPr id="5" name="Oval 4"/>
          <p:cNvSpPr/>
          <p:nvPr/>
        </p:nvSpPr>
        <p:spPr bwMode="auto">
          <a:xfrm rot="5400000">
            <a:off x="3329357" y="1648687"/>
            <a:ext cx="3935868" cy="5155077"/>
          </a:xfrm>
          <a:prstGeom prst="ellipse">
            <a:avLst/>
          </a:prstGeom>
          <a:noFill/>
          <a:ln w="571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accent2"/>
              </a:solidFill>
              <a:effectLst/>
              <a:latin typeface="Times New Roman" pitchFamily="18" charset="0"/>
            </a:endParaRPr>
          </a:p>
        </p:txBody>
      </p:sp>
      <p:pic>
        <p:nvPicPr>
          <p:cNvPr id="12" name="Picture 3"/>
          <p:cNvPicPr>
            <a:picLocks noChangeAspect="1" noChangeArrowheads="1"/>
          </p:cNvPicPr>
          <p:nvPr/>
        </p:nvPicPr>
        <p:blipFill>
          <a:blip r:embed="rId5" cstate="print"/>
          <a:srcRect t="10853" r="51160"/>
          <a:stretch>
            <a:fillRect/>
          </a:stretch>
        </p:blipFill>
        <p:spPr bwMode="auto">
          <a:xfrm>
            <a:off x="4226355" y="2631297"/>
            <a:ext cx="2524123" cy="3033995"/>
          </a:xfrm>
          <a:prstGeom prst="rect">
            <a:avLst/>
          </a:prstGeom>
          <a:noFill/>
          <a:ln w="9525">
            <a:noFill/>
            <a:round/>
            <a:headEnd/>
            <a:tailEnd/>
          </a:ln>
          <a:effectLst/>
        </p:spPr>
      </p:pic>
      <p:sp>
        <p:nvSpPr>
          <p:cNvPr id="11" name="Line 4"/>
          <p:cNvSpPr>
            <a:spLocks noChangeShapeType="1"/>
          </p:cNvSpPr>
          <p:nvPr/>
        </p:nvSpPr>
        <p:spPr bwMode="auto">
          <a:xfrm>
            <a:off x="2037270" y="2200040"/>
            <a:ext cx="1497795" cy="1160952"/>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sp>
        <p:nvSpPr>
          <p:cNvPr id="13" name="Line 4"/>
          <p:cNvSpPr>
            <a:spLocks noChangeShapeType="1"/>
          </p:cNvSpPr>
          <p:nvPr/>
        </p:nvSpPr>
        <p:spPr bwMode="auto">
          <a:xfrm>
            <a:off x="1691625" y="2507280"/>
            <a:ext cx="1344173" cy="1737027"/>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sp>
        <p:nvSpPr>
          <p:cNvPr id="14" name="Line 4"/>
          <p:cNvSpPr>
            <a:spLocks noChangeShapeType="1"/>
          </p:cNvSpPr>
          <p:nvPr/>
        </p:nvSpPr>
        <p:spPr bwMode="auto">
          <a:xfrm>
            <a:off x="2536536" y="1892800"/>
            <a:ext cx="1920248" cy="892118"/>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pic>
        <p:nvPicPr>
          <p:cNvPr id="40963" name="Picture 3" descr="C:\Users\hqin\Dropbox\Bioseminar.qin.041411\sandbox\pic.jw.JPG"/>
          <p:cNvPicPr>
            <a:picLocks noChangeAspect="1" noChangeArrowheads="1"/>
          </p:cNvPicPr>
          <p:nvPr/>
        </p:nvPicPr>
        <p:blipFill>
          <a:blip r:embed="rId6" cstate="print"/>
          <a:srcRect/>
          <a:stretch>
            <a:fillRect/>
          </a:stretch>
        </p:blipFill>
        <p:spPr bwMode="auto">
          <a:xfrm>
            <a:off x="1883650" y="1662370"/>
            <a:ext cx="1075340" cy="1302522"/>
          </a:xfrm>
          <a:prstGeom prst="rect">
            <a:avLst/>
          </a:prstGeom>
          <a:noFill/>
        </p:spPr>
      </p:pic>
      <p:pic>
        <p:nvPicPr>
          <p:cNvPr id="40966" name="Picture 6" descr="C:\Users\hqin\Dropbox\Bioseminar.qin.041411\sandbox\student.pictures\P1010426.JPG"/>
          <p:cNvPicPr>
            <a:picLocks noChangeAspect="1" noChangeArrowheads="1"/>
          </p:cNvPicPr>
          <p:nvPr/>
        </p:nvPicPr>
        <p:blipFill>
          <a:blip r:embed="rId7" cstate="print"/>
          <a:srcRect l="21372" t="3276" r="26209" b="50038"/>
          <a:stretch>
            <a:fillRect/>
          </a:stretch>
        </p:blipFill>
        <p:spPr bwMode="auto">
          <a:xfrm>
            <a:off x="2920585" y="1239915"/>
            <a:ext cx="1061191" cy="1260165"/>
          </a:xfrm>
          <a:prstGeom prst="rect">
            <a:avLst/>
          </a:prstGeom>
          <a:noFill/>
        </p:spPr>
      </p:pic>
      <p:grpSp>
        <p:nvGrpSpPr>
          <p:cNvPr id="19" name="Group 18"/>
          <p:cNvGrpSpPr/>
          <p:nvPr/>
        </p:nvGrpSpPr>
        <p:grpSpPr>
          <a:xfrm>
            <a:off x="155425" y="2852925"/>
            <a:ext cx="2496325" cy="2381111"/>
            <a:chOff x="155425" y="2852925"/>
            <a:chExt cx="2496325" cy="2381111"/>
          </a:xfrm>
        </p:grpSpPr>
        <p:pic>
          <p:nvPicPr>
            <p:cNvPr id="40964" name="Picture 4" descr="C:\Users\hqin\Dropbox\Bioseminar.qin.041411\sandbox\P1010472.JPG"/>
            <p:cNvPicPr>
              <a:picLocks noChangeAspect="1" noChangeArrowheads="1"/>
            </p:cNvPicPr>
            <p:nvPr/>
          </p:nvPicPr>
          <p:blipFill>
            <a:blip r:embed="rId8" cstate="print"/>
            <a:srcRect l="-8147" t="6110" r="2228" b="38893"/>
            <a:stretch>
              <a:fillRect/>
            </a:stretch>
          </p:blipFill>
          <p:spPr bwMode="auto">
            <a:xfrm>
              <a:off x="155425" y="2852926"/>
              <a:ext cx="1656626" cy="1192503"/>
            </a:xfrm>
            <a:prstGeom prst="rect">
              <a:avLst/>
            </a:prstGeom>
            <a:noFill/>
          </p:spPr>
        </p:pic>
        <p:pic>
          <p:nvPicPr>
            <p:cNvPr id="40965" name="Picture 5" descr="C:\Users\hqin\Dropbox\Bioseminar.qin.041411\sandbox\student.pictures\2010_11_11_PicsByRick_008.jpg"/>
            <p:cNvPicPr>
              <a:picLocks noChangeAspect="1" noChangeArrowheads="1"/>
            </p:cNvPicPr>
            <p:nvPr/>
          </p:nvPicPr>
          <p:blipFill>
            <a:blip r:embed="rId9" cstate="print"/>
            <a:srcRect l="42857" t="14286" b="38095"/>
            <a:stretch>
              <a:fillRect/>
            </a:stretch>
          </p:blipFill>
          <p:spPr bwMode="auto">
            <a:xfrm>
              <a:off x="1324808" y="4018149"/>
              <a:ext cx="935506" cy="1215887"/>
            </a:xfrm>
            <a:prstGeom prst="rect">
              <a:avLst/>
            </a:prstGeom>
            <a:noFill/>
          </p:spPr>
        </p:pic>
        <p:pic>
          <p:nvPicPr>
            <p:cNvPr id="48129" name="Picture 1" descr="C:\Users\hqin\Dropbox\Bioseminar.qin.041411\sandbox\caliman.jpg"/>
            <p:cNvPicPr>
              <a:picLocks noChangeAspect="1" noChangeArrowheads="1"/>
            </p:cNvPicPr>
            <p:nvPr/>
          </p:nvPicPr>
          <p:blipFill>
            <a:blip r:embed="rId10" cstate="print"/>
            <a:srcRect l="15946" t="16086" r="22300" b="32613"/>
            <a:stretch>
              <a:fillRect/>
            </a:stretch>
          </p:blipFill>
          <p:spPr bwMode="auto">
            <a:xfrm>
              <a:off x="1806840" y="2852925"/>
              <a:ext cx="844910" cy="1056138"/>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sz="quarter"/>
          </p:nvPr>
        </p:nvSpPr>
        <p:spPr>
          <a:xfrm>
            <a:off x="153285" y="164575"/>
            <a:ext cx="8528050" cy="671512"/>
          </a:xfrm>
          <a:noFill/>
        </p:spPr>
        <p:txBody>
          <a:bodyPr/>
          <a:lstStyle/>
          <a:p>
            <a:pPr eaLnBrk="1" hangingPunct="1"/>
            <a:r>
              <a:rPr lang="en-US" dirty="0" smtClean="0"/>
              <a:t>Detection of H2O2 damages to yeast genome</a:t>
            </a:r>
          </a:p>
        </p:txBody>
      </p:sp>
      <p:sp>
        <p:nvSpPr>
          <p:cNvPr id="34819" name="Text Box 3"/>
          <p:cNvSpPr txBox="1">
            <a:spLocks noChangeArrowheads="1"/>
          </p:cNvSpPr>
          <p:nvPr/>
        </p:nvSpPr>
        <p:spPr bwMode="auto">
          <a:xfrm>
            <a:off x="725488" y="2665413"/>
            <a:ext cx="1200150" cy="274637"/>
          </a:xfrm>
          <a:prstGeom prst="rect">
            <a:avLst/>
          </a:prstGeom>
          <a:noFill/>
          <a:ln w="38100">
            <a:noFill/>
            <a:miter lim="800000"/>
            <a:headEnd/>
            <a:tailEnd/>
          </a:ln>
        </p:spPr>
        <p:txBody>
          <a:bodyPr wrap="none" lIns="0" tIns="0" rIns="0" bIns="0">
            <a:spAutoFit/>
          </a:bodyPr>
          <a:lstStyle/>
          <a:p>
            <a:r>
              <a:rPr lang="en-US" sz="1800" b="0" dirty="0">
                <a:solidFill>
                  <a:schemeClr val="bg2"/>
                </a:solidFill>
              </a:rPr>
              <a:t>Mother Cells</a:t>
            </a:r>
          </a:p>
        </p:txBody>
      </p:sp>
      <p:sp>
        <p:nvSpPr>
          <p:cNvPr id="34820" name="Line 4"/>
          <p:cNvSpPr>
            <a:spLocks noChangeShapeType="1"/>
          </p:cNvSpPr>
          <p:nvPr/>
        </p:nvSpPr>
        <p:spPr bwMode="auto">
          <a:xfrm>
            <a:off x="3946525" y="2960688"/>
            <a:ext cx="1323975" cy="263525"/>
          </a:xfrm>
          <a:prstGeom prst="line">
            <a:avLst/>
          </a:prstGeom>
          <a:noFill/>
          <a:ln w="38100">
            <a:solidFill>
              <a:schemeClr val="bg2"/>
            </a:solidFill>
            <a:round/>
            <a:headEnd/>
            <a:tailEnd type="triangle" w="med" len="med"/>
          </a:ln>
        </p:spPr>
        <p:txBody>
          <a:bodyPr>
            <a:spAutoFit/>
          </a:bodyPr>
          <a:lstStyle/>
          <a:p>
            <a:endParaRPr lang="en-US" dirty="0"/>
          </a:p>
        </p:txBody>
      </p:sp>
      <p:sp>
        <p:nvSpPr>
          <p:cNvPr id="34821" name="Text Box 5"/>
          <p:cNvSpPr txBox="1">
            <a:spLocks noChangeArrowheads="1"/>
          </p:cNvSpPr>
          <p:nvPr/>
        </p:nvSpPr>
        <p:spPr bwMode="auto">
          <a:xfrm>
            <a:off x="4330691" y="2803525"/>
            <a:ext cx="846386" cy="276999"/>
          </a:xfrm>
          <a:prstGeom prst="rect">
            <a:avLst/>
          </a:prstGeom>
          <a:noFill/>
          <a:ln w="38100">
            <a:noFill/>
            <a:miter lim="800000"/>
            <a:headEnd/>
            <a:tailEnd/>
          </a:ln>
        </p:spPr>
        <p:txBody>
          <a:bodyPr wrap="none" lIns="0" tIns="0" rIns="0" bIns="0">
            <a:spAutoFit/>
          </a:bodyPr>
          <a:lstStyle/>
          <a:p>
            <a:r>
              <a:rPr lang="en-US" sz="1800" b="0" dirty="0" smtClean="0">
                <a:solidFill>
                  <a:schemeClr val="bg2"/>
                </a:solidFill>
              </a:rPr>
              <a:t>Mutation</a:t>
            </a:r>
            <a:endParaRPr lang="en-US" sz="1800" b="0" dirty="0">
              <a:solidFill>
                <a:schemeClr val="bg2"/>
              </a:solidFill>
            </a:endParaRPr>
          </a:p>
        </p:txBody>
      </p:sp>
      <p:pic>
        <p:nvPicPr>
          <p:cNvPr id="34822" name="Picture 6" descr="black"/>
          <p:cNvPicPr preferRelativeResize="0">
            <a:picLocks noChangeAspect="1" noChangeArrowheads="1"/>
          </p:cNvPicPr>
          <p:nvPr/>
        </p:nvPicPr>
        <p:blipFill>
          <a:blip r:embed="rId3" cstate="print"/>
          <a:srcRect/>
          <a:stretch>
            <a:fillRect/>
          </a:stretch>
        </p:blipFill>
        <p:spPr bwMode="auto">
          <a:xfrm>
            <a:off x="5649913" y="3086100"/>
            <a:ext cx="603250" cy="603250"/>
          </a:xfrm>
          <a:prstGeom prst="rect">
            <a:avLst/>
          </a:prstGeom>
          <a:noFill/>
          <a:ln w="9525">
            <a:noFill/>
            <a:miter lim="800000"/>
            <a:headEnd/>
            <a:tailEnd/>
          </a:ln>
        </p:spPr>
      </p:pic>
      <p:sp>
        <p:nvSpPr>
          <p:cNvPr id="34832" name="Oval 16"/>
          <p:cNvSpPr>
            <a:spLocks noChangeArrowheads="1"/>
          </p:cNvSpPr>
          <p:nvPr/>
        </p:nvSpPr>
        <p:spPr bwMode="auto">
          <a:xfrm>
            <a:off x="5680075" y="1752600"/>
            <a:ext cx="587375" cy="542925"/>
          </a:xfrm>
          <a:prstGeom prst="ellipse">
            <a:avLst/>
          </a:prstGeom>
          <a:solidFill>
            <a:schemeClr val="tx1"/>
          </a:solidFill>
          <a:ln w="38100">
            <a:solidFill>
              <a:schemeClr val="bg2"/>
            </a:solidFill>
            <a:round/>
            <a:headEnd/>
            <a:tailEnd/>
          </a:ln>
        </p:spPr>
        <p:txBody>
          <a:bodyPr anchor="ctr">
            <a:spAutoFit/>
          </a:bodyPr>
          <a:lstStyle/>
          <a:p>
            <a:endParaRPr lang="en-US" dirty="0"/>
          </a:p>
        </p:txBody>
      </p:sp>
      <p:sp>
        <p:nvSpPr>
          <p:cNvPr id="34833" name="Line 17"/>
          <p:cNvSpPr>
            <a:spLocks noChangeShapeType="1"/>
          </p:cNvSpPr>
          <p:nvPr/>
        </p:nvSpPr>
        <p:spPr bwMode="auto">
          <a:xfrm flipV="1">
            <a:off x="3968750" y="2143125"/>
            <a:ext cx="1296988" cy="571500"/>
          </a:xfrm>
          <a:prstGeom prst="line">
            <a:avLst/>
          </a:prstGeom>
          <a:noFill/>
          <a:ln w="38100" cap="rnd">
            <a:solidFill>
              <a:schemeClr val="bg2"/>
            </a:solidFill>
            <a:prstDash val="sysDot"/>
            <a:round/>
            <a:headEnd/>
            <a:tailEnd type="triangle" w="med" len="med"/>
          </a:ln>
        </p:spPr>
        <p:txBody>
          <a:bodyPr>
            <a:spAutoFit/>
          </a:bodyPr>
          <a:lstStyle/>
          <a:p>
            <a:endParaRPr lang="en-US" dirty="0"/>
          </a:p>
        </p:txBody>
      </p:sp>
      <p:sp>
        <p:nvSpPr>
          <p:cNvPr id="34834" name="Text Box 18"/>
          <p:cNvSpPr txBox="1">
            <a:spLocks noChangeArrowheads="1"/>
          </p:cNvSpPr>
          <p:nvPr/>
        </p:nvSpPr>
        <p:spPr bwMode="auto">
          <a:xfrm>
            <a:off x="3969488" y="1789113"/>
            <a:ext cx="1160575" cy="276999"/>
          </a:xfrm>
          <a:prstGeom prst="rect">
            <a:avLst/>
          </a:prstGeom>
          <a:noFill/>
          <a:ln w="38100">
            <a:noFill/>
            <a:miter lim="800000"/>
            <a:headEnd/>
            <a:tailEnd/>
          </a:ln>
        </p:spPr>
        <p:txBody>
          <a:bodyPr wrap="none" lIns="0" tIns="0" rIns="0" bIns="0">
            <a:spAutoFit/>
          </a:bodyPr>
          <a:lstStyle/>
          <a:p>
            <a:r>
              <a:rPr lang="en-US" sz="1800" b="0" dirty="0">
                <a:solidFill>
                  <a:schemeClr val="bg2"/>
                </a:solidFill>
              </a:rPr>
              <a:t>No </a:t>
            </a:r>
            <a:r>
              <a:rPr lang="en-US" sz="1800" b="0" dirty="0" smtClean="0">
                <a:solidFill>
                  <a:schemeClr val="bg2"/>
                </a:solidFill>
              </a:rPr>
              <a:t>mutation</a:t>
            </a:r>
            <a:endParaRPr lang="en-US" sz="1800" b="0" dirty="0">
              <a:solidFill>
                <a:schemeClr val="bg2"/>
              </a:solidFill>
            </a:endParaRPr>
          </a:p>
        </p:txBody>
      </p:sp>
      <p:sp>
        <p:nvSpPr>
          <p:cNvPr id="34835" name="Line 19"/>
          <p:cNvSpPr>
            <a:spLocks noChangeShapeType="1"/>
          </p:cNvSpPr>
          <p:nvPr/>
        </p:nvSpPr>
        <p:spPr bwMode="auto">
          <a:xfrm>
            <a:off x="3044825" y="3284538"/>
            <a:ext cx="3175" cy="517525"/>
          </a:xfrm>
          <a:prstGeom prst="line">
            <a:avLst/>
          </a:prstGeom>
          <a:noFill/>
          <a:ln w="38100">
            <a:solidFill>
              <a:schemeClr val="bg2"/>
            </a:solidFill>
            <a:round/>
            <a:headEnd/>
            <a:tailEnd type="triangle" w="med" len="med"/>
          </a:ln>
        </p:spPr>
        <p:txBody>
          <a:bodyPr>
            <a:spAutoFit/>
          </a:bodyPr>
          <a:lstStyle/>
          <a:p>
            <a:endParaRPr lang="en-US" dirty="0"/>
          </a:p>
        </p:txBody>
      </p:sp>
      <p:sp>
        <p:nvSpPr>
          <p:cNvPr id="34836" name="Text Box 20"/>
          <p:cNvSpPr txBox="1">
            <a:spLocks noChangeArrowheads="1"/>
          </p:cNvSpPr>
          <p:nvPr/>
        </p:nvSpPr>
        <p:spPr bwMode="auto">
          <a:xfrm>
            <a:off x="1560513" y="3395663"/>
            <a:ext cx="1136650" cy="274637"/>
          </a:xfrm>
          <a:prstGeom prst="rect">
            <a:avLst/>
          </a:prstGeom>
          <a:noFill/>
          <a:ln w="38100">
            <a:noFill/>
            <a:miter lim="800000"/>
            <a:headEnd/>
            <a:tailEnd/>
          </a:ln>
        </p:spPr>
        <p:txBody>
          <a:bodyPr wrap="none" lIns="0" tIns="0" rIns="0" bIns="0">
            <a:spAutoFit/>
          </a:bodyPr>
          <a:lstStyle/>
          <a:p>
            <a:r>
              <a:rPr lang="en-US" sz="1800" b="0" dirty="0">
                <a:solidFill>
                  <a:schemeClr val="bg2"/>
                </a:solidFill>
              </a:rPr>
              <a:t>First mitosis</a:t>
            </a:r>
          </a:p>
        </p:txBody>
      </p:sp>
      <p:sp>
        <p:nvSpPr>
          <p:cNvPr id="34837" name="Text Box 21"/>
          <p:cNvSpPr txBox="1">
            <a:spLocks noChangeArrowheads="1"/>
          </p:cNvSpPr>
          <p:nvPr/>
        </p:nvSpPr>
        <p:spPr bwMode="auto">
          <a:xfrm>
            <a:off x="4191670" y="4081463"/>
            <a:ext cx="846386" cy="276999"/>
          </a:xfrm>
          <a:prstGeom prst="rect">
            <a:avLst/>
          </a:prstGeom>
          <a:noFill/>
          <a:ln w="38100">
            <a:noFill/>
            <a:miter lim="800000"/>
            <a:headEnd/>
            <a:tailEnd/>
          </a:ln>
        </p:spPr>
        <p:txBody>
          <a:bodyPr wrap="none" lIns="0" tIns="0" rIns="0" bIns="0">
            <a:spAutoFit/>
          </a:bodyPr>
          <a:lstStyle/>
          <a:p>
            <a:r>
              <a:rPr lang="en-US" sz="1800" b="0" dirty="0" smtClean="0">
                <a:solidFill>
                  <a:schemeClr val="bg2"/>
                </a:solidFill>
              </a:rPr>
              <a:t>Mutation</a:t>
            </a:r>
            <a:endParaRPr lang="en-US" sz="1800" b="0" dirty="0">
              <a:solidFill>
                <a:schemeClr val="bg2"/>
              </a:solidFill>
            </a:endParaRPr>
          </a:p>
        </p:txBody>
      </p:sp>
      <p:sp>
        <p:nvSpPr>
          <p:cNvPr id="34838" name="Line 22"/>
          <p:cNvSpPr>
            <a:spLocks noChangeShapeType="1"/>
          </p:cNvSpPr>
          <p:nvPr/>
        </p:nvSpPr>
        <p:spPr bwMode="auto">
          <a:xfrm>
            <a:off x="3842305" y="4350721"/>
            <a:ext cx="1426608" cy="195880"/>
          </a:xfrm>
          <a:prstGeom prst="line">
            <a:avLst/>
          </a:prstGeom>
          <a:noFill/>
          <a:ln w="38100">
            <a:solidFill>
              <a:schemeClr val="bg2"/>
            </a:solidFill>
            <a:round/>
            <a:headEnd/>
            <a:tailEnd type="triangle" w="med" len="med"/>
          </a:ln>
        </p:spPr>
        <p:txBody>
          <a:bodyPr wrap="square">
            <a:spAutoFit/>
          </a:bodyPr>
          <a:lstStyle/>
          <a:p>
            <a:endParaRPr lang="en-US" dirty="0"/>
          </a:p>
        </p:txBody>
      </p:sp>
      <p:pic>
        <p:nvPicPr>
          <p:cNvPr id="34839" name="Picture 23" descr="half-black"/>
          <p:cNvPicPr preferRelativeResize="0">
            <a:picLocks noChangeAspect="1" noChangeArrowheads="1"/>
          </p:cNvPicPr>
          <p:nvPr/>
        </p:nvPicPr>
        <p:blipFill>
          <a:blip r:embed="rId4" cstate="print"/>
          <a:srcRect/>
          <a:stretch>
            <a:fillRect/>
          </a:stretch>
        </p:blipFill>
        <p:spPr bwMode="auto">
          <a:xfrm>
            <a:off x="5635625" y="4324350"/>
            <a:ext cx="603250" cy="603250"/>
          </a:xfrm>
          <a:prstGeom prst="rect">
            <a:avLst/>
          </a:prstGeom>
          <a:noFill/>
          <a:ln w="9525">
            <a:noFill/>
            <a:miter lim="800000"/>
            <a:headEnd/>
            <a:tailEnd/>
          </a:ln>
        </p:spPr>
      </p:pic>
      <p:sp>
        <p:nvSpPr>
          <p:cNvPr id="34840" name="Line 24"/>
          <p:cNvSpPr>
            <a:spLocks noChangeShapeType="1"/>
          </p:cNvSpPr>
          <p:nvPr/>
        </p:nvSpPr>
        <p:spPr bwMode="auto">
          <a:xfrm>
            <a:off x="4032250" y="4076700"/>
            <a:ext cx="1223963" cy="377825"/>
          </a:xfrm>
          <a:prstGeom prst="line">
            <a:avLst/>
          </a:prstGeom>
          <a:noFill/>
          <a:ln w="38100">
            <a:noFill/>
            <a:round/>
            <a:headEnd/>
            <a:tailEnd type="triangle" w="med" len="med"/>
          </a:ln>
        </p:spPr>
        <p:txBody>
          <a:bodyPr>
            <a:spAutoFit/>
          </a:bodyPr>
          <a:lstStyle/>
          <a:p>
            <a:endParaRPr lang="en-US" dirty="0"/>
          </a:p>
        </p:txBody>
      </p:sp>
      <p:sp>
        <p:nvSpPr>
          <p:cNvPr id="34842" name="Text Box 26"/>
          <p:cNvSpPr txBox="1">
            <a:spLocks noChangeArrowheads="1"/>
          </p:cNvSpPr>
          <p:nvPr/>
        </p:nvSpPr>
        <p:spPr bwMode="auto">
          <a:xfrm>
            <a:off x="7508875" y="3148013"/>
            <a:ext cx="1257300" cy="396875"/>
          </a:xfrm>
          <a:prstGeom prst="rect">
            <a:avLst/>
          </a:prstGeom>
          <a:noFill/>
          <a:ln w="38100">
            <a:noFill/>
            <a:miter lim="800000"/>
            <a:headEnd/>
            <a:tailEnd/>
          </a:ln>
        </p:spPr>
        <p:txBody>
          <a:bodyPr>
            <a:spAutoFit/>
          </a:bodyPr>
          <a:lstStyle/>
          <a:p>
            <a:r>
              <a:rPr lang="en-US" sz="2000" i="1" dirty="0">
                <a:solidFill>
                  <a:schemeClr val="bg2"/>
                </a:solidFill>
              </a:rPr>
              <a:t>met15</a:t>
            </a:r>
            <a:r>
              <a:rPr lang="en-US" sz="2400" baseline="30000" dirty="0">
                <a:solidFill>
                  <a:schemeClr val="bg2"/>
                </a:solidFill>
              </a:rPr>
              <a:t>-/-</a:t>
            </a:r>
          </a:p>
        </p:txBody>
      </p:sp>
      <p:sp>
        <p:nvSpPr>
          <p:cNvPr id="34843" name="Text Box 27"/>
          <p:cNvSpPr txBox="1">
            <a:spLocks noChangeArrowheads="1"/>
          </p:cNvSpPr>
          <p:nvPr/>
        </p:nvSpPr>
        <p:spPr bwMode="auto">
          <a:xfrm>
            <a:off x="7545388" y="1724025"/>
            <a:ext cx="1420812" cy="1098550"/>
          </a:xfrm>
          <a:prstGeom prst="rect">
            <a:avLst/>
          </a:prstGeom>
          <a:noFill/>
          <a:ln w="38100">
            <a:noFill/>
            <a:miter lim="800000"/>
            <a:headEnd/>
            <a:tailEnd/>
          </a:ln>
        </p:spPr>
        <p:txBody>
          <a:bodyPr>
            <a:spAutoFit/>
          </a:bodyPr>
          <a:lstStyle/>
          <a:p>
            <a:pPr algn="l"/>
            <a:r>
              <a:rPr lang="en-US" sz="2000" i="1" dirty="0">
                <a:solidFill>
                  <a:schemeClr val="bg2"/>
                </a:solidFill>
              </a:rPr>
              <a:t>MET15</a:t>
            </a:r>
            <a:r>
              <a:rPr lang="en-US" sz="2000" baseline="30000" dirty="0">
                <a:solidFill>
                  <a:schemeClr val="bg2"/>
                </a:solidFill>
              </a:rPr>
              <a:t>+/- </a:t>
            </a:r>
          </a:p>
          <a:p>
            <a:pPr algn="l"/>
            <a:endParaRPr lang="en-US" sz="2000" baseline="30000" dirty="0">
              <a:solidFill>
                <a:schemeClr val="bg2"/>
              </a:solidFill>
            </a:endParaRPr>
          </a:p>
          <a:p>
            <a:pPr algn="l"/>
            <a:endParaRPr lang="en-US" sz="2000" baseline="30000" dirty="0">
              <a:solidFill>
                <a:schemeClr val="bg2"/>
              </a:solidFill>
            </a:endParaRPr>
          </a:p>
          <a:p>
            <a:pPr algn="l"/>
            <a:r>
              <a:rPr lang="en-US" sz="2000" i="1" dirty="0">
                <a:solidFill>
                  <a:schemeClr val="bg2"/>
                </a:solidFill>
              </a:rPr>
              <a:t>MET15</a:t>
            </a:r>
            <a:r>
              <a:rPr lang="en-US" sz="2000" baseline="30000" dirty="0">
                <a:solidFill>
                  <a:schemeClr val="bg2"/>
                </a:solidFill>
              </a:rPr>
              <a:t>+/+</a:t>
            </a:r>
          </a:p>
        </p:txBody>
      </p:sp>
      <p:sp>
        <p:nvSpPr>
          <p:cNvPr id="34846" name="Rectangle 30"/>
          <p:cNvSpPr>
            <a:spLocks noChangeArrowheads="1"/>
          </p:cNvSpPr>
          <p:nvPr/>
        </p:nvSpPr>
        <p:spPr bwMode="auto">
          <a:xfrm>
            <a:off x="6502400" y="3400425"/>
            <a:ext cx="1028700" cy="57150"/>
          </a:xfrm>
          <a:prstGeom prst="rect">
            <a:avLst/>
          </a:prstGeom>
          <a:noFill/>
          <a:ln w="3175">
            <a:solidFill>
              <a:schemeClr val="bg2"/>
            </a:solidFill>
            <a:miter lim="800000"/>
            <a:headEnd/>
            <a:tailEnd/>
          </a:ln>
        </p:spPr>
        <p:txBody>
          <a:bodyPr anchor="ctr">
            <a:spAutoFit/>
          </a:bodyPr>
          <a:lstStyle/>
          <a:p>
            <a:endParaRPr lang="en-US" dirty="0"/>
          </a:p>
        </p:txBody>
      </p:sp>
      <p:sp>
        <p:nvSpPr>
          <p:cNvPr id="34847" name="Rectangle 31"/>
          <p:cNvSpPr>
            <a:spLocks noChangeArrowheads="1"/>
          </p:cNvSpPr>
          <p:nvPr/>
        </p:nvSpPr>
        <p:spPr bwMode="auto">
          <a:xfrm>
            <a:off x="6773863" y="3400425"/>
            <a:ext cx="460375" cy="57150"/>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grpSp>
        <p:nvGrpSpPr>
          <p:cNvPr id="2" name="Group 32"/>
          <p:cNvGrpSpPr>
            <a:grpSpLocks/>
          </p:cNvGrpSpPr>
          <p:nvPr/>
        </p:nvGrpSpPr>
        <p:grpSpPr bwMode="auto">
          <a:xfrm>
            <a:off x="6456363" y="2649538"/>
            <a:ext cx="1039812" cy="66675"/>
            <a:chOff x="638" y="1166"/>
            <a:chExt cx="242" cy="17"/>
          </a:xfrm>
        </p:grpSpPr>
        <p:sp>
          <p:nvSpPr>
            <p:cNvPr id="34887" name="Rectangle 33"/>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endParaRPr lang="en-US" dirty="0"/>
            </a:p>
          </p:txBody>
        </p:sp>
        <p:sp>
          <p:nvSpPr>
            <p:cNvPr id="34888" name="Rectangle 34"/>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grpSp>
        <p:nvGrpSpPr>
          <p:cNvPr id="3" name="Group 35"/>
          <p:cNvGrpSpPr>
            <a:grpSpLocks/>
          </p:cNvGrpSpPr>
          <p:nvPr/>
        </p:nvGrpSpPr>
        <p:grpSpPr bwMode="auto">
          <a:xfrm>
            <a:off x="6456363" y="2538413"/>
            <a:ext cx="1039812" cy="66675"/>
            <a:chOff x="638" y="1166"/>
            <a:chExt cx="242" cy="17"/>
          </a:xfrm>
        </p:grpSpPr>
        <p:sp>
          <p:nvSpPr>
            <p:cNvPr id="34885" name="Rectangle 36"/>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endParaRPr lang="en-US" dirty="0"/>
            </a:p>
          </p:txBody>
        </p:sp>
        <p:sp>
          <p:nvSpPr>
            <p:cNvPr id="34886" name="Rectangle 37"/>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sp>
        <p:nvSpPr>
          <p:cNvPr id="34850" name="Rectangle 38"/>
          <p:cNvSpPr>
            <a:spLocks noChangeArrowheads="1"/>
          </p:cNvSpPr>
          <p:nvPr/>
        </p:nvSpPr>
        <p:spPr bwMode="auto">
          <a:xfrm>
            <a:off x="6491288" y="3303588"/>
            <a:ext cx="1047750" cy="61912"/>
          </a:xfrm>
          <a:prstGeom prst="rect">
            <a:avLst/>
          </a:prstGeom>
          <a:noFill/>
          <a:ln w="3175">
            <a:solidFill>
              <a:schemeClr val="bg2"/>
            </a:solidFill>
            <a:miter lim="800000"/>
            <a:headEnd/>
            <a:tailEnd/>
          </a:ln>
        </p:spPr>
        <p:txBody>
          <a:bodyPr anchor="ctr">
            <a:spAutoFit/>
          </a:bodyPr>
          <a:lstStyle/>
          <a:p>
            <a:endParaRPr lang="en-US" dirty="0"/>
          </a:p>
        </p:txBody>
      </p:sp>
      <p:sp>
        <p:nvSpPr>
          <p:cNvPr id="34851" name="Rectangle 39"/>
          <p:cNvSpPr>
            <a:spLocks noChangeArrowheads="1"/>
          </p:cNvSpPr>
          <p:nvPr/>
        </p:nvSpPr>
        <p:spPr bwMode="auto">
          <a:xfrm>
            <a:off x="6769100" y="3303588"/>
            <a:ext cx="466725" cy="61912"/>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grpSp>
        <p:nvGrpSpPr>
          <p:cNvPr id="4" name="Group 40"/>
          <p:cNvGrpSpPr>
            <a:grpSpLocks/>
          </p:cNvGrpSpPr>
          <p:nvPr/>
        </p:nvGrpSpPr>
        <p:grpSpPr bwMode="auto">
          <a:xfrm>
            <a:off x="2390775" y="2403475"/>
            <a:ext cx="1274763" cy="673100"/>
            <a:chOff x="1506" y="1514"/>
            <a:chExt cx="803" cy="424"/>
          </a:xfrm>
        </p:grpSpPr>
        <p:sp>
          <p:nvSpPr>
            <p:cNvPr id="34880" name="Oval 41"/>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endParaRPr lang="en-US" dirty="0"/>
            </a:p>
          </p:txBody>
        </p:sp>
        <p:sp>
          <p:nvSpPr>
            <p:cNvPr id="34881" name="Rectangle 42"/>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endParaRPr lang="en-US" dirty="0"/>
            </a:p>
          </p:txBody>
        </p:sp>
        <p:sp>
          <p:nvSpPr>
            <p:cNvPr id="34882" name="Rectangle 43"/>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sp>
          <p:nvSpPr>
            <p:cNvPr id="34883" name="Rectangle 44"/>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endParaRPr lang="en-US" dirty="0"/>
            </a:p>
          </p:txBody>
        </p:sp>
        <p:sp>
          <p:nvSpPr>
            <p:cNvPr id="34884" name="Rectangle 45"/>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grpSp>
        <p:nvGrpSpPr>
          <p:cNvPr id="5" name="Group 46"/>
          <p:cNvGrpSpPr>
            <a:grpSpLocks/>
          </p:cNvGrpSpPr>
          <p:nvPr/>
        </p:nvGrpSpPr>
        <p:grpSpPr bwMode="auto">
          <a:xfrm>
            <a:off x="2257425" y="3933825"/>
            <a:ext cx="1274763" cy="673100"/>
            <a:chOff x="1506" y="1514"/>
            <a:chExt cx="803" cy="424"/>
          </a:xfrm>
        </p:grpSpPr>
        <p:sp>
          <p:nvSpPr>
            <p:cNvPr id="34875" name="Oval 47"/>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endParaRPr lang="en-US" dirty="0"/>
            </a:p>
          </p:txBody>
        </p:sp>
        <p:sp>
          <p:nvSpPr>
            <p:cNvPr id="34876" name="Rectangle 48"/>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endParaRPr lang="en-US" dirty="0"/>
            </a:p>
          </p:txBody>
        </p:sp>
        <p:sp>
          <p:nvSpPr>
            <p:cNvPr id="34877" name="Rectangle 49"/>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sp>
          <p:nvSpPr>
            <p:cNvPr id="34878" name="Rectangle 50"/>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endParaRPr lang="en-US" dirty="0"/>
            </a:p>
          </p:txBody>
        </p:sp>
        <p:sp>
          <p:nvSpPr>
            <p:cNvPr id="34879" name="Rectangle 51"/>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grpSp>
        <p:nvGrpSpPr>
          <p:cNvPr id="6" name="Group 52"/>
          <p:cNvGrpSpPr>
            <a:grpSpLocks/>
          </p:cNvGrpSpPr>
          <p:nvPr/>
        </p:nvGrpSpPr>
        <p:grpSpPr bwMode="auto">
          <a:xfrm>
            <a:off x="3170238" y="3575050"/>
            <a:ext cx="944562" cy="496888"/>
            <a:chOff x="1506" y="1514"/>
            <a:chExt cx="803" cy="424"/>
          </a:xfrm>
        </p:grpSpPr>
        <p:sp>
          <p:nvSpPr>
            <p:cNvPr id="34870" name="Oval 53"/>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endParaRPr lang="en-US" dirty="0"/>
            </a:p>
          </p:txBody>
        </p:sp>
        <p:sp>
          <p:nvSpPr>
            <p:cNvPr id="34871" name="Rectangle 54"/>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endParaRPr lang="en-US" dirty="0"/>
            </a:p>
          </p:txBody>
        </p:sp>
        <p:sp>
          <p:nvSpPr>
            <p:cNvPr id="34872" name="Rectangle 55"/>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sp>
          <p:nvSpPr>
            <p:cNvPr id="34873" name="Rectangle 56"/>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endParaRPr lang="en-US" dirty="0"/>
            </a:p>
          </p:txBody>
        </p:sp>
        <p:sp>
          <p:nvSpPr>
            <p:cNvPr id="34874" name="Rectangle 57"/>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sp>
        <p:nvSpPr>
          <p:cNvPr id="34855" name="Oval 58"/>
          <p:cNvSpPr>
            <a:spLocks noChangeArrowheads="1"/>
          </p:cNvSpPr>
          <p:nvPr/>
        </p:nvSpPr>
        <p:spPr bwMode="auto">
          <a:xfrm>
            <a:off x="5675004" y="2368550"/>
            <a:ext cx="587375" cy="542925"/>
          </a:xfrm>
          <a:prstGeom prst="ellipse">
            <a:avLst/>
          </a:prstGeom>
          <a:solidFill>
            <a:schemeClr val="tx1"/>
          </a:solidFill>
          <a:ln w="38100">
            <a:solidFill>
              <a:schemeClr val="bg2"/>
            </a:solidFill>
            <a:round/>
            <a:headEnd/>
            <a:tailEnd/>
          </a:ln>
        </p:spPr>
        <p:txBody>
          <a:bodyPr anchor="ctr">
            <a:spAutoFit/>
          </a:bodyPr>
          <a:lstStyle/>
          <a:p>
            <a:endParaRPr lang="en-US" dirty="0"/>
          </a:p>
        </p:txBody>
      </p:sp>
      <p:sp>
        <p:nvSpPr>
          <p:cNvPr id="34856" name="Line 59"/>
          <p:cNvSpPr>
            <a:spLocks noChangeShapeType="1"/>
          </p:cNvSpPr>
          <p:nvPr/>
        </p:nvSpPr>
        <p:spPr bwMode="auto">
          <a:xfrm flipV="1">
            <a:off x="3967163" y="2740025"/>
            <a:ext cx="1416050" cy="76200"/>
          </a:xfrm>
          <a:prstGeom prst="line">
            <a:avLst/>
          </a:prstGeom>
          <a:noFill/>
          <a:ln w="38100">
            <a:solidFill>
              <a:schemeClr val="bg2"/>
            </a:solidFill>
            <a:round/>
            <a:headEnd/>
            <a:tailEnd type="triangle" w="med" len="med"/>
          </a:ln>
        </p:spPr>
        <p:txBody>
          <a:bodyPr>
            <a:spAutoFit/>
          </a:bodyPr>
          <a:lstStyle/>
          <a:p>
            <a:endParaRPr lang="en-US" dirty="0"/>
          </a:p>
        </p:txBody>
      </p:sp>
      <p:sp>
        <p:nvSpPr>
          <p:cNvPr id="34857" name="Rectangle 60"/>
          <p:cNvSpPr>
            <a:spLocks noChangeArrowheads="1"/>
          </p:cNvSpPr>
          <p:nvPr/>
        </p:nvSpPr>
        <p:spPr bwMode="auto">
          <a:xfrm>
            <a:off x="6481763" y="2039938"/>
            <a:ext cx="1047750" cy="61912"/>
          </a:xfrm>
          <a:prstGeom prst="rect">
            <a:avLst/>
          </a:prstGeom>
          <a:noFill/>
          <a:ln w="3175">
            <a:solidFill>
              <a:schemeClr val="bg2"/>
            </a:solidFill>
            <a:miter lim="800000"/>
            <a:headEnd/>
            <a:tailEnd/>
          </a:ln>
        </p:spPr>
        <p:txBody>
          <a:bodyPr anchor="ctr">
            <a:spAutoFit/>
          </a:bodyPr>
          <a:lstStyle/>
          <a:p>
            <a:endParaRPr lang="en-US" dirty="0"/>
          </a:p>
        </p:txBody>
      </p:sp>
      <p:sp>
        <p:nvSpPr>
          <p:cNvPr id="34858" name="Rectangle 61"/>
          <p:cNvSpPr>
            <a:spLocks noChangeArrowheads="1"/>
          </p:cNvSpPr>
          <p:nvPr/>
        </p:nvSpPr>
        <p:spPr bwMode="auto">
          <a:xfrm>
            <a:off x="6759575" y="2039938"/>
            <a:ext cx="466725" cy="61912"/>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sp>
        <p:nvSpPr>
          <p:cNvPr id="34859" name="Rectangle 62"/>
          <p:cNvSpPr>
            <a:spLocks noChangeArrowheads="1"/>
          </p:cNvSpPr>
          <p:nvPr/>
        </p:nvSpPr>
        <p:spPr bwMode="auto">
          <a:xfrm>
            <a:off x="6477000" y="1943100"/>
            <a:ext cx="1039813" cy="66675"/>
          </a:xfrm>
          <a:prstGeom prst="rect">
            <a:avLst/>
          </a:prstGeom>
          <a:noFill/>
          <a:ln w="3175">
            <a:solidFill>
              <a:schemeClr val="bg2"/>
            </a:solidFill>
            <a:miter lim="800000"/>
            <a:headEnd/>
            <a:tailEnd/>
          </a:ln>
        </p:spPr>
        <p:txBody>
          <a:bodyPr anchor="ctr">
            <a:spAutoFit/>
          </a:bodyPr>
          <a:lstStyle/>
          <a:p>
            <a:endParaRPr lang="en-US" dirty="0"/>
          </a:p>
        </p:txBody>
      </p:sp>
      <p:sp>
        <p:nvSpPr>
          <p:cNvPr id="34860" name="Rectangle 63"/>
          <p:cNvSpPr>
            <a:spLocks noChangeArrowheads="1"/>
          </p:cNvSpPr>
          <p:nvPr/>
        </p:nvSpPr>
        <p:spPr bwMode="auto">
          <a:xfrm>
            <a:off x="6751638" y="1943100"/>
            <a:ext cx="465137" cy="66675"/>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sp>
        <p:nvSpPr>
          <p:cNvPr id="34862" name="Oval 65"/>
          <p:cNvSpPr>
            <a:spLocks noChangeArrowheads="1"/>
          </p:cNvSpPr>
          <p:nvPr/>
        </p:nvSpPr>
        <p:spPr bwMode="auto">
          <a:xfrm>
            <a:off x="5632450" y="4324350"/>
            <a:ext cx="601663" cy="598488"/>
          </a:xfrm>
          <a:prstGeom prst="ellipse">
            <a:avLst/>
          </a:prstGeom>
          <a:noFill/>
          <a:ln w="38100">
            <a:solidFill>
              <a:schemeClr val="bg2"/>
            </a:solidFill>
            <a:round/>
            <a:headEnd/>
            <a:tailEnd/>
          </a:ln>
        </p:spPr>
        <p:txBody>
          <a:bodyPr anchor="ctr">
            <a:spAutoFit/>
          </a:bodyPr>
          <a:lstStyle/>
          <a:p>
            <a:endParaRPr lang="en-US" dirty="0"/>
          </a:p>
        </p:txBody>
      </p:sp>
      <p:sp>
        <p:nvSpPr>
          <p:cNvPr id="34863" name="Text Box 66"/>
          <p:cNvSpPr txBox="1">
            <a:spLocks noChangeArrowheads="1"/>
          </p:cNvSpPr>
          <p:nvPr/>
        </p:nvSpPr>
        <p:spPr bwMode="auto">
          <a:xfrm>
            <a:off x="2508250" y="1362075"/>
            <a:ext cx="1131888" cy="244475"/>
          </a:xfrm>
          <a:prstGeom prst="rect">
            <a:avLst/>
          </a:prstGeom>
          <a:noFill/>
          <a:ln w="38100">
            <a:noFill/>
            <a:miter lim="800000"/>
            <a:headEnd/>
            <a:tailEnd/>
          </a:ln>
        </p:spPr>
        <p:txBody>
          <a:bodyPr wrap="none" lIns="0" tIns="0" rIns="0" bIns="0">
            <a:spAutoFit/>
          </a:bodyPr>
          <a:lstStyle/>
          <a:p>
            <a:r>
              <a:rPr lang="en-US" sz="1600" b="0" dirty="0">
                <a:solidFill>
                  <a:schemeClr val="bg2"/>
                </a:solidFill>
                <a:ea typeface="MS PGothic" pitchFamily="34" charset="-128"/>
              </a:rPr>
              <a:t>Cells in water</a:t>
            </a:r>
          </a:p>
        </p:txBody>
      </p:sp>
      <p:sp>
        <p:nvSpPr>
          <p:cNvPr id="34864" name="AutoShape 67"/>
          <p:cNvSpPr>
            <a:spLocks noChangeArrowheads="1"/>
          </p:cNvSpPr>
          <p:nvPr/>
        </p:nvSpPr>
        <p:spPr bwMode="auto">
          <a:xfrm>
            <a:off x="2928938" y="1673225"/>
            <a:ext cx="127000" cy="479425"/>
          </a:xfrm>
          <a:prstGeom prst="downArrow">
            <a:avLst>
              <a:gd name="adj1" fmla="val 50000"/>
              <a:gd name="adj2" fmla="val 94375"/>
            </a:avLst>
          </a:prstGeom>
          <a:noFill/>
          <a:ln w="9525">
            <a:solidFill>
              <a:schemeClr val="bg2"/>
            </a:solidFill>
            <a:miter lim="800000"/>
            <a:headEnd/>
            <a:tailEnd/>
          </a:ln>
        </p:spPr>
        <p:txBody>
          <a:bodyPr wrap="none" anchor="ctr"/>
          <a:lstStyle/>
          <a:p>
            <a:endParaRPr lang="en-US" dirty="0"/>
          </a:p>
        </p:txBody>
      </p:sp>
      <p:sp>
        <p:nvSpPr>
          <p:cNvPr id="34865" name="Text Box 68"/>
          <p:cNvSpPr txBox="1">
            <a:spLocks noChangeArrowheads="1"/>
          </p:cNvSpPr>
          <p:nvPr/>
        </p:nvSpPr>
        <p:spPr bwMode="auto">
          <a:xfrm>
            <a:off x="1814286" y="1712685"/>
            <a:ext cx="928915" cy="369332"/>
          </a:xfrm>
          <a:prstGeom prst="rect">
            <a:avLst/>
          </a:prstGeom>
          <a:noFill/>
          <a:ln w="38100">
            <a:noFill/>
            <a:miter lim="800000"/>
            <a:headEnd/>
            <a:tailEnd/>
          </a:ln>
        </p:spPr>
        <p:txBody>
          <a:bodyPr wrap="square" lIns="0" tIns="0" rIns="0" bIns="0">
            <a:spAutoFit/>
          </a:bodyPr>
          <a:lstStyle/>
          <a:p>
            <a:r>
              <a:rPr lang="en-US" sz="2400" dirty="0" smtClean="0">
                <a:solidFill>
                  <a:srgbClr val="FF0000"/>
                </a:solidFill>
                <a:ea typeface="MS PGothic" pitchFamily="34" charset="-128"/>
              </a:rPr>
              <a:t>H2O2</a:t>
            </a:r>
            <a:endParaRPr lang="en-US" sz="2400" dirty="0">
              <a:solidFill>
                <a:srgbClr val="FF0000"/>
              </a:solidFill>
              <a:ea typeface="MS PGothic"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47450" y="241385"/>
            <a:ext cx="7772400" cy="715962"/>
          </a:xfrm>
        </p:spPr>
        <p:txBody>
          <a:bodyPr/>
          <a:lstStyle/>
          <a:p>
            <a:pPr eaLnBrk="1" hangingPunct="1"/>
            <a:r>
              <a:rPr lang="en-US" dirty="0" smtClean="0"/>
              <a:t>Mutation of Met15</a:t>
            </a:r>
            <a:r>
              <a:rPr lang="en-US" baseline="30000" dirty="0" smtClean="0"/>
              <a:t>+/-</a:t>
            </a:r>
            <a:r>
              <a:rPr lang="en-US" dirty="0" smtClean="0"/>
              <a:t> can be detected on plates. </a:t>
            </a:r>
          </a:p>
        </p:txBody>
      </p:sp>
      <p:sp>
        <p:nvSpPr>
          <p:cNvPr id="35845" name="Text Box 5"/>
          <p:cNvSpPr txBox="1">
            <a:spLocks noChangeArrowheads="1"/>
          </p:cNvSpPr>
          <p:nvPr/>
        </p:nvSpPr>
        <p:spPr bwMode="auto">
          <a:xfrm>
            <a:off x="1747838" y="6140450"/>
            <a:ext cx="1247775" cy="304800"/>
          </a:xfrm>
          <a:prstGeom prst="rect">
            <a:avLst/>
          </a:prstGeom>
          <a:noFill/>
          <a:ln w="38100">
            <a:noFill/>
            <a:miter lim="800000"/>
            <a:headEnd/>
            <a:tailEnd/>
          </a:ln>
        </p:spPr>
        <p:txBody>
          <a:bodyPr wrap="none" lIns="0" tIns="0" rIns="0" bIns="0">
            <a:spAutoFit/>
          </a:bodyPr>
          <a:lstStyle/>
          <a:p>
            <a:r>
              <a:rPr lang="en-US" sz="2000" dirty="0">
                <a:solidFill>
                  <a:schemeClr val="tx1"/>
                </a:solidFill>
              </a:rPr>
              <a:t>Young cells</a:t>
            </a:r>
          </a:p>
        </p:txBody>
      </p:sp>
      <p:sp>
        <p:nvSpPr>
          <p:cNvPr id="35846" name="Text Box 6"/>
          <p:cNvSpPr txBox="1">
            <a:spLocks noChangeArrowheads="1"/>
          </p:cNvSpPr>
          <p:nvPr/>
        </p:nvSpPr>
        <p:spPr bwMode="auto">
          <a:xfrm>
            <a:off x="6604000" y="3676650"/>
            <a:ext cx="935038" cy="2834640"/>
          </a:xfrm>
          <a:prstGeom prst="rect">
            <a:avLst/>
          </a:prstGeom>
          <a:noFill/>
          <a:ln w="38100">
            <a:noFill/>
            <a:miter lim="800000"/>
            <a:headEnd/>
            <a:tailEnd/>
          </a:ln>
        </p:spPr>
        <p:txBody>
          <a:bodyPr wrap="none" lIns="0" tIns="0" rIns="0" bIns="0">
            <a:spAutoFit/>
          </a:bodyPr>
          <a:lstStyle/>
          <a:p>
            <a:r>
              <a:rPr lang="en-US" sz="2000" dirty="0">
                <a:solidFill>
                  <a:schemeClr val="tx1"/>
                </a:solidFill>
              </a:rPr>
              <a:t>Old cells</a:t>
            </a:r>
          </a:p>
        </p:txBody>
      </p:sp>
      <p:grpSp>
        <p:nvGrpSpPr>
          <p:cNvPr id="35" name="Group 34"/>
          <p:cNvGrpSpPr/>
          <p:nvPr/>
        </p:nvGrpSpPr>
        <p:grpSpPr>
          <a:xfrm>
            <a:off x="461586" y="1662370"/>
            <a:ext cx="8258154" cy="3749040"/>
            <a:chOff x="501070" y="1431940"/>
            <a:chExt cx="8258154" cy="3749040"/>
          </a:xfrm>
        </p:grpSpPr>
        <p:pic>
          <p:nvPicPr>
            <p:cNvPr id="167938" name="Picture 2" descr="C:\Users\hqin\Desktop\Feb082011.M8\M8.0(1).JPG.JPG"/>
            <p:cNvPicPr>
              <a:picLocks noChangeAspect="1" noChangeArrowheads="1"/>
            </p:cNvPicPr>
            <p:nvPr/>
          </p:nvPicPr>
          <p:blipFill>
            <a:blip r:embed="rId2" cstate="print"/>
            <a:srcRect l="8696" r="10145"/>
            <a:stretch>
              <a:fillRect/>
            </a:stretch>
          </p:blipFill>
          <p:spPr bwMode="auto">
            <a:xfrm>
              <a:off x="501070" y="1431940"/>
              <a:ext cx="4056950" cy="3749040"/>
            </a:xfrm>
            <a:prstGeom prst="rect">
              <a:avLst/>
            </a:prstGeom>
            <a:noFill/>
          </p:spPr>
        </p:pic>
        <p:pic>
          <p:nvPicPr>
            <p:cNvPr id="167939" name="Picture 3" descr="C:\Users\hqin\Desktop\Feb082011.M8\M8.0.025(1).JPG.JPG"/>
            <p:cNvPicPr>
              <a:picLocks noChangeAspect="1" noChangeArrowheads="1"/>
            </p:cNvPicPr>
            <p:nvPr/>
          </p:nvPicPr>
          <p:blipFill>
            <a:blip r:embed="rId3" cstate="print"/>
            <a:srcRect l="7590" r="10180"/>
            <a:stretch>
              <a:fillRect/>
            </a:stretch>
          </p:blipFill>
          <p:spPr bwMode="auto">
            <a:xfrm>
              <a:off x="4648810" y="1431940"/>
              <a:ext cx="4110414" cy="3749040"/>
            </a:xfrm>
            <a:prstGeom prst="rect">
              <a:avLst/>
            </a:prstGeom>
            <a:noFill/>
          </p:spPr>
        </p:pic>
        <p:cxnSp>
          <p:nvCxnSpPr>
            <p:cNvPr id="16" name="Straight Arrow Connector 15"/>
            <p:cNvCxnSpPr/>
            <p:nvPr/>
          </p:nvCxnSpPr>
          <p:spPr bwMode="auto">
            <a:xfrm rot="5400000">
              <a:off x="2690155" y="304495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rot="5400000">
              <a:off x="1461195" y="358262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18" name="Straight Arrow Connector 17"/>
            <p:cNvCxnSpPr/>
            <p:nvPr/>
          </p:nvCxnSpPr>
          <p:spPr bwMode="auto">
            <a:xfrm rot="5400000">
              <a:off x="2882180" y="469636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rot="5400000">
              <a:off x="5839365" y="235366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rot="5400000">
              <a:off x="5800960" y="212323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rot="5400000">
              <a:off x="6684275" y="193120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rot="5400000">
              <a:off x="7298755" y="277611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3" name="Straight Arrow Connector 22"/>
            <p:cNvCxnSpPr/>
            <p:nvPr/>
          </p:nvCxnSpPr>
          <p:spPr bwMode="auto">
            <a:xfrm rot="5400000">
              <a:off x="6607465" y="327538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4" name="Straight Arrow Connector 23"/>
            <p:cNvCxnSpPr/>
            <p:nvPr/>
          </p:nvCxnSpPr>
          <p:spPr bwMode="auto">
            <a:xfrm rot="5400000">
              <a:off x="6530655" y="277611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5" name="Straight Arrow Connector 24"/>
            <p:cNvCxnSpPr/>
            <p:nvPr/>
          </p:nvCxnSpPr>
          <p:spPr bwMode="auto">
            <a:xfrm rot="5400000">
              <a:off x="7260350" y="385145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6" name="Straight Arrow Connector 25"/>
            <p:cNvCxnSpPr/>
            <p:nvPr/>
          </p:nvCxnSpPr>
          <p:spPr bwMode="auto">
            <a:xfrm rot="5400000">
              <a:off x="7721210" y="458115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7" name="Straight Arrow Connector 26"/>
            <p:cNvCxnSpPr/>
            <p:nvPr/>
          </p:nvCxnSpPr>
          <p:spPr bwMode="auto">
            <a:xfrm rot="5400000">
              <a:off x="7529185" y="319857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8" name="Straight Arrow Connector 27"/>
            <p:cNvCxnSpPr/>
            <p:nvPr/>
          </p:nvCxnSpPr>
          <p:spPr bwMode="auto">
            <a:xfrm rot="5400000">
              <a:off x="6530655" y="419710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9" name="Straight Arrow Connector 28"/>
            <p:cNvCxnSpPr/>
            <p:nvPr/>
          </p:nvCxnSpPr>
          <p:spPr bwMode="auto">
            <a:xfrm rot="5400000">
              <a:off x="5800960" y="396667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30" name="Straight Arrow Connector 29"/>
            <p:cNvCxnSpPr/>
            <p:nvPr/>
          </p:nvCxnSpPr>
          <p:spPr bwMode="auto">
            <a:xfrm rot="5400000">
              <a:off x="7260350" y="4043480"/>
              <a:ext cx="230430" cy="230430"/>
            </a:xfrm>
            <a:prstGeom prst="straightConnector1">
              <a:avLst/>
            </a:prstGeom>
            <a:noFill/>
            <a:ln w="22225" cap="flat" cmpd="sng" algn="ctr">
              <a:solidFill>
                <a:srgbClr val="FF0000"/>
              </a:solidFill>
              <a:prstDash val="solid"/>
              <a:round/>
              <a:headEnd type="none" w="med" len="med"/>
              <a:tailEnd type="arrow"/>
            </a:ln>
            <a:effectLst/>
          </p:spPr>
        </p:cxnSp>
      </p:grpSp>
      <p:pic>
        <p:nvPicPr>
          <p:cNvPr id="32" name="Picture 4" descr="C:\Users\hqin\Dropbox\Bioseminar.qin.041411\sandbox\P1010472.JPG"/>
          <p:cNvPicPr>
            <a:picLocks noChangeAspect="1" noChangeArrowheads="1"/>
          </p:cNvPicPr>
          <p:nvPr/>
        </p:nvPicPr>
        <p:blipFill>
          <a:blip r:embed="rId4" cstate="print"/>
          <a:srcRect l="-8147" t="6110" r="2228" b="38893"/>
          <a:stretch>
            <a:fillRect/>
          </a:stretch>
        </p:blipFill>
        <p:spPr bwMode="auto">
          <a:xfrm>
            <a:off x="7106730" y="779055"/>
            <a:ext cx="1067174" cy="653827"/>
          </a:xfrm>
          <a:prstGeom prst="rect">
            <a:avLst/>
          </a:prstGeom>
          <a:noFill/>
        </p:spPr>
      </p:pic>
      <p:pic>
        <p:nvPicPr>
          <p:cNvPr id="33" name="Picture 5" descr="C:\Users\hqin\Dropbox\Bioseminar.qin.041411\sandbox\student.pictures\2010_11_11_PicsByRick_008.jpg"/>
          <p:cNvPicPr>
            <a:picLocks noChangeAspect="1" noChangeArrowheads="1"/>
          </p:cNvPicPr>
          <p:nvPr/>
        </p:nvPicPr>
        <p:blipFill>
          <a:blip r:embed="rId5" cstate="print"/>
          <a:srcRect l="42857" t="14286" b="38095"/>
          <a:stretch>
            <a:fillRect/>
          </a:stretch>
        </p:blipFill>
        <p:spPr bwMode="auto">
          <a:xfrm>
            <a:off x="8182070" y="548625"/>
            <a:ext cx="531842" cy="58833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17888</TotalTime>
  <Words>466</Words>
  <Application>Microsoft Office PowerPoint</Application>
  <PresentationFormat>On-screen Show (4:3)</PresentationFormat>
  <Paragraphs>106</Paragraphs>
  <Slides>18</Slides>
  <Notes>6</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22" baseType="lpstr">
      <vt:lpstr>Default Design</vt:lpstr>
      <vt:lpstr>1_Default Design</vt:lpstr>
      <vt:lpstr>Office Theme</vt:lpstr>
      <vt:lpstr>Equation</vt:lpstr>
      <vt:lpstr>Live Long and Prosper                         The Yeast Way</vt:lpstr>
      <vt:lpstr>We study the life history of yeast cells</vt:lpstr>
      <vt:lpstr>Yeast is a model to study cellular aging.</vt:lpstr>
      <vt:lpstr>Question:   What are regular practices that can help people live longer?</vt:lpstr>
      <vt:lpstr>Exercise &amp; Healthy Diets</vt:lpstr>
      <vt:lpstr>Can someone draw a cartoon of this                               for yeast cells? </vt:lpstr>
      <vt:lpstr>Reactive Oxygen Species is a cause of aging:      How do we  study this in yeast? </vt:lpstr>
      <vt:lpstr>Detection of H2O2 damages to yeast genome</vt:lpstr>
      <vt:lpstr>Mutation of Met15+/- can be detected on plates. </vt:lpstr>
      <vt:lpstr>Measuring resistance to oxidative stress</vt:lpstr>
      <vt:lpstr>Study the role of mitochondria                  ― Yeast cells on ‘healthy’ diets </vt:lpstr>
      <vt:lpstr>Rapamycin: A miracle drug to mimic dietary effect</vt:lpstr>
      <vt:lpstr>  Does rapamycin improve resistance                                       to oxidative stress? </vt:lpstr>
      <vt:lpstr> Questions  What is biological aging?  </vt:lpstr>
      <vt:lpstr>Our unique hypothesis Cellular aging is an emergent property of gene networks. </vt:lpstr>
      <vt:lpstr>Computational and mathematical study on network and aging</vt:lpstr>
      <vt:lpstr>Other students and their projects</vt:lpstr>
      <vt:lpstr>Announcements</vt:lpstr>
    </vt:vector>
  </TitlesOfParts>
  <Company>University of Chicago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Qin</dc:creator>
  <cp:lastModifiedBy>hqin</cp:lastModifiedBy>
  <cp:revision>5195</cp:revision>
  <dcterms:created xsi:type="dcterms:W3CDTF">2011-04-12T14:38:13Z</dcterms:created>
  <dcterms:modified xsi:type="dcterms:W3CDTF">2011-04-14T19:07:38Z</dcterms:modified>
</cp:coreProperties>
</file>