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38404800" cy="36576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2140488" indent="-1619829" algn="l" rtl="0" fontAlgn="base">
      <a:spcBef>
        <a:spcPct val="0"/>
      </a:spcBef>
      <a:spcAft>
        <a:spcPct val="0"/>
      </a:spcAft>
      <a:defRPr kern="1200">
        <a:solidFill>
          <a:schemeClr val="tx1"/>
        </a:solidFill>
        <a:latin typeface="Arial" charset="0"/>
        <a:ea typeface="+mn-ea"/>
        <a:cs typeface="Arial" charset="0"/>
      </a:defRPr>
    </a:lvl2pPr>
    <a:lvl3pPr marL="4282785" indent="-3241467" algn="l" rtl="0" fontAlgn="base">
      <a:spcBef>
        <a:spcPct val="0"/>
      </a:spcBef>
      <a:spcAft>
        <a:spcPct val="0"/>
      </a:spcAft>
      <a:defRPr kern="1200">
        <a:solidFill>
          <a:schemeClr val="tx1"/>
        </a:solidFill>
        <a:latin typeface="Arial" charset="0"/>
        <a:ea typeface="+mn-ea"/>
        <a:cs typeface="Arial" charset="0"/>
      </a:defRPr>
    </a:lvl3pPr>
    <a:lvl4pPr marL="6425081" indent="-4863103" algn="l" rtl="0" fontAlgn="base">
      <a:spcBef>
        <a:spcPct val="0"/>
      </a:spcBef>
      <a:spcAft>
        <a:spcPct val="0"/>
      </a:spcAft>
      <a:defRPr kern="1200">
        <a:solidFill>
          <a:schemeClr val="tx1"/>
        </a:solidFill>
        <a:latin typeface="Arial" charset="0"/>
        <a:ea typeface="+mn-ea"/>
        <a:cs typeface="Arial" charset="0"/>
      </a:defRPr>
    </a:lvl4pPr>
    <a:lvl5pPr marL="8567378" indent="-6484741" algn="l" rtl="0" fontAlgn="base">
      <a:spcBef>
        <a:spcPct val="0"/>
      </a:spcBef>
      <a:spcAft>
        <a:spcPct val="0"/>
      </a:spcAft>
      <a:defRPr kern="1200">
        <a:solidFill>
          <a:schemeClr val="tx1"/>
        </a:solidFill>
        <a:latin typeface="Arial" charset="0"/>
        <a:ea typeface="+mn-ea"/>
        <a:cs typeface="Arial" charset="0"/>
      </a:defRPr>
    </a:lvl5pPr>
    <a:lvl6pPr marL="2603297" algn="l" defTabSz="1041319" rtl="0" eaLnBrk="1" latinLnBrk="0" hangingPunct="1">
      <a:defRPr kern="1200">
        <a:solidFill>
          <a:schemeClr val="tx1"/>
        </a:solidFill>
        <a:latin typeface="Arial" charset="0"/>
        <a:ea typeface="+mn-ea"/>
        <a:cs typeface="Arial" charset="0"/>
      </a:defRPr>
    </a:lvl6pPr>
    <a:lvl7pPr marL="3123956" algn="l" defTabSz="1041319" rtl="0" eaLnBrk="1" latinLnBrk="0" hangingPunct="1">
      <a:defRPr kern="1200">
        <a:solidFill>
          <a:schemeClr val="tx1"/>
        </a:solidFill>
        <a:latin typeface="Arial" charset="0"/>
        <a:ea typeface="+mn-ea"/>
        <a:cs typeface="Arial" charset="0"/>
      </a:defRPr>
    </a:lvl7pPr>
    <a:lvl8pPr marL="3644616" algn="l" defTabSz="1041319" rtl="0" eaLnBrk="1" latinLnBrk="0" hangingPunct="1">
      <a:defRPr kern="1200">
        <a:solidFill>
          <a:schemeClr val="tx1"/>
        </a:solidFill>
        <a:latin typeface="Arial" charset="0"/>
        <a:ea typeface="+mn-ea"/>
        <a:cs typeface="Arial" charset="0"/>
      </a:defRPr>
    </a:lvl8pPr>
    <a:lvl9pPr marL="4165275" algn="l" defTabSz="1041319"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B6F5"/>
    <a:srgbClr val="7DA2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19" autoAdjust="0"/>
    <p:restoredTop sz="94660"/>
  </p:normalViewPr>
  <p:slideViewPr>
    <p:cSldViewPr>
      <p:cViewPr>
        <p:scale>
          <a:sx n="20" d="100"/>
          <a:sy n="20" d="100"/>
        </p:scale>
        <p:origin x="-804" y="318"/>
      </p:cViewPr>
      <p:guideLst>
        <p:guide orient="horz" pos="11520"/>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93FE66E-3115-4057-B283-08DB2C71E691}" type="datetimeFigureOut">
              <a:rPr lang="en-US"/>
              <a:pPr/>
              <a:t>4/17/2012</a:t>
            </a:fld>
            <a:endParaRPr lang="en-US"/>
          </a:p>
        </p:txBody>
      </p:sp>
      <p:sp>
        <p:nvSpPr>
          <p:cNvPr id="4" name="Slide Image Placeholder 3"/>
          <p:cNvSpPr>
            <a:spLocks noGrp="1" noRot="1" noChangeAspect="1"/>
          </p:cNvSpPr>
          <p:nvPr>
            <p:ph type="sldImg" idx="2"/>
          </p:nvPr>
        </p:nvSpPr>
        <p:spPr>
          <a:xfrm>
            <a:off x="1628775" y="685800"/>
            <a:ext cx="36004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0B9AB01-191F-4D19-870A-C1088A74862A}" type="slidenum">
              <a:rPr lang="en-US"/>
              <a:pPr/>
              <a:t>‹#›</a:t>
            </a:fld>
            <a:endParaRPr lang="en-US"/>
          </a:p>
        </p:txBody>
      </p:sp>
    </p:spTree>
    <p:extLst>
      <p:ext uri="{BB962C8B-B14F-4D97-AF65-F5344CB8AC3E}">
        <p14:creationId xmlns:p14="http://schemas.microsoft.com/office/powerpoint/2010/main" val="36163142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5600" kern="1200">
        <a:solidFill>
          <a:schemeClr val="tx1"/>
        </a:solidFill>
        <a:latin typeface="+mn-lt"/>
        <a:ea typeface="+mn-ea"/>
        <a:cs typeface="+mn-cs"/>
      </a:defRPr>
    </a:lvl1pPr>
    <a:lvl2pPr marL="2140488" algn="l" rtl="0" eaLnBrk="0" fontAlgn="base" hangingPunct="0">
      <a:spcBef>
        <a:spcPct val="30000"/>
      </a:spcBef>
      <a:spcAft>
        <a:spcPct val="0"/>
      </a:spcAft>
      <a:defRPr sz="5600" kern="1200">
        <a:solidFill>
          <a:schemeClr val="tx1"/>
        </a:solidFill>
        <a:latin typeface="+mn-lt"/>
        <a:ea typeface="+mn-ea"/>
        <a:cs typeface="+mn-cs"/>
      </a:defRPr>
    </a:lvl2pPr>
    <a:lvl3pPr marL="4282785" algn="l" rtl="0" eaLnBrk="0" fontAlgn="base" hangingPunct="0">
      <a:spcBef>
        <a:spcPct val="30000"/>
      </a:spcBef>
      <a:spcAft>
        <a:spcPct val="0"/>
      </a:spcAft>
      <a:defRPr sz="5600" kern="1200">
        <a:solidFill>
          <a:schemeClr val="tx1"/>
        </a:solidFill>
        <a:latin typeface="+mn-lt"/>
        <a:ea typeface="+mn-ea"/>
        <a:cs typeface="+mn-cs"/>
      </a:defRPr>
    </a:lvl3pPr>
    <a:lvl4pPr marL="6425081" algn="l" rtl="0" eaLnBrk="0" fontAlgn="base" hangingPunct="0">
      <a:spcBef>
        <a:spcPct val="30000"/>
      </a:spcBef>
      <a:spcAft>
        <a:spcPct val="0"/>
      </a:spcAft>
      <a:defRPr sz="5600" kern="1200">
        <a:solidFill>
          <a:schemeClr val="tx1"/>
        </a:solidFill>
        <a:latin typeface="+mn-lt"/>
        <a:ea typeface="+mn-ea"/>
        <a:cs typeface="+mn-cs"/>
      </a:defRPr>
    </a:lvl4pPr>
    <a:lvl5pPr marL="8567378" algn="l" rtl="0" eaLnBrk="0" fontAlgn="base" hangingPunct="0">
      <a:spcBef>
        <a:spcPct val="30000"/>
      </a:spcBef>
      <a:spcAft>
        <a:spcPct val="0"/>
      </a:spcAft>
      <a:defRPr sz="5600" kern="1200">
        <a:solidFill>
          <a:schemeClr val="tx1"/>
        </a:solidFill>
        <a:latin typeface="+mn-lt"/>
        <a:ea typeface="+mn-ea"/>
        <a:cs typeface="+mn-cs"/>
      </a:defRPr>
    </a:lvl5pPr>
    <a:lvl6pPr marL="10710483" algn="l" defTabSz="4284193" rtl="0" eaLnBrk="1" latinLnBrk="0" hangingPunct="1">
      <a:defRPr sz="5600" kern="1200">
        <a:solidFill>
          <a:schemeClr val="tx1"/>
        </a:solidFill>
        <a:latin typeface="+mn-lt"/>
        <a:ea typeface="+mn-ea"/>
        <a:cs typeface="+mn-cs"/>
      </a:defRPr>
    </a:lvl6pPr>
    <a:lvl7pPr marL="12852580" algn="l" defTabSz="4284193" rtl="0" eaLnBrk="1" latinLnBrk="0" hangingPunct="1">
      <a:defRPr sz="5600" kern="1200">
        <a:solidFill>
          <a:schemeClr val="tx1"/>
        </a:solidFill>
        <a:latin typeface="+mn-lt"/>
        <a:ea typeface="+mn-ea"/>
        <a:cs typeface="+mn-cs"/>
      </a:defRPr>
    </a:lvl7pPr>
    <a:lvl8pPr marL="14994678" algn="l" defTabSz="4284193" rtl="0" eaLnBrk="1" latinLnBrk="0" hangingPunct="1">
      <a:defRPr sz="5600" kern="1200">
        <a:solidFill>
          <a:schemeClr val="tx1"/>
        </a:solidFill>
        <a:latin typeface="+mn-lt"/>
        <a:ea typeface="+mn-ea"/>
        <a:cs typeface="+mn-cs"/>
      </a:defRPr>
    </a:lvl8pPr>
    <a:lvl9pPr marL="17136774" algn="l" defTabSz="4284193"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628775" y="685800"/>
            <a:ext cx="3600450" cy="34290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Don’t see effect because majority of fluctuation comes from </a:t>
            </a:r>
            <a:r>
              <a:rPr lang="en-US" dirty="0" err="1" smtClean="0"/>
              <a:t>poisson</a:t>
            </a:r>
            <a:r>
              <a:rPr lang="en-US" dirty="0" smtClean="0"/>
              <a:t> model. Noise added is too small. Future: lower</a:t>
            </a:r>
            <a:r>
              <a:rPr lang="en-US" baseline="0" dirty="0" smtClean="0"/>
              <a:t> </a:t>
            </a:r>
            <a:r>
              <a:rPr lang="en-US" baseline="0" dirty="0" err="1" smtClean="0"/>
              <a:t>poisson</a:t>
            </a:r>
            <a:r>
              <a:rPr lang="en-US" baseline="0" dirty="0" smtClean="0"/>
              <a:t> mean, increase standard deviation noise level of decay rate</a:t>
            </a:r>
          </a:p>
          <a:p>
            <a:pPr eaLnBrk="1" hangingPunct="1">
              <a:spcBef>
                <a:spcPct val="0"/>
              </a:spcBef>
            </a:pPr>
            <a:r>
              <a:rPr lang="en-US" baseline="0" dirty="0" smtClean="0"/>
              <a:t>Side by side comparison to </a:t>
            </a:r>
            <a:r>
              <a:rPr lang="en-US" baseline="0" dirty="0" err="1" smtClean="0"/>
              <a:t>Dommond</a:t>
            </a:r>
            <a:r>
              <a:rPr lang="en-US" baseline="0" dirty="0" smtClean="0"/>
              <a:t> research</a:t>
            </a:r>
            <a:endParaRPr lang="en-US" dirty="0" smtClean="0"/>
          </a:p>
        </p:txBody>
      </p:sp>
      <p:sp>
        <p:nvSpPr>
          <p:cNvPr id="4100" name="Slide Number Placeholder 3"/>
          <p:cNvSpPr>
            <a:spLocks noGrp="1"/>
          </p:cNvSpPr>
          <p:nvPr>
            <p:ph type="sldNum" sz="quarter" idx="5"/>
          </p:nvPr>
        </p:nvSpPr>
        <p:spPr bwMode="auto">
          <a:noFill/>
          <a:ln>
            <a:miter lim="800000"/>
            <a:headEnd/>
            <a:tailEnd/>
          </a:ln>
        </p:spPr>
        <p:txBody>
          <a:bodyPr/>
          <a:lstStyle/>
          <a:p>
            <a:fld id="{79D4D3AC-4E7D-4798-8604-A89B9F83C7D6}"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69"/>
            <a:ext cx="32644080" cy="7840134"/>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096" indent="0" algn="ctr">
              <a:buNone/>
              <a:defRPr>
                <a:solidFill>
                  <a:schemeClr val="tx1">
                    <a:tint val="75000"/>
                  </a:schemeClr>
                </a:solidFill>
              </a:defRPr>
            </a:lvl2pPr>
            <a:lvl3pPr marL="4284193" indent="0" algn="ctr">
              <a:buNone/>
              <a:defRPr>
                <a:solidFill>
                  <a:schemeClr val="tx1">
                    <a:tint val="75000"/>
                  </a:schemeClr>
                </a:solidFill>
              </a:defRPr>
            </a:lvl3pPr>
            <a:lvl4pPr marL="6426291" indent="0" algn="ctr">
              <a:buNone/>
              <a:defRPr>
                <a:solidFill>
                  <a:schemeClr val="tx1">
                    <a:tint val="75000"/>
                  </a:schemeClr>
                </a:solidFill>
              </a:defRPr>
            </a:lvl4pPr>
            <a:lvl5pPr marL="8568387" indent="0" algn="ctr">
              <a:buNone/>
              <a:defRPr>
                <a:solidFill>
                  <a:schemeClr val="tx1">
                    <a:tint val="75000"/>
                  </a:schemeClr>
                </a:solidFill>
              </a:defRPr>
            </a:lvl5pPr>
            <a:lvl6pPr marL="10710483" indent="0" algn="ctr">
              <a:buNone/>
              <a:defRPr>
                <a:solidFill>
                  <a:schemeClr val="tx1">
                    <a:tint val="75000"/>
                  </a:schemeClr>
                </a:solidFill>
              </a:defRPr>
            </a:lvl6pPr>
            <a:lvl7pPr marL="12852580" indent="0" algn="ctr">
              <a:buNone/>
              <a:defRPr>
                <a:solidFill>
                  <a:schemeClr val="tx1">
                    <a:tint val="75000"/>
                  </a:schemeClr>
                </a:solidFill>
              </a:defRPr>
            </a:lvl7pPr>
            <a:lvl8pPr marL="14994678" indent="0" algn="ctr">
              <a:buNone/>
              <a:defRPr>
                <a:solidFill>
                  <a:schemeClr val="tx1">
                    <a:tint val="75000"/>
                  </a:schemeClr>
                </a:solidFill>
              </a:defRPr>
            </a:lvl8pPr>
            <a:lvl9pPr marL="1713677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FB4ED09-DE97-4402-A34B-72C04A502DEB}" type="datetimeFigureOut">
              <a:rPr lang="en-US"/>
              <a:pPr/>
              <a:t>4/17/2012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4D58A1-D8F6-4AFB-B013-AFA01918AB9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BDC3817-591A-4CD4-A932-21FC0F1E9EC2}" type="datetimeFigureOut">
              <a:rPr lang="en-US"/>
              <a:pPr/>
              <a:t>4/17/2012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3AC7F3-FEAC-4ECA-A03E-F6893C90A9A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EEAAD47-1E60-4848-B50C-1353FD827969}" type="datetimeFigureOut">
              <a:rPr lang="en-US"/>
              <a:pPr/>
              <a:t>4/17/2012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19FB5C-F40A-475D-9B62-41CEC7D9982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E2C343C-6F8C-4779-A106-84DD41F650AD}" type="datetimeFigureOut">
              <a:rPr lang="en-US"/>
              <a:pPr/>
              <a:t>4/17/2012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E97717D-3AF3-4207-8EB3-395DA81C923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8"/>
          </a:xfrm>
        </p:spPr>
        <p:txBody>
          <a:bodyPr anchor="b"/>
          <a:lstStyle>
            <a:lvl1pPr marL="0" indent="0">
              <a:buNone/>
              <a:defRPr sz="9300">
                <a:solidFill>
                  <a:schemeClr val="tx1">
                    <a:tint val="75000"/>
                  </a:schemeClr>
                </a:solidFill>
              </a:defRPr>
            </a:lvl1pPr>
            <a:lvl2pPr marL="2142096" indent="0">
              <a:buNone/>
              <a:defRPr sz="8400">
                <a:solidFill>
                  <a:schemeClr val="tx1">
                    <a:tint val="75000"/>
                  </a:schemeClr>
                </a:solidFill>
              </a:defRPr>
            </a:lvl2pPr>
            <a:lvl3pPr marL="4284193" indent="0">
              <a:buNone/>
              <a:defRPr sz="7500">
                <a:solidFill>
                  <a:schemeClr val="tx1">
                    <a:tint val="75000"/>
                  </a:schemeClr>
                </a:solidFill>
              </a:defRPr>
            </a:lvl3pPr>
            <a:lvl4pPr marL="6426291" indent="0">
              <a:buNone/>
              <a:defRPr sz="6600">
                <a:solidFill>
                  <a:schemeClr val="tx1">
                    <a:tint val="75000"/>
                  </a:schemeClr>
                </a:solidFill>
              </a:defRPr>
            </a:lvl4pPr>
            <a:lvl5pPr marL="8568387" indent="0">
              <a:buNone/>
              <a:defRPr sz="6600">
                <a:solidFill>
                  <a:schemeClr val="tx1">
                    <a:tint val="75000"/>
                  </a:schemeClr>
                </a:solidFill>
              </a:defRPr>
            </a:lvl5pPr>
            <a:lvl6pPr marL="10710483" indent="0">
              <a:buNone/>
              <a:defRPr sz="6600">
                <a:solidFill>
                  <a:schemeClr val="tx1">
                    <a:tint val="75000"/>
                  </a:schemeClr>
                </a:solidFill>
              </a:defRPr>
            </a:lvl6pPr>
            <a:lvl7pPr marL="12852580" indent="0">
              <a:buNone/>
              <a:defRPr sz="6600">
                <a:solidFill>
                  <a:schemeClr val="tx1">
                    <a:tint val="75000"/>
                  </a:schemeClr>
                </a:solidFill>
              </a:defRPr>
            </a:lvl7pPr>
            <a:lvl8pPr marL="14994678" indent="0">
              <a:buNone/>
              <a:defRPr sz="6600">
                <a:solidFill>
                  <a:schemeClr val="tx1">
                    <a:tint val="75000"/>
                  </a:schemeClr>
                </a:solidFill>
              </a:defRPr>
            </a:lvl8pPr>
            <a:lvl9pPr marL="1713677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2A08ECE-4991-4963-998D-7A30AC2FBF94}" type="datetimeFigureOut">
              <a:rPr lang="en-US"/>
              <a:pPr/>
              <a:t>4/17/2012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55EA-F38B-4320-88F6-2B6F7E02BBA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AD910E1-A49B-4523-AC3E-BD93FA7FDBF6}" type="datetimeFigureOut">
              <a:rPr lang="en-US"/>
              <a:pPr/>
              <a:t>4/17/2012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D81F96D-2AC9-4662-82DA-BBA869FE51A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71"/>
            <a:ext cx="16968790"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5"/>
            <a:ext cx="16968790"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71"/>
            <a:ext cx="16975455"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5"/>
            <a:ext cx="16975455"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2408264-B3D6-4027-9627-4749A6C97FCF}" type="datetimeFigureOut">
              <a:rPr lang="en-US"/>
              <a:pPr/>
              <a:t>4/17/2012</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7FDD51C-3D62-455D-83DA-EDDF59DF4CA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B499399-6240-4981-933A-AAF170DE17E9}" type="datetimeFigureOut">
              <a:rPr lang="en-US"/>
              <a:pPr/>
              <a:t>4/17/2012</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16BF57D9-AA8C-4A58-B2F4-BA2826FFA82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9D482AC-7210-4280-8ABF-65DC1352BEDA}" type="datetimeFigureOut">
              <a:rPr lang="en-US"/>
              <a:pPr/>
              <a:t>4/17/2012</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4E3ED002-A0E8-44B0-82D7-CB56982C510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456266"/>
            <a:ext cx="12634915" cy="619760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5015210" y="1456270"/>
            <a:ext cx="21469350" cy="31216603"/>
          </a:xfrm>
        </p:spPr>
        <p:txBody>
          <a:bodyPr/>
          <a:lstStyle>
            <a:lvl1pPr>
              <a:defRPr sz="15000"/>
            </a:lvl1pPr>
            <a:lvl2pPr>
              <a:defRPr sz="13100"/>
            </a:lvl2pPr>
            <a:lvl3pPr>
              <a:defRPr sz="11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7653870"/>
            <a:ext cx="12634915" cy="25019003"/>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5AC2FB6-A14D-4A8F-A052-3BED82AB2390}" type="datetimeFigureOut">
              <a:rPr lang="en-US"/>
              <a:pPr/>
              <a:t>4/17/2012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DB4AE95-3484-41CA-9341-C8C2B507D5E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4"/>
            <a:ext cx="23042880" cy="21945600"/>
          </a:xfrm>
        </p:spPr>
        <p:txBody>
          <a:bodyPr rtlCol="0">
            <a:normAutofit/>
          </a:bodyPr>
          <a:lstStyle>
            <a:lvl1pPr marL="0" indent="0">
              <a:buNone/>
              <a:defRPr sz="15000"/>
            </a:lvl1pPr>
            <a:lvl2pPr marL="2142096" indent="0">
              <a:buNone/>
              <a:defRPr sz="13100"/>
            </a:lvl2pPr>
            <a:lvl3pPr marL="4284193" indent="0">
              <a:buNone/>
              <a:defRPr sz="11300"/>
            </a:lvl3pPr>
            <a:lvl4pPr marL="6426291" indent="0">
              <a:buNone/>
              <a:defRPr sz="9300"/>
            </a:lvl4pPr>
            <a:lvl5pPr marL="8568387" indent="0">
              <a:buNone/>
              <a:defRPr sz="9300"/>
            </a:lvl5pPr>
            <a:lvl6pPr marL="10710483" indent="0">
              <a:buNone/>
              <a:defRPr sz="9300"/>
            </a:lvl6pPr>
            <a:lvl7pPr marL="12852580" indent="0">
              <a:buNone/>
              <a:defRPr sz="9300"/>
            </a:lvl7pPr>
            <a:lvl8pPr marL="14994678" indent="0">
              <a:buNone/>
              <a:defRPr sz="9300"/>
            </a:lvl8pPr>
            <a:lvl9pPr marL="17136774" indent="0">
              <a:buNone/>
              <a:defRPr sz="9300"/>
            </a:lvl9pPr>
          </a:lstStyle>
          <a:p>
            <a:pPr lvl="0"/>
            <a:endParaRPr lang="en-US" noProof="0" smtClean="0"/>
          </a:p>
        </p:txBody>
      </p:sp>
      <p:sp>
        <p:nvSpPr>
          <p:cNvPr id="4" name="Text Placeholder 3"/>
          <p:cNvSpPr>
            <a:spLocks noGrp="1"/>
          </p:cNvSpPr>
          <p:nvPr>
            <p:ph type="body" sz="half" idx="2"/>
          </p:nvPr>
        </p:nvSpPr>
        <p:spPr>
          <a:xfrm>
            <a:off x="7527610" y="28625802"/>
            <a:ext cx="23042880" cy="4292598"/>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30B52E-3821-4CD2-9900-4913A5E50BD7}" type="datetimeFigureOut">
              <a:rPr lang="en-US"/>
              <a:pPr/>
              <a:t>4/17/2012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F0AD00A-3D43-40E9-AA8E-BB752F638D0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20240" y="1464469"/>
            <a:ext cx="34564320" cy="6096000"/>
          </a:xfrm>
          <a:prstGeom prst="rect">
            <a:avLst/>
          </a:prstGeom>
          <a:noFill/>
          <a:ln w="9525">
            <a:noFill/>
            <a:miter lim="800000"/>
            <a:headEnd/>
            <a:tailEnd/>
          </a:ln>
        </p:spPr>
        <p:txBody>
          <a:bodyPr vert="horz" wrap="square" lIns="428419" tIns="214209" rIns="428419" bIns="214209"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920240" y="8534797"/>
            <a:ext cx="34564320" cy="24137938"/>
          </a:xfrm>
          <a:prstGeom prst="rect">
            <a:avLst/>
          </a:prstGeom>
          <a:noFill/>
          <a:ln w="9525">
            <a:noFill/>
            <a:miter lim="800000"/>
            <a:headEnd/>
            <a:tailEnd/>
          </a:ln>
        </p:spPr>
        <p:txBody>
          <a:bodyPr vert="horz" wrap="square" lIns="428419" tIns="214209" rIns="428419" bIns="2142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9202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defRPr sz="5600">
                <a:solidFill>
                  <a:srgbClr val="898989"/>
                </a:solidFill>
                <a:latin typeface="Calibri" pitchFamily="34" charset="0"/>
              </a:defRPr>
            </a:lvl1pPr>
          </a:lstStyle>
          <a:p>
            <a:fld id="{35B1DCAB-C594-46E7-8184-634EB0FE6D0B}" type="datetimeFigureOut">
              <a:rPr lang="en-US"/>
              <a:pPr/>
              <a:t>4/17/2012</a:t>
            </a:fld>
            <a:endParaRPr lang="en-US"/>
          </a:p>
        </p:txBody>
      </p:sp>
      <p:sp>
        <p:nvSpPr>
          <p:cNvPr id="5" name="Footer Placeholder 4"/>
          <p:cNvSpPr>
            <a:spLocks noGrp="1"/>
          </p:cNvSpPr>
          <p:nvPr>
            <p:ph type="ftr" sz="quarter" idx="3"/>
          </p:nvPr>
        </p:nvSpPr>
        <p:spPr>
          <a:xfrm>
            <a:off x="13121640" y="33901062"/>
            <a:ext cx="12161520" cy="1946673"/>
          </a:xfrm>
          <a:prstGeom prst="rect">
            <a:avLst/>
          </a:prstGeom>
        </p:spPr>
        <p:txBody>
          <a:bodyPr vert="horz" wrap="square" lIns="428419" tIns="214209" rIns="428419" bIns="214209" numCol="1" anchor="ctr" anchorCtr="0" compatLnSpc="1">
            <a:prstTxWarp prst="textNoShape">
              <a:avLst/>
            </a:prstTxWarp>
          </a:bodyPr>
          <a:lstStyle>
            <a:lvl1pPr algn="ctr">
              <a:defRPr sz="56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275234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lgn="r">
              <a:defRPr sz="5600">
                <a:solidFill>
                  <a:srgbClr val="898989"/>
                </a:solidFill>
                <a:latin typeface="Calibri" pitchFamily="34" charset="0"/>
              </a:defRPr>
            </a:lvl1pPr>
          </a:lstStyle>
          <a:p>
            <a:fld id="{D5906CC4-7E62-403B-BA70-2803C4AC047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0600" kern="1200">
          <a:solidFill>
            <a:schemeClr val="tx1"/>
          </a:solidFill>
          <a:latin typeface="+mj-lt"/>
          <a:ea typeface="+mj-ea"/>
          <a:cs typeface="+mj-cs"/>
        </a:defRPr>
      </a:lvl1pPr>
      <a:lvl2pPr algn="ctr" rtl="0" eaLnBrk="0" fontAlgn="base" hangingPunct="0">
        <a:spcBef>
          <a:spcPct val="0"/>
        </a:spcBef>
        <a:spcAft>
          <a:spcPct val="0"/>
        </a:spcAft>
        <a:defRPr sz="20600">
          <a:solidFill>
            <a:schemeClr val="tx1"/>
          </a:solidFill>
          <a:latin typeface="Calibri" pitchFamily="34" charset="0"/>
        </a:defRPr>
      </a:lvl2pPr>
      <a:lvl3pPr algn="ctr" rtl="0" eaLnBrk="0" fontAlgn="base" hangingPunct="0">
        <a:spcBef>
          <a:spcPct val="0"/>
        </a:spcBef>
        <a:spcAft>
          <a:spcPct val="0"/>
        </a:spcAft>
        <a:defRPr sz="20600">
          <a:solidFill>
            <a:schemeClr val="tx1"/>
          </a:solidFill>
          <a:latin typeface="Calibri" pitchFamily="34" charset="0"/>
        </a:defRPr>
      </a:lvl3pPr>
      <a:lvl4pPr algn="ctr" rtl="0" eaLnBrk="0" fontAlgn="base" hangingPunct="0">
        <a:spcBef>
          <a:spcPct val="0"/>
        </a:spcBef>
        <a:spcAft>
          <a:spcPct val="0"/>
        </a:spcAft>
        <a:defRPr sz="20600">
          <a:solidFill>
            <a:schemeClr val="tx1"/>
          </a:solidFill>
          <a:latin typeface="Calibri" pitchFamily="34" charset="0"/>
        </a:defRPr>
      </a:lvl4pPr>
      <a:lvl5pPr algn="ctr" rtl="0" eaLnBrk="0" fontAlgn="base" hangingPunct="0">
        <a:spcBef>
          <a:spcPct val="0"/>
        </a:spcBef>
        <a:spcAft>
          <a:spcPct val="0"/>
        </a:spcAft>
        <a:defRPr sz="20600">
          <a:solidFill>
            <a:schemeClr val="tx1"/>
          </a:solidFill>
          <a:latin typeface="Calibri" pitchFamily="34" charset="0"/>
        </a:defRPr>
      </a:lvl5pPr>
      <a:lvl6pPr marL="2142096" algn="ctr" rtl="0" fontAlgn="base">
        <a:spcBef>
          <a:spcPct val="0"/>
        </a:spcBef>
        <a:spcAft>
          <a:spcPct val="0"/>
        </a:spcAft>
        <a:defRPr sz="20600">
          <a:solidFill>
            <a:schemeClr val="tx1"/>
          </a:solidFill>
          <a:latin typeface="Calibri" pitchFamily="34" charset="0"/>
        </a:defRPr>
      </a:lvl6pPr>
      <a:lvl7pPr marL="4284193" algn="ctr" rtl="0" fontAlgn="base">
        <a:spcBef>
          <a:spcPct val="0"/>
        </a:spcBef>
        <a:spcAft>
          <a:spcPct val="0"/>
        </a:spcAft>
        <a:defRPr sz="20600">
          <a:solidFill>
            <a:schemeClr val="tx1"/>
          </a:solidFill>
          <a:latin typeface="Calibri" pitchFamily="34" charset="0"/>
        </a:defRPr>
      </a:lvl7pPr>
      <a:lvl8pPr marL="6426291" algn="ctr" rtl="0" fontAlgn="base">
        <a:spcBef>
          <a:spcPct val="0"/>
        </a:spcBef>
        <a:spcAft>
          <a:spcPct val="0"/>
        </a:spcAft>
        <a:defRPr sz="20600">
          <a:solidFill>
            <a:schemeClr val="tx1"/>
          </a:solidFill>
          <a:latin typeface="Calibri" pitchFamily="34" charset="0"/>
        </a:defRPr>
      </a:lvl8pPr>
      <a:lvl9pPr marL="8568387" algn="ctr" rtl="0" fontAlgn="base">
        <a:spcBef>
          <a:spcPct val="0"/>
        </a:spcBef>
        <a:spcAft>
          <a:spcPct val="0"/>
        </a:spcAft>
        <a:defRPr sz="20600">
          <a:solidFill>
            <a:schemeClr val="tx1"/>
          </a:solidFill>
          <a:latin typeface="Calibri" pitchFamily="34" charset="0"/>
        </a:defRPr>
      </a:lvl9pPr>
    </p:titleStyle>
    <p:bodyStyle>
      <a:lvl1pPr marL="1605366" indent="-1605366" algn="l" rtl="0" eaLnBrk="0" fontAlgn="base" hangingPunct="0">
        <a:spcBef>
          <a:spcPct val="20000"/>
        </a:spcBef>
        <a:spcAft>
          <a:spcPct val="0"/>
        </a:spcAft>
        <a:buFont typeface="Arial" charset="0"/>
        <a:buChar char="•"/>
        <a:defRPr sz="15000" kern="1200">
          <a:solidFill>
            <a:schemeClr val="tx1"/>
          </a:solidFill>
          <a:latin typeface="+mn-lt"/>
          <a:ea typeface="+mn-ea"/>
          <a:cs typeface="+mn-cs"/>
        </a:defRPr>
      </a:lvl1pPr>
      <a:lvl2pPr marL="3480102" indent="-1337805" algn="l" rtl="0" eaLnBrk="0" fontAlgn="base" hangingPunct="0">
        <a:spcBef>
          <a:spcPct val="20000"/>
        </a:spcBef>
        <a:spcAft>
          <a:spcPct val="0"/>
        </a:spcAft>
        <a:buFont typeface="Arial" charset="0"/>
        <a:buChar char="–"/>
        <a:defRPr sz="13100" kern="1200">
          <a:solidFill>
            <a:schemeClr val="tx1"/>
          </a:solidFill>
          <a:latin typeface="+mn-lt"/>
          <a:ea typeface="+mn-ea"/>
          <a:cs typeface="+mn-cs"/>
        </a:defRPr>
      </a:lvl2pPr>
      <a:lvl3pPr marL="5354837" indent="-1070244" algn="l" rtl="0" eaLnBrk="0" fontAlgn="base" hangingPunct="0">
        <a:spcBef>
          <a:spcPct val="20000"/>
        </a:spcBef>
        <a:spcAft>
          <a:spcPct val="0"/>
        </a:spcAft>
        <a:buFont typeface="Arial" charset="0"/>
        <a:buChar char="•"/>
        <a:defRPr sz="11300" kern="1200">
          <a:solidFill>
            <a:schemeClr val="tx1"/>
          </a:solidFill>
          <a:latin typeface="+mn-lt"/>
          <a:ea typeface="+mn-ea"/>
          <a:cs typeface="+mn-cs"/>
        </a:defRPr>
      </a:lvl3pPr>
      <a:lvl4pPr marL="7497134"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4pPr>
      <a:lvl5pPr marL="9639430"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5pPr>
      <a:lvl6pPr marL="1178153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6pPr>
      <a:lvl7pPr marL="13923629"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7pPr>
      <a:lvl8pPr marL="16065726"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8pPr>
      <a:lvl9pPr marL="1820782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9pPr>
    </p:bodyStyle>
    <p:otherStyle>
      <a:defPPr>
        <a:defRPr lang="en-US"/>
      </a:defPPr>
      <a:lvl1pPr marL="0" algn="l" defTabSz="4284193" rtl="0" eaLnBrk="1" latinLnBrk="0" hangingPunct="1">
        <a:defRPr sz="8400" kern="1200">
          <a:solidFill>
            <a:schemeClr val="tx1"/>
          </a:solidFill>
          <a:latin typeface="+mn-lt"/>
          <a:ea typeface="+mn-ea"/>
          <a:cs typeface="+mn-cs"/>
        </a:defRPr>
      </a:lvl1pPr>
      <a:lvl2pPr marL="2142096" algn="l" defTabSz="4284193" rtl="0" eaLnBrk="1" latinLnBrk="0" hangingPunct="1">
        <a:defRPr sz="8400" kern="1200">
          <a:solidFill>
            <a:schemeClr val="tx1"/>
          </a:solidFill>
          <a:latin typeface="+mn-lt"/>
          <a:ea typeface="+mn-ea"/>
          <a:cs typeface="+mn-cs"/>
        </a:defRPr>
      </a:lvl2pPr>
      <a:lvl3pPr marL="4284193" algn="l" defTabSz="4284193" rtl="0" eaLnBrk="1" latinLnBrk="0" hangingPunct="1">
        <a:defRPr sz="8400" kern="1200">
          <a:solidFill>
            <a:schemeClr val="tx1"/>
          </a:solidFill>
          <a:latin typeface="+mn-lt"/>
          <a:ea typeface="+mn-ea"/>
          <a:cs typeface="+mn-cs"/>
        </a:defRPr>
      </a:lvl3pPr>
      <a:lvl4pPr marL="6426291" algn="l" defTabSz="4284193" rtl="0" eaLnBrk="1" latinLnBrk="0" hangingPunct="1">
        <a:defRPr sz="8400" kern="1200">
          <a:solidFill>
            <a:schemeClr val="tx1"/>
          </a:solidFill>
          <a:latin typeface="+mn-lt"/>
          <a:ea typeface="+mn-ea"/>
          <a:cs typeface="+mn-cs"/>
        </a:defRPr>
      </a:lvl4pPr>
      <a:lvl5pPr marL="8568387" algn="l" defTabSz="4284193" rtl="0" eaLnBrk="1" latinLnBrk="0" hangingPunct="1">
        <a:defRPr sz="8400" kern="1200">
          <a:solidFill>
            <a:schemeClr val="tx1"/>
          </a:solidFill>
          <a:latin typeface="+mn-lt"/>
          <a:ea typeface="+mn-ea"/>
          <a:cs typeface="+mn-cs"/>
        </a:defRPr>
      </a:lvl5pPr>
      <a:lvl6pPr marL="10710483" algn="l" defTabSz="4284193" rtl="0" eaLnBrk="1" latinLnBrk="0" hangingPunct="1">
        <a:defRPr sz="8400" kern="1200">
          <a:solidFill>
            <a:schemeClr val="tx1"/>
          </a:solidFill>
          <a:latin typeface="+mn-lt"/>
          <a:ea typeface="+mn-ea"/>
          <a:cs typeface="+mn-cs"/>
        </a:defRPr>
      </a:lvl6pPr>
      <a:lvl7pPr marL="12852580" algn="l" defTabSz="4284193" rtl="0" eaLnBrk="1" latinLnBrk="0" hangingPunct="1">
        <a:defRPr sz="8400" kern="1200">
          <a:solidFill>
            <a:schemeClr val="tx1"/>
          </a:solidFill>
          <a:latin typeface="+mn-lt"/>
          <a:ea typeface="+mn-ea"/>
          <a:cs typeface="+mn-cs"/>
        </a:defRPr>
      </a:lvl7pPr>
      <a:lvl8pPr marL="14994678" algn="l" defTabSz="4284193" rtl="0" eaLnBrk="1" latinLnBrk="0" hangingPunct="1">
        <a:defRPr sz="8400" kern="1200">
          <a:solidFill>
            <a:schemeClr val="tx1"/>
          </a:solidFill>
          <a:latin typeface="+mn-lt"/>
          <a:ea typeface="+mn-ea"/>
          <a:cs typeface="+mn-cs"/>
        </a:defRPr>
      </a:lvl8pPr>
      <a:lvl9pPr marL="17136774" algn="l" defTabSz="4284193"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jpe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gif"/><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880110" y="1333500"/>
            <a:ext cx="36561046" cy="4877594"/>
          </a:xfrm>
          <a:solidFill>
            <a:srgbClr val="7DB6F5"/>
          </a:solidFill>
          <a:ln w="127000">
            <a:solidFill>
              <a:schemeClr val="accent4">
                <a:lumMod val="50000"/>
              </a:schemeClr>
            </a:solidFill>
          </a:ln>
        </p:spPr>
        <p:txBody>
          <a:bodyPr/>
          <a:lstStyle/>
          <a:p>
            <a:pPr eaLnBrk="1" hangingPunct="1"/>
            <a:r>
              <a:rPr lang="en-US" sz="7500" dirty="0" smtClean="0"/>
              <a:t>Extending the Reliability Model of Cellular Aging</a:t>
            </a:r>
            <a:br>
              <a:rPr lang="en-US" sz="7500" dirty="0" smtClean="0"/>
            </a:br>
            <a:r>
              <a:rPr lang="en-US" sz="5600" i="1" dirty="0" smtClean="0"/>
              <a:t>Jessica Christopher, </a:t>
            </a:r>
            <a:r>
              <a:rPr lang="en-US" sz="5600" i="1" dirty="0" err="1" smtClean="0"/>
              <a:t>Jessika</a:t>
            </a:r>
            <a:r>
              <a:rPr lang="en-US" sz="5600" i="1" dirty="0" smtClean="0"/>
              <a:t> Williams, Erika </a:t>
            </a:r>
            <a:r>
              <a:rPr lang="en-US" sz="5600" i="1" dirty="0" err="1" smtClean="0"/>
              <a:t>Dommond</a:t>
            </a:r>
            <a:r>
              <a:rPr lang="en-US" sz="5600" i="1" dirty="0" smtClean="0"/>
              <a:t>, Dr. Hong Qin, Ph.D., Biology Department</a:t>
            </a:r>
            <a:endParaRPr lang="en-US" sz="7500" i="1" dirty="0" smtClean="0"/>
          </a:p>
        </p:txBody>
      </p:sp>
      <p:sp>
        <p:nvSpPr>
          <p:cNvPr id="198" name="Rectangle 197"/>
          <p:cNvSpPr/>
          <p:nvPr/>
        </p:nvSpPr>
        <p:spPr>
          <a:xfrm>
            <a:off x="720090" y="6629400"/>
            <a:ext cx="12961620" cy="12684918"/>
          </a:xfrm>
          <a:prstGeom prst="rect">
            <a:avLst/>
          </a:prstGeom>
          <a:solidFill>
            <a:srgbClr val="7DB6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26327100" y="22021800"/>
            <a:ext cx="11315700" cy="9635183"/>
          </a:xfrm>
          <a:prstGeom prst="rect">
            <a:avLst/>
          </a:prstGeom>
          <a:solidFill>
            <a:srgbClr val="7DB6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26604470" y="22130409"/>
            <a:ext cx="10744313" cy="9417964"/>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Conclusion</a:t>
            </a:r>
            <a:endParaRPr lang="en-US" sz="7500" b="1" u="sng" dirty="0" smtClean="0"/>
          </a:p>
          <a:p>
            <a:endParaRPr lang="en-US" sz="3600" dirty="0" smtClean="0"/>
          </a:p>
          <a:p>
            <a:pPr algn="just"/>
            <a:r>
              <a:rPr lang="en-US" sz="3200" dirty="0" smtClean="0"/>
              <a:t>	Simulations </a:t>
            </a:r>
            <a:r>
              <a:rPr lang="en-US" sz="3200" dirty="0" smtClean="0"/>
              <a:t>have shown that heterogeneity can reproduce the exponentially increasing failure rates as dictated by the Gompertz Law of Mortality; the key biological feature of aging</a:t>
            </a:r>
            <a:r>
              <a:rPr lang="en-US" sz="3200" dirty="0"/>
              <a:t>. </a:t>
            </a:r>
            <a:r>
              <a:rPr lang="en-US" sz="3200" dirty="0" smtClean="0"/>
              <a:t>Previous results show a correlation between standard deviation and the rate of aging. However, in recent experiments, the effect is not seen because </a:t>
            </a:r>
            <a:r>
              <a:rPr lang="en-US" sz="3200" dirty="0"/>
              <a:t>majority of fluctuation comes from </a:t>
            </a:r>
            <a:r>
              <a:rPr lang="en-US" sz="3200" dirty="0" err="1"/>
              <a:t>poisson</a:t>
            </a:r>
            <a:r>
              <a:rPr lang="en-US" sz="3200" dirty="0"/>
              <a:t> model. Noise added is too small. </a:t>
            </a:r>
            <a:endParaRPr lang="en-US" sz="3200" dirty="0" smtClean="0"/>
          </a:p>
          <a:p>
            <a:pPr algn="just"/>
            <a:endParaRPr lang="en-US" sz="3200" dirty="0" smtClean="0"/>
          </a:p>
          <a:p>
            <a:pPr algn="ctr"/>
            <a:r>
              <a:rPr lang="en-US" sz="7500" b="1" u="sng" dirty="0" smtClean="0"/>
              <a:t>Future Work</a:t>
            </a:r>
          </a:p>
          <a:p>
            <a:pPr algn="ctr"/>
            <a:endParaRPr lang="en-US" sz="3600" b="1" u="sng" dirty="0" smtClean="0"/>
          </a:p>
          <a:p>
            <a:pPr algn="just"/>
            <a:r>
              <a:rPr lang="en-US" sz="3200" dirty="0" smtClean="0"/>
              <a:t>Lower the </a:t>
            </a:r>
            <a:r>
              <a:rPr lang="en-US" sz="3200" dirty="0" err="1" smtClean="0"/>
              <a:t>poisson</a:t>
            </a:r>
            <a:r>
              <a:rPr lang="en-US" sz="3200" dirty="0" smtClean="0"/>
              <a:t> mean and increase </a:t>
            </a:r>
            <a:r>
              <a:rPr lang="en-US" sz="3200" dirty="0"/>
              <a:t>standard deviation noise level of decay </a:t>
            </a:r>
            <a:r>
              <a:rPr lang="en-US" sz="3200" dirty="0" smtClean="0"/>
              <a:t>rate.</a:t>
            </a:r>
            <a:endParaRPr lang="en-US" sz="3200" dirty="0"/>
          </a:p>
          <a:p>
            <a:pPr algn="just"/>
            <a:endParaRPr lang="en-US" sz="3200" dirty="0" smtClean="0"/>
          </a:p>
        </p:txBody>
      </p:sp>
      <p:grpSp>
        <p:nvGrpSpPr>
          <p:cNvPr id="227" name="Group 226"/>
          <p:cNvGrpSpPr/>
          <p:nvPr/>
        </p:nvGrpSpPr>
        <p:grpSpPr>
          <a:xfrm>
            <a:off x="26262736" y="31881501"/>
            <a:ext cx="11582400" cy="3886131"/>
            <a:chOff x="26165813" y="30537769"/>
            <a:chExt cx="11582400" cy="4395721"/>
          </a:xfrm>
        </p:grpSpPr>
        <p:sp>
          <p:nvSpPr>
            <p:cNvPr id="216" name="Rectangle 215"/>
            <p:cNvSpPr/>
            <p:nvPr/>
          </p:nvSpPr>
          <p:spPr>
            <a:xfrm>
              <a:off x="26165813" y="30537769"/>
              <a:ext cx="11582400" cy="4395721"/>
            </a:xfrm>
            <a:prstGeom prst="rect">
              <a:avLst/>
            </a:prstGeom>
            <a:solidFill>
              <a:srgbClr val="7DB6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6370915" y="30924545"/>
              <a:ext cx="10961370" cy="3708707"/>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Acknowledgements</a:t>
              </a:r>
            </a:p>
            <a:p>
              <a:pPr algn="just"/>
              <a:endParaRPr lang="en-US" sz="3200" dirty="0" smtClean="0"/>
            </a:p>
            <a:p>
              <a:pPr algn="just"/>
              <a:r>
                <a:rPr lang="en-US" sz="3200" dirty="0" smtClean="0"/>
                <a:t>ED thanks the Howard Hughes Medical Institute at Spelman College (52006134) . HQ acknowledges NSF Award #1022294.</a:t>
              </a:r>
            </a:p>
          </p:txBody>
        </p:sp>
      </p:grpSp>
      <p:sp>
        <p:nvSpPr>
          <p:cNvPr id="208" name="Rectangle 207"/>
          <p:cNvSpPr/>
          <p:nvPr/>
        </p:nvSpPr>
        <p:spPr>
          <a:xfrm>
            <a:off x="14038895" y="21945600"/>
            <a:ext cx="11993293" cy="7391402"/>
          </a:xfrm>
          <a:prstGeom prst="rect">
            <a:avLst/>
          </a:prstGeom>
          <a:solidFill>
            <a:srgbClr val="7DB6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14258669" y="22130409"/>
            <a:ext cx="11601450" cy="7063472"/>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a:t>Method &amp; </a:t>
            </a:r>
            <a:r>
              <a:rPr lang="en-US" sz="7500" b="1" u="sng" dirty="0" smtClean="0"/>
              <a:t>Results</a:t>
            </a:r>
            <a:endParaRPr lang="en-US" sz="7500" b="1" u="sng" dirty="0"/>
          </a:p>
          <a:p>
            <a:pPr marL="571500" indent="-571500" algn="just">
              <a:buFont typeface="Arial" pitchFamily="34" charset="0"/>
              <a:buChar char="•"/>
            </a:pPr>
            <a:r>
              <a:rPr lang="en-US" sz="3600" dirty="0" smtClean="0"/>
              <a:t>Utilize </a:t>
            </a:r>
            <a:r>
              <a:rPr lang="en-US" sz="3600" dirty="0"/>
              <a:t>R </a:t>
            </a:r>
            <a:r>
              <a:rPr lang="en-US" sz="3600" dirty="0" smtClean="0"/>
              <a:t>studio (statistical </a:t>
            </a:r>
            <a:r>
              <a:rPr lang="en-US" sz="3600" dirty="0"/>
              <a:t>programming package) to create a reliability model which simulates the application of non-constant failure rates to the random redundant components of a system.</a:t>
            </a:r>
          </a:p>
          <a:p>
            <a:pPr marL="571500" indent="-571500">
              <a:buFont typeface="Arial" pitchFamily="34" charset="0"/>
              <a:buChar char="•"/>
            </a:pPr>
            <a:r>
              <a:rPr lang="en-US" sz="3600" dirty="0" smtClean="0"/>
              <a:t>The </a:t>
            </a:r>
            <a:r>
              <a:rPr lang="en-US" sz="3600" dirty="0" smtClean="0"/>
              <a:t>codes </a:t>
            </a:r>
            <a:r>
              <a:rPr lang="en-US" sz="3600" dirty="0" smtClean="0"/>
              <a:t>used exhibited the </a:t>
            </a:r>
            <a:r>
              <a:rPr lang="en-US" sz="3600" dirty="0" smtClean="0"/>
              <a:t>method by which  the lifespan of 15 systems, with an original 50 components (can be altered in the code) was simulated with exponential  failure rates applied. Further, the life span of the entire system, was simulated for  the total number of systems.   </a:t>
            </a:r>
          </a:p>
          <a:p>
            <a:endParaRPr lang="en-US" dirty="0"/>
          </a:p>
        </p:txBody>
      </p:sp>
      <p:grpSp>
        <p:nvGrpSpPr>
          <p:cNvPr id="25" name="Group 24"/>
          <p:cNvGrpSpPr/>
          <p:nvPr/>
        </p:nvGrpSpPr>
        <p:grpSpPr>
          <a:xfrm>
            <a:off x="14038895" y="29641800"/>
            <a:ext cx="11993294" cy="6125832"/>
            <a:chOff x="14087931" y="33111505"/>
            <a:chExt cx="11993294" cy="3062136"/>
          </a:xfrm>
        </p:grpSpPr>
        <p:sp>
          <p:nvSpPr>
            <p:cNvPr id="210" name="Rectangle 209"/>
            <p:cNvSpPr/>
            <p:nvPr/>
          </p:nvSpPr>
          <p:spPr>
            <a:xfrm>
              <a:off x="14087931" y="33111505"/>
              <a:ext cx="11993294" cy="3062136"/>
            </a:xfrm>
            <a:prstGeom prst="rect">
              <a:avLst/>
            </a:prstGeom>
            <a:solidFill>
              <a:srgbClr val="7DB6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p:cNvSpPr txBox="1"/>
            <p:nvPr/>
          </p:nvSpPr>
          <p:spPr>
            <a:xfrm>
              <a:off x="14288234" y="33249884"/>
              <a:ext cx="11601450" cy="2869285"/>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References</a:t>
              </a:r>
              <a:endParaRPr lang="en-US" sz="7500" dirty="0" smtClean="0"/>
            </a:p>
            <a:p>
              <a:pPr algn="ctr"/>
              <a:endParaRPr lang="en-US" sz="3600" b="1" u="sng" dirty="0" smtClean="0"/>
            </a:p>
            <a:p>
              <a:r>
                <a:rPr lang="en-US" sz="3200" dirty="0" err="1" smtClean="0"/>
                <a:t>Gavrilov</a:t>
              </a:r>
              <a:r>
                <a:rPr lang="en-US" sz="3200" dirty="0" smtClean="0"/>
                <a:t>, Leonid., </a:t>
              </a:r>
              <a:r>
                <a:rPr lang="en-US" sz="3200" dirty="0" err="1" smtClean="0"/>
                <a:t>Gavrilova</a:t>
              </a:r>
              <a:r>
                <a:rPr lang="en-US" sz="3200" dirty="0" smtClean="0"/>
                <a:t>, Natalia., (2001). The Reliability Theory of Aging and Longevity. </a:t>
              </a:r>
              <a:r>
                <a:rPr lang="en-US" sz="3200" dirty="0" smtClean="0"/>
                <a:t>528-536</a:t>
              </a:r>
            </a:p>
            <a:p>
              <a:r>
                <a:rPr lang="en-US" sz="3200" dirty="0" err="1"/>
                <a:t>Gavrilov</a:t>
              </a:r>
              <a:r>
                <a:rPr lang="en-US" sz="3200" dirty="0"/>
                <a:t>, Leonid., </a:t>
              </a:r>
              <a:r>
                <a:rPr lang="en-US" sz="3200" dirty="0" err="1"/>
                <a:t>Gavrilova</a:t>
              </a:r>
              <a:r>
                <a:rPr lang="en-US" sz="3200" dirty="0"/>
                <a:t>, Natalia. (2006). Models of Systems Failure in Aging. 47-51, 57-60. </a:t>
              </a:r>
            </a:p>
            <a:p>
              <a:r>
                <a:rPr lang="en-US" sz="3200" dirty="0" err="1"/>
                <a:t>Gavrilov</a:t>
              </a:r>
              <a:r>
                <a:rPr lang="en-US" sz="3200" dirty="0"/>
                <a:t>, Leonid., </a:t>
              </a:r>
              <a:r>
                <a:rPr lang="en-US" sz="3200" dirty="0" err="1"/>
                <a:t>Gavrilova</a:t>
              </a:r>
              <a:r>
                <a:rPr lang="en-US" sz="3200" dirty="0"/>
                <a:t>, Natalia. (2003). The Quest for a General Theory of Aging and Longevity. 2-7. </a:t>
              </a:r>
            </a:p>
            <a:p>
              <a:r>
                <a:rPr lang="en-US" sz="3200" dirty="0" err="1"/>
                <a:t>Hellemans</a:t>
              </a:r>
              <a:r>
                <a:rPr lang="en-US" sz="3200" dirty="0"/>
                <a:t>, Alexander, Mullins, Justin, </a:t>
              </a:r>
              <a:r>
                <a:rPr lang="en-US" sz="3200" dirty="0" err="1"/>
                <a:t>Lal</a:t>
              </a:r>
              <a:r>
                <a:rPr lang="en-US" sz="3200" dirty="0"/>
                <a:t>, </a:t>
              </a:r>
              <a:r>
                <a:rPr lang="en-US" sz="3200" dirty="0" err="1"/>
                <a:t>Amit</a:t>
              </a:r>
              <a:r>
                <a:rPr lang="en-US" sz="3200" dirty="0"/>
                <a:t>. “Why We Fall Apart”. </a:t>
              </a:r>
              <a:r>
                <a:rPr lang="en-US" sz="3200" u="sng" dirty="0"/>
                <a:t>IEEE Spectrum</a:t>
              </a:r>
              <a:r>
                <a:rPr lang="en-US" sz="3200" dirty="0"/>
                <a:t>, </a:t>
              </a:r>
              <a:r>
                <a:rPr lang="en-US" sz="3200" u="sng" dirty="0"/>
                <a:t>Vol. 41, no. 9</a:t>
              </a:r>
              <a:r>
                <a:rPr lang="en-US" sz="3200" dirty="0"/>
                <a:t>.  September 2004, p. 3. </a:t>
              </a:r>
            </a:p>
          </p:txBody>
        </p:sp>
      </p:gr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8619" y="1903997"/>
            <a:ext cx="2052523" cy="3616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72405" y="1866345"/>
            <a:ext cx="63436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varma.ece.cmu.edu/Auto-CPS-2011/logo-NSF.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35076" y="3352800"/>
            <a:ext cx="2859405" cy="285940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57409" y="6885931"/>
            <a:ext cx="12500649" cy="12080230"/>
          </a:xfrm>
          <a:prstGeom prst="rect">
            <a:avLst/>
          </a:prstGeom>
          <a:solidFill>
            <a:schemeClr val="bg1"/>
          </a:solidFill>
          <a:ln w="127000">
            <a:solidFill>
              <a:schemeClr val="accent4">
                <a:lumMod val="50000"/>
              </a:schemeClr>
            </a:solidFill>
          </a:ln>
        </p:spPr>
        <p:txBody>
          <a:bodyPr wrap="square">
            <a:spAutoFit/>
          </a:bodyPr>
          <a:lstStyle/>
          <a:p>
            <a:pPr algn="ctr"/>
            <a:r>
              <a:rPr lang="en-US" sz="7500" b="1" u="sng" dirty="0" smtClean="0"/>
              <a:t>Introduction</a:t>
            </a:r>
            <a:endParaRPr lang="en-US" sz="7500" dirty="0"/>
          </a:p>
          <a:p>
            <a:endParaRPr lang="en-US" sz="3200" dirty="0"/>
          </a:p>
          <a:p>
            <a:r>
              <a:rPr lang="en-US" sz="3200" dirty="0" smtClean="0"/>
              <a:t>Aging </a:t>
            </a:r>
            <a:r>
              <a:rPr lang="en-US" sz="3200" dirty="0"/>
              <a:t>is defined as the increasing chance of failure with time. For biological organisms, increasing risk of functional failure can lead to sickness and ultimately death. Thus, discovering the manner by which cell components of a biological system age is an important question. In the reliability model of cellular aging, components are considered functionally redundant, if one dies, the entire system does not fail, because the components are connected in parallel. The system will only fail when all of the components fail. In the human body, the cells that make up organs represent the components, and the organs represent the system. The individual components can either have the same failure rate (homogeneous) or different failure rates (heterogeneous). Biological aging can be characterized by the </a:t>
            </a:r>
            <a:r>
              <a:rPr lang="en-US" sz="3200" dirty="0" err="1"/>
              <a:t>Gompertz</a:t>
            </a:r>
            <a:r>
              <a:rPr lang="en-US" sz="3200" dirty="0"/>
              <a:t> model that indicates an exponential increase of mortality rate. Previous findings demonstrate a system with a random number of redundant components with constant failure rates. We found that heterogeneous components can also give rise to biological aging as described by the </a:t>
            </a:r>
            <a:r>
              <a:rPr lang="en-US" sz="3200" dirty="0" err="1"/>
              <a:t>Gompertz</a:t>
            </a:r>
            <a:r>
              <a:rPr lang="en-US" sz="3200" dirty="0"/>
              <a:t> model. We are also studying the impact of varying functional modules and </a:t>
            </a:r>
            <a:r>
              <a:rPr lang="en-US" sz="3200" dirty="0" smtClean="0"/>
              <a:t>heterogeneous </a:t>
            </a:r>
            <a:r>
              <a:rPr lang="en-US" sz="3200" dirty="0"/>
              <a:t>components on the emergence of biological aging characteristics, using R studio. R studio is software for statistical computing and graphics.</a:t>
            </a:r>
          </a:p>
        </p:txBody>
      </p:sp>
      <p:grpSp>
        <p:nvGrpSpPr>
          <p:cNvPr id="220" name="Group 219"/>
          <p:cNvGrpSpPr/>
          <p:nvPr/>
        </p:nvGrpSpPr>
        <p:grpSpPr>
          <a:xfrm>
            <a:off x="793087" y="19623042"/>
            <a:ext cx="4983918" cy="3707534"/>
            <a:chOff x="960120" y="20669251"/>
            <a:chExt cx="6160770" cy="5752701"/>
          </a:xfrm>
        </p:grpSpPr>
        <p:sp>
          <p:nvSpPr>
            <p:cNvPr id="100" name="Rectangle 99"/>
            <p:cNvSpPr/>
            <p:nvPr/>
          </p:nvSpPr>
          <p:spPr>
            <a:xfrm>
              <a:off x="960120" y="20669251"/>
              <a:ext cx="6160770" cy="5752701"/>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8419" tIns="214209" rIns="428419" bIns="214209" anchor="ctr"/>
            <a:lstStyle/>
            <a:p>
              <a:pPr algn="ctr"/>
              <a:endParaRPr lang="en-US">
                <a:solidFill>
                  <a:srgbClr val="FFFFFF"/>
                </a:solidFill>
                <a:cs typeface="Arial" charset="0"/>
              </a:endParaRPr>
            </a:p>
          </p:txBody>
        </p:sp>
        <p:grpSp>
          <p:nvGrpSpPr>
            <p:cNvPr id="87" name="Group 86"/>
            <p:cNvGrpSpPr/>
            <p:nvPr/>
          </p:nvGrpSpPr>
          <p:grpSpPr>
            <a:xfrm>
              <a:off x="1380958" y="20909116"/>
              <a:ext cx="5419892" cy="5379884"/>
              <a:chOff x="1024627" y="1828800"/>
              <a:chExt cx="4421199" cy="4254472"/>
            </a:xfrm>
            <a:noFill/>
          </p:grpSpPr>
          <p:sp>
            <p:nvSpPr>
              <p:cNvPr id="88" name="TextBox 87"/>
              <p:cNvSpPr txBox="1"/>
              <p:nvPr/>
            </p:nvSpPr>
            <p:spPr>
              <a:xfrm>
                <a:off x="2438400" y="5791200"/>
                <a:ext cx="1752600" cy="292072"/>
              </a:xfrm>
              <a:prstGeom prst="rect">
                <a:avLst/>
              </a:prstGeom>
              <a:grpFill/>
              <a:ln w="127000">
                <a:noFill/>
              </a:ln>
            </p:spPr>
            <p:txBody>
              <a:bodyPr wrap="square" rtlCol="0">
                <a:spAutoFit/>
              </a:bodyPr>
              <a:lstStyle/>
              <a:p>
                <a:r>
                  <a:rPr lang="en-US" b="1" dirty="0" smtClean="0"/>
                  <a:t>Time</a:t>
                </a:r>
                <a:endParaRPr lang="en-US" b="1" dirty="0"/>
              </a:p>
            </p:txBody>
          </p:sp>
          <p:grpSp>
            <p:nvGrpSpPr>
              <p:cNvPr id="89" name="Group 11"/>
              <p:cNvGrpSpPr/>
              <p:nvPr/>
            </p:nvGrpSpPr>
            <p:grpSpPr>
              <a:xfrm>
                <a:off x="1024627" y="1828800"/>
                <a:ext cx="4421199" cy="4063220"/>
                <a:chOff x="1024627" y="1905000"/>
                <a:chExt cx="4421199" cy="4063220"/>
              </a:xfrm>
              <a:grpFill/>
            </p:grpSpPr>
            <p:pic>
              <p:nvPicPr>
                <p:cNvPr id="90" name="Picture 3" descr="~AUT0004"/>
                <p:cNvPicPr>
                  <a:picLocks noGrp="1" noChangeAspect="1" noChangeArrowheads="1"/>
                </p:cNvPicPr>
                <p:nvPr>
                  <p:ph sz="quarter" idx="1"/>
                </p:nvPr>
              </p:nvPicPr>
              <p:blipFill>
                <a:blip r:embed="rId6" cstate="print"/>
                <a:srcRect t="9677" b="9677"/>
                <a:stretch>
                  <a:fillRect/>
                </a:stretch>
              </p:blipFill>
              <p:spPr>
                <a:xfrm>
                  <a:off x="1178626" y="2158219"/>
                  <a:ext cx="4267200" cy="3810001"/>
                </a:xfrm>
                <a:grpFill/>
                <a:ln w="127000">
                  <a:noFill/>
                </a:ln>
              </p:spPr>
            </p:pic>
            <p:sp>
              <p:nvSpPr>
                <p:cNvPr id="91" name="TextBox 90"/>
                <p:cNvSpPr txBox="1"/>
                <p:nvPr/>
              </p:nvSpPr>
              <p:spPr>
                <a:xfrm rot="16200000" flipH="1">
                  <a:off x="32266" y="3887961"/>
                  <a:ext cx="2286000" cy="301277"/>
                </a:xfrm>
                <a:prstGeom prst="rect">
                  <a:avLst/>
                </a:prstGeom>
                <a:grpFill/>
                <a:ln w="127000">
                  <a:noFill/>
                </a:ln>
              </p:spPr>
              <p:txBody>
                <a:bodyPr wrap="square" rtlCol="0">
                  <a:spAutoFit/>
                </a:bodyPr>
                <a:lstStyle/>
                <a:p>
                  <a:r>
                    <a:rPr lang="en-US" b="1" dirty="0" smtClean="0"/>
                    <a:t>Log of Failure Rate</a:t>
                  </a:r>
                  <a:endParaRPr lang="en-US" b="1" dirty="0"/>
                </a:p>
              </p:txBody>
            </p:sp>
            <p:sp>
              <p:nvSpPr>
                <p:cNvPr id="92" name="TextBox 91"/>
                <p:cNvSpPr txBox="1"/>
                <p:nvPr/>
              </p:nvSpPr>
              <p:spPr>
                <a:xfrm>
                  <a:off x="1905000" y="1905000"/>
                  <a:ext cx="3276600" cy="292072"/>
                </a:xfrm>
                <a:prstGeom prst="rect">
                  <a:avLst/>
                </a:prstGeom>
                <a:grpFill/>
                <a:ln w="127000">
                  <a:noFill/>
                </a:ln>
              </p:spPr>
              <p:txBody>
                <a:bodyPr wrap="square" rtlCol="0">
                  <a:spAutoFit/>
                </a:bodyPr>
                <a:lstStyle/>
                <a:p>
                  <a:r>
                    <a:rPr lang="en-US" b="1" dirty="0" smtClean="0"/>
                    <a:t>Gompertz Law of Mortality</a:t>
                  </a:r>
                  <a:endParaRPr lang="en-US" b="1" dirty="0"/>
                </a:p>
              </p:txBody>
            </p:sp>
          </p:grpSp>
        </p:grpSp>
      </p:grpSp>
      <p:pic>
        <p:nvPicPr>
          <p:cNvPr id="29" name="Picture 7" descr="0904agef5"/>
          <p:cNvPicPr>
            <a:picLocks noChangeAspect="1" noChangeArrowheads="1"/>
          </p:cNvPicPr>
          <p:nvPr/>
        </p:nvPicPr>
        <p:blipFill>
          <a:blip r:embed="rId7" cstate="print"/>
          <a:srcRect/>
          <a:stretch>
            <a:fillRect/>
          </a:stretch>
        </p:blipFill>
        <p:spPr bwMode="auto">
          <a:xfrm>
            <a:off x="8456215" y="23112019"/>
            <a:ext cx="5265500" cy="5623213"/>
          </a:xfrm>
          <a:prstGeom prst="rect">
            <a:avLst/>
          </a:prstGeom>
          <a:solidFill>
            <a:schemeClr val="accent4">
              <a:lumMod val="40000"/>
              <a:lumOff val="60000"/>
            </a:schemeClr>
          </a:solidFill>
          <a:ln w="127000">
            <a:solidFill>
              <a:schemeClr val="accent4">
                <a:lumMod val="50000"/>
              </a:schemeClr>
            </a:solidFill>
            <a:miter lim="800000"/>
            <a:headEnd/>
            <a:tailEnd/>
          </a:ln>
        </p:spPr>
      </p:pic>
      <p:sp>
        <p:nvSpPr>
          <p:cNvPr id="204" name="Rectangle 203"/>
          <p:cNvSpPr/>
          <p:nvPr/>
        </p:nvSpPr>
        <p:spPr>
          <a:xfrm>
            <a:off x="640080" y="32414736"/>
            <a:ext cx="13041630" cy="3475855"/>
          </a:xfrm>
          <a:prstGeom prst="rect">
            <a:avLst/>
          </a:prstGeom>
          <a:solidFill>
            <a:srgbClr val="7DB6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879234" y="32525434"/>
            <a:ext cx="12538819" cy="3242198"/>
          </a:xfrm>
          <a:prstGeom prst="rect">
            <a:avLst/>
          </a:prstGeom>
          <a:solidFill>
            <a:schemeClr val="bg1"/>
          </a:solidFill>
          <a:ln w="127000">
            <a:solidFill>
              <a:schemeClr val="accent4">
                <a:lumMod val="50000"/>
              </a:schemeClr>
            </a:solidFill>
          </a:ln>
        </p:spPr>
        <p:txBody>
          <a:bodyPr wrap="square" lIns="376202" tIns="188101" rIns="376202" bIns="188101">
            <a:spAutoFit/>
          </a:bodyPr>
          <a:lstStyle/>
          <a:p>
            <a:pPr algn="ctr"/>
            <a:r>
              <a:rPr lang="en-US" sz="7000" b="1" u="sng" dirty="0" smtClean="0"/>
              <a:t>Objective</a:t>
            </a:r>
            <a:endParaRPr lang="en-US" sz="7000" dirty="0"/>
          </a:p>
          <a:p>
            <a:pPr algn="just"/>
            <a:endParaRPr lang="en-US" sz="800" b="1" u="sng" dirty="0"/>
          </a:p>
          <a:p>
            <a:pPr algn="just">
              <a:buFont typeface="Arial" charset="0"/>
              <a:buChar char="•"/>
            </a:pPr>
            <a:r>
              <a:rPr lang="en-US" sz="3400" dirty="0" smtClean="0"/>
              <a:t>Determine after performing simulations </a:t>
            </a:r>
            <a:r>
              <a:rPr lang="en-US" sz="3400" dirty="0"/>
              <a:t>whether the application </a:t>
            </a:r>
            <a:r>
              <a:rPr lang="en-US" sz="3400" dirty="0" smtClean="0"/>
              <a:t>of heterogeneous </a:t>
            </a:r>
            <a:r>
              <a:rPr lang="en-US" sz="3400" dirty="0"/>
              <a:t>failure rates gives rise to a Gompertz </a:t>
            </a:r>
            <a:r>
              <a:rPr lang="en-US" sz="3400" dirty="0" smtClean="0"/>
              <a:t>Model, the key biological feature of aging</a:t>
            </a:r>
            <a:r>
              <a:rPr lang="en-US" sz="3600" dirty="0" smtClean="0"/>
              <a:t>. </a:t>
            </a:r>
            <a:endParaRPr lang="en-US" sz="3600" dirty="0"/>
          </a:p>
        </p:txBody>
      </p:sp>
      <p:grpSp>
        <p:nvGrpSpPr>
          <p:cNvPr id="225" name="Group 224"/>
          <p:cNvGrpSpPr/>
          <p:nvPr/>
        </p:nvGrpSpPr>
        <p:grpSpPr>
          <a:xfrm>
            <a:off x="686918" y="29028518"/>
            <a:ext cx="13041630" cy="3200401"/>
            <a:chOff x="640080" y="28879027"/>
            <a:chExt cx="13041630" cy="3200401"/>
          </a:xfrm>
        </p:grpSpPr>
        <p:sp>
          <p:nvSpPr>
            <p:cNvPr id="202" name="Rectangle 201"/>
            <p:cNvSpPr/>
            <p:nvPr/>
          </p:nvSpPr>
          <p:spPr>
            <a:xfrm>
              <a:off x="640080" y="28879027"/>
              <a:ext cx="13041630" cy="3200401"/>
            </a:xfrm>
            <a:prstGeom prst="rect">
              <a:avLst/>
            </a:prstGeom>
            <a:solidFill>
              <a:srgbClr val="7DB6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785460" y="29028518"/>
              <a:ext cx="12635706" cy="2842088"/>
            </a:xfrm>
            <a:prstGeom prst="rect">
              <a:avLst/>
            </a:prstGeom>
            <a:solidFill>
              <a:schemeClr val="bg1"/>
            </a:solidFill>
            <a:ln w="127000">
              <a:solidFill>
                <a:schemeClr val="accent4">
                  <a:lumMod val="50000"/>
                </a:schemeClr>
              </a:solidFill>
            </a:ln>
          </p:spPr>
          <p:txBody>
            <a:bodyPr wrap="square" lIns="376202" tIns="188101" rIns="376202" bIns="188101">
              <a:spAutoFit/>
            </a:bodyPr>
            <a:lstStyle/>
            <a:p>
              <a:pPr algn="just">
                <a:defRPr/>
              </a:pPr>
              <a:r>
                <a:rPr lang="en-US" sz="3200" dirty="0"/>
                <a:t>The left diagram illustrates </a:t>
              </a:r>
              <a:r>
                <a:rPr lang="en-US" sz="3200" dirty="0" smtClean="0"/>
                <a:t>subsystems (e.g. organs) </a:t>
              </a:r>
              <a:r>
                <a:rPr lang="en-US" sz="3200" dirty="0"/>
                <a:t>composed </a:t>
              </a:r>
              <a:r>
                <a:rPr lang="en-US" sz="3200" dirty="0" smtClean="0"/>
                <a:t>of a </a:t>
              </a:r>
              <a:r>
                <a:rPr lang="en-US" sz="3200" dirty="0"/>
                <a:t>various number of components. </a:t>
              </a:r>
              <a:r>
                <a:rPr lang="en-US" sz="3200" dirty="0" smtClean="0"/>
                <a:t>In the bottom half, there are a random number of failed components. The graph on the right  </a:t>
              </a:r>
              <a:r>
                <a:rPr lang="en-US" sz="3200" dirty="0"/>
                <a:t>shows, early age failure rates decrease with an increase in components. </a:t>
              </a:r>
            </a:p>
          </p:txBody>
        </p:sp>
      </p:grpSp>
      <p:sp>
        <p:nvSpPr>
          <p:cNvPr id="200" name="Rectangle 199"/>
          <p:cNvSpPr/>
          <p:nvPr/>
        </p:nvSpPr>
        <p:spPr>
          <a:xfrm>
            <a:off x="5911364" y="19623042"/>
            <a:ext cx="7810351" cy="3246011"/>
          </a:xfrm>
          <a:prstGeom prst="rect">
            <a:avLst/>
          </a:prstGeom>
          <a:solidFill>
            <a:srgbClr val="7DB6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6048373" y="19988489"/>
            <a:ext cx="7536331" cy="2554545"/>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Left graph shows </a:t>
            </a:r>
            <a:r>
              <a:rPr lang="en-US" sz="3200" dirty="0" smtClean="0"/>
              <a:t>the general behavior exhibited by the Gompertz Model </a:t>
            </a:r>
            <a:r>
              <a:rPr lang="en-US" sz="3200" dirty="0" smtClean="0"/>
              <a:t>with </a:t>
            </a:r>
            <a:r>
              <a:rPr lang="en-US" sz="3200" dirty="0" smtClean="0"/>
              <a:t>the logarithm of the failure rate </a:t>
            </a:r>
            <a:r>
              <a:rPr lang="en-US" sz="3200" dirty="0" smtClean="0"/>
              <a:t>versus</a:t>
            </a:r>
            <a:r>
              <a:rPr lang="en-US" sz="3200" dirty="0" smtClean="0"/>
              <a:t> </a:t>
            </a:r>
            <a:r>
              <a:rPr lang="en-US" sz="3200" dirty="0" smtClean="0"/>
              <a:t>time. One expects </a:t>
            </a:r>
            <a:r>
              <a:rPr lang="en-US" sz="3200" dirty="0" smtClean="0"/>
              <a:t>the shown linear trend.</a:t>
            </a:r>
            <a:endParaRPr lang="en-US" sz="3200" dirty="0"/>
          </a:p>
        </p:txBody>
      </p:sp>
      <p:pic>
        <p:nvPicPr>
          <p:cNvPr id="5" name="Picture 4"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3087" y="23698994"/>
            <a:ext cx="7334476" cy="5028217"/>
          </a:xfrm>
          <a:prstGeom prst="rect">
            <a:avLst/>
          </a:prstGeom>
          <a:ln w="127000">
            <a:solidFill>
              <a:schemeClr val="accent4">
                <a:lumMod val="50000"/>
              </a:schemeClr>
            </a:solidFill>
          </a:ln>
        </p:spPr>
      </p:pic>
      <p:grpSp>
        <p:nvGrpSpPr>
          <p:cNvPr id="26" name="Group 25"/>
          <p:cNvGrpSpPr/>
          <p:nvPr/>
        </p:nvGrpSpPr>
        <p:grpSpPr>
          <a:xfrm>
            <a:off x="14038895" y="6553200"/>
            <a:ext cx="23806241" cy="15110161"/>
            <a:chOff x="14038895" y="6553200"/>
            <a:chExt cx="23759144" cy="15244314"/>
          </a:xfrm>
        </p:grpSpPr>
        <p:sp>
          <p:nvSpPr>
            <p:cNvPr id="22" name="Rectangle 21"/>
            <p:cNvSpPr/>
            <p:nvPr/>
          </p:nvSpPr>
          <p:spPr>
            <a:xfrm>
              <a:off x="26262736" y="6553200"/>
              <a:ext cx="11132122" cy="15244314"/>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8419" tIns="214209" rIns="428419" bIns="214209" anchor="ctr"/>
            <a:lstStyle/>
            <a:p>
              <a:pPr algn="ctr"/>
              <a:endParaRPr lang="en-US" sz="5000" b="1" u="sng"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a:solidFill>
                  <a:schemeClr val="tx1"/>
                </a:solidFill>
                <a:cs typeface="Arial" charset="0"/>
              </a:endParaRPr>
            </a:p>
          </p:txBody>
        </p:sp>
        <p:sp>
          <p:nvSpPr>
            <p:cNvPr id="99" name="TextBox 98"/>
            <p:cNvSpPr txBox="1"/>
            <p:nvPr/>
          </p:nvSpPr>
          <p:spPr>
            <a:xfrm>
              <a:off x="28883610" y="10953750"/>
              <a:ext cx="98679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79" name="TextBox 178"/>
            <p:cNvSpPr txBox="1"/>
            <p:nvPr/>
          </p:nvSpPr>
          <p:spPr>
            <a:xfrm rot="16200000">
              <a:off x="26212845" y="9394814"/>
              <a:ext cx="1211723"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1" name="TextBox 180"/>
            <p:cNvSpPr txBox="1"/>
            <p:nvPr/>
          </p:nvSpPr>
          <p:spPr>
            <a:xfrm rot="16200000">
              <a:off x="30444813" y="9273037"/>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
          <p:nvSpPr>
            <p:cNvPr id="182" name="Down Arrow 181"/>
            <p:cNvSpPr/>
            <p:nvPr/>
          </p:nvSpPr>
          <p:spPr>
            <a:xfrm>
              <a:off x="36004500" y="10191750"/>
              <a:ext cx="560070" cy="93345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104132" tIns="52066" rIns="104132" bIns="52066" rtlCol="0" anchor="ctr"/>
            <a:lstStyle/>
            <a:p>
              <a:pPr algn="ctr"/>
              <a:endParaRPr lang="en-US"/>
            </a:p>
          </p:txBody>
        </p:sp>
        <p:sp>
          <p:nvSpPr>
            <p:cNvPr id="183" name="TextBox 182"/>
            <p:cNvSpPr txBox="1"/>
            <p:nvPr/>
          </p:nvSpPr>
          <p:spPr>
            <a:xfrm>
              <a:off x="35444430" y="9334501"/>
              <a:ext cx="1760220" cy="659147"/>
            </a:xfrm>
            <a:prstGeom prst="rect">
              <a:avLst/>
            </a:prstGeom>
            <a:solidFill>
              <a:schemeClr val="bg1"/>
            </a:solidFill>
          </p:spPr>
          <p:txBody>
            <a:bodyPr wrap="square" lIns="104132" tIns="52066" rIns="104132" bIns="52066" rtlCol="0">
              <a:spAutoFit/>
            </a:bodyPr>
            <a:lstStyle/>
            <a:p>
              <a:pPr algn="ctr"/>
              <a:r>
                <a:rPr lang="en-US" dirty="0" smtClean="0"/>
                <a:t>Low Heterogeneity</a:t>
              </a:r>
              <a:endParaRPr lang="en-US" dirty="0"/>
            </a:p>
          </p:txBody>
        </p:sp>
        <p:sp>
          <p:nvSpPr>
            <p:cNvPr id="184" name="TextBox 183"/>
            <p:cNvSpPr txBox="1"/>
            <p:nvPr/>
          </p:nvSpPr>
          <p:spPr>
            <a:xfrm>
              <a:off x="35364420" y="19907251"/>
              <a:ext cx="1760220" cy="659147"/>
            </a:xfrm>
            <a:prstGeom prst="rect">
              <a:avLst/>
            </a:prstGeom>
            <a:solidFill>
              <a:schemeClr val="bg1"/>
            </a:solidFill>
          </p:spPr>
          <p:txBody>
            <a:bodyPr wrap="square" lIns="104132" tIns="52066" rIns="104132" bIns="52066" rtlCol="0">
              <a:spAutoFit/>
            </a:bodyPr>
            <a:lstStyle/>
            <a:p>
              <a:pPr algn="ctr"/>
              <a:r>
                <a:rPr lang="en-US" dirty="0" smtClean="0"/>
                <a:t>High Heterogeneity</a:t>
              </a:r>
              <a:endParaRPr lang="en-US" dirty="0"/>
            </a:p>
          </p:txBody>
        </p:sp>
        <p:sp>
          <p:nvSpPr>
            <p:cNvPr id="185" name="TextBox 184"/>
            <p:cNvSpPr txBox="1"/>
            <p:nvPr/>
          </p:nvSpPr>
          <p:spPr>
            <a:xfrm rot="16200000">
              <a:off x="26292168" y="11966961"/>
              <a:ext cx="1211723"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6" name="TextBox 185"/>
            <p:cNvSpPr txBox="1"/>
            <p:nvPr/>
          </p:nvSpPr>
          <p:spPr>
            <a:xfrm rot="16200000">
              <a:off x="26209984" y="15620425"/>
              <a:ext cx="1211723"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7" name="TextBox 186"/>
            <p:cNvSpPr txBox="1"/>
            <p:nvPr/>
          </p:nvSpPr>
          <p:spPr>
            <a:xfrm rot="16200000" flipH="1">
              <a:off x="26115530" y="18867992"/>
              <a:ext cx="1360028"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88" name="TextBox 187"/>
            <p:cNvSpPr txBox="1"/>
            <p:nvPr/>
          </p:nvSpPr>
          <p:spPr>
            <a:xfrm>
              <a:off x="28833980" y="14125230"/>
              <a:ext cx="81915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89" name="TextBox 188"/>
            <p:cNvSpPr txBox="1"/>
            <p:nvPr/>
          </p:nvSpPr>
          <p:spPr>
            <a:xfrm>
              <a:off x="28774123" y="17319854"/>
              <a:ext cx="82677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0" name="TextBox 189"/>
            <p:cNvSpPr txBox="1"/>
            <p:nvPr/>
          </p:nvSpPr>
          <p:spPr>
            <a:xfrm>
              <a:off x="33105147" y="20375324"/>
              <a:ext cx="101346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1" name="TextBox 190"/>
            <p:cNvSpPr txBox="1"/>
            <p:nvPr/>
          </p:nvSpPr>
          <p:spPr>
            <a:xfrm>
              <a:off x="28621723" y="20370856"/>
              <a:ext cx="113157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2" name="TextBox 191"/>
            <p:cNvSpPr txBox="1"/>
            <p:nvPr/>
          </p:nvSpPr>
          <p:spPr>
            <a:xfrm>
              <a:off x="33124140" y="17319854"/>
              <a:ext cx="93726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3" name="TextBox 192"/>
            <p:cNvSpPr txBox="1"/>
            <p:nvPr/>
          </p:nvSpPr>
          <p:spPr>
            <a:xfrm>
              <a:off x="33277826" y="14176896"/>
              <a:ext cx="85725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4" name="TextBox 193"/>
            <p:cNvSpPr txBox="1"/>
            <p:nvPr/>
          </p:nvSpPr>
          <p:spPr>
            <a:xfrm>
              <a:off x="33124140" y="11006807"/>
              <a:ext cx="93726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95" name="TextBox 194"/>
            <p:cNvSpPr txBox="1"/>
            <p:nvPr/>
          </p:nvSpPr>
          <p:spPr>
            <a:xfrm rot="16200000">
              <a:off x="30548058" y="12139956"/>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
          <p:nvSpPr>
            <p:cNvPr id="196" name="TextBox 195"/>
            <p:cNvSpPr txBox="1"/>
            <p:nvPr/>
          </p:nvSpPr>
          <p:spPr>
            <a:xfrm rot="16200000">
              <a:off x="30357635" y="15620425"/>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
          <p:nvSpPr>
            <p:cNvPr id="197" name="TextBox 196"/>
            <p:cNvSpPr txBox="1"/>
            <p:nvPr/>
          </p:nvSpPr>
          <p:spPr>
            <a:xfrm rot="16200000">
              <a:off x="30365534" y="18824565"/>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pic>
          <p:nvPicPr>
            <p:cNvPr id="8" name="Picture 7"/>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747727" y="7971978"/>
              <a:ext cx="4271765" cy="3378577"/>
            </a:xfrm>
            <a:prstGeom prst="rect">
              <a:avLst/>
            </a:prstGeom>
            <a:noFill/>
          </p:spPr>
        </p:pic>
        <p:sp>
          <p:nvSpPr>
            <p:cNvPr id="9" name="TextBox 8"/>
            <p:cNvSpPr txBox="1"/>
            <p:nvPr/>
          </p:nvSpPr>
          <p:spPr>
            <a:xfrm>
              <a:off x="26596947" y="6799504"/>
              <a:ext cx="11201092" cy="1200329"/>
            </a:xfrm>
            <a:prstGeom prst="rect">
              <a:avLst/>
            </a:prstGeom>
            <a:noFill/>
          </p:spPr>
          <p:txBody>
            <a:bodyPr wrap="square" rtlCol="0">
              <a:spAutoFit/>
            </a:bodyPr>
            <a:lstStyle/>
            <a:p>
              <a:pPr algn="ctr"/>
              <a:r>
                <a:rPr lang="en-US" sz="7200" b="1" u="sng" dirty="0" smtClean="0"/>
                <a:t>Variable Configuration</a:t>
              </a:r>
              <a:endParaRPr lang="en-US" sz="7200" b="1" u="sng" dirty="0"/>
            </a:p>
          </p:txBody>
        </p:sp>
        <p:pic>
          <p:nvPicPr>
            <p:cNvPr id="10" name="Picture 9"/>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165404" y="7971978"/>
              <a:ext cx="4429448" cy="3503290"/>
            </a:xfrm>
            <a:prstGeom prst="rect">
              <a:avLst/>
            </a:prstGeom>
          </p:spPr>
        </p:pic>
        <p:pic>
          <p:nvPicPr>
            <p:cNvPr id="11" name="Picture 10"/>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201611" y="11038463"/>
              <a:ext cx="4363167" cy="3450868"/>
            </a:xfrm>
            <a:prstGeom prst="rect">
              <a:avLst/>
            </a:prstGeom>
          </p:spPr>
        </p:pic>
        <p:pic>
          <p:nvPicPr>
            <p:cNvPr id="12" name="Picture 11"/>
            <p:cNvPicPr>
              <a:picLocks noChangeAspect="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755767" y="11018775"/>
              <a:ext cx="4294547" cy="3396596"/>
            </a:xfrm>
            <a:prstGeom prst="rect">
              <a:avLst/>
            </a:prstGeom>
          </p:spPr>
        </p:pic>
        <p:pic>
          <p:nvPicPr>
            <p:cNvPr id="13" name="Picture 12"/>
            <p:cNvPicPr>
              <a:picLocks noChangeAspect="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244585" y="14222428"/>
              <a:ext cx="4344928" cy="3436442"/>
            </a:xfrm>
            <a:prstGeom prst="rect">
              <a:avLst/>
            </a:prstGeom>
          </p:spPr>
        </p:pic>
        <p:pic>
          <p:nvPicPr>
            <p:cNvPr id="14" name="Picture 13"/>
            <p:cNvPicPr>
              <a:picLocks noChangeAspect="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748591" y="14254183"/>
              <a:ext cx="4284495" cy="3388645"/>
            </a:xfrm>
            <a:prstGeom prst="rect">
              <a:avLst/>
            </a:prstGeom>
          </p:spPr>
        </p:pic>
        <p:pic>
          <p:nvPicPr>
            <p:cNvPr id="15" name="Picture 14"/>
            <p:cNvPicPr>
              <a:picLocks noChangeAspect="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201611" y="17398139"/>
              <a:ext cx="4242819" cy="3355684"/>
            </a:xfrm>
            <a:prstGeom prst="rect">
              <a:avLst/>
            </a:prstGeom>
          </p:spPr>
        </p:pic>
        <p:pic>
          <p:nvPicPr>
            <p:cNvPr id="16" name="Picture 15"/>
            <p:cNvPicPr>
              <a:picLocks noChangeAspect="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842124" y="17412245"/>
              <a:ext cx="4223948" cy="3340759"/>
            </a:xfrm>
            <a:prstGeom prst="rect">
              <a:avLst/>
            </a:prstGeom>
          </p:spPr>
        </p:pic>
        <p:grpSp>
          <p:nvGrpSpPr>
            <p:cNvPr id="23" name="Group 22"/>
            <p:cNvGrpSpPr/>
            <p:nvPr/>
          </p:nvGrpSpPr>
          <p:grpSpPr>
            <a:xfrm>
              <a:off x="14038895" y="6629400"/>
              <a:ext cx="11797838" cy="15168114"/>
              <a:chOff x="13921738" y="11197881"/>
              <a:chExt cx="11797838" cy="15669396"/>
            </a:xfrm>
          </p:grpSpPr>
          <p:sp>
            <p:nvSpPr>
              <p:cNvPr id="77" name="Rectangle 76"/>
              <p:cNvSpPr/>
              <p:nvPr/>
            </p:nvSpPr>
            <p:spPr>
              <a:xfrm>
                <a:off x="13921738" y="11197881"/>
                <a:ext cx="11797838" cy="15669396"/>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28419" tIns="214209" rIns="428419" bIns="214209" anchor="ctr"/>
              <a:lstStyle/>
              <a:p>
                <a:pPr algn="ctr"/>
                <a:endParaRPr lang="en-US" sz="5000" b="1" u="sng"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smtClean="0">
                  <a:solidFill>
                    <a:schemeClr val="tx1"/>
                  </a:solidFill>
                  <a:cs typeface="Arial" charset="0"/>
                </a:endParaRPr>
              </a:p>
              <a:p>
                <a:pPr algn="ctr"/>
                <a:endParaRPr lang="en-US" sz="5000" dirty="0">
                  <a:solidFill>
                    <a:schemeClr val="tx1"/>
                  </a:solidFill>
                  <a:cs typeface="Arial" charset="0"/>
                </a:endParaRPr>
              </a:p>
            </p:txBody>
          </p:sp>
          <p:pic>
            <p:nvPicPr>
              <p:cNvPr id="78" name="Picture 77"/>
              <p:cNvPicPr>
                <a:picLocks noChangeAspect="1"/>
              </p:cNvPicPr>
              <p:nvPr/>
            </p:nvPicPr>
            <p:blipFill>
              <a:blip r:embed="rId17" cstate="print"/>
              <a:stretch>
                <a:fillRect/>
              </a:stretch>
            </p:blipFill>
            <p:spPr>
              <a:xfrm>
                <a:off x="15161324" y="12668250"/>
                <a:ext cx="3808273" cy="3075460"/>
              </a:xfrm>
              <a:prstGeom prst="rect">
                <a:avLst/>
              </a:prstGeom>
            </p:spPr>
          </p:pic>
          <p:pic>
            <p:nvPicPr>
              <p:cNvPr id="79" name="Picture 78"/>
              <p:cNvPicPr>
                <a:picLocks noChangeAspect="1"/>
              </p:cNvPicPr>
              <p:nvPr/>
            </p:nvPicPr>
            <p:blipFill>
              <a:blip r:embed="rId18" cstate="print"/>
              <a:stretch>
                <a:fillRect/>
              </a:stretch>
            </p:blipFill>
            <p:spPr>
              <a:xfrm>
                <a:off x="19239545" y="16097250"/>
                <a:ext cx="3808273" cy="3075460"/>
              </a:xfrm>
              <a:prstGeom prst="rect">
                <a:avLst/>
              </a:prstGeom>
            </p:spPr>
          </p:pic>
          <p:pic>
            <p:nvPicPr>
              <p:cNvPr id="80" name="Picture 79"/>
              <p:cNvPicPr>
                <a:picLocks noChangeAspect="1"/>
              </p:cNvPicPr>
              <p:nvPr/>
            </p:nvPicPr>
            <p:blipFill>
              <a:blip r:embed="rId19" cstate="print"/>
              <a:stretch>
                <a:fillRect/>
              </a:stretch>
            </p:blipFill>
            <p:spPr>
              <a:xfrm>
                <a:off x="15159035" y="16002000"/>
                <a:ext cx="3808273" cy="3075460"/>
              </a:xfrm>
              <a:prstGeom prst="rect">
                <a:avLst/>
              </a:prstGeom>
            </p:spPr>
          </p:pic>
          <p:pic>
            <p:nvPicPr>
              <p:cNvPr id="81" name="Picture 80"/>
              <p:cNvPicPr>
                <a:picLocks noChangeAspect="1"/>
              </p:cNvPicPr>
              <p:nvPr/>
            </p:nvPicPr>
            <p:blipFill>
              <a:blip r:embed="rId20" cstate="print"/>
              <a:stretch>
                <a:fillRect/>
              </a:stretch>
            </p:blipFill>
            <p:spPr>
              <a:xfrm>
                <a:off x="19241834" y="19526250"/>
                <a:ext cx="3808273" cy="3075460"/>
              </a:xfrm>
              <a:prstGeom prst="rect">
                <a:avLst/>
              </a:prstGeom>
            </p:spPr>
          </p:pic>
          <p:pic>
            <p:nvPicPr>
              <p:cNvPr id="82" name="Picture 81"/>
              <p:cNvPicPr>
                <a:picLocks noChangeAspect="1"/>
              </p:cNvPicPr>
              <p:nvPr/>
            </p:nvPicPr>
            <p:blipFill>
              <a:blip r:embed="rId21" cstate="print"/>
              <a:stretch>
                <a:fillRect/>
              </a:stretch>
            </p:blipFill>
            <p:spPr>
              <a:xfrm>
                <a:off x="15161324" y="19594040"/>
                <a:ext cx="3808273" cy="3075460"/>
              </a:xfrm>
              <a:prstGeom prst="rect">
                <a:avLst/>
              </a:prstGeom>
            </p:spPr>
          </p:pic>
          <p:pic>
            <p:nvPicPr>
              <p:cNvPr id="83" name="Picture 82"/>
              <p:cNvPicPr>
                <a:picLocks noChangeAspect="1"/>
              </p:cNvPicPr>
              <p:nvPr/>
            </p:nvPicPr>
            <p:blipFill>
              <a:blip r:embed="rId22" cstate="print"/>
              <a:stretch>
                <a:fillRect/>
              </a:stretch>
            </p:blipFill>
            <p:spPr>
              <a:xfrm>
                <a:off x="19239545" y="22764750"/>
                <a:ext cx="3808273" cy="3075460"/>
              </a:xfrm>
              <a:prstGeom prst="rect">
                <a:avLst/>
              </a:prstGeom>
            </p:spPr>
          </p:pic>
          <p:pic>
            <p:nvPicPr>
              <p:cNvPr id="84" name="Picture 83"/>
              <p:cNvPicPr>
                <a:picLocks noChangeAspect="1"/>
              </p:cNvPicPr>
              <p:nvPr/>
            </p:nvPicPr>
            <p:blipFill>
              <a:blip r:embed="rId23" cstate="print"/>
              <a:stretch>
                <a:fillRect/>
              </a:stretch>
            </p:blipFill>
            <p:spPr>
              <a:xfrm>
                <a:off x="15239045" y="22764750"/>
                <a:ext cx="3808273" cy="3075460"/>
              </a:xfrm>
              <a:prstGeom prst="rect">
                <a:avLst/>
              </a:prstGeom>
            </p:spPr>
          </p:pic>
          <p:pic>
            <p:nvPicPr>
              <p:cNvPr id="85" name="Picture 84"/>
              <p:cNvPicPr>
                <a:picLocks noChangeAspect="1"/>
              </p:cNvPicPr>
              <p:nvPr/>
            </p:nvPicPr>
            <p:blipFill>
              <a:blip r:embed="rId24" cstate="print"/>
              <a:stretch>
                <a:fillRect/>
              </a:stretch>
            </p:blipFill>
            <p:spPr>
              <a:xfrm>
                <a:off x="19319555" y="12736040"/>
                <a:ext cx="3808273" cy="3075460"/>
              </a:xfrm>
              <a:prstGeom prst="rect">
                <a:avLst/>
              </a:prstGeom>
            </p:spPr>
          </p:pic>
          <p:sp>
            <p:nvSpPr>
              <p:cNvPr id="93" name="TextBox 92"/>
              <p:cNvSpPr txBox="1"/>
              <p:nvPr/>
            </p:nvSpPr>
            <p:spPr>
              <a:xfrm>
                <a:off x="16519204" y="15525750"/>
                <a:ext cx="1044413"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96" name="TextBox 95"/>
              <p:cNvSpPr txBox="1"/>
              <p:nvPr/>
            </p:nvSpPr>
            <p:spPr>
              <a:xfrm rot="16200000">
                <a:off x="14535453" y="13845036"/>
                <a:ext cx="1211723"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97" name="TextBox 96"/>
              <p:cNvSpPr txBox="1"/>
              <p:nvPr/>
            </p:nvSpPr>
            <p:spPr>
              <a:xfrm rot="16200000">
                <a:off x="18525675" y="13845037"/>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
            <p:nvSpPr>
              <p:cNvPr id="102" name="Down Arrow 101"/>
              <p:cNvSpPr/>
              <p:nvPr/>
            </p:nvSpPr>
            <p:spPr>
              <a:xfrm>
                <a:off x="23640094" y="14763750"/>
                <a:ext cx="592775" cy="9334500"/>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104132" tIns="52066" rIns="104132" bIns="52066" rtlCol="0" anchor="ctr"/>
              <a:lstStyle/>
              <a:p>
                <a:pPr algn="ctr"/>
                <a:endParaRPr lang="en-US"/>
              </a:p>
            </p:txBody>
          </p:sp>
          <p:sp>
            <p:nvSpPr>
              <p:cNvPr id="103" name="TextBox 102"/>
              <p:cNvSpPr txBox="1"/>
              <p:nvPr/>
            </p:nvSpPr>
            <p:spPr>
              <a:xfrm>
                <a:off x="23080024" y="13906501"/>
                <a:ext cx="1863007" cy="659147"/>
              </a:xfrm>
              <a:prstGeom prst="rect">
                <a:avLst/>
              </a:prstGeom>
              <a:solidFill>
                <a:schemeClr val="bg1"/>
              </a:solidFill>
            </p:spPr>
            <p:txBody>
              <a:bodyPr wrap="square" lIns="104132" tIns="52066" rIns="104132" bIns="52066" rtlCol="0">
                <a:spAutoFit/>
              </a:bodyPr>
              <a:lstStyle/>
              <a:p>
                <a:pPr algn="ctr"/>
                <a:r>
                  <a:rPr lang="en-US" dirty="0" smtClean="0"/>
                  <a:t>Low Heterogeneity</a:t>
                </a:r>
                <a:endParaRPr lang="en-US" dirty="0"/>
              </a:p>
            </p:txBody>
          </p:sp>
          <p:sp>
            <p:nvSpPr>
              <p:cNvPr id="104" name="TextBox 103"/>
              <p:cNvSpPr txBox="1"/>
              <p:nvPr/>
            </p:nvSpPr>
            <p:spPr>
              <a:xfrm>
                <a:off x="23000014" y="24479251"/>
                <a:ext cx="1863007" cy="659147"/>
              </a:xfrm>
              <a:prstGeom prst="rect">
                <a:avLst/>
              </a:prstGeom>
              <a:solidFill>
                <a:schemeClr val="bg1"/>
              </a:solidFill>
            </p:spPr>
            <p:txBody>
              <a:bodyPr wrap="square" lIns="104132" tIns="52066" rIns="104132" bIns="52066" rtlCol="0">
                <a:spAutoFit/>
              </a:bodyPr>
              <a:lstStyle/>
              <a:p>
                <a:pPr algn="ctr"/>
                <a:r>
                  <a:rPr lang="en-US" dirty="0" smtClean="0"/>
                  <a:t>High Heterogeneity</a:t>
                </a:r>
                <a:endParaRPr lang="en-US" dirty="0"/>
              </a:p>
            </p:txBody>
          </p:sp>
          <p:sp>
            <p:nvSpPr>
              <p:cNvPr id="105" name="TextBox 104"/>
              <p:cNvSpPr txBox="1"/>
              <p:nvPr/>
            </p:nvSpPr>
            <p:spPr>
              <a:xfrm rot="16200000">
                <a:off x="14570894" y="17274039"/>
                <a:ext cx="1211723"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07" name="TextBox 106"/>
              <p:cNvSpPr txBox="1"/>
              <p:nvPr/>
            </p:nvSpPr>
            <p:spPr>
              <a:xfrm rot="16200000">
                <a:off x="14535453" y="20798287"/>
                <a:ext cx="1211723"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08" name="TextBox 107"/>
              <p:cNvSpPr txBox="1"/>
              <p:nvPr/>
            </p:nvSpPr>
            <p:spPr>
              <a:xfrm rot="16200000" flipH="1">
                <a:off x="14496742" y="24110941"/>
                <a:ext cx="1360028" cy="382148"/>
              </a:xfrm>
              <a:prstGeom prst="rect">
                <a:avLst/>
              </a:prstGeom>
              <a:solidFill>
                <a:schemeClr val="bg1"/>
              </a:solidFill>
            </p:spPr>
            <p:txBody>
              <a:bodyPr wrap="square" lIns="104132" tIns="52066" rIns="104132" bIns="52066" rtlCol="0">
                <a:spAutoFit/>
              </a:bodyPr>
              <a:lstStyle/>
              <a:p>
                <a:r>
                  <a:rPr lang="en-US" b="1" dirty="0" err="1" smtClean="0"/>
                  <a:t>Viabilty</a:t>
                </a:r>
                <a:endParaRPr lang="en-US" b="1" dirty="0"/>
              </a:p>
            </p:txBody>
          </p:sp>
          <p:sp>
            <p:nvSpPr>
              <p:cNvPr id="109" name="TextBox 108"/>
              <p:cNvSpPr txBox="1"/>
              <p:nvPr/>
            </p:nvSpPr>
            <p:spPr>
              <a:xfrm>
                <a:off x="16839245" y="18859500"/>
                <a:ext cx="866984"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10" name="TextBox 109"/>
              <p:cNvSpPr txBox="1"/>
              <p:nvPr/>
            </p:nvSpPr>
            <p:spPr>
              <a:xfrm>
                <a:off x="16679224" y="22532057"/>
                <a:ext cx="762139"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12" name="TextBox 111"/>
              <p:cNvSpPr txBox="1"/>
              <p:nvPr/>
            </p:nvSpPr>
            <p:spPr>
              <a:xfrm>
                <a:off x="20759735" y="25580057"/>
                <a:ext cx="1072640"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13" name="TextBox 112"/>
              <p:cNvSpPr txBox="1"/>
              <p:nvPr/>
            </p:nvSpPr>
            <p:spPr>
              <a:xfrm>
                <a:off x="16679224" y="25580057"/>
                <a:ext cx="1197647"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14" name="TextBox 113"/>
              <p:cNvSpPr txBox="1"/>
              <p:nvPr/>
            </p:nvSpPr>
            <p:spPr>
              <a:xfrm>
                <a:off x="20759734" y="22383750"/>
                <a:ext cx="762139"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15" name="TextBox 114"/>
              <p:cNvSpPr txBox="1"/>
              <p:nvPr/>
            </p:nvSpPr>
            <p:spPr>
              <a:xfrm>
                <a:off x="20839745" y="19007807"/>
                <a:ext cx="907308"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16" name="TextBox 115"/>
              <p:cNvSpPr txBox="1"/>
              <p:nvPr/>
            </p:nvSpPr>
            <p:spPr>
              <a:xfrm>
                <a:off x="20759734" y="15578807"/>
                <a:ext cx="991991" cy="382148"/>
              </a:xfrm>
              <a:prstGeom prst="rect">
                <a:avLst/>
              </a:prstGeom>
              <a:solidFill>
                <a:schemeClr val="bg1"/>
              </a:solidFill>
            </p:spPr>
            <p:txBody>
              <a:bodyPr wrap="square" lIns="104132" tIns="52066" rIns="104132" bIns="52066" rtlCol="0">
                <a:spAutoFit/>
              </a:bodyPr>
              <a:lstStyle/>
              <a:p>
                <a:r>
                  <a:rPr lang="en-US" b="1" dirty="0" smtClean="0"/>
                  <a:t>Time</a:t>
                </a:r>
                <a:endParaRPr lang="en-US" b="1" dirty="0"/>
              </a:p>
            </p:txBody>
          </p:sp>
          <p:sp>
            <p:nvSpPr>
              <p:cNvPr id="117" name="TextBox 116"/>
              <p:cNvSpPr txBox="1"/>
              <p:nvPr/>
            </p:nvSpPr>
            <p:spPr>
              <a:xfrm rot="16200000">
                <a:off x="18445665" y="17274039"/>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
            <p:nvSpPr>
              <p:cNvPr id="118" name="TextBox 117"/>
              <p:cNvSpPr txBox="1"/>
              <p:nvPr/>
            </p:nvSpPr>
            <p:spPr>
              <a:xfrm rot="16200000">
                <a:off x="18365655" y="20893539"/>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
            <p:nvSpPr>
              <p:cNvPr id="119" name="TextBox 118"/>
              <p:cNvSpPr txBox="1"/>
              <p:nvPr/>
            </p:nvSpPr>
            <p:spPr>
              <a:xfrm rot="16200000">
                <a:off x="18365655" y="24036789"/>
                <a:ext cx="1783224" cy="382148"/>
              </a:xfrm>
              <a:prstGeom prst="rect">
                <a:avLst/>
              </a:prstGeom>
              <a:solidFill>
                <a:schemeClr val="bg1"/>
              </a:solidFill>
            </p:spPr>
            <p:txBody>
              <a:bodyPr wrap="square" lIns="104132" tIns="52066" rIns="104132" bIns="52066" rtlCol="0">
                <a:spAutoFit/>
              </a:bodyPr>
              <a:lstStyle/>
              <a:p>
                <a:r>
                  <a:rPr lang="en-US" b="1" dirty="0" smtClean="0"/>
                  <a:t>Failure rate </a:t>
                </a:r>
                <a:endParaRPr lang="en-US" b="1" dirty="0"/>
              </a:p>
            </p:txBody>
          </p:sp>
          <p:sp>
            <p:nvSpPr>
              <p:cNvPr id="21" name="TextBox 20"/>
              <p:cNvSpPr txBox="1"/>
              <p:nvPr/>
            </p:nvSpPr>
            <p:spPr>
              <a:xfrm>
                <a:off x="15367830" y="11388955"/>
                <a:ext cx="8864260" cy="1200329"/>
              </a:xfrm>
              <a:prstGeom prst="rect">
                <a:avLst/>
              </a:prstGeom>
              <a:noFill/>
            </p:spPr>
            <p:txBody>
              <a:bodyPr wrap="square" rtlCol="0">
                <a:spAutoFit/>
              </a:bodyPr>
              <a:lstStyle/>
              <a:p>
                <a:pPr algn="ctr"/>
                <a:r>
                  <a:rPr lang="en-US" sz="7200" b="1" u="sng" dirty="0" smtClean="0"/>
                  <a:t>Fixed Configuration</a:t>
                </a:r>
                <a:endParaRPr lang="en-US" sz="7200" b="1" u="sng" dirty="0"/>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from Qin</a:t>
            </a:r>
            <a:endParaRPr lang="en-US" dirty="0"/>
          </a:p>
        </p:txBody>
      </p:sp>
      <p:sp>
        <p:nvSpPr>
          <p:cNvPr id="3" name="Content Placeholder 2"/>
          <p:cNvSpPr>
            <a:spLocks noGrp="1"/>
          </p:cNvSpPr>
          <p:nvPr>
            <p:ph idx="1"/>
          </p:nvPr>
        </p:nvSpPr>
        <p:spPr/>
        <p:txBody>
          <a:bodyPr/>
          <a:lstStyle/>
          <a:p>
            <a:r>
              <a:rPr lang="en-US" dirty="0" smtClean="0"/>
              <a:t>The simulation results seem to show that change of </a:t>
            </a:r>
            <a:r>
              <a:rPr lang="en-US" dirty="0" err="1" smtClean="0"/>
              <a:t>sd</a:t>
            </a:r>
            <a:r>
              <a:rPr lang="en-US" dirty="0" smtClean="0"/>
              <a:t> have no effect in </a:t>
            </a:r>
            <a:r>
              <a:rPr lang="en-US" dirty="0" err="1" smtClean="0"/>
              <a:t>poisson</a:t>
            </a:r>
            <a:r>
              <a:rPr lang="en-US" dirty="0" smtClean="0"/>
              <a:t>-based reliability model?!. </a:t>
            </a:r>
          </a:p>
          <a:p>
            <a:r>
              <a:rPr lang="en-US" dirty="0" smtClean="0"/>
              <a:t>I do not see how the following conclusion is reached: “</a:t>
            </a:r>
            <a:r>
              <a:rPr lang="en-US" sz="9600" dirty="0" smtClean="0"/>
              <a:t>There is non-linear correlation between the heterogeneity measured in variance and </a:t>
            </a:r>
            <a:r>
              <a:rPr lang="en-US" sz="9600" dirty="0" err="1" smtClean="0"/>
              <a:t>Gompertzian</a:t>
            </a:r>
            <a:r>
              <a:rPr lang="en-US" sz="9600" dirty="0" smtClean="0"/>
              <a:t> rate of aging.”  Quantitative analysis should be provided. </a:t>
            </a:r>
          </a:p>
          <a:p>
            <a:pPr>
              <a:buNone/>
            </a:pPr>
            <a:r>
              <a:rPr lang="en-US" sz="9600" dirty="0" smtClean="0"/>
              <a:t>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839</TotalTime>
  <Words>706</Words>
  <Application>Microsoft Office PowerPoint</Application>
  <PresentationFormat>Custom</PresentationFormat>
  <Paragraphs>106</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Extending the Reliability Model of Cellular Aging Jessica Christopher, Jessika Williams, Erika Dommond, Dr. Hong Qin, Ph.D., Biology Department</vt:lpstr>
      <vt:lpstr>Comments from Qin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here</dc:title>
  <dc:creator>edommond</dc:creator>
  <cp:lastModifiedBy>Jwill107</cp:lastModifiedBy>
  <cp:revision>90</cp:revision>
  <dcterms:created xsi:type="dcterms:W3CDTF">2012-04-12T23:25:23Z</dcterms:created>
  <dcterms:modified xsi:type="dcterms:W3CDTF">2012-04-17T19:06:07Z</dcterms:modified>
</cp:coreProperties>
</file>