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embeddings/Microsoft_Equation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embeddings/Microsoft_Equation25.bin" ContentType="application/vnd.openxmlformats-officedocument.oleObject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Microsoft_Equation9.bin" ContentType="application/vnd.openxmlformats-officedocument.oleObject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embeddings/Microsoft_Equation27.bin" ContentType="application/vnd.openxmlformats-officedocument.oleObject"/>
  <Override PartName="/ppt/theme/theme1.xml" ContentType="application/vnd.openxmlformats-officedocument.theme+xml"/>
  <Override PartName="/ppt/embeddings/Microsoft_Equation13.bin" ContentType="application/vnd.openxmlformats-officedocument.oleObject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embeddings/Microsoft_Equation2.bin" ContentType="application/vnd.openxmlformats-officedocument.oleObject"/>
  <Override PartName="/ppt/notesSlides/notesSlide8.xml" ContentType="application/vnd.openxmlformats-officedocument.presentationml.notesSlide+xml"/>
  <Override PartName="/ppt/slideLayouts/slideLayout14.xml" ContentType="application/vnd.openxmlformats-officedocument.presentationml.slideLayout+xml"/>
  <Override PartName="/ppt/embeddings/Microsoft_Equation17.bin" ContentType="application/vnd.openxmlformats-officedocument.oleObject"/>
  <Override PartName="/ppt/embeddings/Microsoft_Equation22.bin" ContentType="application/vnd.openxmlformats-officedocument.oleObject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embeddings/Microsoft_Equation6.bin" ContentType="application/vnd.openxmlformats-officedocument.oleObject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embeddings/Microsoft_Equation10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embeddings/Microsoft_Equation28.bin" ContentType="application/vnd.openxmlformats-officedocument.oleObject"/>
  <Override PartName="/ppt/handoutMasters/handoutMaster1.xml" ContentType="application/vnd.openxmlformats-officedocument.presentationml.handoutMaster+xml"/>
  <Override PartName="/ppt/embeddings/Microsoft_Equation14.bin" ContentType="application/vnd.openxmlformats-officedocument.oleObject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Default Extension="vml" ContentType="application/vnd.openxmlformats-officedocument.vmlDrawin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embeddings/Microsoft_Equation3.bin" ContentType="application/vnd.openxmlformats-officedocument.oleObject"/>
  <Override PartName="/ppt/notesSlides/notesSlide9.xml" ContentType="application/vnd.openxmlformats-officedocument.presentationml.notesSlide+xml"/>
  <Override PartName="/ppt/embeddings/Microsoft_Equation18.bin" ContentType="application/vnd.openxmlformats-officedocument.oleObject"/>
  <Default Extension="emf" ContentType="image/x-emf"/>
  <Override PartName="/ppt/embeddings/Microsoft_Equation23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embeddings/Microsoft_Equation7.bin" ContentType="application/vnd.openxmlformats-officedocument.oleObject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embeddings/Microsoft_Equation11.bin" ContentType="application/vnd.openxmlformats-officedocument.oleObject"/>
  <Override PartName="/ppt/embeddings/Microsoft_Equation30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embeddings/Microsoft_Equation29.bin" ContentType="application/vnd.openxmlformats-officedocument.oleObject"/>
  <Override PartName="/ppt/embeddings/Microsoft_Equation15.bin" ContentType="application/vnd.openxmlformats-officedocument.oleObject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embeddings/Microsoft_Equation20.bin" ContentType="application/vnd.openxmlformats-officedocument.oleObject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embeddings/Microsoft_Equation4.bin" ContentType="application/vnd.openxmlformats-officedocument.oleObject"/>
  <Override PartName="/ppt/slides/slide29.xml" ContentType="application/vnd.openxmlformats-officedocument.presentationml.slid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embeddings/Microsoft_Equation19.bin" ContentType="application/vnd.openxmlformats-officedocument.oleObject"/>
  <Override PartName="/ppt/notesMasters/notesMaster1.xml" ContentType="application/vnd.openxmlformats-officedocument.presentationml.notesMaster+xml"/>
  <Override PartName="/ppt/embeddings/Microsoft_Equation24.bin" ContentType="application/vnd.openxmlformats-officedocument.oleObject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embeddings/Microsoft_Equation8.bin" ContentType="application/vnd.openxmlformats-officedocument.oleObject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embeddings/Microsoft_Equation26.bin" ContentType="application/vnd.openxmlformats-officedocument.oleObject"/>
  <Override PartName="/ppt/embeddings/Microsoft_Equation12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notesSlides/notesSlide2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16.bin" ContentType="application/vnd.openxmlformats-officedocument.oleObject"/>
  <Override PartName="/ppt/slideLayouts/slideLayout13.xml" ContentType="application/vnd.openxmlformats-officedocument.presentationml.slideLayout+xml"/>
  <Default Extension="png" ContentType="image/png"/>
  <Override PartName="/ppt/embeddings/Microsoft_Equation21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88" r:id="rId2"/>
    <p:sldId id="1029" r:id="rId3"/>
    <p:sldId id="1098" r:id="rId4"/>
    <p:sldId id="1099" r:id="rId5"/>
    <p:sldId id="1093" r:id="rId6"/>
    <p:sldId id="1101" r:id="rId7"/>
    <p:sldId id="1114" r:id="rId8"/>
    <p:sldId id="1102" r:id="rId9"/>
    <p:sldId id="1103" r:id="rId10"/>
    <p:sldId id="998" r:id="rId11"/>
    <p:sldId id="1105" r:id="rId12"/>
    <p:sldId id="1107" r:id="rId13"/>
    <p:sldId id="1000" r:id="rId14"/>
    <p:sldId id="1001" r:id="rId15"/>
    <p:sldId id="1125" r:id="rId16"/>
    <p:sldId id="1118" r:id="rId17"/>
    <p:sldId id="1124" r:id="rId18"/>
    <p:sldId id="1126" r:id="rId19"/>
    <p:sldId id="1119" r:id="rId20"/>
    <p:sldId id="1120" r:id="rId21"/>
    <p:sldId id="1122" r:id="rId22"/>
    <p:sldId id="1123" r:id="rId23"/>
    <p:sldId id="1121" r:id="rId24"/>
    <p:sldId id="1111" r:id="rId25"/>
    <p:sldId id="1096" r:id="rId26"/>
    <p:sldId id="1097" r:id="rId27"/>
    <p:sldId id="1110" r:id="rId28"/>
    <p:sldId id="1002" r:id="rId29"/>
    <p:sldId id="1062" r:id="rId30"/>
    <p:sldId id="1004" r:id="rId31"/>
    <p:sldId id="1112" r:id="rId32"/>
    <p:sldId id="1113" r:id="rId33"/>
    <p:sldId id="1115" r:id="rId34"/>
    <p:sldId id="1040" r:id="rId35"/>
    <p:sldId id="1116" r:id="rId36"/>
    <p:sldId id="1104" r:id="rId37"/>
    <p:sldId id="1117" r:id="rId38"/>
    <p:sldId id="1057" r:id="rId39"/>
    <p:sldId id="996" r:id="rId40"/>
    <p:sldId id="999" r:id="rId41"/>
    <p:sldId id="997" r:id="rId42"/>
    <p:sldId id="1106" r:id="rId43"/>
  </p:sldIdLst>
  <p:sldSz cx="9144000" cy="6858000" type="screen4x3"/>
  <p:notesSz cx="6934200" cy="92329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6FF33"/>
    <a:srgbClr val="FF3300"/>
    <a:srgbClr val="FFFFFF"/>
    <a:srgbClr val="996633"/>
    <a:srgbClr val="FFFF99"/>
    <a:srgbClr val="808000"/>
    <a:srgbClr val="00CC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2971" autoAdjust="0"/>
    <p:restoredTop sz="85000" autoAdjust="0"/>
  </p:normalViewPr>
  <p:slideViewPr>
    <p:cSldViewPr>
      <p:cViewPr varScale="1">
        <p:scale>
          <a:sx n="87" d="100"/>
          <a:sy n="87" d="100"/>
        </p:scale>
        <p:origin x="-1056" y="-10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100" d="100"/>
        <a:sy n="100" d="100"/>
      </p:scale>
      <p:origin x="0" y="15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ict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6.pict"/><Relationship Id="rId8" Type="http://schemas.openxmlformats.org/officeDocument/2006/relationships/image" Target="../media/image27.emf"/><Relationship Id="rId9" Type="http://schemas.openxmlformats.org/officeDocument/2006/relationships/image" Target="../media/image28.emf"/><Relationship Id="rId10" Type="http://schemas.openxmlformats.org/officeDocument/2006/relationships/image" Target="../media/image29.emf"/><Relationship Id="rId11" Type="http://schemas.openxmlformats.org/officeDocument/2006/relationships/image" Target="../media/image30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Relationship Id="rId2" Type="http://schemas.openxmlformats.org/officeDocument/2006/relationships/image" Target="../media/image32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ict"/><Relationship Id="rId2" Type="http://schemas.openxmlformats.org/officeDocument/2006/relationships/image" Target="../media/image42.pict"/><Relationship Id="rId3" Type="http://schemas.openxmlformats.org/officeDocument/2006/relationships/image" Target="../media/image43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918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918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0E396C-9AD2-4C02-B45C-10FA6EBC6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8706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918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4769" y="4386573"/>
            <a:ext cx="5084662" cy="415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918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108082B-768D-4F28-B8A7-D7827FA87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5033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DB492-5583-4FD2-A0FE-390FF128BF8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z="1000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97C11-6BC8-403F-B166-D63FD8D0E995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DD89F-DBCA-4F7C-9C83-3CDA6A5A624B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>
                <a:latin typeface="Times New Roman" charset="0"/>
              </a:rPr>
              <a:t>Gompertz</a:t>
            </a:r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Each protein</a:t>
            </a:r>
            <a:r>
              <a:rPr lang="en-US" baseline="0" dirty="0" smtClean="0">
                <a:latin typeface="Times New Roman" charset="0"/>
              </a:rPr>
              <a:t> species can only interact with a limited number of other protein species.</a:t>
            </a:r>
            <a:endParaRPr lang="en-US" dirty="0" smtClean="0">
              <a:latin typeface="Times New Roman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7DBF5-34C3-4E76-B21F-DDB294383984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</a:t>
            </a:r>
            <a:r>
              <a:rPr lang="en-US" baseline="0" dirty="0" smtClean="0"/>
              <a:t> : Constant number of interaction</a:t>
            </a:r>
          </a:p>
          <a:p>
            <a:r>
              <a:rPr lang="en-US" baseline="0" dirty="0" smtClean="0"/>
              <a:t>Poisson : No. of interaction between each essential gene follows </a:t>
            </a:r>
            <a:r>
              <a:rPr lang="en-US" baseline="0" dirty="0" err="1" smtClean="0"/>
              <a:t>poisson</a:t>
            </a:r>
            <a:r>
              <a:rPr lang="en-US" baseline="0" dirty="0" smtClean="0"/>
              <a:t> distribution (</a:t>
            </a:r>
            <a:r>
              <a:rPr lang="en-US" baseline="0" dirty="0" err="1" smtClean="0"/>
              <a:t>pmf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REDO the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histograms.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7DBF5-34C3-4E76-B21F-DDB294383984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BEA28-39C4-40F6-83AF-EA1D0898A5A2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my </a:t>
            </a:r>
            <a:r>
              <a:rPr lang="en-US" dirty="0" err="1" smtClean="0"/>
              <a:t>Tg</a:t>
            </a:r>
            <a:r>
              <a:rPr lang="en-US" dirty="0" smtClean="0"/>
              <a:t>/C results,</a:t>
            </a:r>
            <a:r>
              <a:rPr lang="en-US" baseline="0" dirty="0" smtClean="0"/>
              <a:t> </a:t>
            </a:r>
            <a:r>
              <a:rPr lang="en-US" dirty="0" smtClean="0"/>
              <a:t>R0 is negatively correlated. But G</a:t>
            </a:r>
            <a:r>
              <a:rPr lang="en-US" baseline="0" dirty="0" smtClean="0"/>
              <a:t> is not significantly correlated in partial regression. I need more data. So </a:t>
            </a:r>
            <a:r>
              <a:rPr lang="en-US" baseline="0" dirty="0" err="1" smtClean="0"/>
              <a:t>Kaberlein’s</a:t>
            </a:r>
            <a:r>
              <a:rPr lang="en-US" baseline="0" dirty="0" smtClean="0"/>
              <a:t> data is really a </a:t>
            </a:r>
            <a:r>
              <a:rPr lang="en-US" baseline="0" dirty="0" err="1" smtClean="0"/>
              <a:t>geneous</a:t>
            </a:r>
            <a:r>
              <a:rPr lang="en-US" baseline="0" dirty="0" smtClean="0"/>
              <a:t> gift to me. I can measure the oxidative tolerance of these strains, or mutational tolerance </a:t>
            </a:r>
            <a:r>
              <a:rPr lang="en-US" baseline="0" dirty="0" err="1" smtClean="0"/>
              <a:t>Tg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Tc</a:t>
            </a:r>
            <a:r>
              <a:rPr lang="en-US" baseline="0" dirty="0" smtClean="0"/>
              <a:t> of these strains.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 Prediction of our hypothesis, the effect of network robustness on the rate of aging </a:t>
            </a:r>
            <a:r>
              <a:rPr lang="en-US" i="1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G</a:t>
            </a:r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, is shown by changes of the Gompertz survival curves. Increased robustness leads to larger </a:t>
            </a:r>
            <a:r>
              <a:rPr lang="en-US" i="1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G</a:t>
            </a:r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 and faster aging, shown by the sharper transition of the dying off phase, whereas decreased robustness leads to smaller </a:t>
            </a:r>
            <a:r>
              <a:rPr lang="en-US" i="1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G</a:t>
            </a:r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 and slower aging, shown by the slower dying off phase. For illustration purposes, the average life spans are unchanged</a:t>
            </a:r>
            <a:r>
              <a:rPr lang="en-US" sz="1100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. </a:t>
            </a:r>
            <a:endParaRPr lang="en-US" dirty="0" smtClean="0">
              <a:solidFill>
                <a:schemeClr val="bg2"/>
              </a:solidFill>
              <a:latin typeface="Times New Roman" charset="0"/>
              <a:ea typeface="宋体" charset="-122"/>
            </a:endParaRPr>
          </a:p>
          <a:p>
            <a:endParaRPr lang="en-US" dirty="0" smtClean="0">
              <a:latin typeface="Times New Roman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5627B-53DE-4872-B4FD-1E66B458B4DF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http://en.wikipedia.org/wiki/Emergent_property</a:t>
            </a:r>
          </a:p>
          <a:p>
            <a:r>
              <a:rPr lang="en-US" dirty="0" smtClean="0">
                <a:latin typeface="Times New Roman" charset="0"/>
              </a:rPr>
              <a:t>Termite castle</a:t>
            </a:r>
          </a:p>
          <a:p>
            <a:pPr marL="0" lvl="1"/>
            <a:r>
              <a:rPr lang="en-US" dirty="0" smtClean="0">
                <a:latin typeface="Times New Roman" charset="0"/>
              </a:rPr>
              <a:t>Shoal of fishes</a:t>
            </a:r>
          </a:p>
          <a:p>
            <a:endParaRPr lang="en-US" dirty="0" smtClean="0">
              <a:latin typeface="Times New Roman" charset="0"/>
            </a:endParaRPr>
          </a:p>
          <a:p>
            <a:endParaRPr lang="en-US" dirty="0" smtClean="0">
              <a:latin typeface="Times New Roman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8F762-D26F-4258-812D-E3D67A9A67F1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35956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97C11-6BC8-403F-B166-D63FD8D0E995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to 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C0880-398C-422A-ADF5-BF03A773AB0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Gompertz mortality model (constant hazard model)</a:t>
            </a:r>
          </a:p>
          <a:p>
            <a:endParaRPr lang="en-US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Mortality Rate:	m = - (</a:t>
            </a:r>
            <a:r>
              <a:rPr lang="en-US" sz="1400" dirty="0" err="1" smtClean="0">
                <a:latin typeface="Times New Roman" charset="0"/>
              </a:rPr>
              <a:t>ds</a:t>
            </a:r>
            <a:r>
              <a:rPr lang="en-US" sz="1400" dirty="0" smtClean="0">
                <a:latin typeface="Times New Roman" charset="0"/>
              </a:rPr>
              <a:t>/</a:t>
            </a:r>
            <a:r>
              <a:rPr lang="en-US" sz="1400" dirty="0" err="1" smtClean="0">
                <a:latin typeface="Times New Roman" charset="0"/>
              </a:rPr>
              <a:t>dt</a:t>
            </a:r>
            <a:r>
              <a:rPr lang="en-US" sz="1400" dirty="0" smtClean="0">
                <a:latin typeface="Times New Roman" charset="0"/>
              </a:rPr>
              <a:t>)(1/s) = 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endParaRPr lang="en-US" sz="1400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Viability:          s = exp[ (I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/G) ( 1 -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r>
              <a:rPr lang="en-US" sz="1400" dirty="0" smtClean="0">
                <a:latin typeface="Times New Roman" charset="0"/>
              </a:rPr>
              <a:t>) ]</a:t>
            </a: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INTEGRATE</a:t>
            </a:r>
            <a:r>
              <a:rPr lang="en-US" baseline="0" dirty="0" smtClean="0">
                <a:solidFill>
                  <a:srgbClr val="FF0000"/>
                </a:solidFill>
              </a:rPr>
              <a:t> from 0 to </a:t>
            </a:r>
            <a:r>
              <a:rPr lang="en-US" baseline="0" dirty="0" err="1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C0880-398C-422A-ADF5-BF03A773AB0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Gompertz mortality model (constant hazard model)</a:t>
            </a:r>
          </a:p>
          <a:p>
            <a:endParaRPr lang="en-US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Mortality Rate:	m = - (</a:t>
            </a:r>
            <a:r>
              <a:rPr lang="en-US" sz="1400" dirty="0" err="1" smtClean="0">
                <a:latin typeface="Times New Roman" charset="0"/>
              </a:rPr>
              <a:t>ds</a:t>
            </a:r>
            <a:r>
              <a:rPr lang="en-US" sz="1400" dirty="0" smtClean="0">
                <a:latin typeface="Times New Roman" charset="0"/>
              </a:rPr>
              <a:t>/</a:t>
            </a:r>
            <a:r>
              <a:rPr lang="en-US" sz="1400" dirty="0" err="1" smtClean="0">
                <a:latin typeface="Times New Roman" charset="0"/>
              </a:rPr>
              <a:t>dt</a:t>
            </a:r>
            <a:r>
              <a:rPr lang="en-US" sz="1400" dirty="0" smtClean="0">
                <a:latin typeface="Times New Roman" charset="0"/>
              </a:rPr>
              <a:t>)(1/s) = 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endParaRPr lang="en-US" sz="1400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Viability:          s = exp[ (I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/G) ( 1 -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r>
              <a:rPr lang="en-US" sz="1400" dirty="0" smtClean="0">
                <a:latin typeface="Times New Roman" charset="0"/>
              </a:rPr>
              <a:t>) ]</a:t>
            </a: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</a:t>
            </a:r>
            <a:r>
              <a:rPr lang="en-US" dirty="0" err="1" smtClean="0"/>
              <a:t>Photohemolysis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</a:rPr>
              <a:t>Fig 1. Increase of mortality rate over time, a characteristic of aging, can arise in systems with parallel non-aging components. (A) A system with 4 parallel components (n=4). (B) Simulation of parallel systems with 1,2,3, and 4 non-aging components (constant aging rates). 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FBF84-3F60-4CB0-83FF-69DCE9058E0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Explanation?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1600" y="241300"/>
            <a:ext cx="1993900" cy="5310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725" y="241300"/>
            <a:ext cx="5832475" cy="5310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97075" y="1598613"/>
            <a:ext cx="6448425" cy="39528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97075" y="1598613"/>
            <a:ext cx="3148013" cy="3952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7488" y="1598613"/>
            <a:ext cx="3148012" cy="3952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66725" y="2413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97075" y="1598613"/>
            <a:ext cx="3148013" cy="1900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97488" y="1598613"/>
            <a:ext cx="3148012" cy="1900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997075" y="3651250"/>
            <a:ext cx="3148013" cy="1900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97488" y="3651250"/>
            <a:ext cx="3148012" cy="1900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7075" y="1598613"/>
            <a:ext cx="3148013" cy="395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7488" y="1598613"/>
            <a:ext cx="3148012" cy="395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2413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97075" y="1598613"/>
            <a:ext cx="64484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83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-409575" y="6553200"/>
            <a:ext cx="135255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C605ED65-F851-4509-8222-C9836DDACB6C}" type="slidenum">
              <a:rPr lang="en-US" sz="1400" b="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US" sz="1400" b="0">
              <a:solidFill>
                <a:schemeClr val="bg2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2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4" Type="http://schemas.openxmlformats.org/officeDocument/2006/relationships/image" Target="../media/image36.jpeg"/><Relationship Id="rId5" Type="http://schemas.openxmlformats.org/officeDocument/2006/relationships/image" Target="../media/image37.jpeg"/><Relationship Id="rId6" Type="http://schemas.openxmlformats.org/officeDocument/2006/relationships/image" Target="../media/image38.jpeg"/><Relationship Id="rId7" Type="http://schemas.openxmlformats.org/officeDocument/2006/relationships/image" Target="../media/image34.jpeg"/><Relationship Id="rId8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Microsoft_Equation22.bin"/><Relationship Id="rId5" Type="http://schemas.openxmlformats.org/officeDocument/2006/relationships/oleObject" Target="../embeddings/Microsoft_Equation23.bin"/><Relationship Id="rId6" Type="http://schemas.openxmlformats.org/officeDocument/2006/relationships/oleObject" Target="../embeddings/Microsoft_Equation24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oleObject" Target="../embeddings/Microsoft_Equation25.bin"/><Relationship Id="rId5" Type="http://schemas.openxmlformats.org/officeDocument/2006/relationships/oleObject" Target="../embeddings/Microsoft_Equation26.bin"/><Relationship Id="rId6" Type="http://schemas.openxmlformats.org/officeDocument/2006/relationships/image" Target="../media/image47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Microsoft_Equation27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oleObject" Target="../embeddings/Microsoft_Equation28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9.bin"/><Relationship Id="rId4" Type="http://schemas.openxmlformats.org/officeDocument/2006/relationships/oleObject" Target="../embeddings/Microsoft_Equation30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jpeg"/><Relationship Id="rId5" Type="http://schemas.openxmlformats.org/officeDocument/2006/relationships/hyperlink" Target="http://en.wikipedia.org/wiki/File:Termite_Cathedral_DSC03570.jpg" TargetMode="External"/><Relationship Id="rId6" Type="http://schemas.openxmlformats.org/officeDocument/2006/relationships/image" Target="../media/image62.jpeg"/><Relationship Id="rId7" Type="http://schemas.openxmlformats.org/officeDocument/2006/relationships/hyperlink" Target="http://en.wikipedia.org/wiki/File:Myoglobin.png" TargetMode="External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oleObject" Target="../embeddings/Microsoft_Equation3.bin"/><Relationship Id="rId5" Type="http://schemas.openxmlformats.org/officeDocument/2006/relationships/oleObject" Target="../embeddings/Microsoft_Equation4.bin"/><Relationship Id="rId6" Type="http://schemas.openxmlformats.org/officeDocument/2006/relationships/oleObject" Target="../embeddings/Microsoft_Equation5.bin"/><Relationship Id="rId7" Type="http://schemas.openxmlformats.org/officeDocument/2006/relationships/oleObject" Target="../embeddings/Microsoft_Equation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oleObject" Target="../embeddings/Microsoft_Equation7.bin"/><Relationship Id="rId7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5.bin"/><Relationship Id="rId12" Type="http://schemas.openxmlformats.org/officeDocument/2006/relationships/oleObject" Target="../embeddings/Microsoft_Equation16.bin"/><Relationship Id="rId13" Type="http://schemas.openxmlformats.org/officeDocument/2006/relationships/oleObject" Target="../embeddings/Microsoft_Equation17.bin"/><Relationship Id="rId14" Type="http://schemas.openxmlformats.org/officeDocument/2006/relationships/oleObject" Target="../embeddings/Microsoft_Equation1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8.bin"/><Relationship Id="rId5" Type="http://schemas.openxmlformats.org/officeDocument/2006/relationships/oleObject" Target="../embeddings/Microsoft_Equation9.bin"/><Relationship Id="rId6" Type="http://schemas.openxmlformats.org/officeDocument/2006/relationships/oleObject" Target="../embeddings/Microsoft_Equation10.bin"/><Relationship Id="rId7" Type="http://schemas.openxmlformats.org/officeDocument/2006/relationships/oleObject" Target="../embeddings/Microsoft_Equation11.bin"/><Relationship Id="rId8" Type="http://schemas.openxmlformats.org/officeDocument/2006/relationships/oleObject" Target="../embeddings/Microsoft_Equation12.bin"/><Relationship Id="rId9" Type="http://schemas.openxmlformats.org/officeDocument/2006/relationships/oleObject" Target="../embeddings/Microsoft_Equation13.bin"/><Relationship Id="rId10" Type="http://schemas.openxmlformats.org/officeDocument/2006/relationships/oleObject" Target="../embeddings/Microsoft_Equation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19.bin"/><Relationship Id="rId5" Type="http://schemas.openxmlformats.org/officeDocument/2006/relationships/oleObject" Target="../embeddings/Microsoft_Equation2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Equation2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63840"/>
            <a:ext cx="8466630" cy="1855530"/>
          </a:xfrm>
          <a:noFill/>
        </p:spPr>
        <p:txBody>
          <a:bodyPr lIns="0" tIns="0" rIns="0" bIns="0"/>
          <a:lstStyle/>
          <a:p>
            <a:pPr eaLnBrk="1" hangingPunct="1"/>
            <a:r>
              <a:rPr lang="en-US" b="1" dirty="0" smtClean="0"/>
              <a:t>Effect of Network Configuration on the Aging Process in the Reliability Model of Cellular Aging </a:t>
            </a:r>
            <a:endParaRPr lang="en-GB" b="1" dirty="0" smtClean="0">
              <a:solidFill>
                <a:schemeClr val="bg2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6069795" y="3582620"/>
            <a:ext cx="2608406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Palpasa Manandhar</a:t>
            </a:r>
          </a:p>
          <a:p>
            <a:r>
              <a:rPr lang="en-US" sz="2400" b="0" i="1" dirty="0" smtClean="0">
                <a:solidFill>
                  <a:schemeClr val="bg2"/>
                </a:solidFill>
              </a:rPr>
              <a:t>April 19</a:t>
            </a:r>
            <a:r>
              <a:rPr lang="en-US" sz="2400" b="0" i="1" baseline="30000" dirty="0" smtClean="0">
                <a:solidFill>
                  <a:schemeClr val="bg2"/>
                </a:solidFill>
              </a:rPr>
              <a:t>th</a:t>
            </a:r>
            <a:r>
              <a:rPr lang="en-US" sz="2400" b="0" i="1" dirty="0" smtClean="0">
                <a:solidFill>
                  <a:schemeClr val="bg2"/>
                </a:solidFill>
              </a:rPr>
              <a:t> ,2013</a:t>
            </a:r>
            <a:endParaRPr lang="en-US" sz="2400" b="0" i="1" dirty="0">
              <a:solidFill>
                <a:schemeClr val="bg2"/>
              </a:solidFill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29000"/>
            <a:ext cx="2304300" cy="96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269875" y="279400"/>
            <a:ext cx="8604250" cy="1143000"/>
          </a:xfrm>
        </p:spPr>
        <p:txBody>
          <a:bodyPr/>
          <a:lstStyle/>
          <a:p>
            <a:r>
              <a:rPr lang="en-US" smtClean="0"/>
              <a:t>Aging can arise from systems with non-aging components </a:t>
            </a:r>
          </a:p>
        </p:txBody>
      </p:sp>
      <p:pic>
        <p:nvPicPr>
          <p:cNvPr id="44035" name="Picture 3" descr="lnm-lnt-parallel-system"/>
          <p:cNvPicPr>
            <a:picLocks noChangeAspect="1" noChangeArrowheads="1"/>
          </p:cNvPicPr>
          <p:nvPr/>
        </p:nvPicPr>
        <p:blipFill>
          <a:blip r:embed="rId3" cstate="print"/>
          <a:srcRect t="9451" r="2374"/>
          <a:stretch>
            <a:fillRect/>
          </a:stretch>
        </p:blipFill>
        <p:spPr bwMode="auto">
          <a:xfrm>
            <a:off x="4114800" y="2590800"/>
            <a:ext cx="43624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036" name="Group 2"/>
          <p:cNvGrpSpPr>
            <a:grpSpLocks/>
          </p:cNvGrpSpPr>
          <p:nvPr/>
        </p:nvGrpSpPr>
        <p:grpSpPr bwMode="auto">
          <a:xfrm>
            <a:off x="1143000" y="3886200"/>
            <a:ext cx="1674812" cy="965200"/>
            <a:chOff x="7813" y="4359"/>
            <a:chExt cx="2124" cy="914"/>
          </a:xfrm>
        </p:grpSpPr>
        <p:cxnSp>
          <p:nvCxnSpPr>
            <p:cNvPr id="44038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44039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44041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44053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54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2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44051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52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3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44049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50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4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44047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48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44045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4046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44040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461963" y="1277938"/>
            <a:ext cx="6091237" cy="11237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US" sz="2000" b="0" dirty="0">
                <a:solidFill>
                  <a:schemeClr val="bg1"/>
                </a:solidFill>
              </a:rPr>
              <a:t>In essence, characteristics of aging of a system can arise from interactions of non-aging components, i.e., aging is an emergent property.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30" y="126170"/>
            <a:ext cx="7772400" cy="1143000"/>
          </a:xfrm>
        </p:spPr>
        <p:txBody>
          <a:bodyPr/>
          <a:lstStyle/>
          <a:p>
            <a:r>
              <a:rPr lang="en-US" dirty="0" smtClean="0"/>
              <a:t>Redundancy increases the latency of failure.</a:t>
            </a:r>
            <a:endParaRPr lang="en-US" dirty="0"/>
          </a:p>
        </p:txBody>
      </p:sp>
      <p:pic>
        <p:nvPicPr>
          <p:cNvPr id="4" name="Picture 1" descr="C:\Users\hqin\Pictures\work.collections\plane.jpg"/>
          <p:cNvPicPr>
            <a:picLocks noChangeAspect="1" noChangeArrowheads="1"/>
          </p:cNvPicPr>
          <p:nvPr/>
        </p:nvPicPr>
        <p:blipFill>
          <a:blip r:embed="rId3" cstate="print"/>
          <a:srcRect l="6048" t="41606" r="4239" b="22839"/>
          <a:stretch>
            <a:fillRect/>
          </a:stretch>
        </p:blipFill>
        <p:spPr bwMode="auto">
          <a:xfrm>
            <a:off x="3880710" y="4581150"/>
            <a:ext cx="3490769" cy="921720"/>
          </a:xfrm>
          <a:prstGeom prst="rect">
            <a:avLst/>
          </a:prstGeom>
          <a:noFill/>
        </p:spPr>
      </p:pic>
      <p:pic>
        <p:nvPicPr>
          <p:cNvPr id="330756" name="Picture 4" descr="https://encrypted-tbn0.gstatic.com/images?q=tbn:ANd9GcQKDif75w9eeIpgr20K1NbLfFMWq-PHdeIkBg-En41SHniCb9RB"/>
          <p:cNvPicPr>
            <a:picLocks noChangeAspect="1" noChangeArrowheads="1"/>
          </p:cNvPicPr>
          <p:nvPr/>
        </p:nvPicPr>
        <p:blipFill>
          <a:blip r:embed="rId4" cstate="print"/>
          <a:srcRect l="2743" t="11789" r="1257" b="19831"/>
          <a:stretch>
            <a:fillRect/>
          </a:stretch>
        </p:blipFill>
        <p:spPr bwMode="auto">
          <a:xfrm>
            <a:off x="1192360" y="2276850"/>
            <a:ext cx="2304300" cy="954639"/>
          </a:xfrm>
          <a:prstGeom prst="rect">
            <a:avLst/>
          </a:prstGeom>
          <a:noFill/>
        </p:spPr>
      </p:pic>
      <p:pic>
        <p:nvPicPr>
          <p:cNvPr id="330758" name="Picture 6" descr="http://us.123rf.com/400wm/400/400/disorderly/disorderly1006/disorderly100600139/7262987-single-engine-airplane-against-a-clear-sky.jpg"/>
          <p:cNvPicPr>
            <a:picLocks noChangeAspect="1" noChangeArrowheads="1"/>
          </p:cNvPicPr>
          <p:nvPr/>
        </p:nvPicPr>
        <p:blipFill>
          <a:blip r:embed="rId5" cstate="print"/>
          <a:srcRect l="4419" t="39560" r="6427" b="15385"/>
          <a:stretch>
            <a:fillRect/>
          </a:stretch>
        </p:blipFill>
        <p:spPr bwMode="auto">
          <a:xfrm>
            <a:off x="270640" y="1355130"/>
            <a:ext cx="2514122" cy="844910"/>
          </a:xfrm>
          <a:prstGeom prst="rect">
            <a:avLst/>
          </a:prstGeom>
          <a:noFill/>
        </p:spPr>
      </p:pic>
      <p:pic>
        <p:nvPicPr>
          <p:cNvPr id="330760" name="Picture 8" descr="https://encrypted-tbn3.gstatic.com/images?q=tbn:ANd9GcSwo2QpgoLOtJhv2kkKaiD5MiDpwDZYyzmy5eHLc-lCtPJHJMR7ZA"/>
          <p:cNvPicPr>
            <a:picLocks noChangeAspect="1" noChangeArrowheads="1"/>
          </p:cNvPicPr>
          <p:nvPr/>
        </p:nvPicPr>
        <p:blipFill>
          <a:blip r:embed="rId6" cstate="print"/>
          <a:srcRect t="10897" r="5476" b="34616"/>
          <a:stretch>
            <a:fillRect/>
          </a:stretch>
        </p:blipFill>
        <p:spPr bwMode="auto">
          <a:xfrm>
            <a:off x="2421320" y="3429000"/>
            <a:ext cx="2457920" cy="960125"/>
          </a:xfrm>
          <a:prstGeom prst="rect">
            <a:avLst/>
          </a:prstGeom>
          <a:noFill/>
        </p:spPr>
      </p:pic>
      <p:pic>
        <p:nvPicPr>
          <p:cNvPr id="9" name="Picture 3" descr="lnm-lnt-parallel-system"/>
          <p:cNvPicPr>
            <a:picLocks noChangeAspect="1" noChangeArrowheads="1"/>
          </p:cNvPicPr>
          <p:nvPr/>
        </p:nvPicPr>
        <p:blipFill>
          <a:blip r:embed="rId7" cstate="print"/>
          <a:srcRect t="9451" r="2374"/>
          <a:stretch>
            <a:fillRect/>
          </a:stretch>
        </p:blipFill>
        <p:spPr bwMode="auto">
          <a:xfrm>
            <a:off x="4994455" y="896953"/>
            <a:ext cx="3533260" cy="291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all_39c_gray_with_label"/>
          <p:cNvPicPr>
            <a:picLocks noChangeAspect="1" noChangeArrowheads="1"/>
          </p:cNvPicPr>
          <p:nvPr/>
        </p:nvPicPr>
        <p:blipFill>
          <a:blip r:embed="rId8" cstate="print"/>
          <a:srcRect r="21826" b="-2026"/>
          <a:stretch>
            <a:fillRect/>
          </a:stretch>
        </p:blipFill>
        <p:spPr bwMode="auto">
          <a:xfrm>
            <a:off x="693095" y="4518454"/>
            <a:ext cx="1651415" cy="16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306105" y="5656490"/>
            <a:ext cx="1920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Robustness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gene/protein network model of cellular aging</a:t>
            </a:r>
            <a:br>
              <a:rPr lang="en-US" b="1" dirty="0" smtClean="0"/>
            </a:br>
            <a:r>
              <a:rPr lang="en-US" b="1" dirty="0" smtClean="0"/>
              <a:t>			</a:t>
            </a:r>
            <a:endParaRPr lang="en-US" sz="2400" b="1" dirty="0" smtClean="0">
              <a:solidFill>
                <a:schemeClr val="bg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56213" y="2332038"/>
            <a:ext cx="2119312" cy="1404937"/>
            <a:chOff x="7813" y="4359"/>
            <a:chExt cx="2124" cy="914"/>
          </a:xfrm>
        </p:grpSpPr>
        <p:cxnSp>
          <p:nvCxnSpPr>
            <p:cNvPr id="45076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45091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92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4508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90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45087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88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45085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86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45083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5084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45078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5063" name="Oval 24"/>
          <p:cNvSpPr>
            <a:spLocks noChangeArrowheads="1"/>
          </p:cNvSpPr>
          <p:nvPr/>
        </p:nvSpPr>
        <p:spPr bwMode="auto">
          <a:xfrm>
            <a:off x="2092325" y="2046288"/>
            <a:ext cx="366713" cy="355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4" name="Oval 25"/>
          <p:cNvSpPr>
            <a:spLocks noChangeArrowheads="1"/>
          </p:cNvSpPr>
          <p:nvPr/>
        </p:nvSpPr>
        <p:spPr bwMode="auto">
          <a:xfrm>
            <a:off x="2613025" y="3735388"/>
            <a:ext cx="358775" cy="34607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5" name="Oval 26"/>
          <p:cNvSpPr>
            <a:spLocks noChangeArrowheads="1"/>
          </p:cNvSpPr>
          <p:nvPr/>
        </p:nvSpPr>
        <p:spPr bwMode="auto">
          <a:xfrm>
            <a:off x="1668463" y="3725863"/>
            <a:ext cx="368300" cy="3556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6" name="Oval 27"/>
          <p:cNvSpPr>
            <a:spLocks noChangeArrowheads="1"/>
          </p:cNvSpPr>
          <p:nvPr/>
        </p:nvSpPr>
        <p:spPr bwMode="auto">
          <a:xfrm>
            <a:off x="1077913" y="2930525"/>
            <a:ext cx="366712" cy="3556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7" name="Oval 28"/>
          <p:cNvSpPr>
            <a:spLocks noChangeArrowheads="1"/>
          </p:cNvSpPr>
          <p:nvPr/>
        </p:nvSpPr>
        <p:spPr bwMode="auto">
          <a:xfrm>
            <a:off x="3227388" y="2881313"/>
            <a:ext cx="368300" cy="3556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5068" name="Straight Connector 37"/>
          <p:cNvCxnSpPr>
            <a:cxnSpLocks noChangeShapeType="1"/>
            <a:stCxn id="45063" idx="4"/>
            <a:endCxn id="45066" idx="7"/>
          </p:cNvCxnSpPr>
          <p:nvPr/>
        </p:nvCxnSpPr>
        <p:spPr bwMode="auto">
          <a:xfrm rot="5400000">
            <a:off x="1543050" y="2249488"/>
            <a:ext cx="579437" cy="8842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5069" name="Straight Connector 38"/>
          <p:cNvCxnSpPr>
            <a:cxnSpLocks noChangeShapeType="1"/>
            <a:stCxn id="45063" idx="4"/>
            <a:endCxn id="45065" idx="0"/>
          </p:cNvCxnSpPr>
          <p:nvPr/>
        </p:nvCxnSpPr>
        <p:spPr bwMode="auto">
          <a:xfrm rot="5400000">
            <a:off x="1401763" y="2852738"/>
            <a:ext cx="1323975" cy="4222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5070" name="Straight Connector 41"/>
          <p:cNvCxnSpPr>
            <a:cxnSpLocks noChangeShapeType="1"/>
            <a:stCxn id="45063" idx="4"/>
            <a:endCxn id="45064" idx="0"/>
          </p:cNvCxnSpPr>
          <p:nvPr/>
        </p:nvCxnSpPr>
        <p:spPr bwMode="auto">
          <a:xfrm rot="16200000" flipH="1">
            <a:off x="1866901" y="2809875"/>
            <a:ext cx="1333500" cy="517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5071" name="Straight Connector 44"/>
          <p:cNvCxnSpPr>
            <a:cxnSpLocks noChangeShapeType="1"/>
            <a:stCxn id="45063" idx="4"/>
            <a:endCxn id="45067" idx="1"/>
          </p:cNvCxnSpPr>
          <p:nvPr/>
        </p:nvCxnSpPr>
        <p:spPr bwMode="auto">
          <a:xfrm rot="16200000" flipH="1">
            <a:off x="2513013" y="2163763"/>
            <a:ext cx="530225" cy="10064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5072" name="Straight Connector 63"/>
          <p:cNvCxnSpPr>
            <a:cxnSpLocks noChangeShapeType="1"/>
            <a:stCxn id="45064" idx="7"/>
            <a:endCxn id="45067" idx="3"/>
          </p:cNvCxnSpPr>
          <p:nvPr/>
        </p:nvCxnSpPr>
        <p:spPr bwMode="auto">
          <a:xfrm rot="5400000" flipH="1" flipV="1">
            <a:off x="2799556" y="3304382"/>
            <a:ext cx="601663" cy="3619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5073" name="Straight Connector 67"/>
          <p:cNvCxnSpPr>
            <a:cxnSpLocks noChangeShapeType="1"/>
            <a:stCxn id="45065" idx="6"/>
            <a:endCxn id="45064" idx="2"/>
          </p:cNvCxnSpPr>
          <p:nvPr/>
        </p:nvCxnSpPr>
        <p:spPr bwMode="auto">
          <a:xfrm>
            <a:off x="2036763" y="3903663"/>
            <a:ext cx="576262" cy="47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5074" name="Straight Connector 71"/>
          <p:cNvCxnSpPr>
            <a:cxnSpLocks noChangeShapeType="1"/>
            <a:stCxn id="45066" idx="6"/>
            <a:endCxn id="45067" idx="2"/>
          </p:cNvCxnSpPr>
          <p:nvPr/>
        </p:nvCxnSpPr>
        <p:spPr bwMode="auto">
          <a:xfrm flipV="1">
            <a:off x="1444625" y="3059113"/>
            <a:ext cx="1782763" cy="4921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5075" name="Straight Connector 75"/>
          <p:cNvCxnSpPr>
            <a:cxnSpLocks noChangeShapeType="1"/>
            <a:stCxn id="45066" idx="5"/>
            <a:endCxn id="45065" idx="1"/>
          </p:cNvCxnSpPr>
          <p:nvPr/>
        </p:nvCxnSpPr>
        <p:spPr bwMode="auto">
          <a:xfrm rot="16200000" flipH="1">
            <a:off x="1284288" y="3340100"/>
            <a:ext cx="544512" cy="33178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5061" name="Rectangle 92"/>
          <p:cNvSpPr>
            <a:spLocks noChangeArrowheads="1"/>
          </p:cNvSpPr>
          <p:nvPr/>
        </p:nvSpPr>
        <p:spPr bwMode="auto">
          <a:xfrm>
            <a:off x="923925" y="4695825"/>
            <a:ext cx="2543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An essential gene </a:t>
            </a:r>
          </a:p>
          <a:p>
            <a:r>
              <a:rPr lang="en-US" sz="2000">
                <a:solidFill>
                  <a:schemeClr val="bg2"/>
                </a:solidFill>
              </a:rPr>
              <a:t>with four connections</a:t>
            </a:r>
          </a:p>
        </p:txBody>
      </p:sp>
      <p:sp>
        <p:nvSpPr>
          <p:cNvPr id="45062" name="Rectangle 93"/>
          <p:cNvSpPr>
            <a:spLocks noChangeArrowheads="1"/>
          </p:cNvSpPr>
          <p:nvPr/>
        </p:nvSpPr>
        <p:spPr bwMode="auto">
          <a:xfrm>
            <a:off x="4764088" y="4657725"/>
            <a:ext cx="3205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 dirty="0">
                <a:solidFill>
                  <a:schemeClr val="bg2"/>
                </a:solidFill>
              </a:rPr>
              <a:t>with four parallel pathways</a:t>
            </a:r>
          </a:p>
        </p:txBody>
      </p:sp>
      <p:grpSp>
        <p:nvGrpSpPr>
          <p:cNvPr id="8" name="Group 50"/>
          <p:cNvGrpSpPr/>
          <p:nvPr/>
        </p:nvGrpSpPr>
        <p:grpSpPr>
          <a:xfrm>
            <a:off x="2536535" y="1508750"/>
            <a:ext cx="2530188" cy="537670"/>
            <a:chOff x="2536535" y="1508750"/>
            <a:chExt cx="2530188" cy="537670"/>
          </a:xfrm>
        </p:grpSpPr>
        <p:cxnSp>
          <p:nvCxnSpPr>
            <p:cNvPr id="38" name="Straight Arrow Connector 37"/>
            <p:cNvCxnSpPr/>
            <p:nvPr/>
          </p:nvCxnSpPr>
          <p:spPr bwMode="auto">
            <a:xfrm flipV="1">
              <a:off x="2536535" y="1777585"/>
              <a:ext cx="729695" cy="268835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266230" y="1508750"/>
              <a:ext cx="1800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Essential Node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3074205" y="3313785"/>
            <a:ext cx="2460796" cy="1206615"/>
            <a:chOff x="3074205" y="3313785"/>
            <a:chExt cx="2460796" cy="1206615"/>
          </a:xfrm>
        </p:grpSpPr>
        <p:sp>
          <p:nvSpPr>
            <p:cNvPr id="41" name="TextBox 40"/>
            <p:cNvSpPr txBox="1"/>
            <p:nvPr/>
          </p:nvSpPr>
          <p:spPr>
            <a:xfrm>
              <a:off x="3151015" y="4120290"/>
              <a:ext cx="2383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Non-essential Nodes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458255" y="3313785"/>
              <a:ext cx="76810" cy="768100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3074205" y="3928265"/>
              <a:ext cx="192025" cy="192025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52" name="Picture 19" descr="C:\Users\hqin\Desktop\sku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030" y="2430470"/>
            <a:ext cx="1179121" cy="10753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with modules</a:t>
            </a:r>
            <a:br>
              <a:rPr lang="en-US" smtClean="0"/>
            </a:br>
            <a:r>
              <a:rPr lang="en-US" smtClean="0"/>
              <a:t>			</a:t>
            </a:r>
            <a:endParaRPr lang="en-US" sz="2400" smtClean="0">
              <a:solidFill>
                <a:schemeClr val="bg2"/>
              </a:solidFill>
            </a:endParaRPr>
          </a:p>
        </p:txBody>
      </p:sp>
      <p:sp>
        <p:nvSpPr>
          <p:cNvPr id="46083" name="Rectangle 92"/>
          <p:cNvSpPr>
            <a:spLocks noChangeArrowheads="1"/>
          </p:cNvSpPr>
          <p:nvPr/>
        </p:nvSpPr>
        <p:spPr bwMode="auto">
          <a:xfrm>
            <a:off x="5100638" y="1892300"/>
            <a:ext cx="24082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 network with two </a:t>
            </a:r>
          </a:p>
          <a:p>
            <a:r>
              <a:rPr lang="en-US" sz="2000">
                <a:solidFill>
                  <a:schemeClr val="bg2"/>
                </a:solidFill>
              </a:rPr>
              <a:t>essential modules</a:t>
            </a:r>
          </a:p>
        </p:txBody>
      </p:sp>
      <p:sp>
        <p:nvSpPr>
          <p:cNvPr id="46084" name="Rectangle 93"/>
          <p:cNvSpPr>
            <a:spLocks noChangeArrowheads="1"/>
          </p:cNvSpPr>
          <p:nvPr/>
        </p:nvSpPr>
        <p:spPr bwMode="auto">
          <a:xfrm>
            <a:off x="5259388" y="4159250"/>
            <a:ext cx="221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>
                <a:solidFill>
                  <a:schemeClr val="bg2"/>
                </a:solidFill>
              </a:rPr>
              <a:t>with two modules</a:t>
            </a:r>
          </a:p>
        </p:txBody>
      </p:sp>
      <p:grpSp>
        <p:nvGrpSpPr>
          <p:cNvPr id="46085" name="Group 91"/>
          <p:cNvGrpSpPr>
            <a:grpSpLocks/>
          </p:cNvGrpSpPr>
          <p:nvPr/>
        </p:nvGrpSpPr>
        <p:grpSpPr bwMode="auto">
          <a:xfrm>
            <a:off x="962025" y="1547813"/>
            <a:ext cx="3455988" cy="1304925"/>
            <a:chOff x="577880" y="1412738"/>
            <a:chExt cx="3456450" cy="1305770"/>
          </a:xfrm>
        </p:grpSpPr>
        <p:sp>
          <p:nvSpPr>
            <p:cNvPr id="46125" name="Oval 24"/>
            <p:cNvSpPr>
              <a:spLocks noChangeArrowheads="1"/>
            </p:cNvSpPr>
            <p:nvPr/>
          </p:nvSpPr>
          <p:spPr bwMode="auto">
            <a:xfrm>
              <a:off x="1181112" y="1412738"/>
              <a:ext cx="218909" cy="22854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6" name="Oval 25"/>
            <p:cNvSpPr>
              <a:spLocks noChangeArrowheads="1"/>
            </p:cNvSpPr>
            <p:nvPr/>
          </p:nvSpPr>
          <p:spPr bwMode="auto">
            <a:xfrm>
              <a:off x="1491370" y="2493139"/>
              <a:ext cx="213024" cy="222195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7" name="Oval 26"/>
            <p:cNvSpPr>
              <a:spLocks noChangeArrowheads="1"/>
            </p:cNvSpPr>
            <p:nvPr/>
          </p:nvSpPr>
          <p:spPr bwMode="auto">
            <a:xfrm>
              <a:off x="929903" y="2489965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8" name="Oval 27"/>
            <p:cNvSpPr>
              <a:spLocks noChangeArrowheads="1"/>
            </p:cNvSpPr>
            <p:nvPr/>
          </p:nvSpPr>
          <p:spPr bwMode="auto">
            <a:xfrm>
              <a:off x="577880" y="1963670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9" name="Oval 28"/>
            <p:cNvSpPr>
              <a:spLocks noChangeArrowheads="1"/>
            </p:cNvSpPr>
            <p:nvPr/>
          </p:nvSpPr>
          <p:spPr bwMode="auto">
            <a:xfrm>
              <a:off x="1856766" y="1963670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6130" name="Straight Connector 37"/>
            <p:cNvCxnSpPr>
              <a:cxnSpLocks noChangeShapeType="1"/>
              <a:stCxn id="46125" idx="4"/>
              <a:endCxn id="46128" idx="7"/>
            </p:cNvCxnSpPr>
            <p:nvPr/>
          </p:nvCxnSpPr>
          <p:spPr bwMode="auto">
            <a:xfrm rot="5400000">
              <a:off x="849720" y="1556292"/>
              <a:ext cx="355858" cy="52583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31" name="Straight Connector 38"/>
            <p:cNvCxnSpPr>
              <a:cxnSpLocks noChangeShapeType="1"/>
              <a:stCxn id="46125" idx="4"/>
              <a:endCxn id="46127" idx="0"/>
            </p:cNvCxnSpPr>
            <p:nvPr/>
          </p:nvCxnSpPr>
          <p:spPr bwMode="auto">
            <a:xfrm rot="5400000">
              <a:off x="740621" y="1940019"/>
              <a:ext cx="848684" cy="25120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32" name="Straight Connector 41"/>
            <p:cNvCxnSpPr>
              <a:cxnSpLocks noChangeShapeType="1"/>
              <a:stCxn id="46125" idx="4"/>
              <a:endCxn id="46126" idx="0"/>
            </p:cNvCxnSpPr>
            <p:nvPr/>
          </p:nvCxnSpPr>
          <p:spPr bwMode="auto">
            <a:xfrm rot="16200000" flipH="1">
              <a:off x="1018295" y="1913552"/>
              <a:ext cx="851858" cy="30731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33" name="Straight Connector 44"/>
            <p:cNvCxnSpPr>
              <a:cxnSpLocks noChangeShapeType="1"/>
              <a:stCxn id="46125" idx="4"/>
              <a:endCxn id="46129" idx="1"/>
            </p:cNvCxnSpPr>
            <p:nvPr/>
          </p:nvCxnSpPr>
          <p:spPr bwMode="auto">
            <a:xfrm rot="16200000" flipH="1">
              <a:off x="1411767" y="1520081"/>
              <a:ext cx="355858" cy="59825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34" name="Straight Connector 63"/>
            <p:cNvCxnSpPr>
              <a:cxnSpLocks noChangeShapeType="1"/>
              <a:stCxn id="46126" idx="7"/>
              <a:endCxn id="46129" idx="3"/>
            </p:cNvCxnSpPr>
            <p:nvPr/>
          </p:nvCxnSpPr>
          <p:spPr bwMode="auto">
            <a:xfrm rot="5400000" flipH="1" flipV="1">
              <a:off x="1597544" y="2234398"/>
              <a:ext cx="366935" cy="21562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35" name="Straight Connector 67"/>
            <p:cNvCxnSpPr>
              <a:cxnSpLocks noChangeShapeType="1"/>
            </p:cNvCxnSpPr>
            <p:nvPr/>
          </p:nvCxnSpPr>
          <p:spPr bwMode="auto">
            <a:xfrm>
              <a:off x="1148812" y="2604236"/>
              <a:ext cx="34255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36" name="Straight Connector 71"/>
            <p:cNvCxnSpPr>
              <a:cxnSpLocks noChangeShapeType="1"/>
            </p:cNvCxnSpPr>
            <p:nvPr/>
          </p:nvCxnSpPr>
          <p:spPr bwMode="auto">
            <a:xfrm>
              <a:off x="796789" y="2077941"/>
              <a:ext cx="105997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37" name="Straight Connector 75"/>
            <p:cNvCxnSpPr>
              <a:cxnSpLocks noChangeShapeType="1"/>
              <a:stCxn id="46128" idx="5"/>
              <a:endCxn id="46127" idx="1"/>
            </p:cNvCxnSpPr>
            <p:nvPr/>
          </p:nvCxnSpPr>
          <p:spPr bwMode="auto">
            <a:xfrm rot="16200000" flipH="1">
              <a:off x="681001" y="2242473"/>
              <a:ext cx="364690" cy="19723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sp>
          <p:nvSpPr>
            <p:cNvPr id="46138" name="Oval 39"/>
            <p:cNvSpPr>
              <a:spLocks noChangeArrowheads="1"/>
            </p:cNvSpPr>
            <p:nvPr/>
          </p:nvSpPr>
          <p:spPr bwMode="auto">
            <a:xfrm>
              <a:off x="3139767" y="1412738"/>
              <a:ext cx="218909" cy="22854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9" name="Oval 40"/>
            <p:cNvSpPr>
              <a:spLocks noChangeArrowheads="1"/>
            </p:cNvSpPr>
            <p:nvPr/>
          </p:nvSpPr>
          <p:spPr bwMode="auto">
            <a:xfrm>
              <a:off x="3450025" y="2493139"/>
              <a:ext cx="213024" cy="222195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0" name="Oval 42"/>
            <p:cNvSpPr>
              <a:spLocks noChangeArrowheads="1"/>
            </p:cNvSpPr>
            <p:nvPr/>
          </p:nvSpPr>
          <p:spPr bwMode="auto">
            <a:xfrm>
              <a:off x="2888558" y="2489965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1" name="Oval 43"/>
            <p:cNvSpPr>
              <a:spLocks noChangeArrowheads="1"/>
            </p:cNvSpPr>
            <p:nvPr/>
          </p:nvSpPr>
          <p:spPr bwMode="auto">
            <a:xfrm>
              <a:off x="2536535" y="1963670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2" name="Oval 45"/>
            <p:cNvSpPr>
              <a:spLocks noChangeArrowheads="1"/>
            </p:cNvSpPr>
            <p:nvPr/>
          </p:nvSpPr>
          <p:spPr bwMode="auto">
            <a:xfrm>
              <a:off x="3815421" y="1963670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6143" name="Straight Connector 46"/>
            <p:cNvCxnSpPr>
              <a:cxnSpLocks noChangeShapeType="1"/>
              <a:stCxn id="46138" idx="4"/>
              <a:endCxn id="46141" idx="7"/>
            </p:cNvCxnSpPr>
            <p:nvPr/>
          </p:nvCxnSpPr>
          <p:spPr bwMode="auto">
            <a:xfrm rot="5400000">
              <a:off x="2808375" y="1556292"/>
              <a:ext cx="355858" cy="52583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44" name="Straight Connector 47"/>
            <p:cNvCxnSpPr>
              <a:cxnSpLocks noChangeShapeType="1"/>
              <a:stCxn id="46138" idx="4"/>
              <a:endCxn id="46140" idx="0"/>
            </p:cNvCxnSpPr>
            <p:nvPr/>
          </p:nvCxnSpPr>
          <p:spPr bwMode="auto">
            <a:xfrm rot="5400000">
              <a:off x="2699276" y="1940019"/>
              <a:ext cx="848684" cy="25120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45" name="Straight Connector 48"/>
            <p:cNvCxnSpPr>
              <a:cxnSpLocks noChangeShapeType="1"/>
              <a:stCxn id="46138" idx="4"/>
              <a:endCxn id="46139" idx="0"/>
            </p:cNvCxnSpPr>
            <p:nvPr/>
          </p:nvCxnSpPr>
          <p:spPr bwMode="auto">
            <a:xfrm rot="16200000" flipH="1">
              <a:off x="2976950" y="1913552"/>
              <a:ext cx="851858" cy="30731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46" name="Straight Connector 49"/>
            <p:cNvCxnSpPr>
              <a:cxnSpLocks noChangeShapeType="1"/>
              <a:stCxn id="46138" idx="4"/>
              <a:endCxn id="46142" idx="1"/>
            </p:cNvCxnSpPr>
            <p:nvPr/>
          </p:nvCxnSpPr>
          <p:spPr bwMode="auto">
            <a:xfrm rot="16200000" flipH="1">
              <a:off x="3370422" y="1520081"/>
              <a:ext cx="355858" cy="59825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47" name="Straight Connector 50"/>
            <p:cNvCxnSpPr>
              <a:cxnSpLocks noChangeShapeType="1"/>
              <a:stCxn id="46139" idx="7"/>
              <a:endCxn id="46142" idx="3"/>
            </p:cNvCxnSpPr>
            <p:nvPr/>
          </p:nvCxnSpPr>
          <p:spPr bwMode="auto">
            <a:xfrm rot="5400000" flipH="1" flipV="1">
              <a:off x="3556199" y="2234398"/>
              <a:ext cx="366935" cy="21562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48" name="Straight Connector 51"/>
            <p:cNvCxnSpPr>
              <a:cxnSpLocks noChangeShapeType="1"/>
            </p:cNvCxnSpPr>
            <p:nvPr/>
          </p:nvCxnSpPr>
          <p:spPr bwMode="auto">
            <a:xfrm>
              <a:off x="3107467" y="2604236"/>
              <a:ext cx="34255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49" name="Straight Connector 52"/>
            <p:cNvCxnSpPr>
              <a:cxnSpLocks noChangeShapeType="1"/>
            </p:cNvCxnSpPr>
            <p:nvPr/>
          </p:nvCxnSpPr>
          <p:spPr bwMode="auto">
            <a:xfrm>
              <a:off x="2755444" y="2077941"/>
              <a:ext cx="105997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50" name="Straight Connector 53"/>
            <p:cNvCxnSpPr>
              <a:cxnSpLocks noChangeShapeType="1"/>
              <a:stCxn id="46141" idx="5"/>
              <a:endCxn id="46140" idx="1"/>
            </p:cNvCxnSpPr>
            <p:nvPr/>
          </p:nvCxnSpPr>
          <p:spPr bwMode="auto">
            <a:xfrm rot="16200000" flipH="1">
              <a:off x="2639656" y="2242473"/>
              <a:ext cx="364690" cy="19723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51" name="Straight Connector 54"/>
            <p:cNvCxnSpPr>
              <a:cxnSpLocks noChangeShapeType="1"/>
            </p:cNvCxnSpPr>
            <p:nvPr/>
          </p:nvCxnSpPr>
          <p:spPr bwMode="auto">
            <a:xfrm>
              <a:off x="2075675" y="2077941"/>
              <a:ext cx="46086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52" name="Straight Connector 57"/>
            <p:cNvCxnSpPr>
              <a:cxnSpLocks noChangeShapeType="1"/>
            </p:cNvCxnSpPr>
            <p:nvPr/>
          </p:nvCxnSpPr>
          <p:spPr bwMode="auto">
            <a:xfrm>
              <a:off x="1704394" y="2604236"/>
              <a:ext cx="1184164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46086" name="Group 89"/>
          <p:cNvGrpSpPr>
            <a:grpSpLocks/>
          </p:cNvGrpSpPr>
          <p:nvPr/>
        </p:nvGrpSpPr>
        <p:grpSpPr bwMode="auto">
          <a:xfrm>
            <a:off x="1576388" y="3967163"/>
            <a:ext cx="2343150" cy="1228725"/>
            <a:chOff x="808309" y="4273910"/>
            <a:chExt cx="2342706" cy="1228960"/>
          </a:xfrm>
        </p:grpSpPr>
        <p:grpSp>
          <p:nvGrpSpPr>
            <p:cNvPr id="46089" name="Group 2"/>
            <p:cNvGrpSpPr>
              <a:grpSpLocks/>
            </p:cNvGrpSpPr>
            <p:nvPr/>
          </p:nvGrpSpPr>
          <p:grpSpPr bwMode="auto">
            <a:xfrm>
              <a:off x="808309" y="4273910"/>
              <a:ext cx="1190555" cy="1228960"/>
              <a:chOff x="7813" y="4359"/>
              <a:chExt cx="2124" cy="914"/>
            </a:xfrm>
          </p:grpSpPr>
          <p:cxnSp>
            <p:nvCxnSpPr>
              <p:cNvPr id="46108" name="AutoShape 19"/>
              <p:cNvCxnSpPr>
                <a:cxnSpLocks noChangeShapeType="1"/>
              </p:cNvCxnSpPr>
              <p:nvPr/>
            </p:nvCxnSpPr>
            <p:spPr bwMode="auto">
              <a:xfrm>
                <a:off x="7813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46109" name="Group 4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914"/>
                <a:chOff x="8311" y="4359"/>
                <a:chExt cx="1128" cy="914"/>
              </a:xfrm>
            </p:grpSpPr>
            <p:grpSp>
              <p:nvGrpSpPr>
                <p:cNvPr id="46111" name="Group 16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23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2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2" name="Group 13"/>
                <p:cNvGrpSpPr>
                  <a:grpSpLocks/>
                </p:cNvGrpSpPr>
                <p:nvPr/>
              </p:nvGrpSpPr>
              <p:grpSpPr bwMode="auto">
                <a:xfrm>
                  <a:off x="8311" y="459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21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2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3" name="Group 10"/>
                <p:cNvGrpSpPr>
                  <a:grpSpLocks/>
                </p:cNvGrpSpPr>
                <p:nvPr/>
              </p:nvGrpSpPr>
              <p:grpSpPr bwMode="auto">
                <a:xfrm>
                  <a:off x="8311" y="483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19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2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4" name="Group 7"/>
                <p:cNvGrpSpPr>
                  <a:grpSpLocks/>
                </p:cNvGrpSpPr>
                <p:nvPr/>
              </p:nvGrpSpPr>
              <p:grpSpPr bwMode="auto">
                <a:xfrm>
                  <a:off x="8311" y="507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17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1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6115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8311" y="4456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6116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9431" y="4465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46110" name="AutoShape 3"/>
              <p:cNvCxnSpPr>
                <a:cxnSpLocks noChangeShapeType="1"/>
              </p:cNvCxnSpPr>
              <p:nvPr/>
            </p:nvCxnSpPr>
            <p:spPr bwMode="auto">
              <a:xfrm>
                <a:off x="9439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46090" name="Group 2"/>
            <p:cNvGrpSpPr>
              <a:grpSpLocks/>
            </p:cNvGrpSpPr>
            <p:nvPr/>
          </p:nvGrpSpPr>
          <p:grpSpPr bwMode="auto">
            <a:xfrm>
              <a:off x="1960460" y="4273910"/>
              <a:ext cx="1190555" cy="1228960"/>
              <a:chOff x="7813" y="4359"/>
              <a:chExt cx="2124" cy="914"/>
            </a:xfrm>
          </p:grpSpPr>
          <p:cxnSp>
            <p:nvCxnSpPr>
              <p:cNvPr id="46091" name="AutoShape 19"/>
              <p:cNvCxnSpPr>
                <a:cxnSpLocks noChangeShapeType="1"/>
              </p:cNvCxnSpPr>
              <p:nvPr/>
            </p:nvCxnSpPr>
            <p:spPr bwMode="auto">
              <a:xfrm>
                <a:off x="7813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46092" name="Group 4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914"/>
                <a:chOff x="8311" y="4359"/>
                <a:chExt cx="1128" cy="914"/>
              </a:xfrm>
            </p:grpSpPr>
            <p:grpSp>
              <p:nvGrpSpPr>
                <p:cNvPr id="46094" name="Group 16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6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5" name="Group 13"/>
                <p:cNvGrpSpPr>
                  <a:grpSpLocks/>
                </p:cNvGrpSpPr>
                <p:nvPr/>
              </p:nvGrpSpPr>
              <p:grpSpPr bwMode="auto">
                <a:xfrm>
                  <a:off x="8311" y="459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4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6" name="Group 10"/>
                <p:cNvGrpSpPr>
                  <a:grpSpLocks/>
                </p:cNvGrpSpPr>
                <p:nvPr/>
              </p:nvGrpSpPr>
              <p:grpSpPr bwMode="auto">
                <a:xfrm>
                  <a:off x="8311" y="483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2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7" name="Group 7"/>
                <p:cNvGrpSpPr>
                  <a:grpSpLocks/>
                </p:cNvGrpSpPr>
                <p:nvPr/>
              </p:nvGrpSpPr>
              <p:grpSpPr bwMode="auto">
                <a:xfrm>
                  <a:off x="8311" y="507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0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6098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8311" y="4456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6099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9431" y="4465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46093" name="AutoShape 3"/>
              <p:cNvCxnSpPr>
                <a:cxnSpLocks noChangeShapeType="1"/>
              </p:cNvCxnSpPr>
              <p:nvPr/>
            </p:nvCxnSpPr>
            <p:spPr bwMode="auto">
              <a:xfrm>
                <a:off x="9439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sp>
        <p:nvSpPr>
          <p:cNvPr id="46087" name="Rectangle 94"/>
          <p:cNvSpPr>
            <a:spLocks noChangeArrowheads="1"/>
          </p:cNvSpPr>
          <p:nvPr/>
        </p:nvSpPr>
        <p:spPr bwMode="auto">
          <a:xfrm>
            <a:off x="5105400" y="2743200"/>
            <a:ext cx="25812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>
                <a:solidFill>
                  <a:schemeClr val="bg2"/>
                </a:solidFill>
              </a:rPr>
              <a:t>Assumption: Links between </a:t>
            </a:r>
          </a:p>
          <a:p>
            <a:r>
              <a:rPr lang="en-US" sz="1600" b="0" dirty="0">
                <a:solidFill>
                  <a:schemeClr val="bg2"/>
                </a:solidFill>
              </a:rPr>
              <a:t>modules do not affect aging. 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2306638" y="971550"/>
            <a:ext cx="58372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0000FF"/>
                </a:solidFill>
              </a:rPr>
              <a:t>Weibull model of Machine Aging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23863" y="203200"/>
            <a:ext cx="7772400" cy="1143000"/>
          </a:xfrm>
        </p:spPr>
        <p:txBody>
          <a:bodyPr/>
          <a:lstStyle/>
          <a:p>
            <a:r>
              <a:rPr lang="en-US" dirty="0" smtClean="0"/>
              <a:t>Modular network with</a:t>
            </a:r>
            <a:r>
              <a:rPr lang="en-US" dirty="0" smtClean="0"/>
              <a:t> Poisson </a:t>
            </a:r>
            <a:r>
              <a:rPr lang="en-US" dirty="0" smtClean="0"/>
              <a:t>random numbers of links lead to </a:t>
            </a:r>
            <a:r>
              <a:rPr lang="en-US" dirty="0" err="1" smtClean="0"/>
              <a:t>Gompertz</a:t>
            </a:r>
            <a:r>
              <a:rPr lang="en-US" dirty="0" smtClean="0"/>
              <a:t> model of aging.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sp>
        <p:nvSpPr>
          <p:cNvPr id="47107" name="Rectangle 92"/>
          <p:cNvSpPr>
            <a:spLocks noChangeArrowheads="1"/>
          </p:cNvSpPr>
          <p:nvPr/>
        </p:nvSpPr>
        <p:spPr bwMode="auto">
          <a:xfrm>
            <a:off x="3497263" y="1470025"/>
            <a:ext cx="7096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Cell-1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4918075" y="1778000"/>
            <a:ext cx="4224338" cy="2765425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smtClean="0"/>
              <a:t>Rationale for stochastic links</a:t>
            </a:r>
          </a:p>
          <a:p>
            <a:r>
              <a:rPr lang="en-US" sz="1800" smtClean="0"/>
              <a:t>Cellular process is a dynamic process</a:t>
            </a:r>
          </a:p>
          <a:p>
            <a:r>
              <a:rPr lang="en-US" sz="1800" smtClean="0"/>
              <a:t>Limited number of protein molecules and the stereo-hindrance effect. </a:t>
            </a:r>
          </a:p>
          <a:p>
            <a:r>
              <a:rPr lang="en-US" sz="1800" smtClean="0"/>
              <a:t>Spatial restrictions</a:t>
            </a:r>
          </a:p>
          <a:p>
            <a:r>
              <a:rPr lang="en-US" sz="1800" smtClean="0"/>
              <a:t>Random choices</a:t>
            </a:r>
          </a:p>
        </p:txBody>
      </p:sp>
      <p:sp>
        <p:nvSpPr>
          <p:cNvPr id="47109" name="Oval 76"/>
          <p:cNvSpPr>
            <a:spLocks noChangeArrowheads="1"/>
          </p:cNvSpPr>
          <p:nvPr/>
        </p:nvSpPr>
        <p:spPr bwMode="auto">
          <a:xfrm>
            <a:off x="1155700" y="1085850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Oval 77"/>
          <p:cNvSpPr>
            <a:spLocks noChangeArrowheads="1"/>
          </p:cNvSpPr>
          <p:nvPr/>
        </p:nvSpPr>
        <p:spPr bwMode="auto">
          <a:xfrm>
            <a:off x="1382713" y="1912938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Oval 78"/>
          <p:cNvSpPr>
            <a:spLocks noChangeArrowheads="1"/>
          </p:cNvSpPr>
          <p:nvPr/>
        </p:nvSpPr>
        <p:spPr bwMode="auto">
          <a:xfrm>
            <a:off x="971550" y="1909763"/>
            <a:ext cx="160338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Oval 89"/>
          <p:cNvSpPr>
            <a:spLocks noChangeArrowheads="1"/>
          </p:cNvSpPr>
          <p:nvPr/>
        </p:nvSpPr>
        <p:spPr bwMode="auto">
          <a:xfrm>
            <a:off x="712788" y="150812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Oval 90"/>
          <p:cNvSpPr>
            <a:spLocks noChangeArrowheads="1"/>
          </p:cNvSpPr>
          <p:nvPr/>
        </p:nvSpPr>
        <p:spPr bwMode="auto">
          <a:xfrm>
            <a:off x="1651000" y="150812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14" name="Straight Connector 91"/>
          <p:cNvCxnSpPr>
            <a:cxnSpLocks noChangeShapeType="1"/>
            <a:stCxn id="47109" idx="4"/>
            <a:endCxn id="47112" idx="7"/>
          </p:cNvCxnSpPr>
          <p:nvPr/>
        </p:nvCxnSpPr>
        <p:spPr bwMode="auto">
          <a:xfrm rot="5400000">
            <a:off x="905669" y="1204119"/>
            <a:ext cx="273050" cy="3857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5" name="Straight Connector 94"/>
          <p:cNvCxnSpPr>
            <a:cxnSpLocks noChangeShapeType="1"/>
            <a:stCxn id="47109" idx="4"/>
            <a:endCxn id="47111" idx="0"/>
          </p:cNvCxnSpPr>
          <p:nvPr/>
        </p:nvCxnSpPr>
        <p:spPr bwMode="auto">
          <a:xfrm rot="5400000">
            <a:off x="818356" y="1493044"/>
            <a:ext cx="649288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6" name="Straight Connector 95"/>
          <p:cNvCxnSpPr>
            <a:cxnSpLocks noChangeShapeType="1"/>
            <a:stCxn id="47109" idx="4"/>
            <a:endCxn id="47110" idx="0"/>
          </p:cNvCxnSpPr>
          <p:nvPr/>
        </p:nvCxnSpPr>
        <p:spPr bwMode="auto">
          <a:xfrm rot="16200000" flipH="1">
            <a:off x="1021556" y="1473994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7" name="Straight Connector 96"/>
          <p:cNvCxnSpPr>
            <a:cxnSpLocks noChangeShapeType="1"/>
            <a:stCxn id="47109" idx="4"/>
            <a:endCxn id="47113" idx="1"/>
          </p:cNvCxnSpPr>
          <p:nvPr/>
        </p:nvCxnSpPr>
        <p:spPr bwMode="auto">
          <a:xfrm rot="16200000" flipH="1">
            <a:off x="1318419" y="1177131"/>
            <a:ext cx="273050" cy="4397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8" name="Straight Connector 97"/>
          <p:cNvCxnSpPr>
            <a:cxnSpLocks noChangeShapeType="1"/>
            <a:stCxn id="47110" idx="7"/>
            <a:endCxn id="47113" idx="3"/>
          </p:cNvCxnSpPr>
          <p:nvPr/>
        </p:nvCxnSpPr>
        <p:spPr bwMode="auto">
          <a:xfrm rot="5400000" flipH="1" flipV="1">
            <a:off x="1454944" y="1718469"/>
            <a:ext cx="280988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19" name="Straight Connector 98"/>
          <p:cNvCxnSpPr>
            <a:cxnSpLocks noChangeShapeType="1"/>
          </p:cNvCxnSpPr>
          <p:nvPr/>
        </p:nvCxnSpPr>
        <p:spPr bwMode="auto">
          <a:xfrm>
            <a:off x="1131888" y="1998663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20" name="Straight Connector 99"/>
          <p:cNvCxnSpPr>
            <a:cxnSpLocks noChangeShapeType="1"/>
          </p:cNvCxnSpPr>
          <p:nvPr/>
        </p:nvCxnSpPr>
        <p:spPr bwMode="auto">
          <a:xfrm>
            <a:off x="873125" y="1595438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21" name="Straight Connector 100"/>
          <p:cNvCxnSpPr>
            <a:cxnSpLocks noChangeShapeType="1"/>
            <a:stCxn id="47112" idx="5"/>
            <a:endCxn id="47111" idx="1"/>
          </p:cNvCxnSpPr>
          <p:nvPr/>
        </p:nvCxnSpPr>
        <p:spPr bwMode="auto">
          <a:xfrm rot="16200000" flipH="1">
            <a:off x="781844" y="1724819"/>
            <a:ext cx="279400" cy="1444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22" name="Oval 101"/>
          <p:cNvSpPr>
            <a:spLocks noChangeArrowheads="1"/>
          </p:cNvSpPr>
          <p:nvPr/>
        </p:nvSpPr>
        <p:spPr bwMode="auto">
          <a:xfrm>
            <a:off x="2592388" y="1085850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Oval 102"/>
          <p:cNvSpPr>
            <a:spLocks noChangeArrowheads="1"/>
          </p:cNvSpPr>
          <p:nvPr/>
        </p:nvSpPr>
        <p:spPr bwMode="auto">
          <a:xfrm>
            <a:off x="2819400" y="1912938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4" name="Oval 103"/>
          <p:cNvSpPr>
            <a:spLocks noChangeArrowheads="1"/>
          </p:cNvSpPr>
          <p:nvPr/>
        </p:nvSpPr>
        <p:spPr bwMode="auto">
          <a:xfrm>
            <a:off x="2408238" y="1909763"/>
            <a:ext cx="160337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5" name="Oval 104"/>
          <p:cNvSpPr>
            <a:spLocks noChangeArrowheads="1"/>
          </p:cNvSpPr>
          <p:nvPr/>
        </p:nvSpPr>
        <p:spPr bwMode="auto">
          <a:xfrm>
            <a:off x="2149475" y="150812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6" name="Oval 105"/>
          <p:cNvSpPr>
            <a:spLocks noChangeArrowheads="1"/>
          </p:cNvSpPr>
          <p:nvPr/>
        </p:nvSpPr>
        <p:spPr bwMode="auto">
          <a:xfrm>
            <a:off x="3087688" y="150812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27" name="Straight Connector 106"/>
          <p:cNvCxnSpPr>
            <a:cxnSpLocks noChangeShapeType="1"/>
            <a:stCxn id="47122" idx="4"/>
            <a:endCxn id="47125" idx="7"/>
          </p:cNvCxnSpPr>
          <p:nvPr/>
        </p:nvCxnSpPr>
        <p:spPr bwMode="auto">
          <a:xfrm rot="5400000">
            <a:off x="2342357" y="1204118"/>
            <a:ext cx="273050" cy="3857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8" name="Straight Connector 107"/>
          <p:cNvCxnSpPr>
            <a:cxnSpLocks noChangeShapeType="1"/>
            <a:stCxn id="47122" idx="4"/>
            <a:endCxn id="47124" idx="0"/>
          </p:cNvCxnSpPr>
          <p:nvPr/>
        </p:nvCxnSpPr>
        <p:spPr bwMode="auto">
          <a:xfrm rot="5400000">
            <a:off x="2255044" y="1493044"/>
            <a:ext cx="649288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9" name="Straight Connector 108"/>
          <p:cNvCxnSpPr>
            <a:cxnSpLocks noChangeShapeType="1"/>
            <a:stCxn id="47122" idx="4"/>
            <a:endCxn id="47123" idx="0"/>
          </p:cNvCxnSpPr>
          <p:nvPr/>
        </p:nvCxnSpPr>
        <p:spPr bwMode="auto">
          <a:xfrm rot="16200000" flipH="1">
            <a:off x="2458244" y="1473994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30" name="Straight Connector 110"/>
          <p:cNvCxnSpPr>
            <a:cxnSpLocks noChangeShapeType="1"/>
            <a:stCxn id="47123" idx="7"/>
            <a:endCxn id="47126" idx="3"/>
          </p:cNvCxnSpPr>
          <p:nvPr/>
        </p:nvCxnSpPr>
        <p:spPr bwMode="auto">
          <a:xfrm rot="5400000" flipH="1" flipV="1">
            <a:off x="2891631" y="1718469"/>
            <a:ext cx="280988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1" name="Straight Connector 111"/>
          <p:cNvCxnSpPr>
            <a:cxnSpLocks noChangeShapeType="1"/>
          </p:cNvCxnSpPr>
          <p:nvPr/>
        </p:nvCxnSpPr>
        <p:spPr bwMode="auto">
          <a:xfrm>
            <a:off x="2568575" y="1998663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2" name="Straight Connector 112"/>
          <p:cNvCxnSpPr>
            <a:cxnSpLocks noChangeShapeType="1"/>
          </p:cNvCxnSpPr>
          <p:nvPr/>
        </p:nvCxnSpPr>
        <p:spPr bwMode="auto">
          <a:xfrm>
            <a:off x="2309813" y="1595438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3" name="Straight Connector 113"/>
          <p:cNvCxnSpPr>
            <a:cxnSpLocks noChangeShapeType="1"/>
            <a:stCxn id="47125" idx="5"/>
            <a:endCxn id="47124" idx="1"/>
          </p:cNvCxnSpPr>
          <p:nvPr/>
        </p:nvCxnSpPr>
        <p:spPr bwMode="auto">
          <a:xfrm rot="16200000" flipH="1">
            <a:off x="2219325" y="1724025"/>
            <a:ext cx="279400" cy="1460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4" name="Straight Connector 114"/>
          <p:cNvCxnSpPr>
            <a:cxnSpLocks noChangeShapeType="1"/>
          </p:cNvCxnSpPr>
          <p:nvPr/>
        </p:nvCxnSpPr>
        <p:spPr bwMode="auto">
          <a:xfrm>
            <a:off x="1811338" y="1595438"/>
            <a:ext cx="338137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5" name="Straight Connector 115"/>
          <p:cNvCxnSpPr>
            <a:cxnSpLocks noChangeShapeType="1"/>
          </p:cNvCxnSpPr>
          <p:nvPr/>
        </p:nvCxnSpPr>
        <p:spPr bwMode="auto">
          <a:xfrm>
            <a:off x="1538288" y="1998663"/>
            <a:ext cx="869950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36" name="Oval 117"/>
          <p:cNvSpPr>
            <a:spLocks noChangeArrowheads="1"/>
          </p:cNvSpPr>
          <p:nvPr/>
        </p:nvSpPr>
        <p:spPr bwMode="auto">
          <a:xfrm>
            <a:off x="1155700" y="2428875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7" name="Oval 118"/>
          <p:cNvSpPr>
            <a:spLocks noChangeArrowheads="1"/>
          </p:cNvSpPr>
          <p:nvPr/>
        </p:nvSpPr>
        <p:spPr bwMode="auto">
          <a:xfrm>
            <a:off x="1382713" y="3255963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8" name="Oval 119"/>
          <p:cNvSpPr>
            <a:spLocks noChangeArrowheads="1"/>
          </p:cNvSpPr>
          <p:nvPr/>
        </p:nvSpPr>
        <p:spPr bwMode="auto">
          <a:xfrm>
            <a:off x="971550" y="32543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9" name="Oval 120"/>
          <p:cNvSpPr>
            <a:spLocks noChangeArrowheads="1"/>
          </p:cNvSpPr>
          <p:nvPr/>
        </p:nvSpPr>
        <p:spPr bwMode="auto">
          <a:xfrm>
            <a:off x="712788" y="285115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0" name="Oval 121"/>
          <p:cNvSpPr>
            <a:spLocks noChangeArrowheads="1"/>
          </p:cNvSpPr>
          <p:nvPr/>
        </p:nvSpPr>
        <p:spPr bwMode="auto">
          <a:xfrm>
            <a:off x="1651000" y="285115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41" name="Straight Connector 122"/>
          <p:cNvCxnSpPr>
            <a:cxnSpLocks noChangeShapeType="1"/>
            <a:stCxn id="47136" idx="4"/>
            <a:endCxn id="47139" idx="7"/>
          </p:cNvCxnSpPr>
          <p:nvPr/>
        </p:nvCxnSpPr>
        <p:spPr bwMode="auto">
          <a:xfrm rot="5400000">
            <a:off x="905669" y="2547144"/>
            <a:ext cx="273050" cy="3857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2" name="Straight Connector 124"/>
          <p:cNvCxnSpPr>
            <a:cxnSpLocks noChangeShapeType="1"/>
            <a:stCxn id="47136" idx="4"/>
            <a:endCxn id="47137" idx="0"/>
          </p:cNvCxnSpPr>
          <p:nvPr/>
        </p:nvCxnSpPr>
        <p:spPr bwMode="auto">
          <a:xfrm rot="16200000" flipH="1">
            <a:off x="1021556" y="2817019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3" name="Straight Connector 125"/>
          <p:cNvCxnSpPr>
            <a:cxnSpLocks noChangeShapeType="1"/>
            <a:stCxn id="47136" idx="4"/>
            <a:endCxn id="47140" idx="1"/>
          </p:cNvCxnSpPr>
          <p:nvPr/>
        </p:nvCxnSpPr>
        <p:spPr bwMode="auto">
          <a:xfrm rot="16200000" flipH="1">
            <a:off x="1318419" y="2520156"/>
            <a:ext cx="273050" cy="4397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4" name="Straight Connector 126"/>
          <p:cNvCxnSpPr>
            <a:cxnSpLocks noChangeShapeType="1"/>
            <a:stCxn id="47137" idx="7"/>
            <a:endCxn id="47140" idx="3"/>
          </p:cNvCxnSpPr>
          <p:nvPr/>
        </p:nvCxnSpPr>
        <p:spPr bwMode="auto">
          <a:xfrm rot="5400000" flipH="1" flipV="1">
            <a:off x="1454944" y="3061494"/>
            <a:ext cx="280988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45" name="Straight Connector 127"/>
          <p:cNvCxnSpPr>
            <a:cxnSpLocks noChangeShapeType="1"/>
          </p:cNvCxnSpPr>
          <p:nvPr/>
        </p:nvCxnSpPr>
        <p:spPr bwMode="auto">
          <a:xfrm>
            <a:off x="1131888" y="3341688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46" name="Straight Connector 128"/>
          <p:cNvCxnSpPr>
            <a:cxnSpLocks noChangeShapeType="1"/>
          </p:cNvCxnSpPr>
          <p:nvPr/>
        </p:nvCxnSpPr>
        <p:spPr bwMode="auto">
          <a:xfrm>
            <a:off x="873125" y="2938463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47" name="Straight Connector 129"/>
          <p:cNvCxnSpPr>
            <a:cxnSpLocks noChangeShapeType="1"/>
            <a:stCxn id="47139" idx="5"/>
            <a:endCxn id="47138" idx="1"/>
          </p:cNvCxnSpPr>
          <p:nvPr/>
        </p:nvCxnSpPr>
        <p:spPr bwMode="auto">
          <a:xfrm rot="16200000" flipH="1">
            <a:off x="781844" y="3067844"/>
            <a:ext cx="279400" cy="1444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48" name="Oval 130"/>
          <p:cNvSpPr>
            <a:spLocks noChangeArrowheads="1"/>
          </p:cNvSpPr>
          <p:nvPr/>
        </p:nvSpPr>
        <p:spPr bwMode="auto">
          <a:xfrm>
            <a:off x="2592388" y="2428875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9" name="Oval 131"/>
          <p:cNvSpPr>
            <a:spLocks noChangeArrowheads="1"/>
          </p:cNvSpPr>
          <p:nvPr/>
        </p:nvSpPr>
        <p:spPr bwMode="auto">
          <a:xfrm>
            <a:off x="2819400" y="3255963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0" name="Oval 132"/>
          <p:cNvSpPr>
            <a:spLocks noChangeArrowheads="1"/>
          </p:cNvSpPr>
          <p:nvPr/>
        </p:nvSpPr>
        <p:spPr bwMode="auto">
          <a:xfrm>
            <a:off x="2408238" y="32543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1" name="Oval 133"/>
          <p:cNvSpPr>
            <a:spLocks noChangeArrowheads="1"/>
          </p:cNvSpPr>
          <p:nvPr/>
        </p:nvSpPr>
        <p:spPr bwMode="auto">
          <a:xfrm>
            <a:off x="2149475" y="285115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2" name="Oval 134"/>
          <p:cNvSpPr>
            <a:spLocks noChangeArrowheads="1"/>
          </p:cNvSpPr>
          <p:nvPr/>
        </p:nvSpPr>
        <p:spPr bwMode="auto">
          <a:xfrm>
            <a:off x="3087688" y="285115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53" name="Straight Connector 135"/>
          <p:cNvCxnSpPr>
            <a:cxnSpLocks noChangeShapeType="1"/>
            <a:stCxn id="47148" idx="4"/>
            <a:endCxn id="47151" idx="7"/>
          </p:cNvCxnSpPr>
          <p:nvPr/>
        </p:nvCxnSpPr>
        <p:spPr bwMode="auto">
          <a:xfrm rot="5400000">
            <a:off x="2342357" y="2547143"/>
            <a:ext cx="273050" cy="3857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4" name="Straight Connector 137"/>
          <p:cNvCxnSpPr>
            <a:cxnSpLocks noChangeShapeType="1"/>
            <a:stCxn id="47148" idx="4"/>
            <a:endCxn id="47149" idx="0"/>
          </p:cNvCxnSpPr>
          <p:nvPr/>
        </p:nvCxnSpPr>
        <p:spPr bwMode="auto">
          <a:xfrm rot="16200000" flipH="1">
            <a:off x="2458244" y="2817019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5" name="Straight Connector 138"/>
          <p:cNvCxnSpPr>
            <a:cxnSpLocks noChangeShapeType="1"/>
            <a:stCxn id="47148" idx="4"/>
            <a:endCxn id="47152" idx="1"/>
          </p:cNvCxnSpPr>
          <p:nvPr/>
        </p:nvCxnSpPr>
        <p:spPr bwMode="auto">
          <a:xfrm rot="16200000" flipH="1">
            <a:off x="2755107" y="2520156"/>
            <a:ext cx="273050" cy="43973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6" name="Straight Connector 139"/>
          <p:cNvCxnSpPr>
            <a:cxnSpLocks noChangeShapeType="1"/>
            <a:stCxn id="47149" idx="7"/>
            <a:endCxn id="47152" idx="3"/>
          </p:cNvCxnSpPr>
          <p:nvPr/>
        </p:nvCxnSpPr>
        <p:spPr bwMode="auto">
          <a:xfrm rot="5400000" flipH="1" flipV="1">
            <a:off x="2891631" y="3061494"/>
            <a:ext cx="280988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57" name="Straight Connector 140"/>
          <p:cNvCxnSpPr>
            <a:cxnSpLocks noChangeShapeType="1"/>
          </p:cNvCxnSpPr>
          <p:nvPr/>
        </p:nvCxnSpPr>
        <p:spPr bwMode="auto">
          <a:xfrm>
            <a:off x="2568575" y="3341688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58" name="Straight Connector 141"/>
          <p:cNvCxnSpPr>
            <a:cxnSpLocks noChangeShapeType="1"/>
          </p:cNvCxnSpPr>
          <p:nvPr/>
        </p:nvCxnSpPr>
        <p:spPr bwMode="auto">
          <a:xfrm>
            <a:off x="2309813" y="2938463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59" name="Straight Connector 142"/>
          <p:cNvCxnSpPr>
            <a:cxnSpLocks noChangeShapeType="1"/>
            <a:stCxn id="47151" idx="5"/>
            <a:endCxn id="47150" idx="1"/>
          </p:cNvCxnSpPr>
          <p:nvPr/>
        </p:nvCxnSpPr>
        <p:spPr bwMode="auto">
          <a:xfrm rot="16200000" flipH="1">
            <a:off x="2219325" y="3067050"/>
            <a:ext cx="279400" cy="1460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60" name="Straight Connector 143"/>
          <p:cNvCxnSpPr>
            <a:cxnSpLocks noChangeShapeType="1"/>
          </p:cNvCxnSpPr>
          <p:nvPr/>
        </p:nvCxnSpPr>
        <p:spPr bwMode="auto">
          <a:xfrm>
            <a:off x="1811338" y="2938463"/>
            <a:ext cx="338137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61" name="Straight Connector 144"/>
          <p:cNvCxnSpPr>
            <a:cxnSpLocks noChangeShapeType="1"/>
          </p:cNvCxnSpPr>
          <p:nvPr/>
        </p:nvCxnSpPr>
        <p:spPr bwMode="auto">
          <a:xfrm>
            <a:off x="1538288" y="3341688"/>
            <a:ext cx="869950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62" name="Oval 146"/>
          <p:cNvSpPr>
            <a:spLocks noChangeArrowheads="1"/>
          </p:cNvSpPr>
          <p:nvPr/>
        </p:nvSpPr>
        <p:spPr bwMode="auto">
          <a:xfrm>
            <a:off x="1171575" y="3811588"/>
            <a:ext cx="160338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3" name="Oval 147"/>
          <p:cNvSpPr>
            <a:spLocks noChangeArrowheads="1"/>
          </p:cNvSpPr>
          <p:nvPr/>
        </p:nvSpPr>
        <p:spPr bwMode="auto">
          <a:xfrm>
            <a:off x="1400175" y="4640263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4" name="Oval 148"/>
          <p:cNvSpPr>
            <a:spLocks noChangeArrowheads="1"/>
          </p:cNvSpPr>
          <p:nvPr/>
        </p:nvSpPr>
        <p:spPr bwMode="auto">
          <a:xfrm>
            <a:off x="987425" y="4637088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5" name="Oval 149"/>
          <p:cNvSpPr>
            <a:spLocks noChangeArrowheads="1"/>
          </p:cNvSpPr>
          <p:nvPr/>
        </p:nvSpPr>
        <p:spPr bwMode="auto">
          <a:xfrm>
            <a:off x="728663" y="4233863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6" name="Oval 150"/>
          <p:cNvSpPr>
            <a:spLocks noChangeArrowheads="1"/>
          </p:cNvSpPr>
          <p:nvPr/>
        </p:nvSpPr>
        <p:spPr bwMode="auto">
          <a:xfrm>
            <a:off x="1666875" y="4233863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67" name="Straight Connector 151"/>
          <p:cNvCxnSpPr>
            <a:cxnSpLocks noChangeShapeType="1"/>
            <a:stCxn id="47162" idx="4"/>
            <a:endCxn id="47165" idx="7"/>
          </p:cNvCxnSpPr>
          <p:nvPr/>
        </p:nvCxnSpPr>
        <p:spPr bwMode="auto">
          <a:xfrm rot="5400000">
            <a:off x="923925" y="3930650"/>
            <a:ext cx="271463" cy="3857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8" name="Straight Connector 152"/>
          <p:cNvCxnSpPr>
            <a:cxnSpLocks noChangeShapeType="1"/>
            <a:stCxn id="47162" idx="4"/>
            <a:endCxn id="47164" idx="0"/>
          </p:cNvCxnSpPr>
          <p:nvPr/>
        </p:nvCxnSpPr>
        <p:spPr bwMode="auto">
          <a:xfrm rot="5400000">
            <a:off x="835819" y="4220369"/>
            <a:ext cx="649288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9" name="Straight Connector 154"/>
          <p:cNvCxnSpPr>
            <a:cxnSpLocks noChangeShapeType="1"/>
            <a:stCxn id="47162" idx="4"/>
            <a:endCxn id="47166" idx="1"/>
          </p:cNvCxnSpPr>
          <p:nvPr/>
        </p:nvCxnSpPr>
        <p:spPr bwMode="auto">
          <a:xfrm rot="16200000" flipH="1">
            <a:off x="1335881" y="3904457"/>
            <a:ext cx="271463" cy="438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70" name="Straight Connector 155"/>
          <p:cNvCxnSpPr>
            <a:cxnSpLocks noChangeShapeType="1"/>
            <a:stCxn id="47163" idx="7"/>
            <a:endCxn id="47166" idx="3"/>
          </p:cNvCxnSpPr>
          <p:nvPr/>
        </p:nvCxnSpPr>
        <p:spPr bwMode="auto">
          <a:xfrm rot="5400000" flipH="1" flipV="1">
            <a:off x="1471613" y="4445000"/>
            <a:ext cx="280987" cy="157163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71" name="Straight Connector 156"/>
          <p:cNvCxnSpPr>
            <a:cxnSpLocks noChangeShapeType="1"/>
          </p:cNvCxnSpPr>
          <p:nvPr/>
        </p:nvCxnSpPr>
        <p:spPr bwMode="auto">
          <a:xfrm>
            <a:off x="1147763" y="4724400"/>
            <a:ext cx="252412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72" name="Straight Connector 157"/>
          <p:cNvCxnSpPr>
            <a:cxnSpLocks noChangeShapeType="1"/>
          </p:cNvCxnSpPr>
          <p:nvPr/>
        </p:nvCxnSpPr>
        <p:spPr bwMode="auto">
          <a:xfrm>
            <a:off x="890588" y="4321175"/>
            <a:ext cx="776287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73" name="Straight Connector 158"/>
          <p:cNvCxnSpPr>
            <a:cxnSpLocks noChangeShapeType="1"/>
            <a:stCxn id="47165" idx="5"/>
            <a:endCxn id="47164" idx="1"/>
          </p:cNvCxnSpPr>
          <p:nvPr/>
        </p:nvCxnSpPr>
        <p:spPr bwMode="auto">
          <a:xfrm rot="16200000" flipH="1">
            <a:off x="799307" y="4450556"/>
            <a:ext cx="279400" cy="144463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74" name="Oval 159"/>
          <p:cNvSpPr>
            <a:spLocks noChangeArrowheads="1"/>
          </p:cNvSpPr>
          <p:nvPr/>
        </p:nvSpPr>
        <p:spPr bwMode="auto">
          <a:xfrm>
            <a:off x="2608263" y="3811588"/>
            <a:ext cx="161925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5" name="Oval 160"/>
          <p:cNvSpPr>
            <a:spLocks noChangeArrowheads="1"/>
          </p:cNvSpPr>
          <p:nvPr/>
        </p:nvSpPr>
        <p:spPr bwMode="auto">
          <a:xfrm>
            <a:off x="2836863" y="4640263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6" name="Oval 161"/>
          <p:cNvSpPr>
            <a:spLocks noChangeArrowheads="1"/>
          </p:cNvSpPr>
          <p:nvPr/>
        </p:nvSpPr>
        <p:spPr bwMode="auto">
          <a:xfrm>
            <a:off x="2424113" y="4637088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7" name="Oval 162"/>
          <p:cNvSpPr>
            <a:spLocks noChangeArrowheads="1"/>
          </p:cNvSpPr>
          <p:nvPr/>
        </p:nvSpPr>
        <p:spPr bwMode="auto">
          <a:xfrm>
            <a:off x="2166938" y="4233863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8" name="Oval 163"/>
          <p:cNvSpPr>
            <a:spLocks noChangeArrowheads="1"/>
          </p:cNvSpPr>
          <p:nvPr/>
        </p:nvSpPr>
        <p:spPr bwMode="auto">
          <a:xfrm>
            <a:off x="3105150" y="4233863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79" name="Straight Connector 164"/>
          <p:cNvCxnSpPr>
            <a:cxnSpLocks noChangeShapeType="1"/>
            <a:stCxn id="47174" idx="4"/>
            <a:endCxn id="47177" idx="7"/>
          </p:cNvCxnSpPr>
          <p:nvPr/>
        </p:nvCxnSpPr>
        <p:spPr bwMode="auto">
          <a:xfrm rot="5400000">
            <a:off x="2360612" y="3930651"/>
            <a:ext cx="271463" cy="3857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0" name="Straight Connector 165"/>
          <p:cNvCxnSpPr>
            <a:cxnSpLocks noChangeShapeType="1"/>
            <a:stCxn id="47174" idx="4"/>
            <a:endCxn id="47176" idx="0"/>
          </p:cNvCxnSpPr>
          <p:nvPr/>
        </p:nvCxnSpPr>
        <p:spPr bwMode="auto">
          <a:xfrm rot="5400000">
            <a:off x="2272506" y="4220369"/>
            <a:ext cx="649288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1" name="Straight Connector 166"/>
          <p:cNvCxnSpPr>
            <a:cxnSpLocks noChangeShapeType="1"/>
            <a:stCxn id="47174" idx="4"/>
            <a:endCxn id="47175" idx="0"/>
          </p:cNvCxnSpPr>
          <p:nvPr/>
        </p:nvCxnSpPr>
        <p:spPr bwMode="auto">
          <a:xfrm rot="16200000" flipH="1">
            <a:off x="2475706" y="4201319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2" name="Straight Connector 167"/>
          <p:cNvCxnSpPr>
            <a:cxnSpLocks noChangeShapeType="1"/>
            <a:stCxn id="47174" idx="4"/>
            <a:endCxn id="47178" idx="1"/>
          </p:cNvCxnSpPr>
          <p:nvPr/>
        </p:nvCxnSpPr>
        <p:spPr bwMode="auto">
          <a:xfrm rot="16200000" flipH="1">
            <a:off x="2773362" y="3903663"/>
            <a:ext cx="271463" cy="4397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3" name="Straight Connector 168"/>
          <p:cNvCxnSpPr>
            <a:cxnSpLocks noChangeShapeType="1"/>
            <a:stCxn id="47175" idx="7"/>
            <a:endCxn id="47178" idx="3"/>
          </p:cNvCxnSpPr>
          <p:nvPr/>
        </p:nvCxnSpPr>
        <p:spPr bwMode="auto">
          <a:xfrm rot="5400000" flipH="1" flipV="1">
            <a:off x="2909094" y="4444207"/>
            <a:ext cx="280987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4" name="Straight Connector 169"/>
          <p:cNvCxnSpPr>
            <a:cxnSpLocks noChangeShapeType="1"/>
          </p:cNvCxnSpPr>
          <p:nvPr/>
        </p:nvCxnSpPr>
        <p:spPr bwMode="auto">
          <a:xfrm>
            <a:off x="2586038" y="4724400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5" name="Straight Connector 170"/>
          <p:cNvCxnSpPr>
            <a:cxnSpLocks noChangeShapeType="1"/>
          </p:cNvCxnSpPr>
          <p:nvPr/>
        </p:nvCxnSpPr>
        <p:spPr bwMode="auto">
          <a:xfrm>
            <a:off x="2327275" y="4321175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6" name="Straight Connector 171"/>
          <p:cNvCxnSpPr>
            <a:cxnSpLocks noChangeShapeType="1"/>
            <a:stCxn id="47177" idx="5"/>
            <a:endCxn id="47176" idx="1"/>
          </p:cNvCxnSpPr>
          <p:nvPr/>
        </p:nvCxnSpPr>
        <p:spPr bwMode="auto">
          <a:xfrm rot="16200000" flipH="1">
            <a:off x="2235994" y="4450557"/>
            <a:ext cx="279400" cy="1444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7" name="Straight Connector 172"/>
          <p:cNvCxnSpPr>
            <a:cxnSpLocks noChangeShapeType="1"/>
          </p:cNvCxnSpPr>
          <p:nvPr/>
        </p:nvCxnSpPr>
        <p:spPr bwMode="auto">
          <a:xfrm>
            <a:off x="1828800" y="4321175"/>
            <a:ext cx="338138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8" name="Straight Connector 173"/>
          <p:cNvCxnSpPr>
            <a:cxnSpLocks noChangeShapeType="1"/>
          </p:cNvCxnSpPr>
          <p:nvPr/>
        </p:nvCxnSpPr>
        <p:spPr bwMode="auto">
          <a:xfrm>
            <a:off x="1555750" y="4724400"/>
            <a:ext cx="868363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89" name="Rectangle 174"/>
          <p:cNvSpPr>
            <a:spLocks noChangeArrowheads="1"/>
          </p:cNvSpPr>
          <p:nvPr/>
        </p:nvSpPr>
        <p:spPr bwMode="auto">
          <a:xfrm>
            <a:off x="3554413" y="2774950"/>
            <a:ext cx="711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Cell-2</a:t>
            </a:r>
          </a:p>
        </p:txBody>
      </p:sp>
      <p:sp>
        <p:nvSpPr>
          <p:cNvPr id="47190" name="Rectangle 175"/>
          <p:cNvSpPr>
            <a:spLocks noChangeArrowheads="1"/>
          </p:cNvSpPr>
          <p:nvPr/>
        </p:nvSpPr>
        <p:spPr bwMode="auto">
          <a:xfrm>
            <a:off x="3573463" y="4003675"/>
            <a:ext cx="711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Cell-3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this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network configuration effect on lifespan.</a:t>
            </a:r>
          </a:p>
          <a:p>
            <a:pPr lvl="1"/>
            <a:r>
              <a:rPr lang="en-US" dirty="0" smtClean="0"/>
              <a:t>Compare regular networks and Poisson networks.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Regular Network </a:t>
            </a:r>
            <a:r>
              <a:rPr lang="en-US" dirty="0" smtClean="0"/>
              <a:t>M</a:t>
            </a:r>
            <a:r>
              <a:rPr lang="en-US" dirty="0" smtClean="0"/>
              <a:t>odels and Poisson Network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6448425" cy="3952875"/>
          </a:xfrm>
        </p:spPr>
        <p:txBody>
          <a:bodyPr/>
          <a:lstStyle/>
          <a:p>
            <a:r>
              <a:rPr lang="en-US" dirty="0" smtClean="0"/>
              <a:t>Simulation of  </a:t>
            </a:r>
            <a:r>
              <a:rPr lang="en-US" dirty="0" smtClean="0"/>
              <a:t>Regular</a:t>
            </a:r>
            <a:r>
              <a:rPr lang="en-US" dirty="0" smtClean="0"/>
              <a:t> model and </a:t>
            </a:r>
            <a:r>
              <a:rPr lang="en-US" dirty="0" smtClean="0"/>
              <a:t>Poisson model using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Calculated the Coefficient of Variation (CV)</a:t>
            </a:r>
          </a:p>
          <a:p>
            <a:r>
              <a:rPr lang="en-US" dirty="0" smtClean="0"/>
              <a:t>CV =    is the normalized measure of distribution of probability distribution.</a:t>
            </a:r>
            <a:endParaRPr lang="en-US" sz="1800" dirty="0" smtClean="0"/>
          </a:p>
          <a:p>
            <a:pPr>
              <a:buNone/>
            </a:pPr>
            <a:r>
              <a:rPr lang="en-US" sz="2000" dirty="0" smtClean="0"/>
              <a:t>where      is the standard deviation and      is the mean.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67001" y="3886200"/>
          <a:ext cx="304800" cy="609600"/>
        </p:xfrm>
        <a:graphic>
          <a:graphicData uri="http://schemas.openxmlformats.org/presentationml/2006/ole">
            <p:oleObj spid="_x0000_s218114" name="Equation" r:id="rId4" imgW="152400" imgH="3937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57400" y="5486400"/>
          <a:ext cx="228600" cy="149678"/>
        </p:xfrm>
        <a:graphic>
          <a:graphicData uri="http://schemas.openxmlformats.org/presentationml/2006/ole">
            <p:oleObj spid="_x0000_s218115" name="Equation" r:id="rId5" imgW="114300" imgH="889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34000" y="5486400"/>
          <a:ext cx="228600" cy="213360"/>
        </p:xfrm>
        <a:graphic>
          <a:graphicData uri="http://schemas.openxmlformats.org/presentationml/2006/ole">
            <p:oleObj spid="_x0000_s218116" name="Equation" r:id="rId6" imgW="127000" imgH="127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Simulation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6448425" cy="3952875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akweekl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52600"/>
            <a:ext cx="1524000" cy="1524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438400" y="19050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</a:rPr>
              <a:t>Viability,             , for each </a:t>
            </a:r>
            <a:r>
              <a:rPr lang="en-US" sz="1800" b="0" dirty="0" err="1" smtClean="0">
                <a:solidFill>
                  <a:srgbClr val="000000"/>
                </a:solidFill>
              </a:rPr>
              <a:t>i</a:t>
            </a:r>
            <a:endParaRPr lang="en-US" sz="1800" b="0" dirty="0" smtClean="0">
              <a:solidFill>
                <a:srgbClr val="000000"/>
              </a:solidFill>
            </a:endParaRPr>
          </a:p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</a:rPr>
              <a:t>Lifespan of each module block = Maximum (    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graphicFrame>
        <p:nvGraphicFramePr>
          <p:cNvPr id="173058" name="Object 2"/>
          <p:cNvGraphicFramePr>
            <a:graphicFrameLocks noChangeAspect="1"/>
          </p:cNvGraphicFramePr>
          <p:nvPr/>
        </p:nvGraphicFramePr>
        <p:xfrm>
          <a:off x="3429000" y="1905000"/>
          <a:ext cx="762000" cy="319162"/>
        </p:xfrm>
        <a:graphic>
          <a:graphicData uri="http://schemas.openxmlformats.org/presentationml/2006/ole">
            <p:oleObj spid="_x0000_s254978" name="Equation" r:id="rId4" imgW="495300" imgH="203200" progId="Equation.3">
              <p:embed/>
            </p:oleObj>
          </a:graphicData>
        </a:graphic>
      </p:graphicFrame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6781800" y="2209800"/>
          <a:ext cx="183606" cy="292100"/>
        </p:xfrm>
        <a:graphic>
          <a:graphicData uri="http://schemas.openxmlformats.org/presentationml/2006/ole">
            <p:oleObj spid="_x0000_s254979" name="Equation" r:id="rId5" imgW="114300" imgH="177800" progId="Equation.3">
              <p:embed/>
            </p:oleObj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505200"/>
            <a:ext cx="8077200" cy="181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CV,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Comparing </a:t>
            </a:r>
            <a:r>
              <a:rPr lang="en-US" dirty="0" smtClean="0"/>
              <a:t>Lattice models and Poisson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6448425" cy="3952875"/>
          </a:xfrm>
        </p:spPr>
        <p:txBody>
          <a:bodyPr/>
          <a:lstStyle/>
          <a:p>
            <a:r>
              <a:rPr lang="en-US" sz="2800" i="1" dirty="0" smtClean="0"/>
              <a:t>Null Hypothesis</a:t>
            </a:r>
            <a:r>
              <a:rPr lang="en-US" sz="2800" dirty="0" smtClean="0"/>
              <a:t>: the mean of Lattice and Poisson models are equal</a:t>
            </a:r>
          </a:p>
          <a:p>
            <a:r>
              <a:rPr lang="en-US" sz="2800" i="1" dirty="0" smtClean="0"/>
              <a:t>Alternative Hypothesis</a:t>
            </a:r>
            <a:r>
              <a:rPr lang="en-US" sz="2800" dirty="0" smtClean="0"/>
              <a:t>: the mean of Poisson </a:t>
            </a:r>
            <a:r>
              <a:rPr lang="en-US" sz="2800" dirty="0" smtClean="0"/>
              <a:t>model is greater than the mean of lattice model</a:t>
            </a:r>
          </a:p>
          <a:p>
            <a:r>
              <a:rPr lang="en-US" sz="2800" i="1" dirty="0" smtClean="0"/>
              <a:t>p</a:t>
            </a:r>
            <a:r>
              <a:rPr lang="en-US" sz="2800" i="1" dirty="0" smtClean="0"/>
              <a:t>-</a:t>
            </a:r>
            <a:r>
              <a:rPr lang="en-US" sz="2800" i="1" dirty="0" smtClean="0"/>
              <a:t>value </a:t>
            </a:r>
            <a:r>
              <a:rPr lang="en-US" sz="2800" dirty="0" smtClean="0"/>
              <a:t>= 1.6638e</a:t>
            </a:r>
            <a:r>
              <a:rPr lang="en-US" sz="2800" dirty="0" smtClean="0"/>
              <a:t>-</a:t>
            </a:r>
            <a:r>
              <a:rPr lang="en-US" sz="2800" dirty="0" smtClean="0"/>
              <a:t>11</a:t>
            </a:r>
          </a:p>
          <a:p>
            <a:r>
              <a:rPr lang="en-US" sz="2800" i="1" dirty="0" smtClean="0"/>
              <a:t>Conclusion</a:t>
            </a:r>
            <a:r>
              <a:rPr lang="en-US" sz="2800" dirty="0" smtClean="0"/>
              <a:t>:</a:t>
            </a:r>
            <a:r>
              <a:rPr lang="en-US" sz="2800" dirty="0" smtClean="0"/>
              <a:t> the alternative Hypothesis is true.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8343900" cy="1143000"/>
          </a:xfrm>
        </p:spPr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graphicFrame>
        <p:nvGraphicFramePr>
          <p:cNvPr id="5" name="Group 35"/>
          <p:cNvGraphicFramePr>
            <a:graphicFrameLocks noGrp="1"/>
          </p:cNvGraphicFramePr>
          <p:nvPr/>
        </p:nvGraphicFramePr>
        <p:xfrm>
          <a:off x="1268413" y="1508125"/>
          <a:ext cx="6183313" cy="922338"/>
        </p:xfrm>
        <a:graphic>
          <a:graphicData uri="http://schemas.openxmlformats.org/drawingml/2006/table">
            <a:tbl>
              <a:tblPr/>
              <a:tblGrid>
                <a:gridCol w="6183313"/>
              </a:tblGrid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Aging: Study Aging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6448425" cy="3952875"/>
          </a:xfrm>
        </p:spPr>
        <p:txBody>
          <a:bodyPr/>
          <a:lstStyle/>
          <a:p>
            <a:r>
              <a:rPr lang="en-US" dirty="0" smtClean="0"/>
              <a:t>Mean of Poisson Model = 0.5</a:t>
            </a:r>
          </a:p>
          <a:p>
            <a:r>
              <a:rPr lang="en-US" dirty="0" smtClean="0"/>
              <a:t>Mean of Lattice Model = 0.3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Poisson network leads to more heterogeneity in life span, and hence is </a:t>
            </a:r>
            <a:r>
              <a:rPr lang="en-US" dirty="0" smtClean="0"/>
              <a:t>less robust than regular </a:t>
            </a:r>
            <a:r>
              <a:rPr lang="en-US" dirty="0" smtClean="0"/>
              <a:t>network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6448425" cy="3952875"/>
          </a:xfrm>
        </p:spPr>
        <p:txBody>
          <a:bodyPr/>
          <a:lstStyle/>
          <a:p>
            <a:r>
              <a:rPr lang="en-US" dirty="0" smtClean="0"/>
              <a:t>Dr. Hong Qin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Nagambal</a:t>
            </a:r>
            <a:r>
              <a:rPr lang="en-US" dirty="0" smtClean="0"/>
              <a:t> Shah</a:t>
            </a:r>
          </a:p>
          <a:p>
            <a:r>
              <a:rPr lang="en-US" dirty="0" smtClean="0"/>
              <a:t>Math Ramp</a:t>
            </a:r>
          </a:p>
          <a:p>
            <a:r>
              <a:rPr lang="en-US" dirty="0" smtClean="0"/>
              <a:t>NSF </a:t>
            </a:r>
            <a:r>
              <a:rPr lang="en-US" smtClean="0"/>
              <a:t>RUI 1022294</a:t>
            </a:r>
          </a:p>
          <a:p>
            <a:r>
              <a:rPr lang="en-US" dirty="0" smtClean="0"/>
              <a:t>Thank you audience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Law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6448425" cy="3952875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4467948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3733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Heterogeneity plays a key role in biological aging.</a:t>
            </a:r>
          </a:p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Key source of heterogeneity: Power law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23863" y="203200"/>
            <a:ext cx="7772400" cy="1143000"/>
          </a:xfrm>
        </p:spPr>
        <p:txBody>
          <a:bodyPr/>
          <a:lstStyle/>
          <a:p>
            <a:r>
              <a:rPr lang="en-US" dirty="0" smtClean="0"/>
              <a:t>Modular network with power-law links</a:t>
            </a:r>
            <a:br>
              <a:rPr lang="en-US" dirty="0" smtClean="0"/>
            </a:br>
            <a:r>
              <a:rPr lang="en-US" dirty="0" smtClean="0"/>
              <a:t>			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sp>
        <p:nvSpPr>
          <p:cNvPr id="47109" name="Oval 76"/>
          <p:cNvSpPr>
            <a:spLocks noChangeArrowheads="1"/>
          </p:cNvSpPr>
          <p:nvPr/>
        </p:nvSpPr>
        <p:spPr bwMode="auto">
          <a:xfrm>
            <a:off x="1447800" y="1981200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Oval 77"/>
          <p:cNvSpPr>
            <a:spLocks noChangeArrowheads="1"/>
          </p:cNvSpPr>
          <p:nvPr/>
        </p:nvSpPr>
        <p:spPr bwMode="auto">
          <a:xfrm>
            <a:off x="1639888" y="2435225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Oval 78"/>
          <p:cNvSpPr>
            <a:spLocks noChangeArrowheads="1"/>
          </p:cNvSpPr>
          <p:nvPr/>
        </p:nvSpPr>
        <p:spPr bwMode="auto">
          <a:xfrm>
            <a:off x="1228725" y="2432050"/>
            <a:ext cx="160338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Oval 89"/>
          <p:cNvSpPr>
            <a:spLocks noChangeArrowheads="1"/>
          </p:cNvSpPr>
          <p:nvPr/>
        </p:nvSpPr>
        <p:spPr bwMode="auto">
          <a:xfrm>
            <a:off x="1058863" y="18288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Oval 90"/>
          <p:cNvSpPr>
            <a:spLocks noChangeArrowheads="1"/>
          </p:cNvSpPr>
          <p:nvPr/>
        </p:nvSpPr>
        <p:spPr bwMode="auto">
          <a:xfrm>
            <a:off x="1908175" y="2030412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14" name="Straight Connector 91"/>
          <p:cNvCxnSpPr>
            <a:cxnSpLocks noChangeShapeType="1"/>
            <a:stCxn id="47109" idx="4"/>
            <a:endCxn id="47112" idx="7"/>
          </p:cNvCxnSpPr>
          <p:nvPr/>
        </p:nvCxnSpPr>
        <p:spPr bwMode="auto">
          <a:xfrm rot="5400000" flipH="1">
            <a:off x="1211118" y="1838974"/>
            <a:ext cx="301452" cy="3322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5" name="Straight Connector 94"/>
          <p:cNvCxnSpPr>
            <a:cxnSpLocks noChangeShapeType="1"/>
            <a:stCxn id="47109" idx="4"/>
            <a:endCxn id="47111" idx="0"/>
          </p:cNvCxnSpPr>
          <p:nvPr/>
        </p:nvCxnSpPr>
        <p:spPr bwMode="auto">
          <a:xfrm rot="5400000">
            <a:off x="1280320" y="2184400"/>
            <a:ext cx="276225" cy="2190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6" name="Straight Connector 95"/>
          <p:cNvCxnSpPr>
            <a:cxnSpLocks noChangeShapeType="1"/>
            <a:stCxn id="47109" idx="4"/>
            <a:endCxn id="47110" idx="0"/>
          </p:cNvCxnSpPr>
          <p:nvPr/>
        </p:nvCxnSpPr>
        <p:spPr bwMode="auto">
          <a:xfrm rot="16200000" flipH="1">
            <a:off x="1483122" y="2200671"/>
            <a:ext cx="279400" cy="18970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7" name="Straight Connector 96"/>
          <p:cNvCxnSpPr>
            <a:cxnSpLocks noChangeShapeType="1"/>
            <a:stCxn id="47109" idx="4"/>
            <a:endCxn id="47113" idx="1"/>
          </p:cNvCxnSpPr>
          <p:nvPr/>
        </p:nvCxnSpPr>
        <p:spPr bwMode="auto">
          <a:xfrm rot="5400000" flipH="1" flipV="1">
            <a:off x="1679892" y="1904061"/>
            <a:ext cx="99840" cy="4036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47122" name="Oval 101"/>
          <p:cNvSpPr>
            <a:spLocks noChangeArrowheads="1"/>
          </p:cNvSpPr>
          <p:nvPr/>
        </p:nvSpPr>
        <p:spPr bwMode="auto">
          <a:xfrm>
            <a:off x="2849563" y="2024062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Oval 102"/>
          <p:cNvSpPr>
            <a:spLocks noChangeArrowheads="1"/>
          </p:cNvSpPr>
          <p:nvPr/>
        </p:nvSpPr>
        <p:spPr bwMode="auto">
          <a:xfrm>
            <a:off x="3076575" y="2435225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4" name="Oval 103"/>
          <p:cNvSpPr>
            <a:spLocks noChangeArrowheads="1"/>
          </p:cNvSpPr>
          <p:nvPr/>
        </p:nvSpPr>
        <p:spPr bwMode="auto">
          <a:xfrm>
            <a:off x="2665413" y="2432050"/>
            <a:ext cx="160337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5" name="Oval 104"/>
          <p:cNvSpPr>
            <a:spLocks noChangeArrowheads="1"/>
          </p:cNvSpPr>
          <p:nvPr/>
        </p:nvSpPr>
        <p:spPr bwMode="auto">
          <a:xfrm>
            <a:off x="2406650" y="22637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6" name="Oval 105"/>
          <p:cNvSpPr>
            <a:spLocks noChangeArrowheads="1"/>
          </p:cNvSpPr>
          <p:nvPr/>
        </p:nvSpPr>
        <p:spPr bwMode="auto">
          <a:xfrm>
            <a:off x="3344863" y="2030412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27" name="Straight Connector 106"/>
          <p:cNvCxnSpPr>
            <a:cxnSpLocks noChangeShapeType="1"/>
            <a:stCxn id="47122" idx="4"/>
            <a:endCxn id="47125" idx="7"/>
          </p:cNvCxnSpPr>
          <p:nvPr/>
        </p:nvCxnSpPr>
        <p:spPr bwMode="auto">
          <a:xfrm rot="5400000">
            <a:off x="2691290" y="2050905"/>
            <a:ext cx="90661" cy="3862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8" name="Straight Connector 107"/>
          <p:cNvCxnSpPr>
            <a:cxnSpLocks noChangeShapeType="1"/>
            <a:stCxn id="47122" idx="4"/>
            <a:endCxn id="47124" idx="0"/>
          </p:cNvCxnSpPr>
          <p:nvPr/>
        </p:nvCxnSpPr>
        <p:spPr bwMode="auto">
          <a:xfrm rot="5400000">
            <a:off x="2720976" y="2223293"/>
            <a:ext cx="233363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9" name="Straight Connector 108"/>
          <p:cNvCxnSpPr>
            <a:cxnSpLocks noChangeShapeType="1"/>
            <a:stCxn id="47122" idx="4"/>
            <a:endCxn id="47123" idx="0"/>
          </p:cNvCxnSpPr>
          <p:nvPr/>
        </p:nvCxnSpPr>
        <p:spPr bwMode="auto">
          <a:xfrm rot="16200000" flipH="1">
            <a:off x="2924175" y="2204243"/>
            <a:ext cx="236538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34" name="Straight Connector 114"/>
          <p:cNvCxnSpPr>
            <a:cxnSpLocks noChangeShapeType="1"/>
            <a:stCxn id="47113" idx="5"/>
            <a:endCxn id="47125" idx="2"/>
          </p:cNvCxnSpPr>
          <p:nvPr/>
        </p:nvCxnSpPr>
        <p:spPr bwMode="auto">
          <a:xfrm rot="16200000" flipH="1">
            <a:off x="2140029" y="2084467"/>
            <a:ext cx="171624" cy="36161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36" name="Oval 117"/>
          <p:cNvSpPr>
            <a:spLocks noChangeArrowheads="1"/>
          </p:cNvSpPr>
          <p:nvPr/>
        </p:nvSpPr>
        <p:spPr bwMode="auto">
          <a:xfrm>
            <a:off x="1412875" y="3254375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7" name="Oval 118"/>
          <p:cNvSpPr>
            <a:spLocks noChangeArrowheads="1"/>
          </p:cNvSpPr>
          <p:nvPr/>
        </p:nvSpPr>
        <p:spPr bwMode="auto">
          <a:xfrm>
            <a:off x="1639888" y="377825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8" name="Oval 119"/>
          <p:cNvSpPr>
            <a:spLocks noChangeArrowheads="1"/>
          </p:cNvSpPr>
          <p:nvPr/>
        </p:nvSpPr>
        <p:spPr bwMode="auto">
          <a:xfrm>
            <a:off x="1228725" y="3776662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9" name="Oval 120"/>
          <p:cNvSpPr>
            <a:spLocks noChangeArrowheads="1"/>
          </p:cNvSpPr>
          <p:nvPr/>
        </p:nvSpPr>
        <p:spPr bwMode="auto">
          <a:xfrm>
            <a:off x="969963" y="30480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0" name="Oval 121"/>
          <p:cNvSpPr>
            <a:spLocks noChangeArrowheads="1"/>
          </p:cNvSpPr>
          <p:nvPr/>
        </p:nvSpPr>
        <p:spPr bwMode="auto">
          <a:xfrm>
            <a:off x="1908175" y="31242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41" name="Straight Connector 122"/>
          <p:cNvCxnSpPr>
            <a:cxnSpLocks noChangeShapeType="1"/>
            <a:stCxn id="47136" idx="4"/>
            <a:endCxn id="47139" idx="7"/>
          </p:cNvCxnSpPr>
          <p:nvPr/>
        </p:nvCxnSpPr>
        <p:spPr bwMode="auto">
          <a:xfrm rot="5400000" flipH="1">
            <a:off x="1122218" y="3058175"/>
            <a:ext cx="355427" cy="3862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2" name="Straight Connector 124"/>
          <p:cNvCxnSpPr>
            <a:cxnSpLocks noChangeShapeType="1"/>
            <a:stCxn id="47136" idx="4"/>
            <a:endCxn id="47137" idx="0"/>
          </p:cNvCxnSpPr>
          <p:nvPr/>
        </p:nvCxnSpPr>
        <p:spPr bwMode="auto">
          <a:xfrm rot="16200000" flipH="1">
            <a:off x="1430735" y="3491309"/>
            <a:ext cx="349250" cy="22463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3" name="Straight Connector 125"/>
          <p:cNvCxnSpPr>
            <a:cxnSpLocks noChangeShapeType="1"/>
            <a:stCxn id="47136" idx="4"/>
            <a:endCxn id="47140" idx="1"/>
          </p:cNvCxnSpPr>
          <p:nvPr/>
        </p:nvCxnSpPr>
        <p:spPr bwMode="auto">
          <a:xfrm rot="5400000" flipH="1" flipV="1">
            <a:off x="1572736" y="3070081"/>
            <a:ext cx="279227" cy="4386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47148" name="Oval 130"/>
          <p:cNvSpPr>
            <a:spLocks noChangeArrowheads="1"/>
          </p:cNvSpPr>
          <p:nvPr/>
        </p:nvSpPr>
        <p:spPr bwMode="auto">
          <a:xfrm>
            <a:off x="2849563" y="3254375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9" name="Oval 131"/>
          <p:cNvSpPr>
            <a:spLocks noChangeArrowheads="1"/>
          </p:cNvSpPr>
          <p:nvPr/>
        </p:nvSpPr>
        <p:spPr bwMode="auto">
          <a:xfrm>
            <a:off x="3076575" y="3778250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0" name="Oval 132"/>
          <p:cNvSpPr>
            <a:spLocks noChangeArrowheads="1"/>
          </p:cNvSpPr>
          <p:nvPr/>
        </p:nvSpPr>
        <p:spPr bwMode="auto">
          <a:xfrm>
            <a:off x="2665413" y="37338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1" name="Oval 133"/>
          <p:cNvSpPr>
            <a:spLocks noChangeArrowheads="1"/>
          </p:cNvSpPr>
          <p:nvPr/>
        </p:nvSpPr>
        <p:spPr bwMode="auto">
          <a:xfrm>
            <a:off x="2406650" y="33528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2" name="Oval 134"/>
          <p:cNvSpPr>
            <a:spLocks noChangeArrowheads="1"/>
          </p:cNvSpPr>
          <p:nvPr/>
        </p:nvSpPr>
        <p:spPr bwMode="auto">
          <a:xfrm>
            <a:off x="3344863" y="32004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53" name="Straight Connector 135"/>
          <p:cNvCxnSpPr>
            <a:cxnSpLocks noChangeShapeType="1"/>
            <a:stCxn id="47148" idx="4"/>
            <a:endCxn id="47151" idx="7"/>
          </p:cNvCxnSpPr>
          <p:nvPr/>
        </p:nvCxnSpPr>
        <p:spPr bwMode="auto">
          <a:xfrm rot="5400000" flipH="1">
            <a:off x="2711306" y="3210575"/>
            <a:ext cx="50627" cy="3862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4" name="Straight Connector 137"/>
          <p:cNvCxnSpPr>
            <a:cxnSpLocks noChangeShapeType="1"/>
            <a:stCxn id="47148" idx="4"/>
            <a:endCxn id="47149" idx="0"/>
          </p:cNvCxnSpPr>
          <p:nvPr/>
        </p:nvCxnSpPr>
        <p:spPr bwMode="auto">
          <a:xfrm rot="16200000" flipH="1">
            <a:off x="2867819" y="3490912"/>
            <a:ext cx="349250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5" name="Straight Connector 138"/>
          <p:cNvCxnSpPr>
            <a:cxnSpLocks noChangeShapeType="1"/>
            <a:stCxn id="47148" idx="4"/>
            <a:endCxn id="47152" idx="1"/>
          </p:cNvCxnSpPr>
          <p:nvPr/>
        </p:nvCxnSpPr>
        <p:spPr bwMode="auto">
          <a:xfrm rot="5400000" flipH="1" flipV="1">
            <a:off x="3047524" y="3108181"/>
            <a:ext cx="203027" cy="4386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47162" name="Oval 146"/>
          <p:cNvSpPr>
            <a:spLocks noChangeArrowheads="1"/>
          </p:cNvSpPr>
          <p:nvPr/>
        </p:nvSpPr>
        <p:spPr bwMode="auto">
          <a:xfrm>
            <a:off x="1516062" y="4700588"/>
            <a:ext cx="160338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3" name="Oval 147"/>
          <p:cNvSpPr>
            <a:spLocks noChangeArrowheads="1"/>
          </p:cNvSpPr>
          <p:nvPr/>
        </p:nvSpPr>
        <p:spPr bwMode="auto">
          <a:xfrm>
            <a:off x="1673225" y="5468938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4" name="Oval 148"/>
          <p:cNvSpPr>
            <a:spLocks noChangeArrowheads="1"/>
          </p:cNvSpPr>
          <p:nvPr/>
        </p:nvSpPr>
        <p:spPr bwMode="auto">
          <a:xfrm>
            <a:off x="1295400" y="53340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5" name="Oval 149"/>
          <p:cNvSpPr>
            <a:spLocks noChangeArrowheads="1"/>
          </p:cNvSpPr>
          <p:nvPr/>
        </p:nvSpPr>
        <p:spPr bwMode="auto">
          <a:xfrm>
            <a:off x="838200" y="4648200"/>
            <a:ext cx="152399" cy="1524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6" name="Oval 150"/>
          <p:cNvSpPr>
            <a:spLocks noChangeArrowheads="1"/>
          </p:cNvSpPr>
          <p:nvPr/>
        </p:nvSpPr>
        <p:spPr bwMode="auto">
          <a:xfrm flipV="1">
            <a:off x="2040256" y="4800600"/>
            <a:ext cx="169544" cy="175894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67" name="Straight Connector 151"/>
          <p:cNvCxnSpPr>
            <a:cxnSpLocks noChangeShapeType="1"/>
            <a:stCxn id="47162" idx="2"/>
          </p:cNvCxnSpPr>
          <p:nvPr/>
        </p:nvCxnSpPr>
        <p:spPr bwMode="auto">
          <a:xfrm rot="10800000">
            <a:off x="990600" y="4724400"/>
            <a:ext cx="525462" cy="6429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8" name="Straight Connector 152"/>
          <p:cNvCxnSpPr>
            <a:cxnSpLocks noChangeShapeType="1"/>
            <a:stCxn id="47162" idx="4"/>
            <a:endCxn id="47164" idx="0"/>
          </p:cNvCxnSpPr>
          <p:nvPr/>
        </p:nvCxnSpPr>
        <p:spPr bwMode="auto">
          <a:xfrm rot="5400000">
            <a:off x="1257300" y="4995069"/>
            <a:ext cx="457200" cy="2206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9" name="Straight Connector 154"/>
          <p:cNvCxnSpPr>
            <a:cxnSpLocks noChangeShapeType="1"/>
            <a:stCxn id="47162" idx="6"/>
            <a:endCxn id="47166" idx="3"/>
          </p:cNvCxnSpPr>
          <p:nvPr/>
        </p:nvCxnSpPr>
        <p:spPr bwMode="auto">
          <a:xfrm>
            <a:off x="1676400" y="4788694"/>
            <a:ext cx="388685" cy="3766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71" name="Straight Connector 156"/>
          <p:cNvCxnSpPr>
            <a:cxnSpLocks noChangeShapeType="1"/>
            <a:stCxn id="47166" idx="6"/>
            <a:endCxn id="47177" idx="2"/>
          </p:cNvCxnSpPr>
          <p:nvPr/>
        </p:nvCxnSpPr>
        <p:spPr bwMode="auto">
          <a:xfrm>
            <a:off x="2209800" y="4888547"/>
            <a:ext cx="1744663" cy="129541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72" name="Straight Connector 157"/>
          <p:cNvCxnSpPr>
            <a:cxnSpLocks noChangeShapeType="1"/>
            <a:stCxn id="47137" idx="3"/>
            <a:endCxn id="47162" idx="7"/>
          </p:cNvCxnSpPr>
          <p:nvPr/>
        </p:nvCxnSpPr>
        <p:spPr bwMode="auto">
          <a:xfrm rot="5400000">
            <a:off x="1256216" y="4319939"/>
            <a:ext cx="803158" cy="975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74" name="Oval 159"/>
          <p:cNvSpPr>
            <a:spLocks noChangeArrowheads="1"/>
          </p:cNvSpPr>
          <p:nvPr/>
        </p:nvSpPr>
        <p:spPr bwMode="auto">
          <a:xfrm>
            <a:off x="4181475" y="4167188"/>
            <a:ext cx="161925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7175" name="Oval 160"/>
          <p:cNvSpPr>
            <a:spLocks noChangeArrowheads="1"/>
          </p:cNvSpPr>
          <p:nvPr/>
        </p:nvSpPr>
        <p:spPr bwMode="auto">
          <a:xfrm>
            <a:off x="4492625" y="487680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6" name="Oval 161"/>
          <p:cNvSpPr>
            <a:spLocks noChangeArrowheads="1"/>
          </p:cNvSpPr>
          <p:nvPr/>
        </p:nvSpPr>
        <p:spPr bwMode="auto">
          <a:xfrm>
            <a:off x="3352800" y="4267200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7" name="Oval 162"/>
          <p:cNvSpPr>
            <a:spLocks noChangeArrowheads="1"/>
          </p:cNvSpPr>
          <p:nvPr/>
        </p:nvSpPr>
        <p:spPr bwMode="auto">
          <a:xfrm>
            <a:off x="3954463" y="49307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8" name="Oval 163"/>
          <p:cNvSpPr>
            <a:spLocks noChangeArrowheads="1"/>
          </p:cNvSpPr>
          <p:nvPr/>
        </p:nvSpPr>
        <p:spPr bwMode="auto">
          <a:xfrm>
            <a:off x="3505200" y="46482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79" name="Straight Connector 164"/>
          <p:cNvCxnSpPr>
            <a:cxnSpLocks noChangeShapeType="1"/>
            <a:endCxn id="47174" idx="7"/>
          </p:cNvCxnSpPr>
          <p:nvPr/>
        </p:nvCxnSpPr>
        <p:spPr bwMode="auto">
          <a:xfrm rot="5400000">
            <a:off x="4242442" y="3787234"/>
            <a:ext cx="483006" cy="32851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0" name="Straight Connector 165"/>
          <p:cNvCxnSpPr>
            <a:cxnSpLocks noChangeShapeType="1"/>
            <a:stCxn id="47174" idx="5"/>
          </p:cNvCxnSpPr>
          <p:nvPr/>
        </p:nvCxnSpPr>
        <p:spPr bwMode="auto">
          <a:xfrm rot="16200000" flipH="1">
            <a:off x="4426315" y="4210966"/>
            <a:ext cx="410293" cy="62354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1" name="Straight Connector 166"/>
          <p:cNvCxnSpPr>
            <a:cxnSpLocks noChangeShapeType="1"/>
            <a:stCxn id="47174" idx="4"/>
          </p:cNvCxnSpPr>
          <p:nvPr/>
        </p:nvCxnSpPr>
        <p:spPr bwMode="auto">
          <a:xfrm rot="16200000" flipH="1">
            <a:off x="4086225" y="4519613"/>
            <a:ext cx="585788" cy="2333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2" name="Straight Connector 167"/>
          <p:cNvCxnSpPr>
            <a:cxnSpLocks noChangeShapeType="1"/>
            <a:stCxn id="47174" idx="3"/>
          </p:cNvCxnSpPr>
          <p:nvPr/>
        </p:nvCxnSpPr>
        <p:spPr bwMode="auto">
          <a:xfrm rot="5400000">
            <a:off x="3739898" y="4235298"/>
            <a:ext cx="382994" cy="5475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88" name="Oval 105"/>
          <p:cNvSpPr>
            <a:spLocks noChangeArrowheads="1"/>
          </p:cNvSpPr>
          <p:nvPr/>
        </p:nvSpPr>
        <p:spPr bwMode="auto">
          <a:xfrm>
            <a:off x="2771775" y="1490662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Oval 105"/>
          <p:cNvSpPr>
            <a:spLocks noChangeArrowheads="1"/>
          </p:cNvSpPr>
          <p:nvPr/>
        </p:nvSpPr>
        <p:spPr bwMode="auto">
          <a:xfrm>
            <a:off x="3124200" y="16002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Oval 105"/>
          <p:cNvSpPr>
            <a:spLocks noChangeArrowheads="1"/>
          </p:cNvSpPr>
          <p:nvPr/>
        </p:nvSpPr>
        <p:spPr bwMode="auto">
          <a:xfrm>
            <a:off x="2438400" y="16764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1" name="Straight Connector 108"/>
          <p:cNvCxnSpPr>
            <a:cxnSpLocks noChangeShapeType="1"/>
            <a:stCxn id="47122" idx="3"/>
            <a:endCxn id="88" idx="4"/>
          </p:cNvCxnSpPr>
          <p:nvPr/>
        </p:nvCxnSpPr>
        <p:spPr bwMode="auto">
          <a:xfrm rot="5400000" flipH="1">
            <a:off x="2608580" y="1908651"/>
            <a:ext cx="507827" cy="211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94" name="Straight Connector 108"/>
          <p:cNvCxnSpPr>
            <a:cxnSpLocks noChangeShapeType="1"/>
            <a:stCxn id="47122" idx="5"/>
            <a:endCxn id="47126" idx="1"/>
          </p:cNvCxnSpPr>
          <p:nvPr/>
        </p:nvCxnSpPr>
        <p:spPr bwMode="auto">
          <a:xfrm rot="5400000" flipH="1" flipV="1">
            <a:off x="3118816" y="1923587"/>
            <a:ext cx="117129" cy="3819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00" name="Straight Connector 108"/>
          <p:cNvCxnSpPr>
            <a:cxnSpLocks noChangeShapeType="1"/>
            <a:stCxn id="47122" idx="5"/>
            <a:endCxn id="89" idx="3"/>
          </p:cNvCxnSpPr>
          <p:nvPr/>
        </p:nvCxnSpPr>
        <p:spPr bwMode="auto">
          <a:xfrm rot="5400000" flipH="1" flipV="1">
            <a:off x="2855119" y="1880552"/>
            <a:ext cx="423862" cy="161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03" name="Straight Connector 108"/>
          <p:cNvCxnSpPr>
            <a:cxnSpLocks noChangeShapeType="1"/>
            <a:stCxn id="47122" idx="3"/>
            <a:endCxn id="90" idx="5"/>
          </p:cNvCxnSpPr>
          <p:nvPr/>
        </p:nvCxnSpPr>
        <p:spPr bwMode="auto">
          <a:xfrm rot="5400000" flipH="1">
            <a:off x="2550319" y="1850389"/>
            <a:ext cx="347662" cy="2977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12" name="Straight Connector 114"/>
          <p:cNvCxnSpPr>
            <a:cxnSpLocks noChangeShapeType="1"/>
            <a:stCxn id="47110" idx="5"/>
            <a:endCxn id="47136" idx="7"/>
          </p:cNvCxnSpPr>
          <p:nvPr/>
        </p:nvCxnSpPr>
        <p:spPr bwMode="auto">
          <a:xfrm rot="5400000">
            <a:off x="1311338" y="2818605"/>
            <a:ext cx="699737" cy="22294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115" name="Straight Connector 124"/>
          <p:cNvCxnSpPr>
            <a:cxnSpLocks noChangeShapeType="1"/>
            <a:stCxn id="47136" idx="3"/>
            <a:endCxn id="47138" idx="0"/>
          </p:cNvCxnSpPr>
          <p:nvPr/>
        </p:nvCxnSpPr>
        <p:spPr bwMode="auto">
          <a:xfrm rot="5400000">
            <a:off x="1186008" y="3526313"/>
            <a:ext cx="373235" cy="1274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18" name="Straight Connector 114"/>
          <p:cNvCxnSpPr>
            <a:cxnSpLocks noChangeShapeType="1"/>
            <a:stCxn id="47122" idx="4"/>
            <a:endCxn id="47148" idx="4"/>
          </p:cNvCxnSpPr>
          <p:nvPr/>
        </p:nvCxnSpPr>
        <p:spPr bwMode="auto">
          <a:xfrm rot="5400000">
            <a:off x="2314576" y="2813843"/>
            <a:ext cx="1230313" cy="158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121" name="Straight Connector 137"/>
          <p:cNvCxnSpPr>
            <a:cxnSpLocks noChangeShapeType="1"/>
            <a:stCxn id="47148" idx="3"/>
            <a:endCxn id="47150" idx="7"/>
          </p:cNvCxnSpPr>
          <p:nvPr/>
        </p:nvCxnSpPr>
        <p:spPr bwMode="auto">
          <a:xfrm rot="5400000">
            <a:off x="2659684" y="3546013"/>
            <a:ext cx="355946" cy="707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24" name="Oval 120"/>
          <p:cNvSpPr>
            <a:spLocks noChangeArrowheads="1"/>
          </p:cNvSpPr>
          <p:nvPr/>
        </p:nvSpPr>
        <p:spPr bwMode="auto">
          <a:xfrm>
            <a:off x="838200" y="34829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5" name="Straight Connector 122"/>
          <p:cNvCxnSpPr>
            <a:cxnSpLocks noChangeShapeType="1"/>
            <a:stCxn id="47136" idx="2"/>
            <a:endCxn id="124" idx="7"/>
          </p:cNvCxnSpPr>
          <p:nvPr/>
        </p:nvCxnSpPr>
        <p:spPr bwMode="auto">
          <a:xfrm rot="10800000" flipV="1">
            <a:off x="975057" y="3341688"/>
            <a:ext cx="437819" cy="16686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28" name="Oval 105"/>
          <p:cNvSpPr>
            <a:spLocks noChangeArrowheads="1"/>
          </p:cNvSpPr>
          <p:nvPr/>
        </p:nvSpPr>
        <p:spPr bwMode="auto">
          <a:xfrm>
            <a:off x="3497263" y="22637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9" name="Straight Connector 108"/>
          <p:cNvCxnSpPr>
            <a:cxnSpLocks noChangeShapeType="1"/>
            <a:stCxn id="47122" idx="4"/>
            <a:endCxn id="128" idx="3"/>
          </p:cNvCxnSpPr>
          <p:nvPr/>
        </p:nvCxnSpPr>
        <p:spPr bwMode="auto">
          <a:xfrm rot="16200000" flipH="1">
            <a:off x="3118168" y="2010251"/>
            <a:ext cx="214140" cy="5910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38" name="Straight Connector 152"/>
          <p:cNvCxnSpPr>
            <a:cxnSpLocks noChangeShapeType="1"/>
          </p:cNvCxnSpPr>
          <p:nvPr/>
        </p:nvCxnSpPr>
        <p:spPr bwMode="auto">
          <a:xfrm rot="16200000" flipH="1">
            <a:off x="1374777" y="5102224"/>
            <a:ext cx="599279" cy="14843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41" name="Straight Connector 152"/>
          <p:cNvCxnSpPr>
            <a:cxnSpLocks noChangeShapeType="1"/>
          </p:cNvCxnSpPr>
          <p:nvPr/>
        </p:nvCxnSpPr>
        <p:spPr bwMode="auto">
          <a:xfrm rot="16200000" flipH="1">
            <a:off x="1524000" y="4800601"/>
            <a:ext cx="457202" cy="457201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42" name="Straight Connector 152"/>
          <p:cNvCxnSpPr>
            <a:cxnSpLocks noChangeShapeType="1"/>
            <a:endCxn id="47162" idx="1"/>
          </p:cNvCxnSpPr>
          <p:nvPr/>
        </p:nvCxnSpPr>
        <p:spPr bwMode="auto">
          <a:xfrm>
            <a:off x="1154112" y="4419600"/>
            <a:ext cx="385431" cy="30679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51" name="Oval 147"/>
          <p:cNvSpPr>
            <a:spLocks noChangeArrowheads="1"/>
          </p:cNvSpPr>
          <p:nvPr/>
        </p:nvSpPr>
        <p:spPr bwMode="auto">
          <a:xfrm>
            <a:off x="1978025" y="5240338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Oval 147"/>
          <p:cNvSpPr>
            <a:spLocks noChangeArrowheads="1"/>
          </p:cNvSpPr>
          <p:nvPr/>
        </p:nvSpPr>
        <p:spPr bwMode="auto">
          <a:xfrm>
            <a:off x="1066800" y="426720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3" name="Straight Connector 152"/>
          <p:cNvCxnSpPr>
            <a:cxnSpLocks noChangeShapeType="1"/>
            <a:stCxn id="47162" idx="2"/>
          </p:cNvCxnSpPr>
          <p:nvPr/>
        </p:nvCxnSpPr>
        <p:spPr bwMode="auto">
          <a:xfrm rot="10800000" flipH="1">
            <a:off x="1516062" y="4495802"/>
            <a:ext cx="541340" cy="29289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55" name="Oval 150"/>
          <p:cNvSpPr>
            <a:spLocks noChangeArrowheads="1"/>
          </p:cNvSpPr>
          <p:nvPr/>
        </p:nvSpPr>
        <p:spPr bwMode="auto">
          <a:xfrm>
            <a:off x="2047875" y="4343400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6" name="Straight Connector 155"/>
          <p:cNvCxnSpPr>
            <a:cxnSpLocks noChangeShapeType="1"/>
            <a:endCxn id="47162" idx="3"/>
          </p:cNvCxnSpPr>
          <p:nvPr/>
        </p:nvCxnSpPr>
        <p:spPr bwMode="auto">
          <a:xfrm flipV="1">
            <a:off x="914400" y="4850994"/>
            <a:ext cx="625143" cy="330606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65" name="Oval 148"/>
          <p:cNvSpPr>
            <a:spLocks noChangeArrowheads="1"/>
          </p:cNvSpPr>
          <p:nvPr/>
        </p:nvSpPr>
        <p:spPr bwMode="auto">
          <a:xfrm>
            <a:off x="762000" y="51054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6" name="Straight Connector 165"/>
          <p:cNvCxnSpPr>
            <a:cxnSpLocks noChangeShapeType="1"/>
          </p:cNvCxnSpPr>
          <p:nvPr/>
        </p:nvCxnSpPr>
        <p:spPr bwMode="auto">
          <a:xfrm rot="10800000" flipH="1">
            <a:off x="1600200" y="4267200"/>
            <a:ext cx="388938" cy="44529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69" name="Oval 150"/>
          <p:cNvSpPr>
            <a:spLocks noChangeArrowheads="1"/>
          </p:cNvSpPr>
          <p:nvPr/>
        </p:nvSpPr>
        <p:spPr bwMode="auto">
          <a:xfrm>
            <a:off x="1905000" y="4114800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70" name="Straight Connector 169"/>
          <p:cNvCxnSpPr>
            <a:cxnSpLocks noChangeShapeType="1"/>
          </p:cNvCxnSpPr>
          <p:nvPr/>
        </p:nvCxnSpPr>
        <p:spPr bwMode="auto">
          <a:xfrm rot="16200000" flipH="1">
            <a:off x="1265071" y="4373728"/>
            <a:ext cx="457200" cy="24414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80" name="Oval 147"/>
          <p:cNvSpPr>
            <a:spLocks noChangeArrowheads="1"/>
          </p:cNvSpPr>
          <p:nvPr/>
        </p:nvSpPr>
        <p:spPr bwMode="auto">
          <a:xfrm>
            <a:off x="1295400" y="411480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1" name="Straight Connector 167"/>
          <p:cNvCxnSpPr>
            <a:cxnSpLocks noChangeShapeType="1"/>
            <a:stCxn id="47174" idx="6"/>
          </p:cNvCxnSpPr>
          <p:nvPr/>
        </p:nvCxnSpPr>
        <p:spPr bwMode="auto">
          <a:xfrm flipV="1">
            <a:off x="4343400" y="4176716"/>
            <a:ext cx="477839" cy="7857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83" name="Straight Connector 167"/>
          <p:cNvCxnSpPr>
            <a:cxnSpLocks noChangeShapeType="1"/>
            <a:stCxn id="47174" idx="2"/>
            <a:endCxn id="208" idx="5"/>
          </p:cNvCxnSpPr>
          <p:nvPr/>
        </p:nvCxnSpPr>
        <p:spPr bwMode="auto">
          <a:xfrm rot="10800000">
            <a:off x="3642057" y="4035252"/>
            <a:ext cx="539418" cy="22004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99" name="Straight Connector 167"/>
          <p:cNvCxnSpPr>
            <a:cxnSpLocks noChangeShapeType="1"/>
            <a:endCxn id="47174" idx="3"/>
          </p:cNvCxnSpPr>
          <p:nvPr/>
        </p:nvCxnSpPr>
        <p:spPr bwMode="auto">
          <a:xfrm flipV="1">
            <a:off x="3505200" y="4317594"/>
            <a:ext cx="699988" cy="25806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02" name="Straight Connector 167"/>
          <p:cNvCxnSpPr>
            <a:cxnSpLocks noChangeShapeType="1"/>
            <a:stCxn id="47174" idx="4"/>
          </p:cNvCxnSpPr>
          <p:nvPr/>
        </p:nvCxnSpPr>
        <p:spPr bwMode="auto">
          <a:xfrm rot="5400000">
            <a:off x="3845719" y="4536281"/>
            <a:ext cx="609600" cy="2238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205" name="Oval 163"/>
          <p:cNvSpPr>
            <a:spLocks noChangeArrowheads="1"/>
          </p:cNvSpPr>
          <p:nvPr/>
        </p:nvSpPr>
        <p:spPr bwMode="auto">
          <a:xfrm>
            <a:off x="4953000" y="4648201"/>
            <a:ext cx="152400" cy="152399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" name="Oval 163"/>
          <p:cNvSpPr>
            <a:spLocks noChangeArrowheads="1"/>
          </p:cNvSpPr>
          <p:nvPr/>
        </p:nvSpPr>
        <p:spPr bwMode="auto">
          <a:xfrm>
            <a:off x="5105400" y="43434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7" name="Oval 163"/>
          <p:cNvSpPr>
            <a:spLocks noChangeArrowheads="1"/>
          </p:cNvSpPr>
          <p:nvPr/>
        </p:nvSpPr>
        <p:spPr bwMode="auto">
          <a:xfrm>
            <a:off x="4267200" y="33528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" name="Oval 163"/>
          <p:cNvSpPr>
            <a:spLocks noChangeArrowheads="1"/>
          </p:cNvSpPr>
          <p:nvPr/>
        </p:nvSpPr>
        <p:spPr bwMode="auto">
          <a:xfrm>
            <a:off x="3505200" y="38862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" name="Oval 163"/>
          <p:cNvSpPr>
            <a:spLocks noChangeArrowheads="1"/>
          </p:cNvSpPr>
          <p:nvPr/>
        </p:nvSpPr>
        <p:spPr bwMode="auto">
          <a:xfrm>
            <a:off x="4800600" y="40925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" name="Oval 163"/>
          <p:cNvSpPr>
            <a:spLocks noChangeArrowheads="1"/>
          </p:cNvSpPr>
          <p:nvPr/>
        </p:nvSpPr>
        <p:spPr bwMode="auto">
          <a:xfrm>
            <a:off x="4564062" y="35591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37" name="Straight Connector 164"/>
          <p:cNvCxnSpPr>
            <a:cxnSpLocks noChangeShapeType="1"/>
            <a:endCxn id="47174" idx="1"/>
          </p:cNvCxnSpPr>
          <p:nvPr/>
        </p:nvCxnSpPr>
        <p:spPr bwMode="auto">
          <a:xfrm rot="16200000" flipH="1">
            <a:off x="3777998" y="3765803"/>
            <a:ext cx="611593" cy="2427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240" name="Oval 163"/>
          <p:cNvSpPr>
            <a:spLocks noChangeArrowheads="1"/>
          </p:cNvSpPr>
          <p:nvPr/>
        </p:nvSpPr>
        <p:spPr bwMode="auto">
          <a:xfrm>
            <a:off x="3886200" y="3429001"/>
            <a:ext cx="152400" cy="152399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42" name="Straight Connector 167"/>
          <p:cNvCxnSpPr>
            <a:cxnSpLocks noChangeShapeType="1"/>
            <a:stCxn id="47174" idx="0"/>
          </p:cNvCxnSpPr>
          <p:nvPr/>
        </p:nvCxnSpPr>
        <p:spPr bwMode="auto">
          <a:xfrm rot="5400000" flipH="1" flipV="1">
            <a:off x="3971925" y="3795713"/>
            <a:ext cx="661988" cy="809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45" name="Straight Connector 165"/>
          <p:cNvCxnSpPr>
            <a:cxnSpLocks noChangeShapeType="1"/>
            <a:stCxn id="47174" idx="2"/>
          </p:cNvCxnSpPr>
          <p:nvPr/>
        </p:nvCxnSpPr>
        <p:spPr bwMode="auto">
          <a:xfrm rot="10800000" flipH="1" flipV="1">
            <a:off x="4181474" y="4255294"/>
            <a:ext cx="923925" cy="164306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60" name="Straight Connector 114"/>
          <p:cNvCxnSpPr>
            <a:cxnSpLocks noChangeShapeType="1"/>
            <a:stCxn id="128" idx="5"/>
            <a:endCxn id="207" idx="1"/>
          </p:cNvCxnSpPr>
          <p:nvPr/>
        </p:nvCxnSpPr>
        <p:spPr bwMode="auto">
          <a:xfrm rot="16200000" flipH="1">
            <a:off x="3479627" y="2567319"/>
            <a:ext cx="965546" cy="6565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90800"/>
            <a:ext cx="5156200" cy="2429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1371600"/>
          </a:xfrm>
        </p:spPr>
        <p:txBody>
          <a:bodyPr/>
          <a:lstStyle/>
          <a:p>
            <a:pPr algn="ctr"/>
            <a:r>
              <a:rPr lang="en-US" sz="3200" dirty="0" smtClean="0"/>
              <a:t>What is the difference between mass-produced machines and the thousands of babies born on one day?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133600"/>
            <a:ext cx="2082800" cy="1461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 l="4500" t="14324" r="4500"/>
          <a:stretch>
            <a:fillRect/>
          </a:stretch>
        </p:blipFill>
        <p:spPr>
          <a:xfrm>
            <a:off x="4953000" y="2133600"/>
            <a:ext cx="2473208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3962400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Homogeneous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3962400"/>
            <a:ext cx="24516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Heterogeneous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5410200"/>
            <a:ext cx="723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54864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Thus, Heterogeneity plays a key role in biological aging.</a:t>
            </a:r>
          </a:p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Key source of heterogeneity: Power law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93675" y="203200"/>
            <a:ext cx="8253413" cy="1074738"/>
          </a:xfrm>
        </p:spPr>
        <p:txBody>
          <a:bodyPr/>
          <a:lstStyle/>
          <a:p>
            <a:r>
              <a:rPr lang="en-US" sz="2400" smtClean="0"/>
              <a:t>Modular network with stochastic links </a:t>
            </a:r>
            <a:r>
              <a:rPr lang="en-US" smtClean="0"/>
              <a:t>	</a:t>
            </a:r>
            <a:endParaRPr lang="en-US" sz="2400" smtClean="0">
              <a:solidFill>
                <a:schemeClr val="bg2"/>
              </a:solidFill>
            </a:endParaRPr>
          </a:p>
        </p:txBody>
      </p:sp>
      <p:sp>
        <p:nvSpPr>
          <p:cNvPr id="6148" name="Rectangle 92"/>
          <p:cNvSpPr>
            <a:spLocks noChangeArrowheads="1"/>
          </p:cNvSpPr>
          <p:nvPr/>
        </p:nvSpPr>
        <p:spPr bwMode="auto">
          <a:xfrm>
            <a:off x="3957638" y="1631950"/>
            <a:ext cx="27368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Modular network with </a:t>
            </a:r>
          </a:p>
          <a:p>
            <a:r>
              <a:rPr lang="en-US" sz="2000">
                <a:solidFill>
                  <a:schemeClr val="bg2"/>
                </a:solidFill>
              </a:rPr>
              <a:t>stochastic links</a:t>
            </a:r>
          </a:p>
        </p:txBody>
      </p:sp>
      <p:sp>
        <p:nvSpPr>
          <p:cNvPr id="6149" name="Rectangle 93"/>
          <p:cNvSpPr>
            <a:spLocks noChangeArrowheads="1"/>
          </p:cNvSpPr>
          <p:nvPr/>
        </p:nvSpPr>
        <p:spPr bwMode="auto">
          <a:xfrm>
            <a:off x="5124450" y="2776538"/>
            <a:ext cx="221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>
                <a:solidFill>
                  <a:schemeClr val="bg2"/>
                </a:solidFill>
              </a:rPr>
              <a:t>with defects</a:t>
            </a:r>
          </a:p>
        </p:txBody>
      </p:sp>
      <p:grpSp>
        <p:nvGrpSpPr>
          <p:cNvPr id="6150" name="Group 104"/>
          <p:cNvGrpSpPr>
            <a:grpSpLocks/>
          </p:cNvGrpSpPr>
          <p:nvPr/>
        </p:nvGrpSpPr>
        <p:grpSpPr bwMode="auto">
          <a:xfrm>
            <a:off x="615950" y="1439863"/>
            <a:ext cx="3225800" cy="1066800"/>
            <a:chOff x="961930" y="1547156"/>
            <a:chExt cx="3226020" cy="1067407"/>
          </a:xfrm>
        </p:grpSpPr>
        <p:grpSp>
          <p:nvGrpSpPr>
            <p:cNvPr id="6199" name="Group 91"/>
            <p:cNvGrpSpPr>
              <a:grpSpLocks/>
            </p:cNvGrpSpPr>
            <p:nvPr/>
          </p:nvGrpSpPr>
          <p:grpSpPr bwMode="auto">
            <a:xfrm>
              <a:off x="961930" y="1547156"/>
              <a:ext cx="3226020" cy="1067407"/>
              <a:chOff x="577880" y="1412738"/>
              <a:chExt cx="3456450" cy="1305770"/>
            </a:xfrm>
          </p:grpSpPr>
          <p:sp>
            <p:nvSpPr>
              <p:cNvPr id="6208" name="Oval 24"/>
              <p:cNvSpPr>
                <a:spLocks noChangeArrowheads="1"/>
              </p:cNvSpPr>
              <p:nvPr/>
            </p:nvSpPr>
            <p:spPr bwMode="auto">
              <a:xfrm>
                <a:off x="1181112" y="1412738"/>
                <a:ext cx="218909" cy="22854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09" name="Oval 25"/>
              <p:cNvSpPr>
                <a:spLocks noChangeArrowheads="1"/>
              </p:cNvSpPr>
              <p:nvPr/>
            </p:nvSpPr>
            <p:spPr bwMode="auto">
              <a:xfrm>
                <a:off x="1491370" y="2493139"/>
                <a:ext cx="213024" cy="222195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10" name="Oval 26"/>
              <p:cNvSpPr>
                <a:spLocks noChangeArrowheads="1"/>
              </p:cNvSpPr>
              <p:nvPr/>
            </p:nvSpPr>
            <p:spPr bwMode="auto">
              <a:xfrm>
                <a:off x="929903" y="2489965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11" name="Oval 27"/>
              <p:cNvSpPr>
                <a:spLocks noChangeArrowheads="1"/>
              </p:cNvSpPr>
              <p:nvPr/>
            </p:nvSpPr>
            <p:spPr bwMode="auto">
              <a:xfrm>
                <a:off x="577880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12" name="Oval 28"/>
              <p:cNvSpPr>
                <a:spLocks noChangeArrowheads="1"/>
              </p:cNvSpPr>
              <p:nvPr/>
            </p:nvSpPr>
            <p:spPr bwMode="auto">
              <a:xfrm>
                <a:off x="1856766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cxnSp>
            <p:nvCxnSpPr>
              <p:cNvPr id="6213" name="Straight Connector 37"/>
              <p:cNvCxnSpPr>
                <a:cxnSpLocks noChangeShapeType="1"/>
                <a:stCxn id="6208" idx="4"/>
                <a:endCxn id="6211" idx="7"/>
              </p:cNvCxnSpPr>
              <p:nvPr/>
            </p:nvCxnSpPr>
            <p:spPr bwMode="auto">
              <a:xfrm rot="5400000">
                <a:off x="849720" y="1556292"/>
                <a:ext cx="355858" cy="52583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4" name="Straight Connector 38"/>
              <p:cNvCxnSpPr>
                <a:cxnSpLocks noChangeShapeType="1"/>
                <a:stCxn id="6208" idx="4"/>
                <a:endCxn id="6210" idx="0"/>
              </p:cNvCxnSpPr>
              <p:nvPr/>
            </p:nvCxnSpPr>
            <p:spPr bwMode="auto">
              <a:xfrm rot="5400000">
                <a:off x="740621" y="1940019"/>
                <a:ext cx="848684" cy="25120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5" name="Straight Connector 41"/>
              <p:cNvCxnSpPr>
                <a:cxnSpLocks noChangeShapeType="1"/>
                <a:stCxn id="6208" idx="4"/>
                <a:endCxn id="6209" idx="0"/>
              </p:cNvCxnSpPr>
              <p:nvPr/>
            </p:nvCxnSpPr>
            <p:spPr bwMode="auto">
              <a:xfrm rot="16200000" flipH="1">
                <a:off x="1018295" y="1913552"/>
                <a:ext cx="851858" cy="30731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6" name="Straight Connector 44"/>
              <p:cNvCxnSpPr>
                <a:cxnSpLocks noChangeShapeType="1"/>
                <a:stCxn id="6208" idx="4"/>
                <a:endCxn id="6212" idx="1"/>
              </p:cNvCxnSpPr>
              <p:nvPr/>
            </p:nvCxnSpPr>
            <p:spPr bwMode="auto">
              <a:xfrm rot="16200000" flipH="1">
                <a:off x="1411767" y="1520081"/>
                <a:ext cx="355858" cy="59825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7" name="Straight Connector 63"/>
              <p:cNvCxnSpPr>
                <a:cxnSpLocks noChangeShapeType="1"/>
                <a:stCxn id="6209" idx="7"/>
                <a:endCxn id="6212" idx="3"/>
              </p:cNvCxnSpPr>
              <p:nvPr/>
            </p:nvCxnSpPr>
            <p:spPr bwMode="auto">
              <a:xfrm rot="5400000" flipH="1" flipV="1">
                <a:off x="1597544" y="2234398"/>
                <a:ext cx="366935" cy="215628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18" name="Straight Connector 67"/>
              <p:cNvCxnSpPr>
                <a:cxnSpLocks noChangeShapeType="1"/>
              </p:cNvCxnSpPr>
              <p:nvPr/>
            </p:nvCxnSpPr>
            <p:spPr bwMode="auto">
              <a:xfrm>
                <a:off x="1148812" y="2604236"/>
                <a:ext cx="342558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19" name="Straight Connector 71"/>
              <p:cNvCxnSpPr>
                <a:cxnSpLocks noChangeShapeType="1"/>
              </p:cNvCxnSpPr>
              <p:nvPr/>
            </p:nvCxnSpPr>
            <p:spPr bwMode="auto">
              <a:xfrm>
                <a:off x="796789" y="2077941"/>
                <a:ext cx="1059977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20" name="Straight Connector 75"/>
              <p:cNvCxnSpPr>
                <a:cxnSpLocks noChangeShapeType="1"/>
                <a:stCxn id="6211" idx="5"/>
                <a:endCxn id="6210" idx="1"/>
              </p:cNvCxnSpPr>
              <p:nvPr/>
            </p:nvCxnSpPr>
            <p:spPr bwMode="auto">
              <a:xfrm rot="16200000" flipH="1">
                <a:off x="681001" y="2242473"/>
                <a:ext cx="364690" cy="197232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sp>
            <p:nvSpPr>
              <p:cNvPr id="6221" name="Oval 39"/>
              <p:cNvSpPr>
                <a:spLocks noChangeArrowheads="1"/>
              </p:cNvSpPr>
              <p:nvPr/>
            </p:nvSpPr>
            <p:spPr bwMode="auto">
              <a:xfrm>
                <a:off x="3139767" y="1412738"/>
                <a:ext cx="218909" cy="22854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2" name="Oval 40"/>
              <p:cNvSpPr>
                <a:spLocks noChangeArrowheads="1"/>
              </p:cNvSpPr>
              <p:nvPr/>
            </p:nvSpPr>
            <p:spPr bwMode="auto">
              <a:xfrm>
                <a:off x="3450025" y="2493139"/>
                <a:ext cx="213024" cy="222195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3" name="Oval 42"/>
              <p:cNvSpPr>
                <a:spLocks noChangeArrowheads="1"/>
              </p:cNvSpPr>
              <p:nvPr/>
            </p:nvSpPr>
            <p:spPr bwMode="auto">
              <a:xfrm>
                <a:off x="2888558" y="2489965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4" name="Oval 43"/>
              <p:cNvSpPr>
                <a:spLocks noChangeArrowheads="1"/>
              </p:cNvSpPr>
              <p:nvPr/>
            </p:nvSpPr>
            <p:spPr bwMode="auto">
              <a:xfrm>
                <a:off x="2536535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5" name="Oval 45"/>
              <p:cNvSpPr>
                <a:spLocks noChangeArrowheads="1"/>
              </p:cNvSpPr>
              <p:nvPr/>
            </p:nvSpPr>
            <p:spPr bwMode="auto">
              <a:xfrm>
                <a:off x="3815421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cxnSp>
            <p:nvCxnSpPr>
              <p:cNvPr id="6226" name="Straight Connector 46"/>
              <p:cNvCxnSpPr>
                <a:cxnSpLocks noChangeShapeType="1"/>
                <a:stCxn id="6221" idx="4"/>
                <a:endCxn id="6224" idx="7"/>
              </p:cNvCxnSpPr>
              <p:nvPr/>
            </p:nvCxnSpPr>
            <p:spPr bwMode="auto">
              <a:xfrm rot="5400000">
                <a:off x="2808375" y="1556292"/>
                <a:ext cx="355858" cy="52583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27" name="Straight Connector 47"/>
              <p:cNvCxnSpPr>
                <a:cxnSpLocks noChangeShapeType="1"/>
                <a:stCxn id="6221" idx="4"/>
                <a:endCxn id="6223" idx="0"/>
              </p:cNvCxnSpPr>
              <p:nvPr/>
            </p:nvCxnSpPr>
            <p:spPr bwMode="auto">
              <a:xfrm rot="5400000">
                <a:off x="2699276" y="1940019"/>
                <a:ext cx="848684" cy="25120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28" name="Straight Connector 48"/>
              <p:cNvCxnSpPr>
                <a:cxnSpLocks noChangeShapeType="1"/>
                <a:stCxn id="6221" idx="4"/>
                <a:endCxn id="6222" idx="0"/>
              </p:cNvCxnSpPr>
              <p:nvPr/>
            </p:nvCxnSpPr>
            <p:spPr bwMode="auto">
              <a:xfrm rot="16200000" flipH="1">
                <a:off x="2976950" y="1913552"/>
                <a:ext cx="851858" cy="30731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29" name="Straight Connector 49"/>
              <p:cNvCxnSpPr>
                <a:cxnSpLocks noChangeShapeType="1"/>
                <a:stCxn id="6221" idx="4"/>
                <a:endCxn id="6225" idx="1"/>
              </p:cNvCxnSpPr>
              <p:nvPr/>
            </p:nvCxnSpPr>
            <p:spPr bwMode="auto">
              <a:xfrm rot="16200000" flipH="1">
                <a:off x="3370422" y="1520081"/>
                <a:ext cx="355858" cy="59825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30" name="Straight Connector 50"/>
              <p:cNvCxnSpPr>
                <a:cxnSpLocks noChangeShapeType="1"/>
                <a:stCxn id="6222" idx="7"/>
                <a:endCxn id="6225" idx="3"/>
              </p:cNvCxnSpPr>
              <p:nvPr/>
            </p:nvCxnSpPr>
            <p:spPr bwMode="auto">
              <a:xfrm rot="5400000" flipH="1" flipV="1">
                <a:off x="3556199" y="2234398"/>
                <a:ext cx="366935" cy="215628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1" name="Straight Connector 51"/>
              <p:cNvCxnSpPr>
                <a:cxnSpLocks noChangeShapeType="1"/>
              </p:cNvCxnSpPr>
              <p:nvPr/>
            </p:nvCxnSpPr>
            <p:spPr bwMode="auto">
              <a:xfrm>
                <a:off x="3107467" y="2604236"/>
                <a:ext cx="342558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2" name="Straight Connector 52"/>
              <p:cNvCxnSpPr>
                <a:cxnSpLocks noChangeShapeType="1"/>
              </p:cNvCxnSpPr>
              <p:nvPr/>
            </p:nvCxnSpPr>
            <p:spPr bwMode="auto">
              <a:xfrm>
                <a:off x="2755444" y="2077941"/>
                <a:ext cx="1059977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3" name="Straight Connector 53"/>
              <p:cNvCxnSpPr>
                <a:cxnSpLocks noChangeShapeType="1"/>
                <a:stCxn id="6224" idx="5"/>
                <a:endCxn id="6223" idx="1"/>
              </p:cNvCxnSpPr>
              <p:nvPr/>
            </p:nvCxnSpPr>
            <p:spPr bwMode="auto">
              <a:xfrm rot="16200000" flipH="1">
                <a:off x="2639656" y="2242473"/>
                <a:ext cx="364690" cy="197232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4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2075675" y="2077941"/>
                <a:ext cx="460860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5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1704394" y="2604236"/>
                <a:ext cx="1184164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</p:grpSp>
        <p:sp>
          <p:nvSpPr>
            <p:cNvPr id="6200" name="TextBox 72"/>
            <p:cNvSpPr txBox="1">
              <a:spLocks noChangeArrowheads="1"/>
            </p:cNvSpPr>
            <p:nvPr/>
          </p:nvSpPr>
          <p:spPr bwMode="auto">
            <a:xfrm>
              <a:off x="3674218" y="167273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1" name="TextBox 74"/>
            <p:cNvSpPr txBox="1">
              <a:spLocks noChangeArrowheads="1"/>
            </p:cNvSpPr>
            <p:nvPr/>
          </p:nvSpPr>
          <p:spPr bwMode="auto">
            <a:xfrm>
              <a:off x="3494995" y="1861099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2" name="TextBox 76"/>
            <p:cNvSpPr txBox="1">
              <a:spLocks noChangeArrowheads="1"/>
            </p:cNvSpPr>
            <p:nvPr/>
          </p:nvSpPr>
          <p:spPr bwMode="auto">
            <a:xfrm>
              <a:off x="3208237" y="1923888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3" name="TextBox 77"/>
            <p:cNvSpPr txBox="1">
              <a:spLocks noChangeArrowheads="1"/>
            </p:cNvSpPr>
            <p:nvPr/>
          </p:nvSpPr>
          <p:spPr bwMode="auto">
            <a:xfrm>
              <a:off x="3047538" y="1704128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4" name="TextBox 78"/>
            <p:cNvSpPr txBox="1">
              <a:spLocks noChangeArrowheads="1"/>
            </p:cNvSpPr>
            <p:nvPr/>
          </p:nvSpPr>
          <p:spPr bwMode="auto">
            <a:xfrm>
              <a:off x="1846140" y="167273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5" name="TextBox 89"/>
            <p:cNvSpPr txBox="1">
              <a:spLocks noChangeArrowheads="1"/>
            </p:cNvSpPr>
            <p:nvPr/>
          </p:nvSpPr>
          <p:spPr bwMode="auto">
            <a:xfrm>
              <a:off x="1631072" y="1892494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6" name="TextBox 90"/>
            <p:cNvSpPr txBox="1">
              <a:spLocks noChangeArrowheads="1"/>
            </p:cNvSpPr>
            <p:nvPr/>
          </p:nvSpPr>
          <p:spPr bwMode="auto">
            <a:xfrm>
              <a:off x="1380159" y="1923888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7" name="TextBox 91"/>
            <p:cNvSpPr txBox="1">
              <a:spLocks noChangeArrowheads="1"/>
            </p:cNvSpPr>
            <p:nvPr/>
          </p:nvSpPr>
          <p:spPr bwMode="auto">
            <a:xfrm>
              <a:off x="1165091" y="167273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6151" name="Group 103"/>
          <p:cNvGrpSpPr>
            <a:grpSpLocks/>
          </p:cNvGrpSpPr>
          <p:nvPr/>
        </p:nvGrpSpPr>
        <p:grpSpPr bwMode="auto">
          <a:xfrm>
            <a:off x="2243138" y="2660650"/>
            <a:ext cx="2187575" cy="1174750"/>
            <a:chOff x="1535444" y="3368027"/>
            <a:chExt cx="2186526" cy="1174719"/>
          </a:xfrm>
        </p:grpSpPr>
        <p:grpSp>
          <p:nvGrpSpPr>
            <p:cNvPr id="6154" name="Group 89"/>
            <p:cNvGrpSpPr>
              <a:grpSpLocks/>
            </p:cNvGrpSpPr>
            <p:nvPr/>
          </p:nvGrpSpPr>
          <p:grpSpPr bwMode="auto">
            <a:xfrm>
              <a:off x="1535444" y="3524999"/>
              <a:ext cx="2186526" cy="1004619"/>
              <a:chOff x="808309" y="4273910"/>
              <a:chExt cx="2342706" cy="1228960"/>
            </a:xfrm>
          </p:grpSpPr>
          <p:grpSp>
            <p:nvGrpSpPr>
              <p:cNvPr id="6163" name="Group 2"/>
              <p:cNvGrpSpPr>
                <a:grpSpLocks/>
              </p:cNvGrpSpPr>
              <p:nvPr/>
            </p:nvGrpSpPr>
            <p:grpSpPr bwMode="auto">
              <a:xfrm>
                <a:off x="808309" y="4273910"/>
                <a:ext cx="1190555" cy="1228960"/>
                <a:chOff x="7813" y="4359"/>
                <a:chExt cx="2124" cy="914"/>
              </a:xfrm>
            </p:grpSpPr>
            <p:cxnSp>
              <p:nvCxnSpPr>
                <p:cNvPr id="6182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7813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6183" name="Group 4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914"/>
                  <a:chOff x="8311" y="4359"/>
                  <a:chExt cx="1128" cy="914"/>
                </a:xfrm>
              </p:grpSpPr>
              <p:grpSp>
                <p:nvGrpSpPr>
                  <p:cNvPr id="6185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8311" y="435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7" name="AutoShape 1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8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8311" y="459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5" name="AutoShape 1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6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87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8311" y="483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3" name="AutoShape 1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4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88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8311" y="507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1" name="AutoShape 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2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cxnSp>
                <p:nvCxnSpPr>
                  <p:cNvPr id="6189" name="AutoShape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311" y="4456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6190" name="AutoShape 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431" y="4465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6184" name="AutoShape 3"/>
                <p:cNvCxnSpPr>
                  <a:cxnSpLocks noChangeShapeType="1"/>
                </p:cNvCxnSpPr>
                <p:nvPr/>
              </p:nvCxnSpPr>
              <p:spPr bwMode="auto">
                <a:xfrm>
                  <a:off x="9439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6164" name="Group 2"/>
              <p:cNvGrpSpPr>
                <a:grpSpLocks/>
              </p:cNvGrpSpPr>
              <p:nvPr/>
            </p:nvGrpSpPr>
            <p:grpSpPr bwMode="auto">
              <a:xfrm>
                <a:off x="1960460" y="4273910"/>
                <a:ext cx="1190555" cy="1228960"/>
                <a:chOff x="7813" y="4359"/>
                <a:chExt cx="2124" cy="914"/>
              </a:xfrm>
            </p:grpSpPr>
            <p:cxnSp>
              <p:nvCxnSpPr>
                <p:cNvPr id="6165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7813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6166" name="Group 4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914"/>
                  <a:chOff x="8311" y="4359"/>
                  <a:chExt cx="1128" cy="914"/>
                </a:xfrm>
              </p:grpSpPr>
              <p:grpSp>
                <p:nvGrpSpPr>
                  <p:cNvPr id="616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8311" y="435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80" name="AutoShape 1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81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6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8311" y="459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78" name="AutoShape 1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79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70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8311" y="483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76" name="AutoShape 1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77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71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8311" y="507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74" name="AutoShape 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75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cxnSp>
                <p:nvCxnSpPr>
                  <p:cNvPr id="6172" name="AutoShape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311" y="4456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6173" name="AutoShape 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431" y="4465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6167" name="AutoShape 3"/>
                <p:cNvCxnSpPr>
                  <a:cxnSpLocks noChangeShapeType="1"/>
                </p:cNvCxnSpPr>
                <p:nvPr/>
              </p:nvCxnSpPr>
              <p:spPr bwMode="auto">
                <a:xfrm>
                  <a:off x="9439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6155" name="TextBox 94"/>
            <p:cNvSpPr txBox="1">
              <a:spLocks noChangeArrowheads="1"/>
            </p:cNvSpPr>
            <p:nvPr/>
          </p:nvSpPr>
          <p:spPr bwMode="auto">
            <a:xfrm>
              <a:off x="1953674" y="3368027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6" name="TextBox 95"/>
            <p:cNvSpPr txBox="1">
              <a:spLocks noChangeArrowheads="1"/>
            </p:cNvSpPr>
            <p:nvPr/>
          </p:nvSpPr>
          <p:spPr bwMode="auto">
            <a:xfrm>
              <a:off x="1953674" y="3681971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7" name="TextBox 96"/>
            <p:cNvSpPr txBox="1">
              <a:spLocks noChangeArrowheads="1"/>
            </p:cNvSpPr>
            <p:nvPr/>
          </p:nvSpPr>
          <p:spPr bwMode="auto">
            <a:xfrm>
              <a:off x="1953674" y="3933125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8" name="TextBox 97"/>
            <p:cNvSpPr txBox="1">
              <a:spLocks noChangeArrowheads="1"/>
            </p:cNvSpPr>
            <p:nvPr/>
          </p:nvSpPr>
          <p:spPr bwMode="auto">
            <a:xfrm>
              <a:off x="1953674" y="4215674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9" name="TextBox 98"/>
            <p:cNvSpPr txBox="1">
              <a:spLocks noChangeArrowheads="1"/>
            </p:cNvSpPr>
            <p:nvPr/>
          </p:nvSpPr>
          <p:spPr bwMode="auto">
            <a:xfrm>
              <a:off x="3029014" y="4184280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60" name="TextBox 99"/>
            <p:cNvSpPr txBox="1">
              <a:spLocks noChangeArrowheads="1"/>
            </p:cNvSpPr>
            <p:nvPr/>
          </p:nvSpPr>
          <p:spPr bwMode="auto">
            <a:xfrm>
              <a:off x="3029014" y="391354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61" name="TextBox 100"/>
            <p:cNvSpPr txBox="1">
              <a:spLocks noChangeArrowheads="1"/>
            </p:cNvSpPr>
            <p:nvPr/>
          </p:nvSpPr>
          <p:spPr bwMode="auto">
            <a:xfrm>
              <a:off x="3029014" y="3650576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62" name="TextBox 101"/>
            <p:cNvSpPr txBox="1">
              <a:spLocks noChangeArrowheads="1"/>
            </p:cNvSpPr>
            <p:nvPr/>
          </p:nvSpPr>
          <p:spPr bwMode="auto">
            <a:xfrm>
              <a:off x="3029014" y="3399422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</p:grp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730375" y="4043363"/>
          <a:ext cx="4860925" cy="876300"/>
        </p:xfrm>
        <a:graphic>
          <a:graphicData uri="http://schemas.openxmlformats.org/presentationml/2006/ole">
            <p:oleObj spid="_x0000_s6151" name="Equation" r:id="rId4" imgW="2336760" imgH="419040" progId="Equation.3">
              <p:embed/>
            </p:oleObj>
          </a:graphicData>
        </a:graphic>
      </p:graphicFrame>
      <p:sp>
        <p:nvSpPr>
          <p:cNvPr id="6152" name="Content Placeholder 2"/>
          <p:cNvSpPr>
            <a:spLocks noGrp="1"/>
          </p:cNvSpPr>
          <p:nvPr>
            <p:ph idx="1"/>
          </p:nvPr>
        </p:nvSpPr>
        <p:spPr>
          <a:xfrm>
            <a:off x="1844675" y="4849813"/>
            <a:ext cx="5991225" cy="16891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smtClean="0"/>
              <a:t>m: the number of modules</a:t>
            </a:r>
          </a:p>
          <a:p>
            <a:pPr>
              <a:buFontTx/>
              <a:buNone/>
            </a:pPr>
            <a:r>
              <a:rPr lang="en-US" sz="1800" smtClean="0"/>
              <a:t>n: the number of links per essential gene (essential module)</a:t>
            </a:r>
          </a:p>
          <a:p>
            <a:pPr>
              <a:buFontTx/>
              <a:buNone/>
            </a:pPr>
            <a:r>
              <a:rPr lang="en-US" sz="1800" smtClean="0"/>
              <a:t>k: exponential decay rate (constant aging rate)</a:t>
            </a:r>
          </a:p>
          <a:p>
            <a:pPr>
              <a:buFontTx/>
              <a:buNone/>
            </a:pPr>
            <a:r>
              <a:rPr lang="en-US" sz="1800" smtClean="0"/>
              <a:t>q: the chance of a link to be functional ( q =  avg func links/ n)</a:t>
            </a:r>
          </a:p>
          <a:p>
            <a:pPr>
              <a:buFontTx/>
              <a:buNone/>
            </a:pPr>
            <a:r>
              <a:rPr lang="en-US" sz="1800" smtClean="0"/>
              <a:t>c: a normalization constant</a:t>
            </a:r>
          </a:p>
        </p:txBody>
      </p:sp>
      <p:sp>
        <p:nvSpPr>
          <p:cNvPr id="91" name="AutoShape 11"/>
          <p:cNvSpPr>
            <a:spLocks noChangeArrowheads="1"/>
          </p:cNvSpPr>
          <p:nvPr/>
        </p:nvSpPr>
        <p:spPr bwMode="auto">
          <a:xfrm>
            <a:off x="4687888" y="1123950"/>
            <a:ext cx="4262437" cy="4619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sz="2000" b="0">
                <a:solidFill>
                  <a:schemeClr val="bg1"/>
                </a:solidFill>
              </a:rPr>
              <a:t>Gompertz Aging, i.e. Biological 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 on </a:t>
            </a:r>
            <a:r>
              <a:rPr lang="en-US" i="1" dirty="0" smtClean="0"/>
              <a:t>R</a:t>
            </a:r>
            <a:r>
              <a:rPr lang="en-US" i="1" baseline="-25000" dirty="0" smtClean="0"/>
              <a:t>0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endParaRPr lang="en-US" i="1" dirty="0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7215" y="1009485"/>
            <a:ext cx="3994120" cy="399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285" y="1035105"/>
            <a:ext cx="3891690" cy="38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8484" name="Object 2"/>
          <p:cNvGraphicFramePr>
            <a:graphicFrameLocks noChangeAspect="1"/>
          </p:cNvGraphicFramePr>
          <p:nvPr/>
        </p:nvGraphicFramePr>
        <p:xfrm>
          <a:off x="2229295" y="5195630"/>
          <a:ext cx="4860925" cy="876300"/>
        </p:xfrm>
        <a:graphic>
          <a:graphicData uri="http://schemas.openxmlformats.org/presentationml/2006/ole">
            <p:oleObj spid="_x0000_s148489" name="Equation" r:id="rId6" imgW="23367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r>
              <a:rPr lang="en-US" altLang="zh-CN" b="1" dirty="0" smtClean="0"/>
              <a:t>Question: What is it? </a:t>
            </a:r>
            <a:endParaRPr lang="en-US" b="1" dirty="0"/>
          </a:p>
        </p:txBody>
      </p:sp>
      <p:grpSp>
        <p:nvGrpSpPr>
          <p:cNvPr id="3" name="Group 25"/>
          <p:cNvGrpSpPr/>
          <p:nvPr/>
        </p:nvGrpSpPr>
        <p:grpSpPr>
          <a:xfrm>
            <a:off x="385855" y="4583285"/>
            <a:ext cx="8349556" cy="1610875"/>
            <a:chOff x="385855" y="4583285"/>
            <a:chExt cx="8349556" cy="1610875"/>
          </a:xfrm>
        </p:grpSpPr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r="20714" b="12166"/>
            <a:stretch>
              <a:fillRect/>
            </a:stretch>
          </p:blipFill>
          <p:spPr bwMode="auto">
            <a:xfrm>
              <a:off x="385855" y="4583285"/>
              <a:ext cx="960125" cy="122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1640" y="5310845"/>
              <a:ext cx="783771" cy="685800"/>
            </a:xfrm>
            <a:prstGeom prst="rect">
              <a:avLst/>
            </a:prstGeom>
          </p:spPr>
        </p:pic>
        <p:sp>
          <p:nvSpPr>
            <p:cNvPr id="16" name="Content Placeholder 2"/>
            <p:cNvSpPr txBox="1">
              <a:spLocks/>
            </p:cNvSpPr>
            <p:nvPr/>
          </p:nvSpPr>
          <p:spPr bwMode="auto">
            <a:xfrm>
              <a:off x="1730030" y="4696365"/>
              <a:ext cx="6874495" cy="1497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Viruses do NOT do it. 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Radioactive isotopes do NOT do it.</a:t>
              </a: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228600" y="2875236"/>
            <a:ext cx="5722345" cy="1777610"/>
            <a:chOff x="232235" y="2852925"/>
            <a:chExt cx="5722345" cy="1777610"/>
          </a:xfrm>
        </p:grpSpPr>
        <p:sp>
          <p:nvSpPr>
            <p:cNvPr id="17" name="Content Placeholder 2"/>
            <p:cNvSpPr txBox="1">
              <a:spLocks/>
            </p:cNvSpPr>
            <p:nvPr/>
          </p:nvSpPr>
          <p:spPr bwMode="auto">
            <a:xfrm>
              <a:off x="1730030" y="2852925"/>
              <a:ext cx="4220938" cy="1777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Red blood </a:t>
              </a:r>
              <a:r>
                <a:rPr lang="en-US" sz="3200" b="0" kern="0" dirty="0" smtClean="0">
                  <a:solidFill>
                    <a:schemeClr val="bg2"/>
                  </a:solidFill>
                  <a:latin typeface="+mn-lt"/>
                </a:rPr>
                <a:t>cell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s</a:t>
              </a:r>
              <a:r>
                <a:rPr kumimoji="0" lang="en-US" sz="3200" b="0" i="0" u="none" strike="noStrike" kern="0" cap="none" spc="0" normalizeH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 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do it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Boeing airplanes do it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Computers do it</a:t>
              </a:r>
            </a:p>
          </p:txBody>
        </p:sp>
        <p:pic>
          <p:nvPicPr>
            <p:cNvPr id="290818" name="Picture 2" descr="http://ts4.mm.bing.net/th?id=H.4803024185919127&amp;pid=1.7&amp;w=154&amp;h=147&amp;c=7&amp;rs=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40100" y="3966670"/>
              <a:ext cx="614480" cy="586549"/>
            </a:xfrm>
            <a:prstGeom prst="rect">
              <a:avLst/>
            </a:prstGeom>
            <a:noFill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/>
            <a:srcRect t="14433"/>
            <a:stretch>
              <a:fillRect/>
            </a:stretch>
          </p:blipFill>
          <p:spPr>
            <a:xfrm>
              <a:off x="232235" y="3429000"/>
              <a:ext cx="1511360" cy="724205"/>
            </a:xfrm>
            <a:prstGeom prst="rect">
              <a:avLst/>
            </a:prstGeom>
          </p:spPr>
        </p:pic>
      </p:grpSp>
      <p:grpSp>
        <p:nvGrpSpPr>
          <p:cNvPr id="13" name="Group 29"/>
          <p:cNvGrpSpPr/>
          <p:nvPr/>
        </p:nvGrpSpPr>
        <p:grpSpPr>
          <a:xfrm>
            <a:off x="914400" y="990600"/>
            <a:ext cx="4495800" cy="2065330"/>
            <a:chOff x="914400" y="990600"/>
            <a:chExt cx="4495800" cy="20653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8200" y="990600"/>
              <a:ext cx="762000" cy="844281"/>
            </a:xfrm>
            <a:prstGeom prst="rect">
              <a:avLst/>
            </a:prstGeom>
          </p:spPr>
        </p:pic>
        <p:grpSp>
          <p:nvGrpSpPr>
            <p:cNvPr id="14" name="Group 28"/>
            <p:cNvGrpSpPr/>
            <p:nvPr/>
          </p:nvGrpSpPr>
          <p:grpSpPr>
            <a:xfrm>
              <a:off x="914400" y="1047890"/>
              <a:ext cx="4249510" cy="2008040"/>
              <a:chOff x="914400" y="1047890"/>
              <a:chExt cx="4249510" cy="200804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14400" y="1676400"/>
                <a:ext cx="729695" cy="72969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62400" y="2057400"/>
                <a:ext cx="998530" cy="998530"/>
              </a:xfrm>
              <a:prstGeom prst="rect">
                <a:avLst/>
              </a:prstGeom>
            </p:spPr>
          </p:pic>
          <p:sp>
            <p:nvSpPr>
              <p:cNvPr id="27" name="Content Placeholder 2"/>
              <p:cNvSpPr txBox="1">
                <a:spLocks/>
              </p:cNvSpPr>
              <p:nvPr/>
            </p:nvSpPr>
            <p:spPr bwMode="auto">
              <a:xfrm>
                <a:off x="1845245" y="1047890"/>
                <a:ext cx="3318665" cy="1728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algn="l" eaLnBrk="0" hangingPunct="0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en-US" sz="3200" b="0" kern="0" dirty="0" smtClean="0">
                    <a:solidFill>
                      <a:schemeClr val="bg2"/>
                    </a:solidFill>
                  </a:rPr>
                  <a:t>Humans do it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ＭＳ Ｐゴシック" charset="-128"/>
                    <a:cs typeface="+mn-cs"/>
                  </a:rPr>
                  <a:t>Birds do It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ＭＳ Ｐゴシック" charset="-128"/>
                    <a:cs typeface="+mn-cs"/>
                  </a:rPr>
                  <a:t>Bees do It</a:t>
                </a:r>
              </a:p>
            </p:txBody>
          </p:sp>
        </p:grpSp>
      </p:grpSp>
      <p:grpSp>
        <p:nvGrpSpPr>
          <p:cNvPr id="15" name="Group 30"/>
          <p:cNvGrpSpPr/>
          <p:nvPr/>
        </p:nvGrpSpPr>
        <p:grpSpPr>
          <a:xfrm>
            <a:off x="4876800" y="304800"/>
            <a:ext cx="2468845" cy="1554054"/>
            <a:chOff x="4876800" y="304800"/>
            <a:chExt cx="2468845" cy="1554054"/>
          </a:xfrm>
        </p:grpSpPr>
        <p:sp>
          <p:nvSpPr>
            <p:cNvPr id="12" name="TextBox 11"/>
            <p:cNvSpPr txBox="1"/>
            <p:nvPr/>
          </p:nvSpPr>
          <p:spPr>
            <a:xfrm>
              <a:off x="4876800" y="304800"/>
              <a:ext cx="2468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Answer: Aging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 cstate="print"/>
            <a:srcRect l="22988" r="21932"/>
            <a:stretch>
              <a:fillRect/>
            </a:stretch>
          </p:blipFill>
          <p:spPr>
            <a:xfrm>
              <a:off x="6553200" y="991405"/>
              <a:ext cx="729695" cy="85164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1" cstate="print"/>
            <a:srcRect l="18123" r="9097" b="42013"/>
            <a:stretch>
              <a:fillRect/>
            </a:stretch>
          </p:blipFill>
          <p:spPr>
            <a:xfrm>
              <a:off x="5562600" y="971080"/>
              <a:ext cx="883315" cy="887774"/>
            </a:xfrm>
            <a:prstGeom prst="rect">
              <a:avLst/>
            </a:prstGeom>
          </p:spPr>
        </p:pic>
      </p:grpSp>
      <p:pic>
        <p:nvPicPr>
          <p:cNvPr id="22" name="Picture 21" descr="red-blood-cells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2600" y="2895600"/>
            <a:ext cx="920151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Prediction of the network model of cellular aging</a:t>
            </a:r>
            <a:endParaRPr lang="en-US" smtClean="0">
              <a:solidFill>
                <a:schemeClr val="bg2"/>
              </a:solidFill>
            </a:endParaRPr>
          </a:p>
        </p:txBody>
      </p:sp>
      <p:grpSp>
        <p:nvGrpSpPr>
          <p:cNvPr id="50179" name="Group 11"/>
          <p:cNvGrpSpPr>
            <a:grpSpLocks/>
          </p:cNvGrpSpPr>
          <p:nvPr/>
        </p:nvGrpSpPr>
        <p:grpSpPr bwMode="auto">
          <a:xfrm>
            <a:off x="1576388" y="1609725"/>
            <a:ext cx="5627687" cy="3740150"/>
            <a:chOff x="261938" y="1484313"/>
            <a:chExt cx="5627687" cy="3740150"/>
          </a:xfrm>
        </p:grpSpPr>
        <p:grpSp>
          <p:nvGrpSpPr>
            <p:cNvPr id="50180" name="Group 9"/>
            <p:cNvGrpSpPr>
              <a:grpSpLocks/>
            </p:cNvGrpSpPr>
            <p:nvPr/>
          </p:nvGrpSpPr>
          <p:grpSpPr bwMode="auto">
            <a:xfrm>
              <a:off x="261938" y="1484313"/>
              <a:ext cx="5627687" cy="3740150"/>
              <a:chOff x="427511" y="3051959"/>
              <a:chExt cx="2676525" cy="1619250"/>
            </a:xfrm>
          </p:grpSpPr>
          <p:pic>
            <p:nvPicPr>
              <p:cNvPr id="50183" name="Picture 7" descr="Gchange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7511" y="3051959"/>
                <a:ext cx="2676525" cy="1619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0184" name="AutoShape 2"/>
              <p:cNvCxnSpPr>
                <a:cxnSpLocks noChangeShapeType="1"/>
              </p:cNvCxnSpPr>
              <p:nvPr/>
            </p:nvCxnSpPr>
            <p:spPr bwMode="auto">
              <a:xfrm flipH="1">
                <a:off x="1240661" y="3586669"/>
                <a:ext cx="183469" cy="14295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0185" name="Text Box 3"/>
              <p:cNvSpPr txBox="1">
                <a:spLocks noChangeArrowheads="1"/>
              </p:cNvSpPr>
              <p:nvPr/>
            </p:nvSpPr>
            <p:spPr bwMode="auto">
              <a:xfrm>
                <a:off x="783122" y="3794917"/>
                <a:ext cx="1016249" cy="1477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50186" name="AutoShape 4"/>
              <p:cNvCxnSpPr>
                <a:cxnSpLocks noChangeShapeType="1"/>
              </p:cNvCxnSpPr>
              <p:nvPr/>
            </p:nvCxnSpPr>
            <p:spPr bwMode="auto">
              <a:xfrm flipV="1">
                <a:off x="1703485" y="3337871"/>
                <a:ext cx="212914" cy="632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50181" name="TextBox 8"/>
            <p:cNvSpPr txBox="1">
              <a:spLocks noChangeArrowheads="1"/>
            </p:cNvSpPr>
            <p:nvPr/>
          </p:nvSpPr>
          <p:spPr bwMode="auto">
            <a:xfrm>
              <a:off x="3381445" y="1931205"/>
              <a:ext cx="20206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Increased robustness</a:t>
              </a:r>
            </a:p>
          </p:txBody>
        </p:sp>
        <p:sp>
          <p:nvSpPr>
            <p:cNvPr id="50182" name="TextBox 9"/>
            <p:cNvSpPr txBox="1">
              <a:spLocks noChangeArrowheads="1"/>
            </p:cNvSpPr>
            <p:nvPr/>
          </p:nvSpPr>
          <p:spPr bwMode="auto">
            <a:xfrm>
              <a:off x="939490" y="3083355"/>
              <a:ext cx="20655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</a:rPr>
                <a:t>Decreased robustness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 of Poisson</a:t>
            </a:r>
            <a:endParaRPr lang="en-US" dirty="0"/>
          </a:p>
        </p:txBody>
      </p:sp>
      <p:pic>
        <p:nvPicPr>
          <p:cNvPr id="4" name="Content Placeholder 3" descr="poisso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1175" r="-11175"/>
          <a:stretch>
            <a:fillRect/>
          </a:stretch>
        </p:blipFill>
        <p:spPr>
          <a:xfrm>
            <a:off x="1143000" y="2362200"/>
            <a:ext cx="5453969" cy="3343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3830" y="241385"/>
            <a:ext cx="7772400" cy="1143000"/>
          </a:xfrm>
        </p:spPr>
        <p:txBody>
          <a:bodyPr/>
          <a:lstStyle/>
          <a:p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Biological aging versus Machine Aging</a:t>
            </a:r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7145" y="4350720"/>
            <a:ext cx="7143330" cy="1297583"/>
          </a:xfrm>
          <a:prstGeom prst="rect">
            <a:avLst/>
          </a:prstGeom>
          <a:noFill/>
          <a:ln w="9525" cap="rnd" cmpd="sng">
            <a:solidFill>
              <a:srgbClr val="4BACC6">
                <a:lumMod val="40000"/>
                <a:lumOff val="60000"/>
              </a:srgbClr>
            </a:solidFill>
            <a:round/>
            <a:headEnd/>
            <a:tailEnd/>
          </a:ln>
        </p:spPr>
        <p:txBody>
          <a:bodyPr wrap="square" lIns="65834" tIns="32917" rIns="65834" bIns="32917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where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m(t)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is the mortality rate,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viability,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and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time. C1, C2, 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G are constants.  Mortality rate increase as a power function in machine aging versus a exponential function in biological aging .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Garilov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&amp;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Gavilova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2001)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352550" y="1784350"/>
          <a:ext cx="4289425" cy="828675"/>
        </p:xfrm>
        <a:graphic>
          <a:graphicData uri="http://schemas.openxmlformats.org/presentationml/2006/ole">
            <p:oleObj spid="_x0000_s29709" name="Equation" r:id="rId3" imgW="1841500" imgH="35560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541823" y="2891330"/>
          <a:ext cx="3875087" cy="919163"/>
        </p:xfrm>
        <a:graphic>
          <a:graphicData uri="http://schemas.openxmlformats.org/presentationml/2006/ole">
            <p:oleObj spid="_x0000_s29710" name="Equation" r:id="rId4" imgW="1663560" imgH="3934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93720" y="1815990"/>
            <a:ext cx="2508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2"/>
                </a:solidFill>
              </a:rPr>
              <a:t>Machine Aging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7151" y="3044950"/>
            <a:ext cx="2672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2"/>
                </a:solidFill>
              </a:rPr>
              <a:t>Biological Aging</a:t>
            </a:r>
            <a:endParaRPr lang="en-US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3-04-12 at 2.47.26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9061" t="-1542" r="-1030"/>
          <a:stretch>
            <a:fillRect/>
          </a:stretch>
        </p:blipFill>
        <p:spPr>
          <a:xfrm>
            <a:off x="2209799" y="533400"/>
            <a:ext cx="5716083" cy="57912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of RBC following </a:t>
            </a:r>
            <a:r>
              <a:rPr lang="en-US" dirty="0" err="1" smtClean="0"/>
              <a:t>Gompertz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end for Q&amp;A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8343900" cy="1143000"/>
          </a:xfrm>
        </p:spPr>
        <p:txBody>
          <a:bodyPr/>
          <a:lstStyle/>
          <a:p>
            <a:pPr eaLnBrk="1" hangingPunct="1"/>
            <a:r>
              <a:rPr lang="en-US" smtClean="0"/>
              <a:t>A general theoretic framework for cellular aging</a:t>
            </a:r>
          </a:p>
        </p:txBody>
      </p:sp>
      <p:pic>
        <p:nvPicPr>
          <p:cNvPr id="40963" name="Picture 3" descr="all_39c_gray_with_label"/>
          <p:cNvPicPr>
            <a:picLocks noChangeAspect="1" noChangeArrowheads="1"/>
          </p:cNvPicPr>
          <p:nvPr/>
        </p:nvPicPr>
        <p:blipFill>
          <a:blip r:embed="rId2" cstate="print"/>
          <a:srcRect r="21826" b="-2026"/>
          <a:stretch>
            <a:fillRect/>
          </a:stretch>
        </p:blipFill>
        <p:spPr bwMode="auto">
          <a:xfrm>
            <a:off x="6376988" y="3544888"/>
            <a:ext cx="126365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Group 35"/>
          <p:cNvGraphicFramePr>
            <a:graphicFrameLocks noGrp="1"/>
          </p:cNvGraphicFramePr>
          <p:nvPr/>
        </p:nvGraphicFramePr>
        <p:xfrm>
          <a:off x="1422400" y="2046288"/>
          <a:ext cx="6183313" cy="944879"/>
        </p:xfrm>
        <a:graphic>
          <a:graphicData uri="http://schemas.openxmlformats.org/drawingml/2006/table">
            <a:tbl>
              <a:tblPr/>
              <a:tblGrid>
                <a:gridCol w="6183313"/>
              </a:tblGrid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Cellular aging is an emergent property of gene/protein networks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2438" y="4235450"/>
            <a:ext cx="1493837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an emergent property?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1652588" y="1393825"/>
            <a:ext cx="6529387" cy="2227263"/>
          </a:xfrm>
        </p:spPr>
        <p:txBody>
          <a:bodyPr/>
          <a:lstStyle/>
          <a:p>
            <a:pPr eaLnBrk="1" hangingPunct="1"/>
            <a:r>
              <a:rPr lang="en-US" sz="2400" smtClean="0"/>
              <a:t>Often loosely refers to the property arising at higher levels as a result of interaction at a low level.</a:t>
            </a:r>
          </a:p>
          <a:p>
            <a:pPr eaLnBrk="1" hangingPunct="1"/>
            <a:r>
              <a:rPr lang="en-US" sz="2400" smtClean="0"/>
              <a:t>A still debatable concept. </a:t>
            </a:r>
          </a:p>
          <a:p>
            <a:pPr eaLnBrk="1" hangingPunct="1"/>
            <a:r>
              <a:rPr lang="en-US" sz="2400" smtClean="0"/>
              <a:t>Many examples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endParaRPr lang="en-US" sz="2400" smtClean="0"/>
          </a:p>
        </p:txBody>
      </p:sp>
      <p:pic>
        <p:nvPicPr>
          <p:cNvPr id="28677" name="Picture 5" descr="http://cache2.asset-cache.net/xc/71042720.jpg?v=1&amp;c=NewsMaker&amp;k=2&amp;d=16E05BD7AEF8253B9CD060F792A891D4E30A760B0D811297"/>
          <p:cNvPicPr>
            <a:picLocks noChangeAspect="1" noChangeArrowheads="1"/>
          </p:cNvPicPr>
          <p:nvPr/>
        </p:nvPicPr>
        <p:blipFill>
          <a:blip r:embed="rId4" cstate="print"/>
          <a:srcRect t="6879"/>
          <a:stretch>
            <a:fillRect/>
          </a:stretch>
        </p:blipFill>
        <p:spPr bwMode="auto">
          <a:xfrm>
            <a:off x="3227388" y="3582988"/>
            <a:ext cx="884237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7" descr="http://upload.wikimedia.org/wikipedia/commons/thumb/7/73/Termite_Cathedral_DSC03570.jpg/260px-Termite_Cathedral_DSC03570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l="11568" t="4102" r="14584" b="8949"/>
          <a:stretch>
            <a:fillRect/>
          </a:stretch>
        </p:blipFill>
        <p:spPr bwMode="auto">
          <a:xfrm>
            <a:off x="2420938" y="4159250"/>
            <a:ext cx="884237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9" descr="http://upload.wikimedia.org/wikipedia/commons/thumb/6/60/Myoglobin.png/200px-Myoglobin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87825" y="4311650"/>
            <a:ext cx="1147763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45275" y="3927475"/>
            <a:ext cx="1044575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>
          <a:xfrm>
            <a:off x="379413" y="201613"/>
            <a:ext cx="9144000" cy="790575"/>
          </a:xfrm>
          <a:noFill/>
        </p:spPr>
        <p:txBody>
          <a:bodyPr lIns="0" tIns="0" rIns="0" bIns="0"/>
          <a:lstStyle/>
          <a:p>
            <a:r>
              <a:rPr lang="en-US" sz="3200" b="1" dirty="0" smtClean="0"/>
              <a:t>The quantitative definition of aging 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475" y="3966670"/>
            <a:ext cx="6553200" cy="184039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3600" dirty="0" err="1" smtClean="0"/>
              <a:t>m</a:t>
            </a:r>
            <a:r>
              <a:rPr lang="en-US" sz="3600" dirty="0" smtClean="0"/>
              <a:t>: mortality rate</a:t>
            </a:r>
          </a:p>
          <a:p>
            <a:pPr lvl="1">
              <a:buFontTx/>
              <a:buNone/>
            </a:pPr>
            <a:r>
              <a:rPr lang="en-US" sz="3600" dirty="0" smtClean="0"/>
              <a:t>s:  viability or survivorship</a:t>
            </a:r>
          </a:p>
          <a:p>
            <a:pPr lvl="1">
              <a:buFontTx/>
              <a:buNone/>
            </a:pPr>
            <a:endParaRPr lang="en-US" sz="3600" dirty="0" smtClean="0"/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62962" y="2200040"/>
          <a:ext cx="3331233" cy="1263268"/>
        </p:xfrm>
        <a:graphic>
          <a:graphicData uri="http://schemas.openxmlformats.org/presentationml/2006/ole">
            <p:oleObj spid="_x0000_s158727" name="Equation" r:id="rId4" imgW="1041120" imgH="3934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3830" y="1623965"/>
            <a:ext cx="7010400" cy="523220"/>
          </a:xfrm>
          <a:prstGeom prst="rect">
            <a:avLst/>
          </a:prstGeom>
          <a:noFill/>
          <a:ln w="317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Aging = mortality rate increase over time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gene/protein network model of cellular aging</a:t>
            </a:r>
            <a:br>
              <a:rPr lang="en-US" smtClean="0"/>
            </a:br>
            <a:r>
              <a:rPr lang="en-US" smtClean="0"/>
              <a:t>			</a:t>
            </a:r>
            <a:endParaRPr lang="en-US" sz="2400" smtClean="0">
              <a:solidFill>
                <a:schemeClr val="bg2"/>
              </a:solidFill>
            </a:endParaRPr>
          </a:p>
        </p:txBody>
      </p:sp>
      <p:cxnSp>
        <p:nvCxnSpPr>
          <p:cNvPr id="45076" name="AutoShape 19"/>
          <p:cNvCxnSpPr>
            <a:cxnSpLocks noChangeShapeType="1"/>
          </p:cNvCxnSpPr>
          <p:nvPr/>
        </p:nvCxnSpPr>
        <p:spPr bwMode="auto">
          <a:xfrm>
            <a:off x="5256213" y="2999153"/>
            <a:ext cx="496901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45079" name="Group 16"/>
          <p:cNvGrpSpPr>
            <a:grpSpLocks/>
          </p:cNvGrpSpPr>
          <p:nvPr/>
        </p:nvGrpSpPr>
        <p:grpSpPr bwMode="auto">
          <a:xfrm>
            <a:off x="5753114" y="2332038"/>
            <a:ext cx="1125510" cy="298203"/>
            <a:chOff x="7426" y="4341"/>
            <a:chExt cx="1128" cy="194"/>
          </a:xfrm>
        </p:grpSpPr>
        <p:cxnSp>
          <p:nvCxnSpPr>
            <p:cNvPr id="45091" name="AutoShape 18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92" name="Rectangle 17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80" name="Group 13"/>
          <p:cNvGrpSpPr>
            <a:grpSpLocks/>
          </p:cNvGrpSpPr>
          <p:nvPr/>
        </p:nvGrpSpPr>
        <p:grpSpPr bwMode="auto">
          <a:xfrm>
            <a:off x="5753114" y="2700949"/>
            <a:ext cx="1125510" cy="298203"/>
            <a:chOff x="7426" y="4341"/>
            <a:chExt cx="1128" cy="194"/>
          </a:xfrm>
        </p:grpSpPr>
        <p:cxnSp>
          <p:nvCxnSpPr>
            <p:cNvPr id="45089" name="AutoShape 15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90" name="Rectangle 14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81" name="Group 10"/>
          <p:cNvGrpSpPr>
            <a:grpSpLocks/>
          </p:cNvGrpSpPr>
          <p:nvPr/>
        </p:nvGrpSpPr>
        <p:grpSpPr bwMode="auto">
          <a:xfrm>
            <a:off x="5753114" y="3069860"/>
            <a:ext cx="1125510" cy="298203"/>
            <a:chOff x="7426" y="4341"/>
            <a:chExt cx="1128" cy="194"/>
          </a:xfrm>
        </p:grpSpPr>
        <p:cxnSp>
          <p:nvCxnSpPr>
            <p:cNvPr id="45087" name="AutoShape 12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88" name="Rectangle 11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82" name="Group 7"/>
          <p:cNvGrpSpPr>
            <a:grpSpLocks/>
          </p:cNvGrpSpPr>
          <p:nvPr/>
        </p:nvGrpSpPr>
        <p:grpSpPr bwMode="auto">
          <a:xfrm>
            <a:off x="5753114" y="3438772"/>
            <a:ext cx="1125510" cy="298203"/>
            <a:chOff x="7426" y="4341"/>
            <a:chExt cx="1128" cy="194"/>
          </a:xfrm>
        </p:grpSpPr>
        <p:cxnSp>
          <p:nvCxnSpPr>
            <p:cNvPr id="45085" name="AutoShape 9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86" name="Rectangle 8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5083" name="AutoShape 6"/>
          <p:cNvCxnSpPr>
            <a:cxnSpLocks noChangeShapeType="1"/>
          </p:cNvCxnSpPr>
          <p:nvPr/>
        </p:nvCxnSpPr>
        <p:spPr bwMode="auto">
          <a:xfrm>
            <a:off x="5753114" y="2481140"/>
            <a:ext cx="0" cy="110673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84" name="AutoShape 5"/>
          <p:cNvCxnSpPr>
            <a:cxnSpLocks noChangeShapeType="1"/>
          </p:cNvCxnSpPr>
          <p:nvPr/>
        </p:nvCxnSpPr>
        <p:spPr bwMode="auto">
          <a:xfrm>
            <a:off x="6870642" y="2494974"/>
            <a:ext cx="0" cy="110673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78" name="AutoShape 3"/>
          <p:cNvCxnSpPr>
            <a:cxnSpLocks noChangeShapeType="1"/>
          </p:cNvCxnSpPr>
          <p:nvPr/>
        </p:nvCxnSpPr>
        <p:spPr bwMode="auto">
          <a:xfrm>
            <a:off x="6878624" y="2999153"/>
            <a:ext cx="496901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45060" name="Group 35"/>
          <p:cNvGrpSpPr>
            <a:grpSpLocks/>
          </p:cNvGrpSpPr>
          <p:nvPr/>
        </p:nvGrpSpPr>
        <p:grpSpPr bwMode="auto">
          <a:xfrm>
            <a:off x="1077913" y="2046288"/>
            <a:ext cx="2517775" cy="2035175"/>
            <a:chOff x="1077913" y="2046288"/>
            <a:chExt cx="2517775" cy="2035175"/>
          </a:xfrm>
        </p:grpSpPr>
        <p:sp>
          <p:nvSpPr>
            <p:cNvPr id="45063" name="Oval 24"/>
            <p:cNvSpPr>
              <a:spLocks noChangeArrowheads="1"/>
            </p:cNvSpPr>
            <p:nvPr/>
          </p:nvSpPr>
          <p:spPr bwMode="auto">
            <a:xfrm>
              <a:off x="2092325" y="2046288"/>
              <a:ext cx="366713" cy="355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Oval 25"/>
            <p:cNvSpPr>
              <a:spLocks noChangeArrowheads="1"/>
            </p:cNvSpPr>
            <p:nvPr/>
          </p:nvSpPr>
          <p:spPr bwMode="auto">
            <a:xfrm>
              <a:off x="2613025" y="3735388"/>
              <a:ext cx="358775" cy="346075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Oval 26"/>
            <p:cNvSpPr>
              <a:spLocks noChangeArrowheads="1"/>
            </p:cNvSpPr>
            <p:nvPr/>
          </p:nvSpPr>
          <p:spPr bwMode="auto">
            <a:xfrm>
              <a:off x="1668463" y="3725863"/>
              <a:ext cx="368300" cy="355600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Oval 27"/>
            <p:cNvSpPr>
              <a:spLocks noChangeArrowheads="1"/>
            </p:cNvSpPr>
            <p:nvPr/>
          </p:nvSpPr>
          <p:spPr bwMode="auto">
            <a:xfrm>
              <a:off x="1077913" y="2930525"/>
              <a:ext cx="366712" cy="355600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Oval 28"/>
            <p:cNvSpPr>
              <a:spLocks noChangeArrowheads="1"/>
            </p:cNvSpPr>
            <p:nvPr/>
          </p:nvSpPr>
          <p:spPr bwMode="auto">
            <a:xfrm>
              <a:off x="3227388" y="2881313"/>
              <a:ext cx="368300" cy="355600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5068" name="Straight Connector 37"/>
            <p:cNvCxnSpPr>
              <a:cxnSpLocks noChangeShapeType="1"/>
              <a:stCxn id="45063" idx="4"/>
              <a:endCxn id="45066" idx="7"/>
            </p:cNvCxnSpPr>
            <p:nvPr/>
          </p:nvCxnSpPr>
          <p:spPr bwMode="auto">
            <a:xfrm rot="5400000">
              <a:off x="1543050" y="2249488"/>
              <a:ext cx="579437" cy="8842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69" name="Straight Connector 38"/>
            <p:cNvCxnSpPr>
              <a:cxnSpLocks noChangeShapeType="1"/>
              <a:stCxn id="45063" idx="4"/>
              <a:endCxn id="45065" idx="0"/>
            </p:cNvCxnSpPr>
            <p:nvPr/>
          </p:nvCxnSpPr>
          <p:spPr bwMode="auto">
            <a:xfrm rot="5400000">
              <a:off x="1401763" y="2852738"/>
              <a:ext cx="1323975" cy="4222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70" name="Straight Connector 41"/>
            <p:cNvCxnSpPr>
              <a:cxnSpLocks noChangeShapeType="1"/>
              <a:stCxn id="45063" idx="4"/>
              <a:endCxn id="45064" idx="0"/>
            </p:cNvCxnSpPr>
            <p:nvPr/>
          </p:nvCxnSpPr>
          <p:spPr bwMode="auto">
            <a:xfrm rot="16200000" flipH="1">
              <a:off x="1866901" y="2809875"/>
              <a:ext cx="1333500" cy="5175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71" name="Straight Connector 44"/>
            <p:cNvCxnSpPr>
              <a:cxnSpLocks noChangeShapeType="1"/>
              <a:stCxn id="45063" idx="4"/>
              <a:endCxn id="45067" idx="1"/>
            </p:cNvCxnSpPr>
            <p:nvPr/>
          </p:nvCxnSpPr>
          <p:spPr bwMode="auto">
            <a:xfrm rot="16200000" flipH="1">
              <a:off x="2513013" y="2163763"/>
              <a:ext cx="530225" cy="10064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72" name="Straight Connector 63"/>
            <p:cNvCxnSpPr>
              <a:cxnSpLocks noChangeShapeType="1"/>
              <a:stCxn id="45064" idx="7"/>
              <a:endCxn id="45067" idx="3"/>
            </p:cNvCxnSpPr>
            <p:nvPr/>
          </p:nvCxnSpPr>
          <p:spPr bwMode="auto">
            <a:xfrm rot="5400000" flipH="1" flipV="1">
              <a:off x="2799556" y="3304382"/>
              <a:ext cx="601663" cy="36195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5073" name="Straight Connector 67"/>
            <p:cNvCxnSpPr>
              <a:cxnSpLocks noChangeShapeType="1"/>
              <a:stCxn id="45065" idx="6"/>
              <a:endCxn id="45064" idx="2"/>
            </p:cNvCxnSpPr>
            <p:nvPr/>
          </p:nvCxnSpPr>
          <p:spPr bwMode="auto">
            <a:xfrm>
              <a:off x="2036763" y="3903663"/>
              <a:ext cx="576262" cy="476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5074" name="Straight Connector 71"/>
            <p:cNvCxnSpPr>
              <a:cxnSpLocks noChangeShapeType="1"/>
              <a:stCxn id="45066" idx="6"/>
              <a:endCxn id="45067" idx="2"/>
            </p:cNvCxnSpPr>
            <p:nvPr/>
          </p:nvCxnSpPr>
          <p:spPr bwMode="auto">
            <a:xfrm flipV="1">
              <a:off x="1444625" y="3059113"/>
              <a:ext cx="1782763" cy="4921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5075" name="Straight Connector 75"/>
            <p:cNvCxnSpPr>
              <a:cxnSpLocks noChangeShapeType="1"/>
              <a:stCxn id="45066" idx="5"/>
              <a:endCxn id="45065" idx="1"/>
            </p:cNvCxnSpPr>
            <p:nvPr/>
          </p:nvCxnSpPr>
          <p:spPr bwMode="auto">
            <a:xfrm rot="16200000" flipH="1">
              <a:off x="1284288" y="3340100"/>
              <a:ext cx="544512" cy="33178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</p:grpSp>
      <p:sp>
        <p:nvSpPr>
          <p:cNvPr id="45061" name="Rectangle 92"/>
          <p:cNvSpPr>
            <a:spLocks noChangeArrowheads="1"/>
          </p:cNvSpPr>
          <p:nvPr/>
        </p:nvSpPr>
        <p:spPr bwMode="auto">
          <a:xfrm>
            <a:off x="923925" y="4695825"/>
            <a:ext cx="2543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An essential gene </a:t>
            </a:r>
          </a:p>
          <a:p>
            <a:r>
              <a:rPr lang="en-US" sz="2000">
                <a:solidFill>
                  <a:schemeClr val="bg2"/>
                </a:solidFill>
              </a:rPr>
              <a:t>with four connections</a:t>
            </a:r>
          </a:p>
        </p:txBody>
      </p:sp>
      <p:sp>
        <p:nvSpPr>
          <p:cNvPr id="45062" name="Rectangle 93"/>
          <p:cNvSpPr>
            <a:spLocks noChangeArrowheads="1"/>
          </p:cNvSpPr>
          <p:nvPr/>
        </p:nvSpPr>
        <p:spPr bwMode="auto">
          <a:xfrm>
            <a:off x="4764088" y="4657725"/>
            <a:ext cx="3205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 dirty="0">
                <a:solidFill>
                  <a:schemeClr val="bg2"/>
                </a:solidFill>
              </a:rPr>
              <a:t>with four parallel pathways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reliability theory of aging</a:t>
            </a:r>
            <a:br>
              <a:rPr lang="en-US" smtClean="0"/>
            </a:br>
            <a:r>
              <a:rPr lang="en-US" smtClean="0"/>
              <a:t>			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63613" y="1147763"/>
            <a:ext cx="7910512" cy="3952875"/>
          </a:xfrm>
        </p:spPr>
        <p:txBody>
          <a:bodyPr/>
          <a:lstStyle/>
          <a:p>
            <a:pPr eaLnBrk="1" hangingPunct="1"/>
            <a:r>
              <a:rPr lang="en-US" sz="2400" smtClean="0"/>
              <a:t>Aging systems  (Machines): 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	Age-dependent increase of risk to die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Non-aging systems (Radioactive isotopes) : 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	Age-independent increase of risk to die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Parallel connection of non-aging components can lead to aging systems.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70475" y="5694363"/>
            <a:ext cx="3444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b="0" kern="0" dirty="0">
                <a:solidFill>
                  <a:schemeClr val="bg2"/>
                </a:solidFill>
                <a:latin typeface="+mn-lt"/>
                <a:ea typeface="+mn-ea"/>
              </a:rPr>
              <a:t>	</a:t>
            </a:r>
            <a:r>
              <a:rPr lang="en-US" sz="1600" b="0" i="1" kern="0" dirty="0" err="1">
                <a:solidFill>
                  <a:schemeClr val="bg2"/>
                </a:solidFill>
                <a:latin typeface="+mn-lt"/>
                <a:ea typeface="+mn-ea"/>
              </a:rPr>
              <a:t>Gavrilov</a:t>
            </a:r>
            <a:r>
              <a:rPr lang="en-US" sz="1600" b="0" i="1" kern="0" dirty="0">
                <a:solidFill>
                  <a:schemeClr val="bg2"/>
                </a:solidFill>
                <a:latin typeface="+mn-lt"/>
                <a:ea typeface="+mn-ea"/>
              </a:rPr>
              <a:t> &amp; </a:t>
            </a:r>
            <a:r>
              <a:rPr lang="en-US" sz="1600" b="0" i="1" kern="0" dirty="0" err="1">
                <a:solidFill>
                  <a:schemeClr val="bg2"/>
                </a:solidFill>
                <a:latin typeface="+mn-lt"/>
                <a:ea typeface="+mn-ea"/>
              </a:rPr>
              <a:t>Gavrilova</a:t>
            </a:r>
            <a:r>
              <a:rPr lang="en-US" sz="1600" b="0" kern="0" dirty="0">
                <a:solidFill>
                  <a:schemeClr val="bg2"/>
                </a:solidFill>
                <a:latin typeface="+mn-lt"/>
                <a:ea typeface="+mn-ea"/>
              </a:rPr>
              <a:t>, 2001 JTB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534400" cy="1752600"/>
          </a:xfrm>
        </p:spPr>
        <p:txBody>
          <a:bodyPr/>
          <a:lstStyle/>
          <a:p>
            <a:pPr lvl="0">
              <a:defRPr/>
            </a:pPr>
            <a:r>
              <a:rPr lang="en-US" dirty="0" smtClean="0"/>
              <a:t>The key of modeling in biology is how to model the phenotype.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key phenotype for modeling aging is death.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199" y="381000"/>
            <a:ext cx="784008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0" hangingPunct="0"/>
            <a:r>
              <a:rPr lang="en-US" kern="0" dirty="0" smtClean="0">
                <a:solidFill>
                  <a:srgbClr val="0000FF"/>
                </a:solidFill>
                <a:latin typeface="Times New Roman"/>
                <a:cs typeface="+mj-cs"/>
              </a:rPr>
              <a:t>How can we model aging using networks?</a:t>
            </a:r>
            <a:endParaRPr kumimoji="0" lang="en-US" sz="28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pic>
        <p:nvPicPr>
          <p:cNvPr id="6" name="Picture 3" descr="all_39c_gray_with_label"/>
          <p:cNvPicPr>
            <a:picLocks noChangeAspect="1" noChangeArrowheads="1"/>
          </p:cNvPicPr>
          <p:nvPr/>
        </p:nvPicPr>
        <p:blipFill>
          <a:blip r:embed="rId2" cstate="print"/>
          <a:srcRect r="21826" b="-2026"/>
          <a:stretch>
            <a:fillRect/>
          </a:stretch>
        </p:blipFill>
        <p:spPr bwMode="auto">
          <a:xfrm>
            <a:off x="7221945" y="471815"/>
            <a:ext cx="1305770" cy="132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versions of 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075" y="1598613"/>
            <a:ext cx="6448425" cy="3278187"/>
          </a:xfrm>
        </p:spPr>
        <p:txBody>
          <a:bodyPr/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209800" y="1699490"/>
          <a:ext cx="2057400" cy="623425"/>
        </p:xfrm>
        <a:graphic>
          <a:graphicData uri="http://schemas.openxmlformats.org/presentationml/2006/ole">
            <p:oleObj spid="_x0000_s23577" name="Equation" r:id="rId3" imgW="1054100" imgH="3556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209800" y="2438400"/>
          <a:ext cx="2373446" cy="609601"/>
        </p:xfrm>
        <a:graphic>
          <a:graphicData uri="http://schemas.openxmlformats.org/presentationml/2006/ole">
            <p:oleObj spid="_x0000_s23578" name="Equation" r:id="rId4" imgW="1231900" imgH="35560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200275" y="3276600"/>
          <a:ext cx="2230438" cy="609600"/>
        </p:xfrm>
        <a:graphic>
          <a:graphicData uri="http://schemas.openxmlformats.org/presentationml/2006/ole">
            <p:oleObj spid="_x0000_s23579" name="Equation" r:id="rId5" imgW="1308100" imgH="3556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0" y="1752600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  Virus Aging (Radioactive Isotope Decay)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25908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 Machine Aging (</a:t>
            </a:r>
            <a:r>
              <a:rPr lang="en-US" sz="1600" dirty="0" err="1" smtClean="0">
                <a:solidFill>
                  <a:srgbClr val="000000"/>
                </a:solidFill>
              </a:rPr>
              <a:t>Weibull</a:t>
            </a:r>
            <a:r>
              <a:rPr lang="en-US" sz="1600" dirty="0" smtClean="0">
                <a:solidFill>
                  <a:srgbClr val="000000"/>
                </a:solidFill>
              </a:rPr>
              <a:t> Model)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34290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Biological Aging (</a:t>
            </a:r>
            <a:r>
              <a:rPr lang="en-US" sz="1600" dirty="0" err="1" smtClean="0">
                <a:solidFill>
                  <a:srgbClr val="000000"/>
                </a:solidFill>
              </a:rPr>
              <a:t>Gompertz</a:t>
            </a:r>
            <a:r>
              <a:rPr lang="en-US" sz="1600" dirty="0" smtClean="0">
                <a:solidFill>
                  <a:srgbClr val="000000"/>
                </a:solidFill>
              </a:rPr>
              <a:t> Model)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51054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</a:rPr>
              <a:t>where ‘</a:t>
            </a:r>
            <a:r>
              <a:rPr lang="en-US" sz="1600" i="1" dirty="0" err="1" smtClean="0">
                <a:solidFill>
                  <a:srgbClr val="000000"/>
                </a:solidFill>
              </a:rPr>
              <a:t>m(t</a:t>
            </a:r>
            <a:r>
              <a:rPr lang="en-US" sz="1600" i="1" dirty="0" smtClean="0">
                <a:solidFill>
                  <a:srgbClr val="000000"/>
                </a:solidFill>
              </a:rPr>
              <a:t>)’</a:t>
            </a:r>
            <a:r>
              <a:rPr lang="en-US" sz="1600" dirty="0" smtClean="0">
                <a:solidFill>
                  <a:srgbClr val="000000"/>
                </a:solidFill>
              </a:rPr>
              <a:t> is the mortality rate,</a:t>
            </a:r>
            <a:r>
              <a:rPr lang="en-US" sz="1600" i="1" dirty="0" smtClean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and ‘</a:t>
            </a:r>
            <a:r>
              <a:rPr lang="en-US" sz="1600" i="1" dirty="0" err="1" smtClean="0">
                <a:solidFill>
                  <a:srgbClr val="000000"/>
                </a:solidFill>
              </a:rPr>
              <a:t>t</a:t>
            </a:r>
            <a:r>
              <a:rPr lang="en-US" sz="1600" i="1" dirty="0" smtClean="0">
                <a:solidFill>
                  <a:srgbClr val="000000"/>
                </a:solidFill>
              </a:rPr>
              <a:t>’ </a:t>
            </a:r>
            <a:r>
              <a:rPr lang="en-US" sz="1600" dirty="0" smtClean="0">
                <a:solidFill>
                  <a:srgbClr val="000000"/>
                </a:solidFill>
              </a:rPr>
              <a:t>is time, </a:t>
            </a:r>
            <a:r>
              <a:rPr lang="en-US" sz="1600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smtClean="0">
                <a:solidFill>
                  <a:srgbClr val="000000"/>
                </a:solidFill>
              </a:rPr>
              <a:t>,       ,        , R</a:t>
            </a:r>
            <a:r>
              <a:rPr lang="en-US" sz="1600" baseline="-25000" dirty="0" smtClean="0">
                <a:solidFill>
                  <a:srgbClr val="000000"/>
                </a:solidFill>
              </a:rPr>
              <a:t>0 </a:t>
            </a:r>
            <a:r>
              <a:rPr lang="en-US" sz="1600" dirty="0" smtClean="0">
                <a:solidFill>
                  <a:srgbClr val="000000"/>
                </a:solidFill>
              </a:rPr>
              <a:t>, G are constants.  Mortality rate increases as a power function in machine aging versus a exponential function in biological aging.  (</a:t>
            </a:r>
            <a:r>
              <a:rPr lang="en-US" sz="1600" dirty="0" err="1" smtClean="0">
                <a:solidFill>
                  <a:srgbClr val="000000"/>
                </a:solidFill>
              </a:rPr>
              <a:t>Garilov</a:t>
            </a:r>
            <a:r>
              <a:rPr lang="en-US" sz="1600" dirty="0" smtClean="0">
                <a:solidFill>
                  <a:srgbClr val="000000"/>
                </a:solidFill>
              </a:rPr>
              <a:t>  &amp; </a:t>
            </a:r>
            <a:r>
              <a:rPr lang="en-US" sz="1600" dirty="0" err="1" smtClean="0">
                <a:solidFill>
                  <a:srgbClr val="000000"/>
                </a:solidFill>
              </a:rPr>
              <a:t>Gavilova</a:t>
            </a:r>
            <a:r>
              <a:rPr lang="en-US" sz="1600" dirty="0" smtClean="0">
                <a:solidFill>
                  <a:srgbClr val="000000"/>
                </a:solidFill>
              </a:rPr>
              <a:t> 2001)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876800" y="5181600"/>
          <a:ext cx="236220" cy="228600"/>
        </p:xfrm>
        <a:graphic>
          <a:graphicData uri="http://schemas.openxmlformats.org/presentationml/2006/ole">
            <p:oleObj spid="_x0000_s23580" name="Equation" r:id="rId6" imgW="127000" imgH="177800" progId="Equation.3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5276321" y="5181600"/>
          <a:ext cx="284162" cy="228600"/>
        </p:xfrm>
        <a:graphic>
          <a:graphicData uri="http://schemas.openxmlformats.org/presentationml/2006/ole">
            <p:oleObj spid="_x0000_s23581" name="Equation" r:id="rId7" imgW="1524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>
          <a:xfrm>
            <a:off x="466725" y="228600"/>
            <a:ext cx="7772400" cy="1143000"/>
          </a:xfrm>
        </p:spPr>
        <p:txBody>
          <a:bodyPr/>
          <a:lstStyle/>
          <a:p>
            <a:r>
              <a:rPr lang="en-US" b="1" dirty="0" smtClean="0"/>
              <a:t>Non-aging systems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 t="7474" r="48395"/>
          <a:stretch>
            <a:fillRect/>
          </a:stretch>
        </p:blipFill>
        <p:spPr bwMode="auto">
          <a:xfrm>
            <a:off x="914400" y="2286000"/>
            <a:ext cx="4197350" cy="3111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3962400" y="5867400"/>
            <a:ext cx="4567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>
                <a:solidFill>
                  <a:schemeClr val="bg2"/>
                </a:solidFill>
              </a:rPr>
              <a:t>De </a:t>
            </a:r>
            <a:r>
              <a:rPr lang="en-US" sz="1800" b="0" dirty="0" err="1">
                <a:solidFill>
                  <a:schemeClr val="bg2"/>
                </a:solidFill>
              </a:rPr>
              <a:t>Paepe</a:t>
            </a:r>
            <a:r>
              <a:rPr lang="en-US" sz="1800" b="0" dirty="0">
                <a:solidFill>
                  <a:schemeClr val="bg2"/>
                </a:solidFill>
              </a:rPr>
              <a:t> &amp; </a:t>
            </a:r>
            <a:r>
              <a:rPr lang="en-US" sz="1800" b="0" dirty="0" err="1">
                <a:solidFill>
                  <a:schemeClr val="bg2"/>
                </a:solidFill>
              </a:rPr>
              <a:t>Taddei</a:t>
            </a:r>
            <a:r>
              <a:rPr lang="en-US" sz="1800" b="0" dirty="0">
                <a:solidFill>
                  <a:schemeClr val="bg2"/>
                </a:solidFill>
              </a:rPr>
              <a:t>, 2006, </a:t>
            </a:r>
            <a:r>
              <a:rPr lang="en-US" sz="1800" b="0" dirty="0" err="1">
                <a:solidFill>
                  <a:schemeClr val="bg2"/>
                </a:solidFill>
              </a:rPr>
              <a:t>Plos</a:t>
            </a:r>
            <a:r>
              <a:rPr lang="en-US" sz="1800" b="0" dirty="0">
                <a:solidFill>
                  <a:schemeClr val="bg2"/>
                </a:solidFill>
              </a:rPr>
              <a:t> Biology</a:t>
            </a:r>
          </a:p>
        </p:txBody>
      </p:sp>
      <p:pic>
        <p:nvPicPr>
          <p:cNvPr id="4103" name="Picture 6"/>
          <p:cNvPicPr>
            <a:picLocks noChangeAspect="1" noChangeArrowheads="1"/>
          </p:cNvPicPr>
          <p:nvPr/>
        </p:nvPicPr>
        <p:blipFill>
          <a:blip r:embed="rId5" cstate="print"/>
          <a:srcRect r="18947" b="5019"/>
          <a:stretch>
            <a:fillRect/>
          </a:stretch>
        </p:blipFill>
        <p:spPr bwMode="auto">
          <a:xfrm>
            <a:off x="6019800" y="3124200"/>
            <a:ext cx="1307226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1842" name="Object 2"/>
          <p:cNvGraphicFramePr>
            <a:graphicFrameLocks noChangeAspect="1"/>
          </p:cNvGraphicFramePr>
          <p:nvPr/>
        </p:nvGraphicFramePr>
        <p:xfrm>
          <a:off x="4343400" y="914400"/>
          <a:ext cx="4114800" cy="955293"/>
        </p:xfrm>
        <a:graphic>
          <a:graphicData uri="http://schemas.openxmlformats.org/presentationml/2006/ole">
            <p:oleObj spid="_x0000_s161799" name="Equation" r:id="rId6" imgW="1536700" imgH="355600" progId="Equation.3">
              <p:embed/>
            </p:oleObj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48600" y="3581400"/>
            <a:ext cx="702263" cy="6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05600" y="16764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</a:rPr>
              <a:t>where ‘</a:t>
            </a:r>
            <a:r>
              <a:rPr lang="en-US" sz="1600" dirty="0" err="1" smtClean="0">
                <a:solidFill>
                  <a:srgbClr val="000000"/>
                </a:solidFill>
              </a:rPr>
              <a:t>s</a:t>
            </a:r>
            <a:r>
              <a:rPr lang="en-US" sz="1600" dirty="0" smtClean="0">
                <a:solidFill>
                  <a:srgbClr val="000000"/>
                </a:solidFill>
              </a:rPr>
              <a:t>’ is the viability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              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600" b="1" dirty="0" smtClean="0"/>
              <a:t>When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600" b="1" u="sng" dirty="0" smtClean="0"/>
              <a:t>Using differential equations</a:t>
            </a:r>
          </a:p>
          <a:p>
            <a:pPr>
              <a:buNone/>
            </a:pPr>
            <a:r>
              <a:rPr lang="en-US" sz="1400" dirty="0" smtClean="0"/>
              <a:t> 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62000" y="1371600"/>
          <a:ext cx="2443656" cy="762000"/>
        </p:xfrm>
        <a:graphic>
          <a:graphicData uri="http://schemas.openxmlformats.org/presentationml/2006/ole">
            <p:oleObj spid="_x0000_s201730" name="Equation" r:id="rId4" imgW="1181100" imgH="36830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295400" y="2438400"/>
          <a:ext cx="525462" cy="240166"/>
        </p:xfrm>
        <a:graphic>
          <a:graphicData uri="http://schemas.openxmlformats.org/presentationml/2006/ole">
            <p:oleObj spid="_x0000_s201731" name="Equation" r:id="rId5" imgW="393700" imgH="152400" progId="Equation.3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362200" y="2133600"/>
          <a:ext cx="2046890" cy="673100"/>
        </p:xfrm>
        <a:graphic>
          <a:graphicData uri="http://schemas.openxmlformats.org/presentationml/2006/ole">
            <p:oleObj spid="_x0000_s201732" name="Equation" r:id="rId6" imgW="1155700" imgH="36830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419600" y="2286000"/>
          <a:ext cx="1676400" cy="444500"/>
        </p:xfrm>
        <a:graphic>
          <a:graphicData uri="http://schemas.openxmlformats.org/presentationml/2006/ole">
            <p:oleObj spid="_x0000_s201733" name="Equation" r:id="rId7" imgW="1028700" imgH="177800" progId="Equation.3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838200" y="3429000"/>
          <a:ext cx="2038350" cy="3429000"/>
        </p:xfrm>
        <a:graphic>
          <a:graphicData uri="http://schemas.openxmlformats.org/presentationml/2006/ole">
            <p:oleObj spid="_x0000_s201734" name="Equation" r:id="rId8" imgW="990600" imgH="165100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5638800" y="2971800"/>
            <a:ext cx="17980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 smtClean="0">
                <a:solidFill>
                  <a:srgbClr val="000000"/>
                </a:solidFill>
              </a:rPr>
              <a:t>Initial Conditions </a:t>
            </a:r>
            <a:endParaRPr lang="en-US" sz="1600" u="sng" dirty="0">
              <a:solidFill>
                <a:srgbClr val="000000"/>
              </a:solidFill>
            </a:endParaRPr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5867400" y="3405188"/>
          <a:ext cx="1371600" cy="733425"/>
        </p:xfrm>
        <a:graphic>
          <a:graphicData uri="http://schemas.openxmlformats.org/presentationml/2006/ole">
            <p:oleObj spid="_x0000_s201735" name="Equation" r:id="rId9" imgW="736600" imgH="393700" progId="Equation.3">
              <p:embed/>
            </p:oleObj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2652713" y="533400"/>
          <a:ext cx="1196975" cy="381000"/>
        </p:xfrm>
        <a:graphic>
          <a:graphicData uri="http://schemas.openxmlformats.org/presentationml/2006/ole">
            <p:oleObj spid="_x0000_s201736" name="Equation" r:id="rId10" imgW="520700" imgH="1651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76800" y="43434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</a:rPr>
              <a:t>We get: 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5410200" y="4800600"/>
          <a:ext cx="933994" cy="838200"/>
        </p:xfrm>
        <a:graphic>
          <a:graphicData uri="http://schemas.openxmlformats.org/presentationml/2006/ole">
            <p:oleObj spid="_x0000_s201737" name="Equation" r:id="rId11" imgW="495300" imgH="444500" progId="Equation.3">
              <p:embed/>
            </p:oleObj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6705600" y="4876800"/>
          <a:ext cx="914400" cy="762000"/>
        </p:xfrm>
        <a:graphic>
          <a:graphicData uri="http://schemas.openxmlformats.org/presentationml/2006/ole">
            <p:oleObj spid="_x0000_s201738" name="Equation" r:id="rId12" imgW="533400" imgH="44450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05600" y="53340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</a:rPr>
              <a:t>can be anything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629400" y="5410200"/>
          <a:ext cx="457200" cy="256032"/>
        </p:xfrm>
        <a:graphic>
          <a:graphicData uri="http://schemas.openxmlformats.org/presentationml/2006/ole">
            <p:oleObj spid="_x0000_s201739" name="Equation" r:id="rId13" imgW="304800" imgH="1778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181600" y="6096000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</a:rPr>
              <a:t>Thus,   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6096000" y="5943600"/>
          <a:ext cx="1371600" cy="457200"/>
        </p:xfrm>
        <a:graphic>
          <a:graphicData uri="http://schemas.openxmlformats.org/presentationml/2006/ole">
            <p:oleObj spid="_x0000_s201740" name="Equation" r:id="rId14" imgW="495300" imgH="16510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20585" y="12617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>
          <a:xfrm>
            <a:off x="379413" y="201613"/>
            <a:ext cx="9144000" cy="790575"/>
          </a:xfrm>
          <a:noFill/>
        </p:spPr>
        <p:txBody>
          <a:bodyPr lIns="0" tIns="0" rIns="0" bIns="0"/>
          <a:lstStyle/>
          <a:p>
            <a:r>
              <a:rPr lang="en-US" b="1" dirty="0" err="1" smtClean="0"/>
              <a:t>Gompertz</a:t>
            </a:r>
            <a:r>
              <a:rPr lang="en-US" b="1" dirty="0" smtClean="0"/>
              <a:t> definition of biological aging 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3017838"/>
            <a:ext cx="9144000" cy="2967037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2400" dirty="0" smtClean="0"/>
              <a:t>Aging is modeled as exponential increase of mortality rate over time. </a:t>
            </a:r>
          </a:p>
          <a:p>
            <a:pPr lvl="1">
              <a:buFontTx/>
              <a:buNone/>
            </a:pPr>
            <a:endParaRPr lang="en-US" sz="2400" dirty="0" smtClean="0"/>
          </a:p>
          <a:p>
            <a:pPr lvl="1">
              <a:buFontTx/>
              <a:buNone/>
            </a:pPr>
            <a:r>
              <a:rPr lang="en-US" dirty="0" smtClean="0"/>
              <a:t>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initial mortality rate, innate susceptibility to dying, lifespan potential at birth. </a:t>
            </a:r>
          </a:p>
          <a:p>
            <a:pPr lvl="1">
              <a:buFontTx/>
              <a:buNone/>
            </a:pPr>
            <a:endParaRPr lang="en-US" sz="2400" dirty="0" smtClean="0"/>
          </a:p>
          <a:p>
            <a:pPr lvl="1"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G: an coefficient for mortality rate acceleration (rate of aging)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49625" y="850900"/>
            <a:ext cx="3157538" cy="1816100"/>
            <a:chOff x="2886075" y="850900"/>
            <a:chExt cx="3157538" cy="1816100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886075" y="850900"/>
            <a:ext cx="3157538" cy="812800"/>
          </p:xfrm>
          <a:graphic>
            <a:graphicData uri="http://schemas.openxmlformats.org/presentationml/2006/ole">
              <p:oleObj spid="_x0000_s162827" name="Equation" r:id="rId4" imgW="1371600" imgH="355600" progId="Equation.3">
                <p:embed/>
              </p:oleObj>
            </a:graphicData>
          </a:graphic>
        </p:graphicFrame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2959100" y="1879600"/>
            <a:ext cx="2794000" cy="787400"/>
          </p:xfrm>
          <a:graphic>
            <a:graphicData uri="http://schemas.openxmlformats.org/presentationml/2006/ole">
              <p:oleObj spid="_x0000_s162828" name="Equation" r:id="rId5" imgW="952500" imgH="266700" progId="Equation.3">
                <p:embed/>
              </p:oleObj>
            </a:graphicData>
          </a:graphic>
        </p:graphicFrame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2000" y="10668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dirty="0" smtClean="0">
                <a:solidFill>
                  <a:schemeClr val="bg2"/>
                </a:solidFill>
                <a:latin typeface="+mn-lt"/>
              </a:rPr>
              <a:t>M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ortality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rate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838200" y="22860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dirty="0" smtClean="0">
                <a:solidFill>
                  <a:schemeClr val="bg2"/>
                </a:solidFill>
                <a:latin typeface="+mn-lt"/>
              </a:rPr>
              <a:t>V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iability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Red Blood Cell (RBC)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458200" cy="3952875"/>
          </a:xfrm>
        </p:spPr>
        <p:txBody>
          <a:bodyPr/>
          <a:lstStyle/>
          <a:p>
            <a:r>
              <a:rPr lang="en-US" dirty="0" smtClean="0"/>
              <a:t>Due to the absence of nucleus, no regeneration.</a:t>
            </a:r>
          </a:p>
          <a:p>
            <a:r>
              <a:rPr lang="en-US" dirty="0" err="1" smtClean="0"/>
              <a:t>Photohemolysis</a:t>
            </a:r>
            <a:r>
              <a:rPr lang="en-US" dirty="0" smtClean="0"/>
              <a:t> in </a:t>
            </a:r>
            <a:r>
              <a:rPr lang="en-US" dirty="0" err="1" smtClean="0"/>
              <a:t>RBCs</a:t>
            </a:r>
            <a:r>
              <a:rPr lang="en-US" dirty="0" smtClean="0"/>
              <a:t> follows </a:t>
            </a:r>
            <a:r>
              <a:rPr lang="en-US" dirty="0" err="1" smtClean="0"/>
              <a:t>Gompertz</a:t>
            </a:r>
            <a:r>
              <a:rPr lang="en-US" dirty="0" smtClean="0"/>
              <a:t> model of aging: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600" dirty="0" smtClean="0"/>
              <a:t>        </a:t>
            </a:r>
          </a:p>
          <a:p>
            <a:pPr>
              <a:buNone/>
            </a:pPr>
            <a:r>
              <a:rPr lang="en-US" sz="1600" dirty="0" smtClean="0"/>
              <a:t>       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800" dirty="0" smtClean="0"/>
              <a:t>where H is the percentage of </a:t>
            </a:r>
            <a:r>
              <a:rPr lang="en-US" sz="1800" dirty="0" err="1" smtClean="0"/>
              <a:t>hemolysis</a:t>
            </a:r>
            <a:r>
              <a:rPr lang="en-US" sz="1800" dirty="0" smtClean="0"/>
              <a:t> during the </a:t>
            </a:r>
            <a:r>
              <a:rPr lang="en-US" sz="1800" dirty="0" err="1" smtClean="0"/>
              <a:t>lysis</a:t>
            </a:r>
            <a:r>
              <a:rPr lang="en-US" sz="1800" dirty="0" smtClean="0"/>
              <a:t> time ‘</a:t>
            </a:r>
            <a:r>
              <a:rPr lang="en-US" sz="1800" dirty="0" err="1" smtClean="0"/>
              <a:t>t</a:t>
            </a:r>
            <a:r>
              <a:rPr lang="en-US" sz="1800" dirty="0" smtClean="0"/>
              <a:t>’ (the time measured from start of rupturing the </a:t>
            </a:r>
            <a:r>
              <a:rPr lang="en-US" sz="1800" dirty="0" err="1" smtClean="0"/>
              <a:t>RBCs</a:t>
            </a:r>
            <a:r>
              <a:rPr lang="en-US" sz="1800" dirty="0" smtClean="0"/>
              <a:t> at dark incubation), H0 the initial maximum number of cells, normalized to one, ‘a’ is a fractional </a:t>
            </a:r>
            <a:r>
              <a:rPr lang="en-US" sz="1800" dirty="0" err="1" smtClean="0"/>
              <a:t>hemolysis</a:t>
            </a:r>
            <a:r>
              <a:rPr lang="en-US" sz="1800" dirty="0" smtClean="0"/>
              <a:t> ratio, and </a:t>
            </a:r>
            <a:r>
              <a:rPr lang="en-US" sz="1800" dirty="0" err="1" smtClean="0"/>
              <a:t>b</a:t>
            </a:r>
            <a:r>
              <a:rPr lang="en-US" sz="1800" dirty="0" smtClean="0"/>
              <a:t> is the rate of fractional </a:t>
            </a:r>
            <a:r>
              <a:rPr lang="en-US" sz="1800" dirty="0" err="1" smtClean="0"/>
              <a:t>hemo</a:t>
            </a:r>
            <a:r>
              <a:rPr lang="en-US" sz="1800" dirty="0" smtClean="0"/>
              <a:t>- </a:t>
            </a:r>
            <a:r>
              <a:rPr lang="en-US" sz="1800" dirty="0" err="1" smtClean="0"/>
              <a:t>lysis</a:t>
            </a:r>
            <a:r>
              <a:rPr lang="en-US" sz="1800" dirty="0" smtClean="0"/>
              <a:t> change.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52800" y="3429000"/>
          <a:ext cx="2286000" cy="633046"/>
        </p:xfrm>
        <a:graphic>
          <a:graphicData uri="http://schemas.openxmlformats.org/presentationml/2006/ole">
            <p:oleObj spid="_x0000_s164871" name="Equation" r:id="rId4" imgW="825500" imgH="2286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29449" y="6400800"/>
            <a:ext cx="420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solidFill>
                  <a:schemeClr val="bg2"/>
                </a:solidFill>
              </a:rPr>
              <a:t>Med Bio Eng </a:t>
            </a:r>
            <a:r>
              <a:rPr lang="en-US" sz="1400" b="0" dirty="0" err="1" smtClean="0">
                <a:solidFill>
                  <a:schemeClr val="bg2"/>
                </a:solidFill>
              </a:rPr>
              <a:t>Comput</a:t>
            </a:r>
            <a:r>
              <a:rPr lang="en-US" sz="1400" b="0" dirty="0" smtClean="0">
                <a:solidFill>
                  <a:schemeClr val="bg2"/>
                </a:solidFill>
              </a:rPr>
              <a:t> (2006) 44:703–710</a:t>
            </a:r>
            <a:endParaRPr lang="en-US" sz="1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20430</TotalTime>
  <Words>1534</Words>
  <Application>Microsoft Macintosh PowerPoint</Application>
  <PresentationFormat>On-screen Show (4:3)</PresentationFormat>
  <Paragraphs>241</Paragraphs>
  <Slides>42</Slides>
  <Notes>21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Default Design</vt:lpstr>
      <vt:lpstr>Equation</vt:lpstr>
      <vt:lpstr>Microsoft Equation</vt:lpstr>
      <vt:lpstr>Effect of Network Configuration on the Aging Process in the Reliability Model of Cellular Aging </vt:lpstr>
      <vt:lpstr>Outline</vt:lpstr>
      <vt:lpstr>Question: What is it? </vt:lpstr>
      <vt:lpstr>The quantitative definition of aging </vt:lpstr>
      <vt:lpstr>Different versions of aging</vt:lpstr>
      <vt:lpstr>Non-aging systems</vt:lpstr>
      <vt:lpstr>Derivation of                :</vt:lpstr>
      <vt:lpstr>Gompertz definition of biological aging </vt:lpstr>
      <vt:lpstr>Example: Red Blood Cell (RBC)</vt:lpstr>
      <vt:lpstr>Aging can arise from systems with non-aging components </vt:lpstr>
      <vt:lpstr>Redundancy increases the latency of failure.</vt:lpstr>
      <vt:lpstr>A gene/protein network model of cellular aging    </vt:lpstr>
      <vt:lpstr>Network with modules    </vt:lpstr>
      <vt:lpstr>Modular network with Poisson random numbers of links lead to Gompertz model of aging.     </vt:lpstr>
      <vt:lpstr>Objective of this Study</vt:lpstr>
      <vt:lpstr>Comparing Regular Network Models and Poisson Network Models</vt:lpstr>
      <vt:lpstr>Simulation method</vt:lpstr>
      <vt:lpstr>CV, diagram </vt:lpstr>
      <vt:lpstr>Results: Comparing Lattice models and Poisson Models</vt:lpstr>
      <vt:lpstr>Histogram</vt:lpstr>
      <vt:lpstr>Conclusion</vt:lpstr>
      <vt:lpstr>References</vt:lpstr>
      <vt:lpstr>Acknowledgements</vt:lpstr>
      <vt:lpstr>Power Law Network</vt:lpstr>
      <vt:lpstr>Modular network with power-law links    </vt:lpstr>
      <vt:lpstr>Slide 26</vt:lpstr>
      <vt:lpstr>What is the difference between mass-produced machines and the thousands of babies born on one day? </vt:lpstr>
      <vt:lpstr>Modular network with stochastic links  </vt:lpstr>
      <vt:lpstr>Robustness on R0 and G</vt:lpstr>
      <vt:lpstr>Prediction of the network model of cellular aging</vt:lpstr>
      <vt:lpstr>CV of Poisson</vt:lpstr>
      <vt:lpstr>Conclusion </vt:lpstr>
      <vt:lpstr>Slide 33</vt:lpstr>
      <vt:lpstr>Biological aging versus Machine Aging</vt:lpstr>
      <vt:lpstr>Slide 35</vt:lpstr>
      <vt:lpstr>GRAPH of RBC following Gompertz model</vt:lpstr>
      <vt:lpstr>Slide 37</vt:lpstr>
      <vt:lpstr>A general theoretic framework for cellular aging</vt:lpstr>
      <vt:lpstr>What is an emergent property?</vt:lpstr>
      <vt:lpstr>A gene/protein network model of cellular aging    </vt:lpstr>
      <vt:lpstr>The reliability theory of aging    </vt:lpstr>
      <vt:lpstr>The key of modeling in biology is how to model the phenotype.   The key phenotype for modeling aging is death.</vt:lpstr>
    </vt:vector>
  </TitlesOfParts>
  <Company>University of Chicago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Qin</dc:creator>
  <cp:lastModifiedBy>Pratik Manandhar</cp:lastModifiedBy>
  <cp:revision>5194</cp:revision>
  <dcterms:created xsi:type="dcterms:W3CDTF">2013-04-15T17:25:27Z</dcterms:created>
  <dcterms:modified xsi:type="dcterms:W3CDTF">2013-04-15T18:53:53Z</dcterms:modified>
</cp:coreProperties>
</file>