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Default Extension="emf" ContentType="image/x-emf"/>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Override PartName="/ppt/notesSlides/notesSlide16.xml" ContentType="application/vnd.openxmlformats-officedocument.presentationml.notes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5.xml" ContentType="application/vnd.openxmlformats-officedocument.presentationml.slideLayout+xml"/>
  <Override PartName="/ppt/notesSlides/notesSlide12.xml" ContentType="application/vnd.openxmlformats-officedocument.presentationml.notesSlide+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notesSlides/notesSlide17.xml" ContentType="application/vnd.openxmlformats-officedocument.presentationml.notesSlide+xml"/>
  <Override PartName="/ppt/slides/slide6.xml" ContentType="application/vnd.openxmlformats-officedocument.presentationml.slide+xml"/>
  <Override PartName="/ppt/embeddings/oleObject1.bin" ContentType="application/vnd.openxmlformats-officedocument.oleObject"/>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Default Extension="vml" ContentType="application/vnd.openxmlformats-officedocument.vmlDrawing"/>
  <Override PartName="/ppt/slides/slide3.xml" ContentType="application/vnd.openxmlformats-officedocument.presentationml.slide+xml"/>
  <Override PartName="/ppt/notesSlides/notesSlide14.xml" ContentType="application/vnd.openxmlformats-officedocument.presentationml.notes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20.xml" ContentType="application/vnd.openxmlformats-officedocument.presentationml.slid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60" r:id="rId1"/>
  </p:sldMasterIdLst>
  <p:notesMasterIdLst>
    <p:notesMasterId r:id="rId26"/>
  </p:notesMasterIdLst>
  <p:sldIdLst>
    <p:sldId id="256" r:id="rId2"/>
    <p:sldId id="261" r:id="rId3"/>
    <p:sldId id="264" r:id="rId4"/>
    <p:sldId id="277" r:id="rId5"/>
    <p:sldId id="293" r:id="rId6"/>
    <p:sldId id="260" r:id="rId7"/>
    <p:sldId id="263" r:id="rId8"/>
    <p:sldId id="272" r:id="rId9"/>
    <p:sldId id="279" r:id="rId10"/>
    <p:sldId id="281" r:id="rId11"/>
    <p:sldId id="275" r:id="rId12"/>
    <p:sldId id="280" r:id="rId13"/>
    <p:sldId id="283" r:id="rId14"/>
    <p:sldId id="295" r:id="rId15"/>
    <p:sldId id="286" r:id="rId16"/>
    <p:sldId id="269" r:id="rId17"/>
    <p:sldId id="270" r:id="rId18"/>
    <p:sldId id="257" r:id="rId19"/>
    <p:sldId id="291" r:id="rId20"/>
    <p:sldId id="287" r:id="rId21"/>
    <p:sldId id="288" r:id="rId22"/>
    <p:sldId id="290" r:id="rId23"/>
    <p:sldId id="294" r:id="rId24"/>
    <p:sldId id="28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2828E4"/>
  </p:clrMru>
</p:presentationPr>
</file>

<file path=ppt/tableStyles.xml><?xml version="1.0" encoding="utf-8"?>
<a:tblStyleLst xmlns:a="http://schemas.openxmlformats.org/drawingml/2006/main" def="{5C22544A-7EE6-4342-B048-85BDC9FD1C3A}">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515" autoAdjust="0"/>
    <p:restoredTop sz="93929" autoAdjust="0"/>
  </p:normalViewPr>
  <p:slideViewPr>
    <p:cSldViewPr>
      <p:cViewPr>
        <p:scale>
          <a:sx n="100" d="100"/>
          <a:sy n="100" d="100"/>
        </p:scale>
        <p:origin x="-2600" y="-1192"/>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38E9D2-93DA-4256-B903-323393D6A367}" type="datetimeFigureOut">
              <a:rPr lang="en-US" smtClean="0"/>
              <a:pPr/>
              <a:t>4/23/12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78285C-2D0E-4131-A65E-E7E4F49EFFB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Goodmorning</a:t>
            </a:r>
            <a:r>
              <a:rPr lang="en-US" dirty="0" smtClean="0"/>
              <a:t>! I hope everyone is doing well. My name is Lindsay Parnell and my talk focuses on the relationship between oxidative stress and biological aging. </a:t>
            </a:r>
            <a:endParaRPr lang="en-US" dirty="0"/>
          </a:p>
        </p:txBody>
      </p:sp>
      <p:sp>
        <p:nvSpPr>
          <p:cNvPr id="4" name="Slide Number Placeholder 3"/>
          <p:cNvSpPr>
            <a:spLocks noGrp="1"/>
          </p:cNvSpPr>
          <p:nvPr>
            <p:ph type="sldNum" sz="quarter" idx="10"/>
          </p:nvPr>
        </p:nvSpPr>
        <p:spPr/>
        <p:txBody>
          <a:bodyPr/>
          <a:lstStyle/>
          <a:p>
            <a:fld id="{0678285C-2D0E-4131-A65E-E7E4F49EFFB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you see here</a:t>
            </a:r>
            <a:r>
              <a:rPr lang="en-US" baseline="0" dirty="0" smtClean="0"/>
              <a:t> is a comparison between the biological survival curve represented by the gray bars and the H2O2 dose response curve represented by the black bars. </a:t>
            </a:r>
            <a:r>
              <a:rPr lang="en-US" dirty="0" smtClean="0"/>
              <a:t>The black bars represent to the </a:t>
            </a:r>
            <a:r>
              <a:rPr lang="en-US" dirty="0" err="1" smtClean="0"/>
              <a:t>Cb</a:t>
            </a:r>
            <a:r>
              <a:rPr lang="en-US" dirty="0" smtClean="0"/>
              <a:t>/</a:t>
            </a:r>
            <a:r>
              <a:rPr lang="en-US" dirty="0" err="1" smtClean="0"/>
              <a:t>Cv</a:t>
            </a:r>
            <a:r>
              <a:rPr lang="en-US" dirty="0" smtClean="0"/>
              <a:t> ratio of the H</a:t>
            </a:r>
            <a:r>
              <a:rPr lang="en-US" baseline="0" dirty="0" smtClean="0"/>
              <a:t>2O2 dose-response curve. </a:t>
            </a:r>
            <a:r>
              <a:rPr lang="en-US" dirty="0" err="1" smtClean="0"/>
              <a:t>Cb</a:t>
            </a:r>
            <a:r>
              <a:rPr lang="en-US" dirty="0" smtClean="0"/>
              <a:t> represents mid</a:t>
            </a:r>
            <a:r>
              <a:rPr lang="en-US" baseline="0" dirty="0" smtClean="0"/>
              <a:t> concentration of black colonies; </a:t>
            </a:r>
            <a:r>
              <a:rPr lang="en-US" baseline="0" dirty="0" err="1" smtClean="0"/>
              <a:t>Cv</a:t>
            </a:r>
            <a:r>
              <a:rPr lang="en-US" baseline="0" dirty="0" smtClean="0"/>
              <a:t> represents the mid viability. A smaller ratio indicates an increase in LOH generally comes before a drop in viability. </a:t>
            </a:r>
          </a:p>
          <a:p>
            <a:endParaRPr lang="en-US" baseline="0" dirty="0" smtClean="0"/>
          </a:p>
          <a:p>
            <a:r>
              <a:rPr lang="en-US" baseline="0" dirty="0" smtClean="0"/>
              <a:t>In contrast gray bars represent previously reported results that showing that a decline in genomic integrity (increasing LOH) occurs after a drop in viability, in which case we see larger ratios. </a:t>
            </a:r>
            <a:endParaRPr lang="en-US" dirty="0"/>
          </a:p>
        </p:txBody>
      </p:sp>
      <p:sp>
        <p:nvSpPr>
          <p:cNvPr id="4" name="Slide Number Placeholder 3"/>
          <p:cNvSpPr>
            <a:spLocks noGrp="1"/>
          </p:cNvSpPr>
          <p:nvPr>
            <p:ph type="sldNum" sz="quarter" idx="10"/>
          </p:nvPr>
        </p:nvSpPr>
        <p:spPr/>
        <p:txBody>
          <a:bodyPr/>
          <a:lstStyle/>
          <a:p>
            <a:fld id="{0678285C-2D0E-4131-A65E-E7E4F49EFFB0}"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78285C-2D0E-4131-A65E-E7E4F49EFFB0}"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Daughter cells have lower</a:t>
            </a:r>
            <a:r>
              <a:rPr lang="en-US" baseline="0" dirty="0" smtClean="0"/>
              <a:t> LOH, mother cells have higher LOH </a:t>
            </a:r>
          </a:p>
          <a:p>
            <a:r>
              <a:rPr lang="en-US" baseline="0" dirty="0" smtClean="0"/>
              <a:t>Sacrifice taken by the parental generation, if not species couldn’t continue. </a:t>
            </a:r>
            <a:endParaRPr lang="en-US" dirty="0"/>
          </a:p>
        </p:txBody>
      </p:sp>
      <p:sp>
        <p:nvSpPr>
          <p:cNvPr id="4" name="Slide Number Placeholder 3"/>
          <p:cNvSpPr>
            <a:spLocks noGrp="1"/>
          </p:cNvSpPr>
          <p:nvPr>
            <p:ph type="sldNum" sz="quarter" idx="10"/>
          </p:nvPr>
        </p:nvSpPr>
        <p:spPr/>
        <p:txBody>
          <a:bodyPr/>
          <a:lstStyle/>
          <a:p>
            <a:fld id="{0678285C-2D0E-4131-A65E-E7E4F49EFFB0}"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Suppressed: mechanism</a:t>
            </a:r>
            <a:r>
              <a:rPr lang="en-US" baseline="0" dirty="0" smtClean="0"/>
              <a:t> to keep ROS from causing substantial damage. </a:t>
            </a:r>
            <a:endParaRPr lang="en-US" dirty="0"/>
          </a:p>
        </p:txBody>
      </p:sp>
      <p:sp>
        <p:nvSpPr>
          <p:cNvPr id="4" name="Slide Number Placeholder 3"/>
          <p:cNvSpPr>
            <a:spLocks noGrp="1"/>
          </p:cNvSpPr>
          <p:nvPr>
            <p:ph type="sldNum" sz="quarter" idx="10"/>
          </p:nvPr>
        </p:nvSpPr>
        <p:spPr/>
        <p:txBody>
          <a:bodyPr/>
          <a:lstStyle/>
          <a:p>
            <a:fld id="{0678285C-2D0E-4131-A65E-E7E4F49EFFB0}"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easy to work with because it is unstable in water) </a:t>
            </a:r>
          </a:p>
          <a:p>
            <a:r>
              <a:rPr lang="en-US" dirty="0" smtClean="0"/>
              <a:t>(hydrophobic) </a:t>
            </a:r>
          </a:p>
          <a:p>
            <a:r>
              <a:rPr lang="en-US" dirty="0" smtClean="0"/>
              <a:t>(measures superoxide levels directly). </a:t>
            </a:r>
            <a:endParaRPr lang="en-US" dirty="0"/>
          </a:p>
        </p:txBody>
      </p:sp>
      <p:sp>
        <p:nvSpPr>
          <p:cNvPr id="4" name="Slide Number Placeholder 3"/>
          <p:cNvSpPr>
            <a:spLocks noGrp="1"/>
          </p:cNvSpPr>
          <p:nvPr>
            <p:ph type="sldNum" sz="quarter" idx="10"/>
          </p:nvPr>
        </p:nvSpPr>
        <p:spPr/>
        <p:txBody>
          <a:bodyPr/>
          <a:lstStyle/>
          <a:p>
            <a:fld id="{0678285C-2D0E-4131-A65E-E7E4F49EFFB0}"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Why use days for </a:t>
            </a:r>
            <a:r>
              <a:rPr lang="en-US" baseline="0" dirty="0" err="1" smtClean="0"/>
              <a:t>tg</a:t>
            </a:r>
            <a:r>
              <a:rPr lang="en-US" baseline="0" dirty="0" smtClean="0"/>
              <a:t>/</a:t>
            </a:r>
            <a:r>
              <a:rPr lang="en-US" baseline="0" dirty="0" err="1" smtClean="0"/>
              <a:t>tc</a:t>
            </a:r>
            <a:r>
              <a:rPr lang="en-US" baseline="0" dirty="0" smtClean="0"/>
              <a:t> and H2O2 fraction (on x-axis)?</a:t>
            </a:r>
          </a:p>
          <a:p>
            <a:endParaRPr lang="en-US" baseline="0" dirty="0" smtClean="0"/>
          </a:p>
        </p:txBody>
      </p:sp>
      <p:sp>
        <p:nvSpPr>
          <p:cNvPr id="4" name="Slide Number Placeholder 3"/>
          <p:cNvSpPr>
            <a:spLocks noGrp="1"/>
          </p:cNvSpPr>
          <p:nvPr>
            <p:ph type="sldNum" sz="quarter" idx="10"/>
          </p:nvPr>
        </p:nvSpPr>
        <p:spPr/>
        <p:txBody>
          <a:bodyPr/>
          <a:lstStyle/>
          <a:p>
            <a:fld id="{0678285C-2D0E-4131-A65E-E7E4F49EFFB0}" type="slidenum">
              <a:rPr lang="en-US" smtClean="0"/>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0678285C-2D0E-4131-A65E-E7E4F49EFFB0}" type="slidenum">
              <a:rPr lang="en-US" smtClean="0"/>
              <a:pPr/>
              <a:t>20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Distinguish mother</a:t>
            </a:r>
            <a:r>
              <a:rPr lang="en-US" baseline="0" dirty="0" smtClean="0"/>
              <a:t> cell and daughter cell. </a:t>
            </a:r>
            <a:endParaRPr lang="en-US" dirty="0"/>
          </a:p>
        </p:txBody>
      </p:sp>
      <p:sp>
        <p:nvSpPr>
          <p:cNvPr id="4" name="Slide Number Placeholder 3"/>
          <p:cNvSpPr>
            <a:spLocks noGrp="1"/>
          </p:cNvSpPr>
          <p:nvPr>
            <p:ph type="sldNum" sz="quarter" idx="10"/>
          </p:nvPr>
        </p:nvSpPr>
        <p:spPr/>
        <p:txBody>
          <a:bodyPr/>
          <a:lstStyle/>
          <a:p>
            <a:fld id="{0678285C-2D0E-4131-A65E-E7E4F49EFFB0}"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Things to add</a:t>
            </a:r>
          </a:p>
          <a:p>
            <a:r>
              <a:rPr lang="en-US" sz="1200" dirty="0" smtClean="0"/>
              <a:t>-at the population level.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-feature exhibited by all eukaryotic organisms</a:t>
            </a:r>
          </a:p>
          <a:p>
            <a:endParaRPr lang="en-US" baseline="0" dirty="0" smtClean="0">
              <a:sym typeface="Wingdings" pitchFamily="2" charset="2"/>
            </a:endParaRPr>
          </a:p>
        </p:txBody>
      </p:sp>
      <p:sp>
        <p:nvSpPr>
          <p:cNvPr id="4" name="Slide Number Placeholder 3"/>
          <p:cNvSpPr>
            <a:spLocks noGrp="1"/>
          </p:cNvSpPr>
          <p:nvPr>
            <p:ph type="sldNum" sz="quarter" idx="10"/>
          </p:nvPr>
        </p:nvSpPr>
        <p:spPr/>
        <p:txBody>
          <a:bodyPr/>
          <a:lstStyle/>
          <a:p>
            <a:fld id="{0678285C-2D0E-4131-A65E-E7E4F49EFFB0}"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880110" lvl="1" indent="-514350"/>
            <a:endParaRPr lang="en-US" dirty="0" smtClean="0"/>
          </a:p>
        </p:txBody>
      </p:sp>
      <p:sp>
        <p:nvSpPr>
          <p:cNvPr id="4" name="Slide Number Placeholder 3"/>
          <p:cNvSpPr>
            <a:spLocks noGrp="1"/>
          </p:cNvSpPr>
          <p:nvPr>
            <p:ph type="sldNum" sz="quarter" idx="10"/>
          </p:nvPr>
        </p:nvSpPr>
        <p:spPr/>
        <p:txBody>
          <a:bodyPr/>
          <a:lstStyle/>
          <a:p>
            <a:fld id="{0678285C-2D0E-4131-A65E-E7E4F49EFFB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ROS are natural by-products of respiratory metabolic break-down of food. There</a:t>
            </a:r>
            <a:r>
              <a:rPr lang="en-US" baseline="0" dirty="0" smtClean="0"/>
              <a:t> is an endogenous level of ROS in the cell (point to diagram). Cells naturally convert </a:t>
            </a:r>
            <a:r>
              <a:rPr lang="en-US" baseline="0" dirty="0" err="1" smtClean="0"/>
              <a:t>superoxides</a:t>
            </a:r>
            <a:r>
              <a:rPr lang="en-US" baseline="0" dirty="0" smtClean="0"/>
              <a:t> to H2O2 as a defense mechanism. Damages cause by ROS can accumulate over time and is considered to be an accepted cause . </a:t>
            </a:r>
          </a:p>
          <a:p>
            <a:pPr>
              <a:buFont typeface="Arial" pitchFamily="34" charset="0"/>
              <a:buChar char="•"/>
            </a:pPr>
            <a:endParaRPr lang="en-US" baseline="0" dirty="0" smtClean="0"/>
          </a:p>
          <a:p>
            <a:pPr>
              <a:buFont typeface="Arial" pitchFamily="34" charset="0"/>
              <a:buNone/>
            </a:pPr>
            <a:r>
              <a:rPr lang="en-US" baseline="0" dirty="0" smtClean="0"/>
              <a:t>*By experimentally raising H2O2 levels we can inhibit SOD (superoxide </a:t>
            </a:r>
            <a:r>
              <a:rPr lang="en-US" baseline="0" dirty="0" err="1" smtClean="0"/>
              <a:t>dimutases</a:t>
            </a:r>
            <a:r>
              <a:rPr lang="en-US" baseline="0" dirty="0" smtClean="0"/>
              <a:t>) and reverse the flow of that reaction so that ROS levels are increased. This will reduce genome integrity and cell viability. </a:t>
            </a:r>
            <a:endParaRPr lang="en-US" dirty="0" smtClean="0"/>
          </a:p>
        </p:txBody>
      </p:sp>
      <p:sp>
        <p:nvSpPr>
          <p:cNvPr id="4" name="Slide Number Placeholder 3"/>
          <p:cNvSpPr>
            <a:spLocks noGrp="1"/>
          </p:cNvSpPr>
          <p:nvPr>
            <p:ph type="sldNum" sz="quarter" idx="10"/>
          </p:nvPr>
        </p:nvSpPr>
        <p:spPr/>
        <p:txBody>
          <a:bodyPr/>
          <a:lstStyle/>
          <a:p>
            <a:fld id="{0678285C-2D0E-4131-A65E-E7E4F49EFFB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Genomic</a:t>
            </a:r>
            <a:r>
              <a:rPr lang="en-US" baseline="0" dirty="0" smtClean="0"/>
              <a:t> instability can be measured by loss of </a:t>
            </a:r>
            <a:r>
              <a:rPr lang="en-US" baseline="0" dirty="0" err="1" smtClean="0"/>
              <a:t>heterozygosity</a:t>
            </a:r>
            <a:r>
              <a:rPr lang="en-US" baseline="0" dirty="0" smtClean="0"/>
              <a:t> on a specific locus. Previous results reported by Qin et. al in 2008 showed that in normal aging, decrease in viability shown by the blue line precedes an increase in genomic instability.   </a:t>
            </a:r>
          </a:p>
          <a:p>
            <a:endParaRPr lang="en-US" baseline="0" dirty="0" smtClean="0"/>
          </a:p>
          <a:p>
            <a:endParaRPr lang="en-US" baseline="0" dirty="0" smtClean="0"/>
          </a:p>
          <a:p>
            <a:r>
              <a:rPr lang="en-US" baseline="0" dirty="0" smtClean="0"/>
              <a:t>Increase in genome instability  (increase in LOH/black colonies) occurs after a drop in viability (measured by CLS) </a:t>
            </a:r>
            <a:endParaRPr lang="en-US" dirty="0"/>
          </a:p>
        </p:txBody>
      </p:sp>
      <p:sp>
        <p:nvSpPr>
          <p:cNvPr id="4" name="Slide Number Placeholder 3"/>
          <p:cNvSpPr>
            <a:spLocks noGrp="1"/>
          </p:cNvSpPr>
          <p:nvPr>
            <p:ph type="sldNum" sz="quarter" idx="10"/>
          </p:nvPr>
        </p:nvSpPr>
        <p:spPr/>
        <p:txBody>
          <a:bodyPr/>
          <a:lstStyle/>
          <a:p>
            <a:fld id="{0678285C-2D0E-4131-A65E-E7E4F49EFFB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0678285C-2D0E-4131-A65E-E7E4F49EFFB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ea typeface="Calibri" pitchFamily="34" charset="0"/>
                <a:cs typeface="Arial" pitchFamily="34" charset="0"/>
              </a:rPr>
              <a:t>Strains</a:t>
            </a:r>
            <a:r>
              <a:rPr lang="en-US" sz="1200" baseline="0" dirty="0" smtClean="0">
                <a:latin typeface="Arial" pitchFamily="34" charset="0"/>
                <a:ea typeface="Calibri" pitchFamily="34" charset="0"/>
                <a:cs typeface="Arial" pitchFamily="34" charset="0"/>
              </a:rPr>
              <a:t> use had a heterozygous MET15 locus. When H2O2 was introduced externally, three possible genotypes could have resulted in the mother cell 1) in which the genotype would have remained unchanged from the parental genotype and we would have seen white colonies. A second outcome would involve the alteration of one allele, forming a homozygous dominant genotype. We would have also seen white colonies. 3) an allele would have been altered, forming a homozygous recessive genotype. In which we would have seen black colonies.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latin typeface="Arial" pitchFamily="34" charset="0"/>
              <a:ea typeface="Calibri"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Arial" pitchFamily="34" charset="0"/>
                <a:ea typeface="Calibri" pitchFamily="34" charset="0"/>
                <a:cs typeface="Arial" pitchFamily="34" charset="0"/>
              </a:rPr>
              <a:t>Cut off half-black part</a:t>
            </a:r>
            <a:endParaRPr lang="en-US" sz="1200" dirty="0" smtClean="0">
              <a:latin typeface="Arial" pitchFamily="34" charset="0"/>
              <a:ea typeface="Calibri"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Arial" pitchFamily="34" charset="0"/>
              <a:ea typeface="Calibri"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Arial" pitchFamily="34" charset="0"/>
                <a:ea typeface="Calibri" pitchFamily="34" charset="0"/>
                <a:cs typeface="Arial" pitchFamily="34" charset="0"/>
              </a:rPr>
              <a:t>*There is no wild-type control because every strain is a mutant. There is parental control. </a:t>
            </a:r>
            <a:endParaRPr lang="en-US" sz="1200" dirty="0" smtClean="0">
              <a:latin typeface="Arial" pitchFamily="34" charset="0"/>
              <a:ea typeface="Calibri" pitchFamily="34" charset="0"/>
              <a:cs typeface="Arial" pitchFamily="34" charset="0"/>
            </a:endParaRPr>
          </a:p>
        </p:txBody>
      </p:sp>
      <p:sp>
        <p:nvSpPr>
          <p:cNvPr id="4" name="Slide Number Placeholder 3"/>
          <p:cNvSpPr>
            <a:spLocks noGrp="1"/>
          </p:cNvSpPr>
          <p:nvPr>
            <p:ph type="sldNum" sz="quarter" idx="10"/>
          </p:nvPr>
        </p:nvSpPr>
        <p:spPr/>
        <p:txBody>
          <a:bodyPr/>
          <a:lstStyle/>
          <a:p>
            <a:fld id="{0678285C-2D0E-4131-A65E-E7E4F49EFFB0}"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Cells were cultured and treated with</a:t>
            </a:r>
            <a:r>
              <a:rPr lang="en-US" baseline="0" dirty="0" smtClean="0"/>
              <a:t> increasing dosages of H2O2. Each H2O2 treated sample were plated in triplicates on Pb2+ contain</a:t>
            </a:r>
            <a:endParaRPr lang="en-US" dirty="0"/>
          </a:p>
        </p:txBody>
      </p:sp>
      <p:sp>
        <p:nvSpPr>
          <p:cNvPr id="4" name="Slide Number Placeholder 3"/>
          <p:cNvSpPr>
            <a:spLocks noGrp="1"/>
          </p:cNvSpPr>
          <p:nvPr>
            <p:ph type="sldNum" sz="quarter" idx="10"/>
          </p:nvPr>
        </p:nvSpPr>
        <p:spPr/>
        <p:txBody>
          <a:bodyPr/>
          <a:lstStyle/>
          <a:p>
            <a:fld id="{0678285C-2D0E-4131-A65E-E7E4F49EFFB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78285C-2D0E-4131-A65E-E7E4F49EFFB0}"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43B8C231-3D2F-498F-8951-25F0CE53DD16}" type="datetimeFigureOut">
              <a:rPr lang="en-US" smtClean="0"/>
              <a:pPr/>
              <a:t>4/23/12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5515E62-98D0-4035-8FE5-ED27FFB2510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B8C231-3D2F-498F-8951-25F0CE53DD16}" type="datetimeFigureOut">
              <a:rPr lang="en-US" smtClean="0"/>
              <a:pPr/>
              <a:t>4/23/12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15E62-98D0-4035-8FE5-ED27FFB2510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B8C231-3D2F-498F-8951-25F0CE53DD16}" type="datetimeFigureOut">
              <a:rPr lang="en-US" smtClean="0"/>
              <a:pPr/>
              <a:t>4/23/12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15E62-98D0-4035-8FE5-ED27FFB2510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12" name="Rectangle 11"/>
          <p:cNvSpPr/>
          <p:nvPr userDrawn="1"/>
        </p:nvSpPr>
        <p:spPr>
          <a:xfrm>
            <a:off x="8001000" y="5638800"/>
            <a:ext cx="6858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solidFill>
                  <a:schemeClr val="tx1"/>
                </a:solidFill>
              </a:defRPr>
            </a:lvl1pPr>
          </a:lstStyle>
          <a:p>
            <a:r>
              <a:rPr kumimoji="0" lang="en-US" dirty="0" smtClean="0"/>
              <a:t>Click to edit Master title style</a:t>
            </a:r>
            <a:endParaRPr kumimoji="0" lang="en-US" dirty="0"/>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3B8C231-3D2F-498F-8951-25F0CE53DD16}" type="datetimeFigureOut">
              <a:rPr lang="en-US" smtClean="0"/>
              <a:pPr/>
              <a:t>4/23/12</a:t>
            </a:fld>
            <a:endParaRPr lang="en-US"/>
          </a:p>
        </p:txBody>
      </p:sp>
      <p:sp>
        <p:nvSpPr>
          <p:cNvPr id="10" name="Footer Placeholder 9"/>
          <p:cNvSpPr>
            <a:spLocks noGrp="1"/>
          </p:cNvSpPr>
          <p:nvPr>
            <p:ph type="ftr" sz="quarter" idx="16"/>
          </p:nvPr>
        </p:nvSpPr>
        <p:spPr/>
        <p:txBody>
          <a:bodyPr rtlCol="0"/>
          <a:lstStyle/>
          <a:p>
            <a:endParaRPr lang="en-US"/>
          </a:p>
        </p:txBody>
      </p:sp>
      <p:sp>
        <p:nvSpPr>
          <p:cNvPr id="11" name="Rectangle 10"/>
          <p:cNvSpPr/>
          <p:nvPr userDrawn="1"/>
        </p:nvSpPr>
        <p:spPr>
          <a:xfrm>
            <a:off x="8686800" y="0"/>
            <a:ext cx="457200" cy="6858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3B8C231-3D2F-498F-8951-25F0CE53DD16}" type="datetimeFigureOut">
              <a:rPr lang="en-US" smtClean="0"/>
              <a:pPr/>
              <a:t>4/23/12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5515E62-98D0-4035-8FE5-ED27FFB2510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3B8C231-3D2F-498F-8951-25F0CE53DD16}" type="datetimeFigureOut">
              <a:rPr lang="en-US" smtClean="0"/>
              <a:pPr/>
              <a:t>4/23/12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515E62-98D0-4035-8FE5-ED27FFB2510C}"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3B8C231-3D2F-498F-8951-25F0CE53DD16}" type="datetimeFigureOut">
              <a:rPr lang="en-US" smtClean="0"/>
              <a:pPr/>
              <a:t>4/23/12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515E62-98D0-4035-8FE5-ED27FFB2510C}"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3B8C231-3D2F-498F-8951-25F0CE53DD16}" type="datetimeFigureOut">
              <a:rPr lang="en-US" smtClean="0"/>
              <a:pPr/>
              <a:t>4/23/12</a:t>
            </a:fld>
            <a:endParaRPr lang="en-US"/>
          </a:p>
        </p:txBody>
      </p:sp>
      <p:sp>
        <p:nvSpPr>
          <p:cNvPr id="7" name="Slide Number Placeholder 6"/>
          <p:cNvSpPr>
            <a:spLocks noGrp="1"/>
          </p:cNvSpPr>
          <p:nvPr>
            <p:ph type="sldNum" sz="quarter" idx="11"/>
          </p:nvPr>
        </p:nvSpPr>
        <p:spPr/>
        <p:txBody>
          <a:bodyPr rtlCol="0"/>
          <a:lstStyle/>
          <a:p>
            <a:fld id="{55515E62-98D0-4035-8FE5-ED27FFB2510C}"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B8C231-3D2F-498F-8951-25F0CE53DD16}" type="datetimeFigureOut">
              <a:rPr lang="en-US" smtClean="0"/>
              <a:pPr/>
              <a:t>4/23/12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515E62-98D0-4035-8FE5-ED27FFB2510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3B8C231-3D2F-498F-8951-25F0CE53DD16}" type="datetimeFigureOut">
              <a:rPr lang="en-US" smtClean="0"/>
              <a:pPr/>
              <a:t>4/23/12</a:t>
            </a:fld>
            <a:endParaRPr lang="en-US"/>
          </a:p>
        </p:txBody>
      </p:sp>
      <p:sp>
        <p:nvSpPr>
          <p:cNvPr id="22" name="Slide Number Placeholder 21"/>
          <p:cNvSpPr>
            <a:spLocks noGrp="1"/>
          </p:cNvSpPr>
          <p:nvPr>
            <p:ph type="sldNum" sz="quarter" idx="15"/>
          </p:nvPr>
        </p:nvSpPr>
        <p:spPr/>
        <p:txBody>
          <a:bodyPr rtlCol="0"/>
          <a:lstStyle/>
          <a:p>
            <a:fld id="{55515E62-98D0-4035-8FE5-ED27FFB2510C}"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3B8C231-3D2F-498F-8951-25F0CE53DD16}" type="datetimeFigureOut">
              <a:rPr lang="en-US" smtClean="0"/>
              <a:pPr/>
              <a:t>4/23/12</a:t>
            </a:fld>
            <a:endParaRPr lang="en-US"/>
          </a:p>
        </p:txBody>
      </p:sp>
      <p:sp>
        <p:nvSpPr>
          <p:cNvPr id="18" name="Slide Number Placeholder 17"/>
          <p:cNvSpPr>
            <a:spLocks noGrp="1"/>
          </p:cNvSpPr>
          <p:nvPr>
            <p:ph type="sldNum" sz="quarter" idx="11"/>
          </p:nvPr>
        </p:nvSpPr>
        <p:spPr/>
        <p:txBody>
          <a:bodyPr rtlCol="0"/>
          <a:lstStyle/>
          <a:p>
            <a:fld id="{55515E62-98D0-4035-8FE5-ED27FFB2510C}"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3B8C231-3D2F-498F-8951-25F0CE53DD16}" type="datetimeFigureOut">
              <a:rPr lang="en-US" smtClean="0"/>
              <a:pPr/>
              <a:t>4/23/12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5515E62-98D0-4035-8FE5-ED27FFB2510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none" baseline="0">
          <a:solidFill>
            <a:schemeClr val="tx2"/>
          </a:solidFill>
          <a:latin typeface="Arial" pitchFamily="34" charset="0"/>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1.bin"/><Relationship Id="rId5" Type="http://schemas.openxmlformats.org/officeDocument/2006/relationships/image" Target="../media/image8.png"/><Relationship Id="rId6" Type="http://schemas.openxmlformats.org/officeDocument/2006/relationships/image" Target="../media/image3.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752600"/>
            <a:ext cx="7772400" cy="1470025"/>
          </a:xfrm>
        </p:spPr>
        <p:txBody>
          <a:bodyPr>
            <a:normAutofit fontScale="90000"/>
          </a:bodyPr>
          <a:lstStyle/>
          <a:p>
            <a:r>
              <a:rPr lang="en-US" dirty="0" smtClean="0">
                <a:solidFill>
                  <a:schemeClr val="tx1"/>
                </a:solidFill>
              </a:rPr>
              <a:t>The interconnection between oxidative stress, genomic instability, mitotic asymmetry, and chronological lifespan in </a:t>
            </a:r>
            <a:r>
              <a:rPr lang="en-US" i="1" dirty="0" err="1" smtClean="0">
                <a:solidFill>
                  <a:schemeClr val="tx1"/>
                </a:solidFill>
              </a:rPr>
              <a:t>Saccharomyces</a:t>
            </a:r>
            <a:r>
              <a:rPr lang="en-US" i="1" dirty="0" smtClean="0">
                <a:solidFill>
                  <a:schemeClr val="tx1"/>
                </a:solidFill>
              </a:rPr>
              <a:t> </a:t>
            </a:r>
            <a:r>
              <a:rPr lang="en-US" i="1" dirty="0" err="1" smtClean="0">
                <a:solidFill>
                  <a:schemeClr val="tx1"/>
                </a:solidFill>
              </a:rPr>
              <a:t>cerevisiae</a:t>
            </a:r>
            <a:endParaRPr lang="en-US" i="1" dirty="0">
              <a:solidFill>
                <a:schemeClr val="tx1"/>
              </a:solidFill>
            </a:endParaRPr>
          </a:p>
        </p:txBody>
      </p:sp>
      <p:sp>
        <p:nvSpPr>
          <p:cNvPr id="3" name="Subtitle 2"/>
          <p:cNvSpPr>
            <a:spLocks noGrp="1"/>
          </p:cNvSpPr>
          <p:nvPr>
            <p:ph type="subTitle" idx="1"/>
          </p:nvPr>
        </p:nvSpPr>
        <p:spPr>
          <a:xfrm>
            <a:off x="1905000" y="3581400"/>
            <a:ext cx="6400800" cy="1752600"/>
          </a:xfrm>
        </p:spPr>
        <p:txBody>
          <a:bodyPr>
            <a:normAutofit/>
          </a:bodyPr>
          <a:lstStyle/>
          <a:p>
            <a:r>
              <a:rPr lang="en-US" sz="2000" dirty="0" smtClean="0"/>
              <a:t>Presented by: Lindsay Parnell</a:t>
            </a:r>
          </a:p>
          <a:p>
            <a:r>
              <a:rPr lang="en-US" sz="2000" dirty="0" smtClean="0"/>
              <a:t>April 20, 2012</a:t>
            </a: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609601" y="1474569"/>
          <a:ext cx="5741988" cy="3592731"/>
        </p:xfrm>
        <a:graphic>
          <a:graphicData uri="http://schemas.openxmlformats.org/presentationml/2006/ole">
            <p:oleObj spid="_x0000_s34818" name="Acrobat Document" r:id="rId4" imgW="7327900" imgH="4584700" progId="">
              <p:embed/>
            </p:oleObj>
          </a:graphicData>
        </a:graphic>
      </p:graphicFrame>
      <p:sp>
        <p:nvSpPr>
          <p:cNvPr id="2" name="Title 1"/>
          <p:cNvSpPr>
            <a:spLocks noGrp="1"/>
          </p:cNvSpPr>
          <p:nvPr>
            <p:ph type="title"/>
          </p:nvPr>
        </p:nvSpPr>
        <p:spPr>
          <a:xfrm>
            <a:off x="457200" y="228600"/>
            <a:ext cx="7467600" cy="1143000"/>
          </a:xfrm>
        </p:spPr>
        <p:txBody>
          <a:bodyPr>
            <a:normAutofit fontScale="90000"/>
          </a:bodyPr>
          <a:lstStyle/>
          <a:p>
            <a:r>
              <a:rPr lang="en-US" b="1" dirty="0" smtClean="0"/>
              <a:t/>
            </a:r>
            <a:br>
              <a:rPr lang="en-US" b="1" dirty="0" smtClean="0"/>
            </a:br>
            <a:r>
              <a:rPr lang="en-US" b="1" dirty="0" smtClean="0">
                <a:solidFill>
                  <a:schemeClr val="tx1"/>
                </a:solidFill>
              </a:rPr>
              <a:t>Contrasting Switching Pattern of H</a:t>
            </a:r>
            <a:r>
              <a:rPr lang="en-US" b="1" baseline="-25000" dirty="0" smtClean="0">
                <a:solidFill>
                  <a:schemeClr val="tx1"/>
                </a:solidFill>
              </a:rPr>
              <a:t>2</a:t>
            </a:r>
            <a:r>
              <a:rPr lang="en-US" b="1" dirty="0" smtClean="0">
                <a:solidFill>
                  <a:schemeClr val="tx1"/>
                </a:solidFill>
              </a:rPr>
              <a:t>O</a:t>
            </a:r>
            <a:r>
              <a:rPr lang="en-US" b="1" baseline="-25000" dirty="0" smtClean="0">
                <a:solidFill>
                  <a:schemeClr val="tx1"/>
                </a:solidFill>
              </a:rPr>
              <a:t>2</a:t>
            </a:r>
            <a:r>
              <a:rPr lang="en-US" b="1" dirty="0" smtClean="0">
                <a:solidFill>
                  <a:schemeClr val="tx1"/>
                </a:solidFill>
              </a:rPr>
              <a:t> and Chronological Aging on LOH</a:t>
            </a:r>
            <a:endParaRPr lang="en-US" b="1" dirty="0">
              <a:solidFill>
                <a:schemeClr val="tx1"/>
              </a:solidFill>
            </a:endParaRPr>
          </a:p>
        </p:txBody>
      </p:sp>
      <p:sp>
        <p:nvSpPr>
          <p:cNvPr id="13" name="Footer Placeholder 5"/>
          <p:cNvSpPr>
            <a:spLocks noGrp="1"/>
          </p:cNvSpPr>
          <p:nvPr>
            <p:ph type="ftr" sz="quarter" idx="16"/>
          </p:nvPr>
        </p:nvSpPr>
        <p:spPr>
          <a:xfrm rot="16200000">
            <a:off x="8313420" y="464820"/>
            <a:ext cx="1295400" cy="365760"/>
          </a:xfrm>
        </p:spPr>
        <p:txBody>
          <a:bodyPr/>
          <a:lstStyle/>
          <a:p>
            <a:r>
              <a:rPr lang="en-US" sz="2000" b="1" dirty="0" smtClean="0">
                <a:solidFill>
                  <a:schemeClr val="tx1"/>
                </a:solidFill>
              </a:rPr>
              <a:t>Results</a:t>
            </a:r>
            <a:endParaRPr lang="en-US" sz="2000" b="1" dirty="0">
              <a:solidFill>
                <a:schemeClr val="tx1"/>
              </a:solidFill>
            </a:endParaRPr>
          </a:p>
        </p:txBody>
      </p:sp>
      <p:pic>
        <p:nvPicPr>
          <p:cNvPr id="7" name="Content Placeholder 3"/>
          <p:cNvPicPr>
            <a:picLocks noGrp="1"/>
          </p:cNvPicPr>
          <p:nvPr>
            <p:ph sz="quarter" idx="1"/>
          </p:nvPr>
        </p:nvPicPr>
        <p:blipFill>
          <a:blip r:embed="rId5" cstate="print"/>
          <a:srcRect/>
          <a:stretch>
            <a:fillRect/>
          </a:stretch>
        </p:blipFill>
        <p:spPr bwMode="auto">
          <a:xfrm>
            <a:off x="6096000" y="1295400"/>
            <a:ext cx="2590800" cy="2362200"/>
          </a:xfrm>
          <a:prstGeom prst="rect">
            <a:avLst/>
          </a:prstGeom>
          <a:noFill/>
          <a:ln w="9525">
            <a:noFill/>
            <a:miter lim="800000"/>
            <a:headEnd/>
            <a:tailEnd/>
          </a:ln>
        </p:spPr>
      </p:pic>
      <p:pic>
        <p:nvPicPr>
          <p:cNvPr id="8" name="Picture 4"/>
          <p:cNvPicPr>
            <a:picLocks noChangeAspect="1" noChangeArrowheads="1"/>
          </p:cNvPicPr>
          <p:nvPr/>
        </p:nvPicPr>
        <p:blipFill>
          <a:blip r:embed="rId6" cstate="print"/>
          <a:srcRect/>
          <a:stretch>
            <a:fillRect/>
          </a:stretch>
        </p:blipFill>
        <p:spPr bwMode="auto">
          <a:xfrm>
            <a:off x="6096000" y="3657600"/>
            <a:ext cx="2514600" cy="2095500"/>
          </a:xfrm>
          <a:prstGeom prst="rect">
            <a:avLst/>
          </a:prstGeom>
          <a:noFill/>
          <a:ln w="9525">
            <a:noFill/>
            <a:miter lim="800000"/>
            <a:headEnd/>
            <a:tailEnd/>
          </a:ln>
          <a:effectLst/>
        </p:spPr>
      </p:pic>
      <p:grpSp>
        <p:nvGrpSpPr>
          <p:cNvPr id="17" name="Group 16"/>
          <p:cNvGrpSpPr/>
          <p:nvPr/>
        </p:nvGrpSpPr>
        <p:grpSpPr>
          <a:xfrm>
            <a:off x="2743200" y="2529204"/>
            <a:ext cx="4983166" cy="4032926"/>
            <a:chOff x="2743200" y="2529204"/>
            <a:chExt cx="4983166" cy="4032926"/>
          </a:xfrm>
        </p:grpSpPr>
        <p:sp>
          <p:nvSpPr>
            <p:cNvPr id="9" name="Right Arrow 8"/>
            <p:cNvSpPr/>
            <p:nvPr/>
          </p:nvSpPr>
          <p:spPr>
            <a:xfrm rot="4647248">
              <a:off x="6753433" y="3188277"/>
              <a:ext cx="1632006" cy="3138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172200" y="4876800"/>
              <a:ext cx="1219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rot="10800000" flipV="1">
              <a:off x="5029200" y="5181600"/>
              <a:ext cx="10668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743200" y="5638800"/>
              <a:ext cx="3200400" cy="923330"/>
            </a:xfrm>
            <a:prstGeom prst="rect">
              <a:avLst/>
            </a:prstGeom>
            <a:solidFill>
              <a:schemeClr val="accent1">
                <a:lumMod val="40000"/>
                <a:lumOff val="60000"/>
              </a:schemeClr>
            </a:solidFill>
            <a:ln>
              <a:solidFill>
                <a:schemeClr val="accent1">
                  <a:lumMod val="75000"/>
                </a:schemeClr>
              </a:solidFill>
            </a:ln>
          </p:spPr>
          <p:txBody>
            <a:bodyPr wrap="square" rtlCol="0">
              <a:spAutoFit/>
            </a:bodyPr>
            <a:lstStyle/>
            <a:p>
              <a:r>
                <a:rPr lang="en-US" dirty="0" smtClean="0"/>
                <a:t>ROS damage on DNA</a:t>
              </a:r>
            </a:p>
            <a:p>
              <a:r>
                <a:rPr lang="en-US" dirty="0" smtClean="0"/>
                <a:t>must be suppressed during normal aging</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p:nvPr/>
        </p:nvPicPr>
        <p:blipFill>
          <a:blip r:embed="rId3" cstate="print"/>
          <a:srcRect/>
          <a:stretch>
            <a:fillRect/>
          </a:stretch>
        </p:blipFill>
        <p:spPr bwMode="auto">
          <a:xfrm>
            <a:off x="762000" y="1143000"/>
            <a:ext cx="6781800" cy="5486400"/>
          </a:xfrm>
          <a:prstGeom prst="rect">
            <a:avLst/>
          </a:prstGeom>
          <a:noFill/>
          <a:ln w="9525">
            <a:noFill/>
            <a:miter lim="800000"/>
            <a:headEnd/>
            <a:tailEnd/>
          </a:ln>
        </p:spPr>
      </p:pic>
      <p:sp>
        <p:nvSpPr>
          <p:cNvPr id="2" name="Title 1"/>
          <p:cNvSpPr>
            <a:spLocks noGrp="1"/>
          </p:cNvSpPr>
          <p:nvPr>
            <p:ph type="title"/>
          </p:nvPr>
        </p:nvSpPr>
        <p:spPr>
          <a:xfrm>
            <a:off x="457200" y="304800"/>
            <a:ext cx="8229600" cy="1143000"/>
          </a:xfrm>
        </p:spPr>
        <p:txBody>
          <a:bodyPr>
            <a:normAutofit fontScale="90000"/>
          </a:bodyPr>
          <a:lstStyle/>
          <a:p>
            <a:r>
              <a:rPr lang="en-US" dirty="0" smtClean="0"/>
              <a:t> </a:t>
            </a:r>
            <a:br>
              <a:rPr lang="en-US" dirty="0" smtClean="0"/>
            </a:br>
            <a:r>
              <a:rPr lang="en-US" b="1" dirty="0" smtClean="0">
                <a:solidFill>
                  <a:schemeClr val="tx1"/>
                </a:solidFill>
              </a:rPr>
              <a:t>Genome tolerance (</a:t>
            </a:r>
            <a:r>
              <a:rPr lang="en-US" b="1" dirty="0" err="1" smtClean="0">
                <a:solidFill>
                  <a:schemeClr val="tx1"/>
                </a:solidFill>
              </a:rPr>
              <a:t>C</a:t>
            </a:r>
            <a:r>
              <a:rPr lang="en-US" b="1" baseline="-25000" dirty="0" err="1" smtClean="0">
                <a:solidFill>
                  <a:schemeClr val="tx1"/>
                </a:solidFill>
              </a:rPr>
              <a:t>b</a:t>
            </a:r>
            <a:r>
              <a:rPr lang="en-US" b="1" dirty="0" smtClean="0">
                <a:solidFill>
                  <a:schemeClr val="tx1"/>
                </a:solidFill>
              </a:rPr>
              <a:t>) and viability tolerance (</a:t>
            </a:r>
            <a:r>
              <a:rPr lang="en-US" b="1" dirty="0" err="1" smtClean="0">
                <a:solidFill>
                  <a:schemeClr val="tx1"/>
                </a:solidFill>
              </a:rPr>
              <a:t>C</a:t>
            </a:r>
            <a:r>
              <a:rPr lang="en-US" b="1" baseline="-25000" dirty="0" err="1" smtClean="0">
                <a:solidFill>
                  <a:schemeClr val="tx1"/>
                </a:solidFill>
              </a:rPr>
              <a:t>v</a:t>
            </a:r>
            <a:r>
              <a:rPr lang="en-US" b="1" dirty="0" smtClean="0">
                <a:solidFill>
                  <a:schemeClr val="tx1"/>
                </a:solidFill>
              </a:rPr>
              <a:t>) to H</a:t>
            </a:r>
            <a:r>
              <a:rPr lang="en-US" b="1" baseline="-25000" dirty="0" smtClean="0">
                <a:solidFill>
                  <a:schemeClr val="tx1"/>
                </a:solidFill>
              </a:rPr>
              <a:t>2</a:t>
            </a:r>
            <a:r>
              <a:rPr lang="en-US" b="1" dirty="0" smtClean="0">
                <a:solidFill>
                  <a:schemeClr val="tx1"/>
                </a:solidFill>
              </a:rPr>
              <a:t>O</a:t>
            </a:r>
            <a:r>
              <a:rPr lang="en-US" b="1" baseline="-25000" dirty="0" smtClean="0">
                <a:solidFill>
                  <a:schemeClr val="tx1"/>
                </a:solidFill>
              </a:rPr>
              <a:t>2</a:t>
            </a:r>
            <a:r>
              <a:rPr lang="en-US" b="1" dirty="0" smtClean="0">
                <a:solidFill>
                  <a:schemeClr val="tx1"/>
                </a:solidFill>
              </a:rPr>
              <a:t> induction co-varies.</a:t>
            </a:r>
            <a:endParaRPr lang="en-US" b="1" dirty="0">
              <a:solidFill>
                <a:schemeClr val="tx1"/>
              </a:solidFill>
            </a:endParaRPr>
          </a:p>
        </p:txBody>
      </p:sp>
      <p:sp>
        <p:nvSpPr>
          <p:cNvPr id="5" name="TextBox 4"/>
          <p:cNvSpPr txBox="1"/>
          <p:nvPr/>
        </p:nvSpPr>
        <p:spPr>
          <a:xfrm>
            <a:off x="3124200" y="1524000"/>
            <a:ext cx="6001964" cy="369332"/>
          </a:xfrm>
          <a:prstGeom prst="rect">
            <a:avLst/>
          </a:prstGeom>
          <a:solidFill>
            <a:schemeClr val="accent1">
              <a:lumMod val="20000"/>
              <a:lumOff val="80000"/>
            </a:schemeClr>
          </a:solidFill>
          <a:ln>
            <a:solidFill>
              <a:schemeClr val="accent1"/>
            </a:solidFill>
          </a:ln>
        </p:spPr>
        <p:txBody>
          <a:bodyPr wrap="none" rtlCol="0">
            <a:spAutoFit/>
          </a:bodyPr>
          <a:lstStyle/>
          <a:p>
            <a:r>
              <a:rPr lang="en-US" dirty="0" smtClean="0"/>
              <a:t>Cells with higher tolerance to H</a:t>
            </a:r>
            <a:r>
              <a:rPr lang="en-US" baseline="-25000" dirty="0" smtClean="0"/>
              <a:t>2</a:t>
            </a:r>
            <a:r>
              <a:rPr lang="en-US" dirty="0" smtClean="0"/>
              <a:t>O</a:t>
            </a:r>
            <a:r>
              <a:rPr lang="en-US" baseline="-25000" dirty="0" smtClean="0"/>
              <a:t>2</a:t>
            </a:r>
            <a:r>
              <a:rPr lang="en-US" dirty="0" smtClean="0"/>
              <a:t> have longer CLS</a:t>
            </a:r>
            <a:endParaRPr lang="en-US" dirty="0"/>
          </a:p>
        </p:txBody>
      </p:sp>
      <p:sp>
        <p:nvSpPr>
          <p:cNvPr id="6" name="Footer Placeholder 5"/>
          <p:cNvSpPr>
            <a:spLocks noGrp="1"/>
          </p:cNvSpPr>
          <p:nvPr>
            <p:ph type="ftr" sz="quarter" idx="16"/>
          </p:nvPr>
        </p:nvSpPr>
        <p:spPr>
          <a:xfrm rot="16200000">
            <a:off x="8313420" y="464820"/>
            <a:ext cx="1295400" cy="365760"/>
          </a:xfrm>
        </p:spPr>
        <p:txBody>
          <a:bodyPr/>
          <a:lstStyle/>
          <a:p>
            <a:r>
              <a:rPr lang="en-US" sz="2000" b="1" dirty="0" smtClean="0">
                <a:solidFill>
                  <a:schemeClr val="tx1"/>
                </a:solidFill>
              </a:rPr>
              <a:t>Results</a:t>
            </a:r>
            <a:endParaRPr lang="en-US" sz="20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p:nvPr/>
        </p:nvPicPr>
        <p:blipFill>
          <a:blip r:embed="rId3" cstate="print"/>
          <a:srcRect/>
          <a:stretch>
            <a:fillRect/>
          </a:stretch>
        </p:blipFill>
        <p:spPr bwMode="auto">
          <a:xfrm>
            <a:off x="914400" y="1676400"/>
            <a:ext cx="6934200" cy="5181600"/>
          </a:xfrm>
          <a:prstGeom prst="rect">
            <a:avLst/>
          </a:prstGeom>
          <a:noFill/>
          <a:ln w="9525">
            <a:noFill/>
            <a:miter lim="800000"/>
            <a:headEnd/>
            <a:tailEnd/>
          </a:ln>
        </p:spPr>
      </p:pic>
      <p:sp>
        <p:nvSpPr>
          <p:cNvPr id="2" name="Title 1"/>
          <p:cNvSpPr>
            <a:spLocks noGrp="1"/>
          </p:cNvSpPr>
          <p:nvPr>
            <p:ph type="title"/>
          </p:nvPr>
        </p:nvSpPr>
        <p:spPr>
          <a:xfrm>
            <a:off x="304800" y="685800"/>
            <a:ext cx="8229600" cy="1143000"/>
          </a:xfrm>
        </p:spPr>
        <p:txBody>
          <a:bodyPr>
            <a:normAutofit fontScale="90000"/>
          </a:bodyPr>
          <a:lstStyle/>
          <a:p>
            <a:r>
              <a:rPr lang="en-US" b="1" dirty="0" smtClean="0">
                <a:solidFill>
                  <a:schemeClr val="tx1"/>
                </a:solidFill>
              </a:rPr>
              <a:t>There is a significant correlation between CLS and the relative timing of the H</a:t>
            </a:r>
            <a:r>
              <a:rPr lang="en-US" b="1" baseline="-25000" dirty="0" smtClean="0">
                <a:solidFill>
                  <a:schemeClr val="tx1"/>
                </a:solidFill>
              </a:rPr>
              <a:t>2</a:t>
            </a:r>
            <a:r>
              <a:rPr lang="en-US" b="1" dirty="0" smtClean="0">
                <a:solidFill>
                  <a:schemeClr val="tx1"/>
                </a:solidFill>
              </a:rPr>
              <a:t>O</a:t>
            </a:r>
            <a:r>
              <a:rPr lang="en-US" b="1" baseline="-25000" dirty="0" smtClean="0">
                <a:solidFill>
                  <a:schemeClr val="tx1"/>
                </a:solidFill>
              </a:rPr>
              <a:t>2</a:t>
            </a:r>
            <a:r>
              <a:rPr lang="en-US" b="1" dirty="0" smtClean="0">
                <a:solidFill>
                  <a:schemeClr val="tx1"/>
                </a:solidFill>
              </a:rPr>
              <a:t> trigger on LOH</a:t>
            </a:r>
            <a:r>
              <a:rPr lang="en-US" dirty="0" smtClean="0"/>
              <a:t/>
            </a:r>
            <a:br>
              <a:rPr lang="en-US" dirty="0" smtClean="0"/>
            </a:br>
            <a:endParaRPr lang="en-US" dirty="0"/>
          </a:p>
        </p:txBody>
      </p:sp>
      <p:sp>
        <p:nvSpPr>
          <p:cNvPr id="6" name="TextBox 5"/>
          <p:cNvSpPr txBox="1"/>
          <p:nvPr/>
        </p:nvSpPr>
        <p:spPr>
          <a:xfrm>
            <a:off x="2057400" y="1600200"/>
            <a:ext cx="6553200" cy="646331"/>
          </a:xfrm>
          <a:prstGeom prst="rect">
            <a:avLst/>
          </a:prstGeom>
          <a:solidFill>
            <a:schemeClr val="accent1">
              <a:lumMod val="20000"/>
              <a:lumOff val="80000"/>
            </a:schemeClr>
          </a:solidFill>
          <a:ln>
            <a:solidFill>
              <a:schemeClr val="accent1"/>
            </a:solidFill>
          </a:ln>
        </p:spPr>
        <p:txBody>
          <a:bodyPr wrap="square" rtlCol="0">
            <a:spAutoFit/>
          </a:bodyPr>
          <a:lstStyle/>
          <a:p>
            <a:r>
              <a:rPr lang="en-US" dirty="0" smtClean="0"/>
              <a:t>Cells with better tolerance to H</a:t>
            </a:r>
            <a:r>
              <a:rPr lang="en-US" baseline="-25000" dirty="0" smtClean="0"/>
              <a:t>2</a:t>
            </a:r>
            <a:r>
              <a:rPr lang="en-US" dirty="0" smtClean="0"/>
              <a:t>O</a:t>
            </a:r>
            <a:r>
              <a:rPr lang="en-US" baseline="-25000" dirty="0" smtClean="0"/>
              <a:t>2</a:t>
            </a:r>
            <a:r>
              <a:rPr lang="en-US" dirty="0" smtClean="0"/>
              <a:t> induced DNA damage have weaker mitotic asymmetry – a tradeoff! </a:t>
            </a:r>
            <a:endParaRPr lang="en-US" dirty="0"/>
          </a:p>
        </p:txBody>
      </p:sp>
      <p:sp>
        <p:nvSpPr>
          <p:cNvPr id="7" name="Footer Placeholder 5"/>
          <p:cNvSpPr>
            <a:spLocks noGrp="1"/>
          </p:cNvSpPr>
          <p:nvPr>
            <p:ph type="ftr" sz="quarter" idx="16"/>
          </p:nvPr>
        </p:nvSpPr>
        <p:spPr>
          <a:xfrm rot="16200000">
            <a:off x="8313420" y="464820"/>
            <a:ext cx="1295400" cy="365760"/>
          </a:xfrm>
        </p:spPr>
        <p:txBody>
          <a:bodyPr/>
          <a:lstStyle/>
          <a:p>
            <a:r>
              <a:rPr lang="en-US" sz="2000" b="1" dirty="0" smtClean="0">
                <a:solidFill>
                  <a:schemeClr val="tx1"/>
                </a:solidFill>
              </a:rPr>
              <a:t>Results</a:t>
            </a:r>
            <a:endParaRPr lang="en-US" sz="20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animBg="1"/>
    </p:bld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143000"/>
          </a:xfrm>
        </p:spPr>
        <p:txBody>
          <a:bodyPr/>
          <a:lstStyle/>
          <a:p>
            <a:r>
              <a:rPr lang="en-US" dirty="0" smtClean="0">
                <a:solidFill>
                  <a:schemeClr val="tx1"/>
                </a:solidFill>
              </a:rPr>
              <a:t>Summary of Major Conclusions</a:t>
            </a:r>
            <a:endParaRPr lang="en-US" dirty="0">
              <a:solidFill>
                <a:schemeClr val="tx1"/>
              </a:solidFill>
            </a:endParaRPr>
          </a:p>
        </p:txBody>
      </p:sp>
      <p:sp>
        <p:nvSpPr>
          <p:cNvPr id="3" name="Content Placeholder 2"/>
          <p:cNvSpPr>
            <a:spLocks noGrp="1"/>
          </p:cNvSpPr>
          <p:nvPr>
            <p:ph sz="quarter" idx="1"/>
          </p:nvPr>
        </p:nvSpPr>
        <p:spPr/>
        <p:txBody>
          <a:bodyPr>
            <a:normAutofit/>
          </a:bodyPr>
          <a:lstStyle/>
          <a:p>
            <a:r>
              <a:rPr lang="en-US" dirty="0" smtClean="0"/>
              <a:t>There is a contrasting Switching Pattern of H</a:t>
            </a:r>
            <a:r>
              <a:rPr lang="en-US" baseline="-25000" dirty="0" smtClean="0"/>
              <a:t>2</a:t>
            </a:r>
            <a:r>
              <a:rPr lang="en-US" dirty="0" smtClean="0"/>
              <a:t>O</a:t>
            </a:r>
            <a:r>
              <a:rPr lang="en-US" baseline="-25000" dirty="0" smtClean="0"/>
              <a:t>2</a:t>
            </a:r>
            <a:r>
              <a:rPr lang="en-US" dirty="0" smtClean="0"/>
              <a:t> and Chronological Aging on LOH </a:t>
            </a:r>
          </a:p>
          <a:p>
            <a:pPr lvl="1"/>
            <a:r>
              <a:rPr lang="en-US" dirty="0" smtClean="0"/>
              <a:t>ROS damage on DNA must be suppressed during normal aging. </a:t>
            </a:r>
          </a:p>
          <a:p>
            <a:r>
              <a:rPr lang="en-US" dirty="0" smtClean="0"/>
              <a:t>Genome tolerance and viability tolerance to H</a:t>
            </a:r>
            <a:r>
              <a:rPr lang="en-US" baseline="-25000" dirty="0" smtClean="0"/>
              <a:t>2</a:t>
            </a:r>
            <a:r>
              <a:rPr lang="en-US" dirty="0" smtClean="0"/>
              <a:t>O</a:t>
            </a:r>
            <a:r>
              <a:rPr lang="en-US" baseline="-25000" dirty="0" smtClean="0"/>
              <a:t>2 </a:t>
            </a:r>
            <a:r>
              <a:rPr lang="en-US" dirty="0" smtClean="0"/>
              <a:t>induction co-varies.</a:t>
            </a:r>
          </a:p>
          <a:p>
            <a:pPr lvl="1"/>
            <a:r>
              <a:rPr lang="en-US" dirty="0" smtClean="0"/>
              <a:t>Cells with higher tolerance to H</a:t>
            </a:r>
            <a:r>
              <a:rPr lang="en-US" baseline="-25000" dirty="0" smtClean="0"/>
              <a:t>2</a:t>
            </a:r>
            <a:r>
              <a:rPr lang="en-US" dirty="0" smtClean="0"/>
              <a:t>O</a:t>
            </a:r>
            <a:r>
              <a:rPr lang="en-US" baseline="-25000" dirty="0" smtClean="0"/>
              <a:t>2</a:t>
            </a:r>
            <a:r>
              <a:rPr lang="en-US" dirty="0" smtClean="0"/>
              <a:t> have longer CLS.</a:t>
            </a:r>
          </a:p>
          <a:p>
            <a:r>
              <a:rPr lang="en-US" dirty="0" smtClean="0"/>
              <a:t>There is a significant correlation between CLS and the relative timing of the H</a:t>
            </a:r>
            <a:r>
              <a:rPr lang="en-US" baseline="-25000" dirty="0" smtClean="0"/>
              <a:t>2</a:t>
            </a:r>
            <a:r>
              <a:rPr lang="en-US" dirty="0" smtClean="0"/>
              <a:t>O</a:t>
            </a:r>
            <a:r>
              <a:rPr lang="en-US" baseline="-25000" dirty="0" smtClean="0"/>
              <a:t>2 </a:t>
            </a:r>
            <a:r>
              <a:rPr lang="en-US" dirty="0" smtClean="0"/>
              <a:t>trigger on LOH.</a:t>
            </a:r>
          </a:p>
          <a:p>
            <a:pPr lvl="1"/>
            <a:r>
              <a:rPr lang="en-US" dirty="0" smtClean="0"/>
              <a:t>Cells with better mitotic asymmetry have a longer lifespan and better H</a:t>
            </a:r>
            <a:r>
              <a:rPr lang="en-US" baseline="-25000" dirty="0" smtClean="0"/>
              <a:t>2</a:t>
            </a:r>
            <a:r>
              <a:rPr lang="en-US" dirty="0" smtClean="0"/>
              <a:t>O</a:t>
            </a:r>
            <a:r>
              <a:rPr lang="en-US" baseline="-25000" dirty="0" smtClean="0"/>
              <a:t>2</a:t>
            </a:r>
            <a:r>
              <a:rPr lang="en-US" dirty="0" smtClean="0"/>
              <a:t> viability tolerance. </a:t>
            </a:r>
          </a:p>
          <a:p>
            <a:pPr lvl="1"/>
            <a:endParaRPr lang="en-US" dirty="0" smtClean="0"/>
          </a:p>
          <a:p>
            <a:pPr lvl="1"/>
            <a:endParaRPr lang="en-US" dirty="0"/>
          </a:p>
        </p:txBody>
      </p:sp>
      <p:sp>
        <p:nvSpPr>
          <p:cNvPr id="4" name="Footer Placeholder 5"/>
          <p:cNvSpPr>
            <a:spLocks noGrp="1"/>
          </p:cNvSpPr>
          <p:nvPr>
            <p:ph type="ftr" sz="quarter" idx="16"/>
          </p:nvPr>
        </p:nvSpPr>
        <p:spPr>
          <a:xfrm rot="16200000">
            <a:off x="7018020" y="1607820"/>
            <a:ext cx="3886200" cy="365760"/>
          </a:xfrm>
        </p:spPr>
        <p:txBody>
          <a:bodyPr/>
          <a:lstStyle/>
          <a:p>
            <a:r>
              <a:rPr lang="en-US" sz="2000" b="1" dirty="0" smtClean="0">
                <a:solidFill>
                  <a:schemeClr val="tx1"/>
                </a:solidFill>
              </a:rPr>
              <a:t>Summary and Conclusions</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Future Directions</a:t>
            </a:r>
            <a:endParaRPr lang="en-US" dirty="0">
              <a:solidFill>
                <a:schemeClr val="tx1"/>
              </a:solidFill>
            </a:endParaRPr>
          </a:p>
        </p:txBody>
      </p:sp>
      <p:sp>
        <p:nvSpPr>
          <p:cNvPr id="3" name="Content Placeholder 2"/>
          <p:cNvSpPr>
            <a:spLocks noGrp="1"/>
          </p:cNvSpPr>
          <p:nvPr>
            <p:ph sz="quarter" idx="1"/>
          </p:nvPr>
        </p:nvSpPr>
        <p:spPr/>
        <p:txBody>
          <a:bodyPr/>
          <a:lstStyle/>
          <a:p>
            <a:r>
              <a:rPr lang="en-US" dirty="0" smtClean="0"/>
              <a:t>Use </a:t>
            </a:r>
            <a:r>
              <a:rPr lang="en-US" dirty="0" err="1" smtClean="0"/>
              <a:t>paraquats</a:t>
            </a:r>
            <a:r>
              <a:rPr lang="en-US" dirty="0" smtClean="0"/>
              <a:t> or </a:t>
            </a:r>
            <a:r>
              <a:rPr lang="en-US" dirty="0" err="1" smtClean="0"/>
              <a:t>menadione</a:t>
            </a:r>
            <a:r>
              <a:rPr lang="en-US" dirty="0" smtClean="0"/>
              <a:t> to induce superoxide directly.</a:t>
            </a:r>
          </a:p>
          <a:p>
            <a:r>
              <a:rPr lang="en-US" dirty="0" smtClean="0"/>
              <a:t>Measure hydrogen peroxide and </a:t>
            </a:r>
            <a:r>
              <a:rPr lang="en-US" dirty="0" err="1" smtClean="0"/>
              <a:t>paraquats</a:t>
            </a:r>
            <a:r>
              <a:rPr lang="en-US" dirty="0" smtClean="0"/>
              <a:t> using fluorescent probe</a:t>
            </a:r>
          </a:p>
          <a:p>
            <a:r>
              <a:rPr lang="en-US" dirty="0" smtClean="0"/>
              <a:t>Compare with CR and </a:t>
            </a:r>
            <a:r>
              <a:rPr lang="en-US" dirty="0" err="1" smtClean="0"/>
              <a:t>Rapamycin</a:t>
            </a:r>
            <a:r>
              <a:rPr lang="en-US" dirty="0" smtClean="0"/>
              <a:t> treatment. </a:t>
            </a:r>
          </a:p>
          <a:p>
            <a:r>
              <a:rPr lang="en-US" dirty="0" smtClean="0"/>
              <a:t>Test gene deletion mutants with hydrogen peroxide (ex. SOD)</a:t>
            </a:r>
          </a:p>
          <a:p>
            <a:pPr>
              <a:buNone/>
            </a:pPr>
            <a:endParaRPr lang="en-US" dirty="0"/>
          </a:p>
        </p:txBody>
      </p:sp>
      <p:sp>
        <p:nvSpPr>
          <p:cNvPr id="4" name="Footer Placeholder 5"/>
          <p:cNvSpPr>
            <a:spLocks noGrp="1"/>
          </p:cNvSpPr>
          <p:nvPr>
            <p:ph type="ftr" sz="quarter" idx="16"/>
          </p:nvPr>
        </p:nvSpPr>
        <p:spPr>
          <a:xfrm rot="16200000">
            <a:off x="7627620" y="1150620"/>
            <a:ext cx="2667000" cy="365760"/>
          </a:xfrm>
        </p:spPr>
        <p:txBody>
          <a:bodyPr/>
          <a:lstStyle/>
          <a:p>
            <a:r>
              <a:rPr lang="en-US" sz="2000" b="1" dirty="0" smtClean="0">
                <a:solidFill>
                  <a:schemeClr val="tx1"/>
                </a:solidFill>
              </a:rPr>
              <a:t>Future Directions</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Acknowledgements</a:t>
            </a:r>
            <a:endParaRPr lang="en-US" dirty="0">
              <a:solidFill>
                <a:schemeClr val="tx1"/>
              </a:solidFill>
            </a:endParaRPr>
          </a:p>
        </p:txBody>
      </p:sp>
      <p:sp>
        <p:nvSpPr>
          <p:cNvPr id="3" name="Content Placeholder 2"/>
          <p:cNvSpPr>
            <a:spLocks noGrp="1"/>
          </p:cNvSpPr>
          <p:nvPr>
            <p:ph sz="quarter" idx="1"/>
          </p:nvPr>
        </p:nvSpPr>
        <p:spPr/>
        <p:txBody>
          <a:bodyPr/>
          <a:lstStyle/>
          <a:p>
            <a:pPr>
              <a:buNone/>
            </a:pPr>
            <a:r>
              <a:rPr lang="en-US" dirty="0" smtClean="0"/>
              <a:t>Advisor: Hong Qin</a:t>
            </a:r>
          </a:p>
          <a:p>
            <a:pPr>
              <a:buNone/>
            </a:pPr>
            <a:r>
              <a:rPr lang="en-US" dirty="0" smtClean="0"/>
              <a:t>Lab Technicians: Erin Jackson, Jenney </a:t>
            </a:r>
            <a:r>
              <a:rPr lang="en-US" dirty="0" err="1" smtClean="0"/>
              <a:t>Rodrigues</a:t>
            </a:r>
            <a:r>
              <a:rPr lang="en-US" dirty="0" smtClean="0"/>
              <a:t>, </a:t>
            </a:r>
            <a:r>
              <a:rPr lang="en-US" dirty="0" err="1" smtClean="0"/>
              <a:t>Nilin</a:t>
            </a:r>
            <a:r>
              <a:rPr lang="en-US" dirty="0" smtClean="0"/>
              <a:t> Gupta</a:t>
            </a:r>
          </a:p>
          <a:p>
            <a:pPr>
              <a:buNone/>
            </a:pPr>
            <a:r>
              <a:rPr lang="en-US" dirty="0" smtClean="0"/>
              <a:t>Lab Undergraduate: Megan Magee, Meaghan Parker, Brittany Wilson, </a:t>
            </a:r>
            <a:r>
              <a:rPr lang="en-US" dirty="0" err="1" smtClean="0"/>
              <a:t>Dominque</a:t>
            </a:r>
            <a:r>
              <a:rPr lang="en-US" dirty="0" smtClean="0"/>
              <a:t> Parker, Alisa </a:t>
            </a:r>
            <a:r>
              <a:rPr lang="en-US" dirty="0" err="1" smtClean="0"/>
              <a:t>Caliman</a:t>
            </a:r>
            <a:endParaRPr lang="en-US" dirty="0" smtClean="0"/>
          </a:p>
          <a:p>
            <a:pPr>
              <a:buNone/>
            </a:pPr>
            <a:r>
              <a:rPr lang="en-US" dirty="0" smtClean="0"/>
              <a:t>Funding: National Science Foundation (Grant #1022294)</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References</a:t>
            </a:r>
            <a:endParaRPr lang="en-US" dirty="0">
              <a:solidFill>
                <a:schemeClr val="tx1"/>
              </a:solidFill>
            </a:endParaRPr>
          </a:p>
        </p:txBody>
      </p:sp>
      <p:sp>
        <p:nvSpPr>
          <p:cNvPr id="3" name="Content Placeholder 2"/>
          <p:cNvSpPr>
            <a:spLocks noGrp="1"/>
          </p:cNvSpPr>
          <p:nvPr>
            <p:ph sz="quarter" idx="1"/>
          </p:nvPr>
        </p:nvSpPr>
        <p:spPr/>
        <p:txBody>
          <a:bodyPr>
            <a:normAutofit fontScale="40000" lnSpcReduction="20000"/>
          </a:bodyPr>
          <a:lstStyle/>
          <a:p>
            <a:pPr>
              <a:buNone/>
            </a:pPr>
            <a:r>
              <a:rPr lang="en-US" dirty="0" smtClean="0"/>
              <a:t>(1) Yu, S., X. E. Zhang et al. (2011). “Compromised cellular responses to DNA damage accelerate chronological aging by incurring cell wall fragility in </a:t>
            </a:r>
            <a:r>
              <a:rPr lang="en-US" dirty="0" err="1" smtClean="0"/>
              <a:t>Saccharomyces</a:t>
            </a:r>
            <a:r>
              <a:rPr lang="en-US" dirty="0" smtClean="0"/>
              <a:t> </a:t>
            </a:r>
            <a:r>
              <a:rPr lang="en-US" dirty="0" err="1" smtClean="0"/>
              <a:t>cerevisiae</a:t>
            </a:r>
            <a:r>
              <a:rPr lang="en-US" dirty="0" smtClean="0"/>
              <a:t>.” </a:t>
            </a:r>
            <a:r>
              <a:rPr lang="en-US" u="sng" dirty="0" smtClean="0"/>
              <a:t>Mol </a:t>
            </a:r>
            <a:r>
              <a:rPr lang="en-US" u="sng" dirty="0" err="1" smtClean="0"/>
              <a:t>Biol</a:t>
            </a:r>
            <a:r>
              <a:rPr lang="en-US" u="sng" dirty="0" smtClean="0"/>
              <a:t> Rep</a:t>
            </a:r>
            <a:r>
              <a:rPr lang="en-US" dirty="0" smtClean="0"/>
              <a:t> 39(4): 3573-3583. </a:t>
            </a:r>
          </a:p>
          <a:p>
            <a:pPr>
              <a:buNone/>
            </a:pPr>
            <a:r>
              <a:rPr lang="en-US" dirty="0" smtClean="0"/>
              <a:t> </a:t>
            </a:r>
          </a:p>
          <a:p>
            <a:pPr>
              <a:buNone/>
            </a:pPr>
            <a:r>
              <a:rPr lang="en-US" dirty="0" smtClean="0"/>
              <a:t>(2) </a:t>
            </a:r>
            <a:r>
              <a:rPr lang="en-US" dirty="0" err="1" smtClean="0"/>
              <a:t>Rahman</a:t>
            </a:r>
            <a:r>
              <a:rPr lang="en-US" dirty="0" smtClean="0"/>
              <a:t>, K. (2007). “Studies on free radicals, antioxidants, and co-factors.” </a:t>
            </a:r>
            <a:r>
              <a:rPr lang="en-US" u="sng" dirty="0" err="1" smtClean="0"/>
              <a:t>Clin</a:t>
            </a:r>
            <a:r>
              <a:rPr lang="en-US" u="sng" dirty="0" smtClean="0"/>
              <a:t> </a:t>
            </a:r>
            <a:r>
              <a:rPr lang="en-US" u="sng" dirty="0" err="1" smtClean="0"/>
              <a:t>Interv</a:t>
            </a:r>
            <a:r>
              <a:rPr lang="en-US" u="sng" dirty="0" smtClean="0"/>
              <a:t> Aging</a:t>
            </a:r>
            <a:r>
              <a:rPr lang="en-US" dirty="0" smtClean="0"/>
              <a:t> 2(2): 219–236.</a:t>
            </a:r>
            <a:endParaRPr lang="en-US" b="1" dirty="0" smtClean="0"/>
          </a:p>
          <a:p>
            <a:pPr>
              <a:buNone/>
            </a:pPr>
            <a:r>
              <a:rPr lang="en-US" b="1" dirty="0" smtClean="0"/>
              <a:t> </a:t>
            </a:r>
          </a:p>
          <a:p>
            <a:pPr>
              <a:buNone/>
            </a:pPr>
            <a:r>
              <a:rPr lang="en-US" dirty="0" smtClean="0"/>
              <a:t>(4) McMurray, M.A., D.E. </a:t>
            </a:r>
            <a:r>
              <a:rPr lang="en-US" dirty="0" err="1" smtClean="0"/>
              <a:t>Gottschling</a:t>
            </a:r>
            <a:r>
              <a:rPr lang="en-US" dirty="0" smtClean="0"/>
              <a:t> (2004). “Aging and genetic instability in yeast.” </a:t>
            </a:r>
            <a:r>
              <a:rPr lang="en-US" u="sng" dirty="0" err="1" smtClean="0"/>
              <a:t>Curr</a:t>
            </a:r>
            <a:r>
              <a:rPr lang="en-US" u="sng" dirty="0" smtClean="0"/>
              <a:t> </a:t>
            </a:r>
            <a:r>
              <a:rPr lang="en-US" u="sng" dirty="0" err="1" smtClean="0"/>
              <a:t>Opin</a:t>
            </a:r>
            <a:r>
              <a:rPr lang="en-US" u="sng" dirty="0" smtClean="0"/>
              <a:t> </a:t>
            </a:r>
            <a:r>
              <a:rPr lang="en-US" u="sng" dirty="0" err="1" smtClean="0"/>
              <a:t>Microbiol</a:t>
            </a:r>
            <a:r>
              <a:rPr lang="en-US" dirty="0" smtClean="0"/>
              <a:t> 7(6): 673-679. </a:t>
            </a:r>
            <a:endParaRPr lang="en-US" b="1" dirty="0" smtClean="0"/>
          </a:p>
          <a:p>
            <a:pPr>
              <a:buNone/>
            </a:pPr>
            <a:r>
              <a:rPr lang="en-US" b="1" dirty="0" smtClean="0"/>
              <a:t> </a:t>
            </a:r>
          </a:p>
          <a:p>
            <a:pPr>
              <a:buNone/>
            </a:pPr>
            <a:r>
              <a:rPr lang="en-US" dirty="0" smtClean="0"/>
              <a:t>(5) Gravel, S., S.P. Jackson (2003). “Increased genome instability in aging yeast.” Cell 115(1): 1-2.</a:t>
            </a:r>
            <a:endParaRPr lang="en-US" b="1" dirty="0" smtClean="0"/>
          </a:p>
          <a:p>
            <a:pPr>
              <a:buNone/>
            </a:pPr>
            <a:r>
              <a:rPr lang="en-US" dirty="0" smtClean="0"/>
              <a:t>	</a:t>
            </a:r>
          </a:p>
          <a:p>
            <a:pPr>
              <a:buNone/>
            </a:pPr>
            <a:r>
              <a:rPr lang="en-US" dirty="0" smtClean="0"/>
              <a:t>(3) Qin, H., M. Lu, et al. (2008). “Genomic instability is associated with natural life span variation in </a:t>
            </a:r>
            <a:r>
              <a:rPr lang="en-US" dirty="0" err="1" smtClean="0"/>
              <a:t>Saccharomyces</a:t>
            </a:r>
            <a:r>
              <a:rPr lang="en-US" dirty="0" smtClean="0"/>
              <a:t> </a:t>
            </a:r>
            <a:r>
              <a:rPr lang="en-US" dirty="0" err="1" smtClean="0"/>
              <a:t>cerevisiae</a:t>
            </a:r>
            <a:r>
              <a:rPr lang="en-US" dirty="0" smtClean="0"/>
              <a:t>.” </a:t>
            </a:r>
            <a:r>
              <a:rPr lang="en-US" u="sng" dirty="0" err="1" smtClean="0"/>
              <a:t>PLoS</a:t>
            </a:r>
            <a:r>
              <a:rPr lang="en-US" u="sng" dirty="0" smtClean="0"/>
              <a:t> One</a:t>
            </a:r>
            <a:r>
              <a:rPr lang="en-US" dirty="0" smtClean="0"/>
              <a:t> 3(7): e2670.   </a:t>
            </a:r>
          </a:p>
          <a:p>
            <a:pPr>
              <a:buNone/>
            </a:pPr>
            <a:r>
              <a:rPr lang="en-US" dirty="0" smtClean="0"/>
              <a:t> </a:t>
            </a:r>
          </a:p>
          <a:p>
            <a:pPr>
              <a:buNone/>
            </a:pPr>
            <a:r>
              <a:rPr lang="en-US" dirty="0" smtClean="0"/>
              <a:t>(6) Park, P.U. (1998). “DNA repair and Genomic Instability in Aging Yeast.” </a:t>
            </a:r>
            <a:r>
              <a:rPr lang="en-US" dirty="0" smtClean="0">
                <a:sym typeface="Wingdings"/>
              </a:rPr>
              <a:t></a:t>
            </a:r>
            <a:r>
              <a:rPr lang="en-US" dirty="0" err="1" smtClean="0"/>
              <a:t>Curr</a:t>
            </a:r>
            <a:r>
              <a:rPr lang="en-US" dirty="0" smtClean="0"/>
              <a:t> </a:t>
            </a:r>
            <a:r>
              <a:rPr lang="en-US" dirty="0" err="1" smtClean="0"/>
              <a:t>Opin</a:t>
            </a:r>
            <a:r>
              <a:rPr lang="en-US" dirty="0" smtClean="0"/>
              <a:t> </a:t>
            </a:r>
            <a:r>
              <a:rPr lang="en-US" dirty="0" err="1" smtClean="0"/>
              <a:t>Microbiol</a:t>
            </a:r>
            <a:r>
              <a:rPr lang="en-US" dirty="0" smtClean="0"/>
              <a:t>. 1: 707-711. </a:t>
            </a:r>
          </a:p>
          <a:p>
            <a:pPr>
              <a:buNone/>
            </a:pPr>
            <a:r>
              <a:rPr lang="en-US" dirty="0" smtClean="0"/>
              <a:t> </a:t>
            </a:r>
          </a:p>
          <a:p>
            <a:pPr>
              <a:buNone/>
            </a:pPr>
            <a:r>
              <a:rPr lang="en-US" dirty="0" smtClean="0"/>
              <a:t>(7) Mortimer, R.K. and J.R. Johnston (1959). Lifespan in individual yeast cells. </a:t>
            </a:r>
            <a:r>
              <a:rPr lang="en-US" u="sng" dirty="0" smtClean="0"/>
              <a:t>Nature</a:t>
            </a:r>
            <a:r>
              <a:rPr lang="en-US" dirty="0" smtClean="0"/>
              <a:t>.183: 1751-1752.</a:t>
            </a:r>
          </a:p>
          <a:p>
            <a:pPr>
              <a:buNone/>
            </a:pPr>
            <a:r>
              <a:rPr lang="en-US" dirty="0" smtClean="0"/>
              <a:t> </a:t>
            </a:r>
          </a:p>
          <a:p>
            <a:pPr>
              <a:buNone/>
            </a:pPr>
            <a:r>
              <a:rPr lang="en-US" dirty="0" smtClean="0"/>
              <a:t>(8) Qin H, Lu M (2006) Natural variation in </a:t>
            </a:r>
            <a:r>
              <a:rPr lang="en-US" dirty="0" err="1" smtClean="0"/>
              <a:t>replicative</a:t>
            </a:r>
            <a:r>
              <a:rPr lang="en-US" dirty="0" smtClean="0"/>
              <a:t> and chronological life spans of </a:t>
            </a:r>
            <a:r>
              <a:rPr lang="en-US" dirty="0" err="1" smtClean="0"/>
              <a:t>Saccharomyces</a:t>
            </a:r>
            <a:r>
              <a:rPr lang="en-US" dirty="0" smtClean="0"/>
              <a:t> </a:t>
            </a:r>
            <a:r>
              <a:rPr lang="en-US" dirty="0" err="1" smtClean="0"/>
              <a:t>cerevisiae</a:t>
            </a:r>
            <a:r>
              <a:rPr lang="en-US" dirty="0" smtClean="0"/>
              <a:t>. Exp </a:t>
            </a:r>
            <a:r>
              <a:rPr lang="en-US" dirty="0" err="1" smtClean="0"/>
              <a:t>Gerontol</a:t>
            </a:r>
            <a:r>
              <a:rPr lang="en-US" dirty="0" smtClean="0"/>
              <a:t> 41: 448–456. </a:t>
            </a:r>
          </a:p>
          <a:p>
            <a:pPr>
              <a:buNone/>
            </a:pPr>
            <a:r>
              <a:rPr lang="en-US" dirty="0" smtClean="0"/>
              <a:t> </a:t>
            </a:r>
          </a:p>
          <a:p>
            <a:pPr>
              <a:buNone/>
            </a:pPr>
            <a:r>
              <a:rPr lang="en-US" dirty="0" smtClean="0"/>
              <a:t>(9) Cost GJ, </a:t>
            </a:r>
            <a:r>
              <a:rPr lang="en-US" dirty="0" err="1" smtClean="0"/>
              <a:t>Boeke</a:t>
            </a:r>
            <a:r>
              <a:rPr lang="en-US" dirty="0" smtClean="0"/>
              <a:t> JD (1996) A useful colony </a:t>
            </a:r>
            <a:r>
              <a:rPr lang="en-US" dirty="0" err="1" smtClean="0"/>
              <a:t>colour</a:t>
            </a:r>
            <a:r>
              <a:rPr lang="en-US" dirty="0" smtClean="0"/>
              <a:t> phenotype associated with the yeast selectable/counter-selectable marker MET15. Yeast 12: 939–941.  </a:t>
            </a:r>
          </a:p>
          <a:p>
            <a:pPr>
              <a:buNone/>
            </a:pPr>
            <a:r>
              <a:rPr lang="en-US" dirty="0" smtClean="0"/>
              <a:t>(10)Wilcox (2004). </a:t>
            </a:r>
          </a:p>
          <a:p>
            <a:pPr>
              <a:buNone/>
            </a:pPr>
            <a:r>
              <a:rPr lang="en-US" dirty="0" smtClean="0"/>
              <a:t>(11) Weinberger M, A </a:t>
            </a:r>
            <a:r>
              <a:rPr lang="en-US" dirty="0" err="1" smtClean="0"/>
              <a:t>Mesquita</a:t>
            </a:r>
            <a:r>
              <a:rPr lang="en-US" dirty="0" smtClean="0"/>
              <a:t>, T Carroll, L Marks, H </a:t>
            </a:r>
            <a:r>
              <a:rPr lang="en-US" dirty="0" err="1" smtClean="0"/>
              <a:t>Yuang</a:t>
            </a:r>
            <a:r>
              <a:rPr lang="en-US" dirty="0" smtClean="0"/>
              <a:t>, Z Zhang, P </a:t>
            </a:r>
            <a:r>
              <a:rPr lang="en-US" dirty="0" err="1" smtClean="0"/>
              <a:t>Ludovico</a:t>
            </a:r>
            <a:r>
              <a:rPr lang="en-US" dirty="0" smtClean="0"/>
              <a:t>, W.C. </a:t>
            </a:r>
            <a:r>
              <a:rPr lang="en-US" dirty="0" err="1" smtClean="0"/>
              <a:t>Burhans</a:t>
            </a:r>
            <a:r>
              <a:rPr lang="en-US" dirty="0" smtClean="0"/>
              <a:t>. (2010) Growth signaling promotes chronological aging in budding yeast by inducing superoxide anions that inhibit quiescence. </a:t>
            </a:r>
            <a:r>
              <a:rPr lang="en-US" u="sng" dirty="0" smtClean="0"/>
              <a:t>Aging</a:t>
            </a:r>
            <a:r>
              <a:rPr lang="en-US" dirty="0" smtClean="0"/>
              <a:t>. 2(10): 709-726.</a:t>
            </a:r>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4514" name="Picture 2"/>
          <p:cNvPicPr>
            <a:picLocks noChangeAspect="1" noChangeArrowheads="1"/>
          </p:cNvPicPr>
          <p:nvPr/>
        </p:nvPicPr>
        <p:blipFill>
          <a:blip r:embed="rId3" cstate="print"/>
          <a:srcRect/>
          <a:stretch>
            <a:fillRect/>
          </a:stretch>
        </p:blipFill>
        <p:spPr bwMode="auto">
          <a:xfrm>
            <a:off x="1676400" y="1066800"/>
            <a:ext cx="5410200" cy="46104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The </a:t>
            </a:r>
            <a:r>
              <a:rPr lang="en-US" b="1" dirty="0" smtClean="0"/>
              <a:t>C</a:t>
            </a:r>
            <a:r>
              <a:rPr lang="en-US" b="1" dirty="0" smtClean="0">
                <a:solidFill>
                  <a:schemeClr val="tx1"/>
                </a:solidFill>
              </a:rPr>
              <a:t>oncept of Biological </a:t>
            </a:r>
            <a:r>
              <a:rPr lang="en-US" b="1" dirty="0" smtClean="0"/>
              <a:t>A</a:t>
            </a:r>
            <a:r>
              <a:rPr lang="en-US" b="1" dirty="0" smtClean="0">
                <a:solidFill>
                  <a:schemeClr val="tx1"/>
                </a:solidFill>
              </a:rPr>
              <a:t>ging</a:t>
            </a:r>
            <a:endParaRPr lang="en-US" b="1" dirty="0">
              <a:solidFill>
                <a:schemeClr val="tx1"/>
              </a:solidFill>
            </a:endParaRPr>
          </a:p>
        </p:txBody>
      </p:sp>
      <p:sp>
        <p:nvSpPr>
          <p:cNvPr id="3" name="Content Placeholder 2"/>
          <p:cNvSpPr>
            <a:spLocks noGrp="1"/>
          </p:cNvSpPr>
          <p:nvPr>
            <p:ph sz="quarter" idx="1"/>
          </p:nvPr>
        </p:nvSpPr>
        <p:spPr/>
        <p:txBody>
          <a:bodyPr>
            <a:normAutofit/>
          </a:bodyPr>
          <a:lstStyle/>
          <a:p>
            <a:r>
              <a:rPr lang="en-US" sz="2000" dirty="0" smtClean="0"/>
              <a:t>Biological aging can be defined increased chances of dying over time</a:t>
            </a:r>
          </a:p>
          <a:p>
            <a:r>
              <a:rPr lang="en-US" sz="2000" dirty="0" smtClean="0"/>
              <a:t>Consequences of Aging</a:t>
            </a:r>
          </a:p>
          <a:p>
            <a:pPr lvl="1"/>
            <a:r>
              <a:rPr lang="en-US" sz="2000" dirty="0" smtClean="0"/>
              <a:t>Decreased fitness and functions and increased chances of diseases</a:t>
            </a:r>
          </a:p>
          <a:p>
            <a:pPr lvl="1"/>
            <a:r>
              <a:rPr lang="en-US" sz="2000" dirty="0" smtClean="0">
                <a:solidFill>
                  <a:srgbClr val="FF0000"/>
                </a:solidFill>
              </a:rPr>
              <a:t>Decreased genome integrity</a:t>
            </a:r>
          </a:p>
          <a:p>
            <a:r>
              <a:rPr lang="en-US" sz="2000" dirty="0" smtClean="0"/>
              <a:t>Cellular aging is the basis of physiological aging.</a:t>
            </a:r>
          </a:p>
          <a:p>
            <a:pPr lvl="1"/>
            <a:r>
              <a:rPr lang="en-US" sz="1700" i="1" dirty="0" err="1" smtClean="0"/>
              <a:t>Saccharomyces</a:t>
            </a:r>
            <a:r>
              <a:rPr lang="en-US" sz="1700" i="1" dirty="0" smtClean="0"/>
              <a:t> </a:t>
            </a:r>
            <a:r>
              <a:rPr lang="en-US" sz="1700" i="1" dirty="0" err="1" smtClean="0"/>
              <a:t>cerevisiae</a:t>
            </a:r>
            <a:r>
              <a:rPr lang="en-US" sz="1700" i="1" dirty="0" smtClean="0"/>
              <a:t> </a:t>
            </a:r>
            <a:r>
              <a:rPr lang="en-US" sz="1700" dirty="0" smtClean="0"/>
              <a:t>is a model for cellular aging</a:t>
            </a:r>
          </a:p>
          <a:p>
            <a:endParaRPr lang="en-US" dirty="0"/>
          </a:p>
        </p:txBody>
      </p:sp>
      <p:sp>
        <p:nvSpPr>
          <p:cNvPr id="6" name="Footer Placeholder 5"/>
          <p:cNvSpPr>
            <a:spLocks noGrp="1"/>
          </p:cNvSpPr>
          <p:nvPr>
            <p:ph type="ftr" sz="quarter" idx="16"/>
          </p:nvPr>
        </p:nvSpPr>
        <p:spPr>
          <a:xfrm rot="16200000">
            <a:off x="8046720" y="731520"/>
            <a:ext cx="1828800" cy="365760"/>
          </a:xfrm>
        </p:spPr>
        <p:txBody>
          <a:bodyPr/>
          <a:lstStyle/>
          <a:p>
            <a:r>
              <a:rPr lang="en-US" sz="2000" b="1" dirty="0" smtClean="0">
                <a:solidFill>
                  <a:schemeClr val="tx1"/>
                </a:solidFill>
              </a:rPr>
              <a:t>Background</a:t>
            </a:r>
            <a:endParaRPr lang="en-US" sz="2000" b="1" dirty="0">
              <a:solidFill>
                <a:schemeClr val="tx1"/>
              </a:solidFill>
            </a:endParaRPr>
          </a:p>
        </p:txBody>
      </p:sp>
      <p:pic>
        <p:nvPicPr>
          <p:cNvPr id="4" name="Picture 3" descr="aging.jpg"/>
          <p:cNvPicPr>
            <a:picLocks noChangeAspect="1"/>
          </p:cNvPicPr>
          <p:nvPr/>
        </p:nvPicPr>
        <p:blipFill>
          <a:blip r:embed="rId3" cstate="print"/>
          <a:stretch>
            <a:fillRect/>
          </a:stretch>
        </p:blipFill>
        <p:spPr>
          <a:xfrm>
            <a:off x="1219200" y="4495800"/>
            <a:ext cx="6453001" cy="21336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Back-Up Slides for Q&amp;A Session</a:t>
            </a:r>
            <a:endParaRPr lang="en-US" dirty="0">
              <a:solidFill>
                <a:schemeClr val="tx1"/>
              </a:solidFill>
            </a:endParaRPr>
          </a:p>
        </p:txBody>
      </p:sp>
      <p:sp>
        <p:nvSpPr>
          <p:cNvPr id="3" name="Content Placeholder 2"/>
          <p:cNvSpPr>
            <a:spLocks noGrp="1"/>
          </p:cNvSpPr>
          <p:nvPr>
            <p:ph sz="quarter" idx="1"/>
          </p:nvPr>
        </p:nvSpPr>
        <p:spPr/>
        <p:txBody>
          <a:bodyPr>
            <a:normAutofit/>
          </a:bodyPr>
          <a:lstStyle/>
          <a:p>
            <a:r>
              <a:rPr lang="en-US" dirty="0" smtClean="0"/>
              <a:t>Mechanism of SOD-catalyzed </a:t>
            </a:r>
            <a:r>
              <a:rPr lang="en-US" dirty="0" err="1" smtClean="0"/>
              <a:t>Dismutation</a:t>
            </a:r>
            <a:endParaRPr lang="en-US" dirty="0" smtClean="0"/>
          </a:p>
          <a:p>
            <a:pPr algn="ctr">
              <a:buNone/>
            </a:pPr>
            <a:r>
              <a:rPr lang="pt-BR" sz="1400" b="1" dirty="0" smtClean="0"/>
              <a:t>M</a:t>
            </a:r>
            <a:r>
              <a:rPr lang="pt-BR" sz="1400" b="1" baseline="30000" dirty="0" smtClean="0"/>
              <a:t>(n+1)+</a:t>
            </a:r>
            <a:r>
              <a:rPr lang="pt-BR" sz="1400" b="1" dirty="0" smtClean="0"/>
              <a:t>-SOD + O</a:t>
            </a:r>
            <a:r>
              <a:rPr lang="pt-BR" sz="1400" b="1" baseline="-25000" dirty="0" smtClean="0"/>
              <a:t>2</a:t>
            </a:r>
            <a:r>
              <a:rPr lang="pt-BR" sz="1400" b="1" baseline="30000" dirty="0" smtClean="0"/>
              <a:t>−</a:t>
            </a:r>
            <a:r>
              <a:rPr lang="pt-BR" sz="1400" b="1" dirty="0" smtClean="0"/>
              <a:t> → M</a:t>
            </a:r>
            <a:r>
              <a:rPr lang="pt-BR" sz="1400" b="1" baseline="30000" dirty="0" smtClean="0"/>
              <a:t>n+</a:t>
            </a:r>
            <a:r>
              <a:rPr lang="pt-BR" sz="1400" b="1" dirty="0" smtClean="0"/>
              <a:t>-SOD + O</a:t>
            </a:r>
            <a:r>
              <a:rPr lang="pt-BR" sz="1400" b="1" baseline="-25000" dirty="0" smtClean="0"/>
              <a:t>2</a:t>
            </a:r>
            <a:endParaRPr lang="pt-BR" sz="1400" b="1" dirty="0" smtClean="0"/>
          </a:p>
          <a:p>
            <a:pPr algn="ctr">
              <a:buNone/>
            </a:pPr>
            <a:r>
              <a:rPr lang="pt-BR" sz="1400" b="1" dirty="0" smtClean="0"/>
              <a:t>M</a:t>
            </a:r>
            <a:r>
              <a:rPr lang="pt-BR" sz="1400" b="1" baseline="30000" dirty="0" smtClean="0"/>
              <a:t>n+</a:t>
            </a:r>
            <a:r>
              <a:rPr lang="pt-BR" sz="1400" b="1" dirty="0" smtClean="0"/>
              <a:t>-SOD + O</a:t>
            </a:r>
            <a:r>
              <a:rPr lang="pt-BR" sz="1400" b="1" baseline="-25000" dirty="0" smtClean="0"/>
              <a:t>2</a:t>
            </a:r>
            <a:r>
              <a:rPr lang="pt-BR" sz="1400" b="1" baseline="30000" dirty="0" smtClean="0"/>
              <a:t>−</a:t>
            </a:r>
            <a:r>
              <a:rPr lang="pt-BR" sz="1400" b="1" dirty="0" smtClean="0"/>
              <a:t> + 2H</a:t>
            </a:r>
            <a:r>
              <a:rPr lang="pt-BR" sz="1400" b="1" baseline="30000" dirty="0" smtClean="0"/>
              <a:t>+</a:t>
            </a:r>
            <a:r>
              <a:rPr lang="pt-BR" sz="1400" b="1" dirty="0" smtClean="0"/>
              <a:t> → M</a:t>
            </a:r>
            <a:r>
              <a:rPr lang="pt-BR" sz="1400" b="1" baseline="30000" dirty="0" smtClean="0"/>
              <a:t>(n+1)+</a:t>
            </a:r>
            <a:r>
              <a:rPr lang="pt-BR" sz="1400" b="1" dirty="0" smtClean="0"/>
              <a:t>-SOD + H</a:t>
            </a:r>
            <a:r>
              <a:rPr lang="pt-BR" sz="1400" b="1" baseline="-25000" dirty="0" smtClean="0"/>
              <a:t>2</a:t>
            </a:r>
            <a:r>
              <a:rPr lang="pt-BR" sz="1400" b="1" dirty="0" smtClean="0"/>
              <a:t>O</a:t>
            </a:r>
            <a:r>
              <a:rPr lang="pt-BR" sz="1400" b="1" baseline="-25000" dirty="0" smtClean="0"/>
              <a:t>2</a:t>
            </a:r>
            <a:r>
              <a:rPr lang="pt-BR" sz="1400" b="1" dirty="0" smtClean="0"/>
              <a:t>.</a:t>
            </a:r>
          </a:p>
          <a:p>
            <a:r>
              <a:rPr lang="en-US" dirty="0" smtClean="0"/>
              <a:t> Based on Weinberger et al. (2010)</a:t>
            </a:r>
          </a:p>
          <a:p>
            <a:pPr lvl="1"/>
            <a:r>
              <a:rPr lang="en-US" sz="2000" dirty="0" smtClean="0"/>
              <a:t>Intracellular level of </a:t>
            </a:r>
            <a:r>
              <a:rPr lang="pt-BR" sz="2000" dirty="0" smtClean="0"/>
              <a:t>H</a:t>
            </a:r>
            <a:r>
              <a:rPr lang="pt-BR" sz="2000" baseline="-25000" dirty="0" smtClean="0"/>
              <a:t>2</a:t>
            </a:r>
            <a:r>
              <a:rPr lang="pt-BR" sz="2000" dirty="0" smtClean="0"/>
              <a:t>O</a:t>
            </a:r>
            <a:r>
              <a:rPr lang="pt-BR" sz="2000" baseline="-25000" dirty="0" smtClean="0"/>
              <a:t>2</a:t>
            </a:r>
            <a:r>
              <a:rPr lang="pt-BR" sz="2000" dirty="0" smtClean="0"/>
              <a:t> </a:t>
            </a:r>
          </a:p>
          <a:p>
            <a:pPr lvl="1">
              <a:buNone/>
            </a:pPr>
            <a:r>
              <a:rPr lang="pt-BR" sz="2000" dirty="0" smtClean="0"/>
              <a:t>already exists in cells.</a:t>
            </a:r>
          </a:p>
          <a:p>
            <a:pPr lvl="1"/>
            <a:r>
              <a:rPr lang="pt-BR" sz="2000" dirty="0" smtClean="0"/>
              <a:t>Treating cells with H</a:t>
            </a:r>
            <a:r>
              <a:rPr lang="pt-BR" sz="2000" baseline="-25000" dirty="0" smtClean="0"/>
              <a:t>2</a:t>
            </a:r>
            <a:r>
              <a:rPr lang="pt-BR" sz="2000" dirty="0" smtClean="0"/>
              <a:t>O</a:t>
            </a:r>
            <a:r>
              <a:rPr lang="pt-BR" sz="2000" baseline="-25000" dirty="0" smtClean="0"/>
              <a:t>2</a:t>
            </a:r>
            <a:r>
              <a:rPr lang="pt-BR" sz="2000" dirty="0" smtClean="0"/>
              <a:t>, quickly</a:t>
            </a:r>
          </a:p>
          <a:p>
            <a:pPr lvl="1">
              <a:buNone/>
            </a:pPr>
            <a:r>
              <a:rPr lang="pt-BR" sz="2000" dirty="0" smtClean="0"/>
              <a:t>Increases the level of intracellular</a:t>
            </a:r>
          </a:p>
          <a:p>
            <a:pPr lvl="1">
              <a:buNone/>
            </a:pPr>
            <a:r>
              <a:rPr lang="pt-BR" sz="2000" dirty="0" smtClean="0"/>
              <a:t>H</a:t>
            </a:r>
            <a:r>
              <a:rPr lang="pt-BR" sz="2000" baseline="-25000" dirty="0" smtClean="0"/>
              <a:t>2</a:t>
            </a:r>
            <a:r>
              <a:rPr lang="pt-BR" sz="2000" dirty="0" smtClean="0"/>
              <a:t>O</a:t>
            </a:r>
            <a:r>
              <a:rPr lang="pt-BR" sz="2000" baseline="-25000" dirty="0" smtClean="0"/>
              <a:t>2</a:t>
            </a:r>
          </a:p>
          <a:p>
            <a:pPr lvl="1"/>
            <a:r>
              <a:rPr lang="pt-BR" sz="2000" dirty="0" smtClean="0"/>
              <a:t> Increasing the level of H</a:t>
            </a:r>
            <a:r>
              <a:rPr lang="pt-BR" sz="2000" baseline="-25000" dirty="0" smtClean="0"/>
              <a:t>2</a:t>
            </a:r>
            <a:r>
              <a:rPr lang="pt-BR" sz="2000" dirty="0" smtClean="0"/>
              <a:t>O</a:t>
            </a:r>
            <a:r>
              <a:rPr lang="pt-BR" sz="2000" baseline="-25000" dirty="0" smtClean="0"/>
              <a:t>2</a:t>
            </a:r>
            <a:r>
              <a:rPr lang="pt-BR" sz="2000" dirty="0" smtClean="0"/>
              <a:t> will</a:t>
            </a:r>
          </a:p>
          <a:p>
            <a:pPr lvl="1">
              <a:buNone/>
            </a:pPr>
            <a:r>
              <a:rPr lang="pt-BR" sz="2000" dirty="0" smtClean="0"/>
              <a:t>decrease the activity of SOD. </a:t>
            </a:r>
          </a:p>
          <a:p>
            <a:pPr lvl="1"/>
            <a:r>
              <a:rPr lang="pt-BR" sz="2000" dirty="0" smtClean="0"/>
              <a:t>This decrease increases superoxide </a:t>
            </a:r>
          </a:p>
          <a:p>
            <a:pPr lvl="1">
              <a:buNone/>
            </a:pPr>
            <a:r>
              <a:rPr lang="pt-BR" sz="2000" dirty="0" smtClean="0"/>
              <a:t>production </a:t>
            </a:r>
            <a:endParaRPr lang="en-US" sz="2000" dirty="0" smtClean="0"/>
          </a:p>
          <a:p>
            <a:pPr lvl="1"/>
            <a:endParaRPr lang="en-US" dirty="0" smtClean="0"/>
          </a:p>
          <a:p>
            <a:pPr lvl="1">
              <a:buNone/>
            </a:pPr>
            <a:endParaRPr lang="en-US" dirty="0" smtClean="0"/>
          </a:p>
        </p:txBody>
      </p:sp>
      <p:pic>
        <p:nvPicPr>
          <p:cNvPr id="66562" name="Picture 2"/>
          <p:cNvPicPr>
            <a:picLocks noChangeAspect="1" noChangeArrowheads="1"/>
          </p:cNvPicPr>
          <p:nvPr/>
        </p:nvPicPr>
        <p:blipFill>
          <a:blip r:embed="rId3" cstate="print"/>
          <a:srcRect/>
          <a:stretch>
            <a:fillRect/>
          </a:stretch>
        </p:blipFill>
        <p:spPr bwMode="auto">
          <a:xfrm>
            <a:off x="5677064" y="2819400"/>
            <a:ext cx="3033283" cy="403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143000"/>
          </a:xfrm>
        </p:spPr>
        <p:txBody>
          <a:bodyPr/>
          <a:lstStyle/>
          <a:p>
            <a:r>
              <a:rPr lang="en-US" i="1" dirty="0" err="1" smtClean="0">
                <a:solidFill>
                  <a:schemeClr val="tx1"/>
                </a:solidFill>
              </a:rPr>
              <a:t>Saccharomyces</a:t>
            </a:r>
            <a:r>
              <a:rPr lang="en-US" i="1" dirty="0" smtClean="0">
                <a:solidFill>
                  <a:schemeClr val="tx1"/>
                </a:solidFill>
              </a:rPr>
              <a:t> </a:t>
            </a:r>
            <a:r>
              <a:rPr lang="en-US" i="1" dirty="0" err="1" smtClean="0">
                <a:solidFill>
                  <a:schemeClr val="tx1"/>
                </a:solidFill>
              </a:rPr>
              <a:t>Cerevisiae</a:t>
            </a:r>
            <a:r>
              <a:rPr lang="en-US" i="1" dirty="0" smtClean="0">
                <a:solidFill>
                  <a:schemeClr val="tx1"/>
                </a:solidFill>
              </a:rPr>
              <a:t> </a:t>
            </a:r>
            <a:r>
              <a:rPr lang="en-US" dirty="0" smtClean="0">
                <a:solidFill>
                  <a:schemeClr val="tx1"/>
                </a:solidFill>
              </a:rPr>
              <a:t>Strains</a:t>
            </a:r>
            <a:endParaRPr lang="en-US" dirty="0">
              <a:solidFill>
                <a:schemeClr val="tx1"/>
              </a:solidFill>
            </a:endParaRPr>
          </a:p>
        </p:txBody>
      </p:sp>
      <p:graphicFrame>
        <p:nvGraphicFramePr>
          <p:cNvPr id="4" name="Table 3"/>
          <p:cNvGraphicFramePr>
            <a:graphicFrameLocks noGrp="1"/>
          </p:cNvGraphicFramePr>
          <p:nvPr/>
        </p:nvGraphicFramePr>
        <p:xfrm>
          <a:off x="1905000" y="1752600"/>
          <a:ext cx="4914900" cy="4346877"/>
        </p:xfrm>
        <a:graphic>
          <a:graphicData uri="http://schemas.openxmlformats.org/drawingml/2006/table">
            <a:tbl>
              <a:tblPr/>
              <a:tblGrid>
                <a:gridCol w="1846552"/>
                <a:gridCol w="1659001"/>
                <a:gridCol w="1409347"/>
              </a:tblGrid>
              <a:tr h="312955">
                <a:tc>
                  <a:txBody>
                    <a:bodyPr/>
                    <a:lstStyle/>
                    <a:p>
                      <a:pPr marL="0" marR="0">
                        <a:lnSpc>
                          <a:spcPct val="115000"/>
                        </a:lnSpc>
                        <a:spcBef>
                          <a:spcPts val="0"/>
                        </a:spcBef>
                        <a:spcAft>
                          <a:spcPts val="0"/>
                        </a:spcAft>
                        <a:tabLst>
                          <a:tab pos="3586480" algn="l"/>
                        </a:tabLst>
                      </a:pPr>
                      <a:r>
                        <a:rPr lang="en-US" sz="1500" dirty="0">
                          <a:latin typeface="+mj-lt"/>
                          <a:ea typeface="Calibri"/>
                          <a:cs typeface="Times New Roman"/>
                        </a:rPr>
                        <a:t>Strain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500" dirty="0">
                          <a:latin typeface="+mj-lt"/>
                          <a:ea typeface="Calibri"/>
                          <a:cs typeface="Times New Roman"/>
                        </a:rPr>
                        <a:t>Description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500" dirty="0">
                          <a:latin typeface="+mj-lt"/>
                          <a:ea typeface="Calibri"/>
                          <a:cs typeface="Times New Roman"/>
                        </a:rPr>
                        <a:t>Source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465">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101S* Met15</a:t>
                      </a:r>
                      <a:r>
                        <a:rPr lang="en-US" sz="1200" baseline="30000" dirty="0">
                          <a:latin typeface="+mj-lt"/>
                          <a:ea typeface="Calibri"/>
                          <a:cs typeface="Times New Roman"/>
                        </a:rPr>
                        <a:t>+/-</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smtClean="0">
                          <a:latin typeface="+mj-lt"/>
                          <a:ea typeface="Calibri"/>
                          <a:cs typeface="Times New Roman"/>
                        </a:rPr>
                        <a:t>101S (Parental Strain )</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Qin et. al 2008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465">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M8</a:t>
                      </a:r>
                      <a:r>
                        <a:rPr lang="en-US" sz="1200" dirty="0" smtClean="0">
                          <a:latin typeface="+mj-lt"/>
                          <a:ea typeface="Calibri"/>
                          <a:cs typeface="Times New Roman"/>
                        </a:rPr>
                        <a:t>*</a:t>
                      </a:r>
                      <a:r>
                        <a:rPr lang="en-US" sz="1200" baseline="0" dirty="0" smtClean="0">
                          <a:latin typeface="+mj-lt"/>
                          <a:ea typeface="Calibri"/>
                          <a:cs typeface="Times New Roman"/>
                        </a:rPr>
                        <a:t> </a:t>
                      </a:r>
                      <a:r>
                        <a:rPr lang="en-US" sz="1200" dirty="0" smtClean="0">
                          <a:latin typeface="+mj-lt"/>
                          <a:ea typeface="Calibri"/>
                          <a:cs typeface="Times New Roman"/>
                        </a:rPr>
                        <a:t>Met15</a:t>
                      </a:r>
                      <a:r>
                        <a:rPr lang="en-US" sz="1200" baseline="30000" dirty="0" smtClean="0">
                          <a:latin typeface="+mj-lt"/>
                          <a:ea typeface="Calibri"/>
                          <a:cs typeface="Times New Roman"/>
                        </a:rPr>
                        <a:t>+/-</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smtClean="0">
                          <a:latin typeface="+mj-lt"/>
                          <a:ea typeface="Calibri"/>
                          <a:cs typeface="Times New Roman"/>
                        </a:rPr>
                        <a:t>M8 (Parental Strain)</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a:latin typeface="+mj-lt"/>
                          <a:ea typeface="Calibri"/>
                          <a:cs typeface="Times New Roman"/>
                        </a:rPr>
                        <a:t>Qin et. al 2008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465">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M5</a:t>
                      </a:r>
                      <a:r>
                        <a:rPr lang="en-US" sz="1200" dirty="0" smtClean="0">
                          <a:latin typeface="+mj-lt"/>
                          <a:ea typeface="Calibri"/>
                          <a:cs typeface="Times New Roman"/>
                        </a:rPr>
                        <a:t>* Met15</a:t>
                      </a:r>
                      <a:r>
                        <a:rPr lang="en-US" sz="1200" baseline="30000" dirty="0" smtClean="0">
                          <a:latin typeface="+mj-lt"/>
                          <a:ea typeface="Calibri"/>
                          <a:cs typeface="Times New Roman"/>
                        </a:rPr>
                        <a:t>+/-</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smtClean="0">
                          <a:latin typeface="+mj-lt"/>
                          <a:ea typeface="Calibri"/>
                          <a:cs typeface="Times New Roman"/>
                        </a:rPr>
                        <a:t>M5 (Parental Strain)</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Qin et. al 2008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465">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M34</a:t>
                      </a:r>
                      <a:r>
                        <a:rPr lang="en-US" sz="1200" dirty="0" smtClean="0">
                          <a:latin typeface="+mj-lt"/>
                          <a:ea typeface="Calibri"/>
                          <a:cs typeface="Times New Roman"/>
                        </a:rPr>
                        <a:t>* Met15</a:t>
                      </a:r>
                      <a:r>
                        <a:rPr lang="en-US" sz="1200" baseline="30000" dirty="0" smtClean="0">
                          <a:latin typeface="+mj-lt"/>
                          <a:ea typeface="Calibri"/>
                          <a:cs typeface="Times New Roman"/>
                        </a:rPr>
                        <a:t>+/-</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smtClean="0">
                          <a:latin typeface="+mj-lt"/>
                          <a:ea typeface="Calibri"/>
                          <a:cs typeface="Times New Roman"/>
                        </a:rPr>
                        <a:t>M34 (Parental Strain) </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Qin et. al 2008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465">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YPS163</a:t>
                      </a:r>
                      <a:r>
                        <a:rPr lang="en-US" sz="1200" dirty="0" smtClean="0">
                          <a:latin typeface="+mj-lt"/>
                          <a:ea typeface="Calibri"/>
                          <a:cs typeface="Times New Roman"/>
                        </a:rPr>
                        <a:t>* Met15</a:t>
                      </a:r>
                      <a:r>
                        <a:rPr lang="en-US" sz="1200" baseline="30000" dirty="0" smtClean="0">
                          <a:latin typeface="+mj-lt"/>
                          <a:ea typeface="Calibri"/>
                          <a:cs typeface="Times New Roman"/>
                        </a:rPr>
                        <a:t>+/-</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smtClean="0">
                          <a:latin typeface="+mj-lt"/>
                          <a:ea typeface="Calibri"/>
                          <a:cs typeface="Times New Roman"/>
                        </a:rPr>
                        <a:t>YPS163 (Parental Strain)</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a:latin typeface="+mj-lt"/>
                          <a:ea typeface="Calibri"/>
                          <a:cs typeface="Times New Roman"/>
                        </a:rPr>
                        <a:t>Qin et. al 2008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465">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M2-8</a:t>
                      </a:r>
                      <a:r>
                        <a:rPr lang="en-US" sz="1200" dirty="0" smtClean="0">
                          <a:latin typeface="+mj-lt"/>
                          <a:ea typeface="Calibri"/>
                          <a:cs typeface="Times New Roman"/>
                        </a:rPr>
                        <a:t>* Met15</a:t>
                      </a:r>
                      <a:r>
                        <a:rPr lang="en-US" sz="1200" baseline="30000" dirty="0" smtClean="0">
                          <a:latin typeface="+mj-lt"/>
                          <a:ea typeface="Calibri"/>
                          <a:cs typeface="Times New Roman"/>
                        </a:rPr>
                        <a:t>+/-</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smtClean="0">
                          <a:latin typeface="+mj-lt"/>
                          <a:ea typeface="Calibri"/>
                          <a:cs typeface="Times New Roman"/>
                        </a:rPr>
                        <a:t>M2-8 (Parental Strain)</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Qin et. al 2008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465">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YPS128</a:t>
                      </a:r>
                      <a:r>
                        <a:rPr lang="en-US" sz="1200" dirty="0" smtClean="0">
                          <a:latin typeface="+mj-lt"/>
                          <a:ea typeface="Calibri"/>
                          <a:cs typeface="Times New Roman"/>
                        </a:rPr>
                        <a:t>* Met15</a:t>
                      </a:r>
                      <a:r>
                        <a:rPr lang="en-US" sz="1200" baseline="30000" dirty="0" smtClean="0">
                          <a:latin typeface="+mj-lt"/>
                          <a:ea typeface="Calibri"/>
                          <a:cs typeface="Times New Roman"/>
                        </a:rPr>
                        <a:t>+/-</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smtClean="0">
                          <a:latin typeface="+mj-lt"/>
                          <a:ea typeface="Calibri"/>
                          <a:cs typeface="Times New Roman"/>
                        </a:rPr>
                        <a:t>YPS128</a:t>
                      </a:r>
                      <a:r>
                        <a:rPr lang="en-US" sz="1200" baseline="0" dirty="0" smtClean="0">
                          <a:latin typeface="+mj-lt"/>
                          <a:ea typeface="Calibri"/>
                          <a:cs typeface="Times New Roman"/>
                        </a:rPr>
                        <a:t> (Parental Strain)</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Qin et. al 2008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465">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M13</a:t>
                      </a:r>
                      <a:r>
                        <a:rPr lang="en-US" sz="1200" dirty="0" smtClean="0">
                          <a:latin typeface="+mj-lt"/>
                          <a:ea typeface="Calibri"/>
                          <a:cs typeface="Times New Roman"/>
                        </a:rPr>
                        <a:t>* Met15</a:t>
                      </a:r>
                      <a:r>
                        <a:rPr lang="en-US" sz="1200" baseline="30000" dirty="0" smtClean="0">
                          <a:latin typeface="+mj-lt"/>
                          <a:ea typeface="Calibri"/>
                          <a:cs typeface="Times New Roman"/>
                        </a:rPr>
                        <a:t>+/-</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smtClean="0">
                          <a:latin typeface="+mj-lt"/>
                          <a:ea typeface="Calibri"/>
                          <a:cs typeface="Times New Roman"/>
                        </a:rPr>
                        <a:t>M13 (Parental Strain)</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Qin et. al 2008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465">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M1-2</a:t>
                      </a:r>
                      <a:r>
                        <a:rPr lang="en-US" sz="1200" dirty="0" smtClean="0">
                          <a:latin typeface="+mj-lt"/>
                          <a:ea typeface="Calibri"/>
                          <a:cs typeface="Times New Roman"/>
                        </a:rPr>
                        <a:t>* Met15</a:t>
                      </a:r>
                      <a:r>
                        <a:rPr lang="en-US" sz="1200" baseline="30000" dirty="0" smtClean="0">
                          <a:latin typeface="+mj-lt"/>
                          <a:ea typeface="Calibri"/>
                          <a:cs typeface="Times New Roman"/>
                        </a:rPr>
                        <a:t>+/-</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smtClean="0">
                          <a:latin typeface="+mj-lt"/>
                          <a:ea typeface="Calibri"/>
                          <a:cs typeface="Times New Roman"/>
                        </a:rPr>
                        <a:t>M1-2 (Parental</a:t>
                      </a:r>
                      <a:r>
                        <a:rPr lang="en-US" sz="1200" baseline="0" dirty="0" smtClean="0">
                          <a:latin typeface="+mj-lt"/>
                          <a:ea typeface="Calibri"/>
                          <a:cs typeface="Times New Roman"/>
                        </a:rPr>
                        <a:t> Strain)</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Qin et. al 2008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465">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M32</a:t>
                      </a:r>
                      <a:r>
                        <a:rPr lang="en-US" sz="1200" dirty="0" smtClean="0">
                          <a:latin typeface="+mj-lt"/>
                          <a:ea typeface="Calibri"/>
                          <a:cs typeface="Times New Roman"/>
                        </a:rPr>
                        <a:t>* Met15</a:t>
                      </a:r>
                      <a:r>
                        <a:rPr lang="en-US" sz="1200" baseline="30000" dirty="0" smtClean="0">
                          <a:latin typeface="+mj-lt"/>
                          <a:ea typeface="Calibri"/>
                          <a:cs typeface="Times New Roman"/>
                        </a:rPr>
                        <a:t>+/-</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smtClean="0">
                          <a:latin typeface="+mj-lt"/>
                          <a:ea typeface="Calibri"/>
                          <a:cs typeface="Times New Roman"/>
                        </a:rPr>
                        <a:t>M32 (Parental Strain)</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Qin et. al 2008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Footer Placeholder 5"/>
          <p:cNvSpPr>
            <a:spLocks noGrp="1"/>
          </p:cNvSpPr>
          <p:nvPr>
            <p:ph type="ftr" sz="quarter" idx="16"/>
          </p:nvPr>
        </p:nvSpPr>
        <p:spPr>
          <a:xfrm rot="16200000">
            <a:off x="8313420" y="464820"/>
            <a:ext cx="1295400" cy="365760"/>
          </a:xfrm>
        </p:spPr>
        <p:txBody>
          <a:bodyPr/>
          <a:lstStyle/>
          <a:p>
            <a:r>
              <a:rPr lang="en-US" sz="2000" b="1" dirty="0" smtClean="0">
                <a:solidFill>
                  <a:schemeClr val="tx1"/>
                </a:solidFill>
              </a:rPr>
              <a:t>Back-up</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solidFill>
              </a:rPr>
              <a:t>Lifespan in </a:t>
            </a:r>
            <a:r>
              <a:rPr lang="en-US" i="1" dirty="0" err="1" smtClean="0">
                <a:solidFill>
                  <a:schemeClr val="tx1"/>
                </a:solidFill>
              </a:rPr>
              <a:t>Saccharomyces</a:t>
            </a:r>
            <a:r>
              <a:rPr lang="en-US" i="1" dirty="0" smtClean="0">
                <a:solidFill>
                  <a:schemeClr val="tx1"/>
                </a:solidFill>
              </a:rPr>
              <a:t> </a:t>
            </a:r>
            <a:r>
              <a:rPr lang="en-US" i="1" dirty="0" err="1" smtClean="0">
                <a:solidFill>
                  <a:schemeClr val="tx1"/>
                </a:solidFill>
              </a:rPr>
              <a:t>Cerevisiae</a:t>
            </a:r>
            <a:endParaRPr lang="en-US" i="1" dirty="0">
              <a:solidFill>
                <a:schemeClr val="tx1"/>
              </a:solidFill>
            </a:endParaRPr>
          </a:p>
        </p:txBody>
      </p:sp>
      <p:sp>
        <p:nvSpPr>
          <p:cNvPr id="3" name="Content Placeholder 2"/>
          <p:cNvSpPr>
            <a:spLocks noGrp="1"/>
          </p:cNvSpPr>
          <p:nvPr>
            <p:ph sz="quarter" idx="1"/>
          </p:nvPr>
        </p:nvSpPr>
        <p:spPr>
          <a:xfrm>
            <a:off x="457200" y="1371600"/>
            <a:ext cx="4953000" cy="5029200"/>
          </a:xfrm>
        </p:spPr>
        <p:txBody>
          <a:bodyPr>
            <a:normAutofit/>
          </a:bodyPr>
          <a:lstStyle/>
          <a:p>
            <a:r>
              <a:rPr lang="en-US" dirty="0" smtClean="0"/>
              <a:t>Undergo asexual reproduction via budding. </a:t>
            </a:r>
          </a:p>
          <a:p>
            <a:r>
              <a:rPr lang="en-US" dirty="0" smtClean="0"/>
              <a:t>There are two ways the age is measured in </a:t>
            </a:r>
            <a:r>
              <a:rPr lang="en-US" i="1" dirty="0" smtClean="0"/>
              <a:t>S. </a:t>
            </a:r>
            <a:r>
              <a:rPr lang="en-US" i="1" dirty="0" err="1" smtClean="0"/>
              <a:t>cerevisiae</a:t>
            </a:r>
            <a:endParaRPr lang="en-US" i="1" dirty="0" smtClean="0"/>
          </a:p>
          <a:p>
            <a:pPr lvl="1"/>
            <a:r>
              <a:rPr lang="en-US" dirty="0" err="1" smtClean="0"/>
              <a:t>Replicative</a:t>
            </a:r>
            <a:r>
              <a:rPr lang="en-US" dirty="0" smtClean="0"/>
              <a:t> lifespan </a:t>
            </a:r>
          </a:p>
          <a:p>
            <a:pPr lvl="2"/>
            <a:r>
              <a:rPr lang="en-US" dirty="0" smtClean="0"/>
              <a:t>Quantifies </a:t>
            </a:r>
            <a:r>
              <a:rPr lang="en-US" b="1" dirty="0" smtClean="0">
                <a:solidFill>
                  <a:srgbClr val="FF0000"/>
                </a:solidFill>
              </a:rPr>
              <a:t>the number of times </a:t>
            </a:r>
            <a:r>
              <a:rPr lang="en-US" dirty="0" smtClean="0"/>
              <a:t>a cell can undergo the cell cycle. </a:t>
            </a:r>
          </a:p>
          <a:p>
            <a:pPr lvl="1"/>
            <a:r>
              <a:rPr lang="en-US" b="1" dirty="0" smtClean="0"/>
              <a:t>Chronological lifespan</a:t>
            </a:r>
          </a:p>
          <a:p>
            <a:pPr lvl="2"/>
            <a:r>
              <a:rPr lang="en-US" dirty="0" smtClean="0"/>
              <a:t>Quantifies </a:t>
            </a:r>
            <a:r>
              <a:rPr lang="en-US" b="1" dirty="0" smtClean="0">
                <a:solidFill>
                  <a:srgbClr val="FF0000"/>
                </a:solidFill>
              </a:rPr>
              <a:t>amount of time </a:t>
            </a:r>
            <a:r>
              <a:rPr lang="en-US" dirty="0" smtClean="0"/>
              <a:t>a single mother cell requires to stop replication. </a:t>
            </a:r>
          </a:p>
          <a:p>
            <a:pPr lvl="2"/>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5181600" y="1600200"/>
            <a:ext cx="3505200" cy="2628900"/>
          </a:xfrm>
          <a:prstGeom prst="rect">
            <a:avLst/>
          </a:prstGeom>
          <a:noFill/>
          <a:ln w="9525">
            <a:noFill/>
            <a:miter lim="800000"/>
            <a:headEnd/>
            <a:tailEnd/>
          </a:ln>
          <a:effectLst/>
        </p:spPr>
      </p:pic>
      <p:sp>
        <p:nvSpPr>
          <p:cNvPr id="6" name="Footer Placeholder 5"/>
          <p:cNvSpPr>
            <a:spLocks noGrp="1"/>
          </p:cNvSpPr>
          <p:nvPr>
            <p:ph type="ftr" sz="quarter" idx="16"/>
          </p:nvPr>
        </p:nvSpPr>
        <p:spPr>
          <a:xfrm rot="16200000">
            <a:off x="8275320" y="502920"/>
            <a:ext cx="1371600" cy="365760"/>
          </a:xfrm>
        </p:spPr>
        <p:txBody>
          <a:bodyPr/>
          <a:lstStyle/>
          <a:p>
            <a:r>
              <a:rPr lang="en-US" sz="2000" b="1" dirty="0" smtClean="0">
                <a:solidFill>
                  <a:schemeClr val="tx1"/>
                </a:solidFill>
              </a:rPr>
              <a:t>Back-up</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PB2+-Containing Plates form Black colonies</a:t>
            </a:r>
            <a:endParaRPr lang="en-US" dirty="0"/>
          </a:p>
        </p:txBody>
      </p:sp>
      <p:sp>
        <p:nvSpPr>
          <p:cNvPr id="3" name="Content Placeholder 2"/>
          <p:cNvSpPr>
            <a:spLocks noGrp="1"/>
          </p:cNvSpPr>
          <p:nvPr>
            <p:ph sz="quarter" idx="1"/>
          </p:nvPr>
        </p:nvSpPr>
        <p:spPr/>
        <p:txBody>
          <a:bodyPr/>
          <a:lstStyle/>
          <a:p>
            <a:r>
              <a:rPr lang="en-US" dirty="0" smtClean="0"/>
              <a:t>Excess H</a:t>
            </a:r>
            <a:r>
              <a:rPr lang="en-US" baseline="-25000" dirty="0" smtClean="0"/>
              <a:t>2</a:t>
            </a:r>
            <a:r>
              <a:rPr lang="en-US" dirty="0" smtClean="0"/>
              <a:t>S was generated as a result of alteration of MET15 locus in response to induced oxidative stress. </a:t>
            </a:r>
          </a:p>
          <a:p>
            <a:r>
              <a:rPr lang="en-US" dirty="0" smtClean="0"/>
              <a:t>The interaction of H</a:t>
            </a:r>
            <a:r>
              <a:rPr lang="en-US" baseline="-25000" dirty="0" smtClean="0"/>
              <a:t>2</a:t>
            </a:r>
            <a:r>
              <a:rPr lang="en-US" dirty="0" smtClean="0"/>
              <a:t>S with Pb</a:t>
            </a:r>
            <a:r>
              <a:rPr lang="en-US" baseline="30000" dirty="0" smtClean="0"/>
              <a:t>2+</a:t>
            </a:r>
            <a:r>
              <a:rPr lang="en-US" dirty="0" smtClean="0"/>
              <a:t> on MLA plates formed </a:t>
            </a:r>
            <a:r>
              <a:rPr lang="en-US" dirty="0" err="1" smtClean="0"/>
              <a:t>PbS</a:t>
            </a:r>
            <a:r>
              <a:rPr lang="en-US" dirty="0" smtClean="0"/>
              <a:t>, which gave colonies their black color.</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TOR 1 and SIR2</a:t>
            </a:r>
            <a:endParaRPr lang="en-US" dirty="0"/>
          </a:p>
        </p:txBody>
      </p:sp>
      <p:sp>
        <p:nvSpPr>
          <p:cNvPr id="3" name="Rectangle 2"/>
          <p:cNvSpPr/>
          <p:nvPr/>
        </p:nvSpPr>
        <p:spPr>
          <a:xfrm>
            <a:off x="0" y="1752600"/>
            <a:ext cx="9144000" cy="1477328"/>
          </a:xfrm>
          <a:prstGeom prst="rect">
            <a:avLst/>
          </a:prstGeom>
        </p:spPr>
        <p:txBody>
          <a:bodyPr wrap="square">
            <a:spAutoFit/>
          </a:bodyPr>
          <a:lstStyle/>
          <a:p>
            <a:pPr marL="880110" lvl="1" indent="-514350"/>
            <a:r>
              <a:rPr lang="en-US" sz="3000" dirty="0" smtClean="0"/>
              <a:t>Tor1: nutrient sensing pathways</a:t>
            </a:r>
          </a:p>
          <a:p>
            <a:pPr marL="880110" lvl="1" indent="-514350"/>
            <a:r>
              <a:rPr lang="en-US" sz="3000" dirty="0" smtClean="0"/>
              <a:t>Sir2: gene silencing and chromatin structure regulation</a:t>
            </a:r>
          </a:p>
        </p:txBody>
      </p:sp>
      <p:sp>
        <p:nvSpPr>
          <p:cNvPr id="4" name="Rectangle 3"/>
          <p:cNvSpPr/>
          <p:nvPr/>
        </p:nvSpPr>
        <p:spPr>
          <a:xfrm rot="16200000">
            <a:off x="8315569" y="388408"/>
            <a:ext cx="1287532" cy="400110"/>
          </a:xfrm>
          <a:prstGeom prst="rect">
            <a:avLst/>
          </a:prstGeom>
        </p:spPr>
        <p:txBody>
          <a:bodyPr wrap="none">
            <a:spAutoFit/>
          </a:bodyPr>
          <a:lstStyle/>
          <a:p>
            <a:r>
              <a:rPr lang="en-US" sz="2000" b="1" dirty="0" smtClean="0"/>
              <a:t>Back-up</a:t>
            </a:r>
            <a:endParaRPr lang="en-US" sz="20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467600" cy="1143000"/>
          </a:xfrm>
        </p:spPr>
        <p:txBody>
          <a:bodyPr>
            <a:normAutofit fontScale="90000"/>
          </a:bodyPr>
          <a:lstStyle/>
          <a:p>
            <a:r>
              <a:rPr lang="en-US" b="1" i="1" dirty="0" smtClean="0">
                <a:solidFill>
                  <a:schemeClr val="tx1"/>
                </a:solidFill>
              </a:rPr>
              <a:t>S. </a:t>
            </a:r>
            <a:r>
              <a:rPr lang="en-US" b="1" i="1" dirty="0" err="1" smtClean="0">
                <a:solidFill>
                  <a:schemeClr val="tx1"/>
                </a:solidFill>
              </a:rPr>
              <a:t>cerevisiae</a:t>
            </a:r>
            <a:r>
              <a:rPr lang="en-US" b="1" i="1" dirty="0" smtClean="0">
                <a:solidFill>
                  <a:schemeClr val="tx1"/>
                </a:solidFill>
              </a:rPr>
              <a:t> </a:t>
            </a:r>
            <a:r>
              <a:rPr lang="en-US" b="1" dirty="0" smtClean="0">
                <a:solidFill>
                  <a:schemeClr val="tx1"/>
                </a:solidFill>
              </a:rPr>
              <a:t>is an </a:t>
            </a:r>
            <a:r>
              <a:rPr lang="en-US" b="1" dirty="0" smtClean="0"/>
              <a:t>I</a:t>
            </a:r>
            <a:r>
              <a:rPr lang="en-US" b="1" dirty="0" smtClean="0">
                <a:solidFill>
                  <a:schemeClr val="tx1"/>
                </a:solidFill>
              </a:rPr>
              <a:t>deal </a:t>
            </a:r>
            <a:r>
              <a:rPr lang="en-US" b="1" dirty="0" smtClean="0"/>
              <a:t>M</a:t>
            </a:r>
            <a:r>
              <a:rPr lang="en-US" b="1" dirty="0" smtClean="0">
                <a:solidFill>
                  <a:schemeClr val="tx1"/>
                </a:solidFill>
              </a:rPr>
              <a:t>odel for </a:t>
            </a:r>
            <a:r>
              <a:rPr lang="en-US" b="1" dirty="0" smtClean="0"/>
              <a:t>S</a:t>
            </a:r>
            <a:r>
              <a:rPr lang="en-US" b="1" dirty="0" smtClean="0">
                <a:solidFill>
                  <a:schemeClr val="tx1"/>
                </a:solidFill>
              </a:rPr>
              <a:t>tudying </a:t>
            </a:r>
            <a:r>
              <a:rPr lang="en-US" b="1" dirty="0" smtClean="0"/>
              <a:t>C</a:t>
            </a:r>
            <a:r>
              <a:rPr lang="en-US" b="1" dirty="0" smtClean="0">
                <a:solidFill>
                  <a:schemeClr val="tx1"/>
                </a:solidFill>
              </a:rPr>
              <a:t>ellular </a:t>
            </a:r>
            <a:r>
              <a:rPr lang="en-US" b="1" dirty="0" smtClean="0"/>
              <a:t>M</a:t>
            </a:r>
            <a:r>
              <a:rPr lang="en-US" b="1" dirty="0" smtClean="0">
                <a:solidFill>
                  <a:schemeClr val="tx1"/>
                </a:solidFill>
              </a:rPr>
              <a:t>echanisms of Human </a:t>
            </a:r>
            <a:r>
              <a:rPr lang="en-US" b="1" dirty="0" smtClean="0"/>
              <a:t>A</a:t>
            </a:r>
            <a:r>
              <a:rPr lang="en-US" b="1" dirty="0" smtClean="0">
                <a:solidFill>
                  <a:schemeClr val="tx1"/>
                </a:solidFill>
              </a:rPr>
              <a:t>ging</a:t>
            </a:r>
            <a:endParaRPr lang="en-US" b="1" i="1" dirty="0">
              <a:solidFill>
                <a:schemeClr val="tx1"/>
              </a:solidFill>
            </a:endParaRPr>
          </a:p>
        </p:txBody>
      </p:sp>
      <p:sp>
        <p:nvSpPr>
          <p:cNvPr id="3" name="Content Placeholder 2"/>
          <p:cNvSpPr>
            <a:spLocks noGrp="1"/>
          </p:cNvSpPr>
          <p:nvPr>
            <p:ph sz="quarter" idx="1"/>
          </p:nvPr>
        </p:nvSpPr>
        <p:spPr>
          <a:xfrm>
            <a:off x="457200" y="1984248"/>
            <a:ext cx="8077200" cy="4645152"/>
          </a:xfrm>
        </p:spPr>
        <p:txBody>
          <a:bodyPr>
            <a:normAutofit/>
          </a:bodyPr>
          <a:lstStyle/>
          <a:p>
            <a:pPr marL="514350" indent="-514350">
              <a:buNone/>
            </a:pPr>
            <a:r>
              <a:rPr lang="en-US" sz="3000" dirty="0" smtClean="0"/>
              <a:t>Aging is a conserved fundamental biological phenomenon</a:t>
            </a:r>
          </a:p>
          <a:p>
            <a:pPr marL="880110" lvl="1" indent="-514350"/>
            <a:r>
              <a:rPr lang="en-US" sz="2700" dirty="0" smtClean="0"/>
              <a:t>Most of the known genes related to lifespan are conserved in both humans and yeast (ex. Tor1, Sir2)</a:t>
            </a:r>
          </a:p>
          <a:p>
            <a:pPr marL="880110" lvl="1" indent="-514350"/>
            <a:r>
              <a:rPr lang="en-US" sz="2400" dirty="0" smtClean="0"/>
              <a:t>Calorie restriction (CR) can extend lifespan in yeast, humans, and many other organisms</a:t>
            </a:r>
          </a:p>
          <a:p>
            <a:pPr marL="1154430" lvl="2" indent="-514350"/>
            <a:r>
              <a:rPr lang="en-US" sz="2400" dirty="0" smtClean="0"/>
              <a:t>Caloric intake15% less than average extended lifespan (Wilcox 2004). </a:t>
            </a:r>
          </a:p>
          <a:p>
            <a:pPr marL="514350" indent="-514350">
              <a:buAutoNum type="arabicPeriod"/>
            </a:pPr>
            <a:endParaRPr lang="en-US" dirty="0" smtClean="0"/>
          </a:p>
        </p:txBody>
      </p:sp>
      <p:sp>
        <p:nvSpPr>
          <p:cNvPr id="4" name="Footer Placeholder 5"/>
          <p:cNvSpPr>
            <a:spLocks noGrp="1"/>
          </p:cNvSpPr>
          <p:nvPr>
            <p:ph type="ftr" sz="quarter" idx="16"/>
          </p:nvPr>
        </p:nvSpPr>
        <p:spPr>
          <a:xfrm rot="16200000">
            <a:off x="8046720" y="731520"/>
            <a:ext cx="1828800" cy="365760"/>
          </a:xfrm>
        </p:spPr>
        <p:txBody>
          <a:bodyPr/>
          <a:lstStyle/>
          <a:p>
            <a:r>
              <a:rPr lang="en-US" sz="2000" b="1" dirty="0" smtClean="0">
                <a:solidFill>
                  <a:schemeClr val="tx1"/>
                </a:solidFill>
              </a:rPr>
              <a:t>Background</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 name="TextBox 3"/>
          <p:cNvSpPr txBox="1"/>
          <p:nvPr/>
        </p:nvSpPr>
        <p:spPr>
          <a:xfrm>
            <a:off x="2666999" y="1371600"/>
            <a:ext cx="1649061"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solidFill>
                  <a:srgbClr val="FF0000"/>
                </a:solidFill>
                <a:latin typeface="Arial" pitchFamily="34" charset="0"/>
                <a:cs typeface="Arial" pitchFamily="34" charset="0"/>
              </a:rPr>
              <a:t>H</a:t>
            </a:r>
            <a:r>
              <a:rPr lang="en-US" sz="2000" b="1" baseline="-25000" dirty="0" smtClean="0">
                <a:solidFill>
                  <a:srgbClr val="FF0000"/>
                </a:solidFill>
                <a:latin typeface="Arial" pitchFamily="34" charset="0"/>
                <a:cs typeface="Arial" pitchFamily="34" charset="0"/>
              </a:rPr>
              <a:t>2</a:t>
            </a:r>
            <a:r>
              <a:rPr lang="en-US" sz="2000" b="1" dirty="0" smtClean="0">
                <a:solidFill>
                  <a:srgbClr val="FF0000"/>
                </a:solidFill>
                <a:latin typeface="Arial" pitchFamily="34" charset="0"/>
                <a:cs typeface="Arial" pitchFamily="34" charset="0"/>
              </a:rPr>
              <a:t>O</a:t>
            </a:r>
            <a:r>
              <a:rPr lang="en-US" sz="2000" b="1" baseline="-25000" dirty="0" smtClean="0">
                <a:solidFill>
                  <a:srgbClr val="FF0000"/>
                </a:solidFill>
                <a:latin typeface="Arial" pitchFamily="34" charset="0"/>
                <a:cs typeface="Arial" pitchFamily="34" charset="0"/>
              </a:rPr>
              <a:t>2</a:t>
            </a:r>
            <a:endParaRPr lang="en-US" sz="2000" b="1" dirty="0">
              <a:solidFill>
                <a:srgbClr val="FF0000"/>
              </a:solidFill>
              <a:latin typeface="Arial" pitchFamily="34" charset="0"/>
              <a:cs typeface="Arial" pitchFamily="34" charset="0"/>
            </a:endParaRPr>
          </a:p>
        </p:txBody>
      </p:sp>
      <p:sp>
        <p:nvSpPr>
          <p:cNvPr id="18" name="TextBox 9"/>
          <p:cNvSpPr txBox="1"/>
          <p:nvPr/>
        </p:nvSpPr>
        <p:spPr>
          <a:xfrm>
            <a:off x="1758801" y="2092936"/>
            <a:ext cx="1649061" cy="3098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500" b="1" dirty="0">
              <a:latin typeface="Arial" pitchFamily="34" charset="0"/>
              <a:cs typeface="Arial" pitchFamily="34" charset="0"/>
            </a:endParaRPr>
          </a:p>
        </p:txBody>
      </p:sp>
      <p:cxnSp>
        <p:nvCxnSpPr>
          <p:cNvPr id="19" name="Straight Arrow Connector 18"/>
          <p:cNvCxnSpPr>
            <a:stCxn id="20" idx="0"/>
            <a:endCxn id="16" idx="2"/>
          </p:cNvCxnSpPr>
          <p:nvPr/>
        </p:nvCxnSpPr>
        <p:spPr>
          <a:xfrm rot="5400000" flipH="1" flipV="1">
            <a:off x="2853385" y="2409855"/>
            <a:ext cx="127629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3"/>
          <p:cNvSpPr txBox="1"/>
          <p:nvPr/>
        </p:nvSpPr>
        <p:spPr>
          <a:xfrm>
            <a:off x="2666999" y="3048000"/>
            <a:ext cx="1649061" cy="63094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solidFill>
                  <a:srgbClr val="FF0000"/>
                </a:solidFill>
                <a:latin typeface="Arial" pitchFamily="34" charset="0"/>
                <a:cs typeface="Arial" pitchFamily="34" charset="0"/>
              </a:rPr>
              <a:t>ROS</a:t>
            </a:r>
            <a:endParaRPr lang="en-US" sz="2000" b="1" dirty="0">
              <a:solidFill>
                <a:srgbClr val="FF0000"/>
              </a:solidFill>
              <a:latin typeface="Arial" pitchFamily="34" charset="0"/>
              <a:cs typeface="Arial" pitchFamily="34" charset="0"/>
            </a:endParaRPr>
          </a:p>
          <a:p>
            <a:pPr algn="ctr"/>
            <a:r>
              <a:rPr lang="en-US" sz="1500" b="1" dirty="0" smtClean="0">
                <a:latin typeface="Arial" pitchFamily="34" charset="0"/>
                <a:cs typeface="Arial" pitchFamily="34" charset="0"/>
              </a:rPr>
              <a:t> </a:t>
            </a:r>
            <a:endParaRPr lang="en-US" sz="1500" b="1" dirty="0">
              <a:latin typeface="Arial" pitchFamily="34" charset="0"/>
              <a:cs typeface="Arial" pitchFamily="34" charset="0"/>
            </a:endParaRPr>
          </a:p>
        </p:txBody>
      </p:sp>
      <p:sp>
        <p:nvSpPr>
          <p:cNvPr id="40" name="TextBox 39"/>
          <p:cNvSpPr txBox="1"/>
          <p:nvPr/>
        </p:nvSpPr>
        <p:spPr>
          <a:xfrm>
            <a:off x="2057399" y="2209800"/>
            <a:ext cx="1472609" cy="461665"/>
          </a:xfrm>
          <a:prstGeom prst="rect">
            <a:avLst/>
          </a:prstGeom>
          <a:noFill/>
        </p:spPr>
        <p:txBody>
          <a:bodyPr wrap="square" rtlCol="0">
            <a:spAutoFit/>
          </a:bodyPr>
          <a:lstStyle/>
          <a:p>
            <a:r>
              <a:rPr lang="en-US" sz="1200" b="1" dirty="0" smtClean="0">
                <a:latin typeface="Arial" pitchFamily="34" charset="0"/>
                <a:cs typeface="Arial" pitchFamily="34" charset="0"/>
              </a:rPr>
              <a:t>Superoxide dismutase (SOD)</a:t>
            </a:r>
            <a:endParaRPr lang="en-US" sz="1200" b="1" dirty="0">
              <a:latin typeface="Arial" pitchFamily="34" charset="0"/>
              <a:cs typeface="Arial" pitchFamily="34" charset="0"/>
            </a:endParaRPr>
          </a:p>
        </p:txBody>
      </p:sp>
      <p:sp>
        <p:nvSpPr>
          <p:cNvPr id="44" name="TextBox 43"/>
          <p:cNvSpPr txBox="1"/>
          <p:nvPr/>
        </p:nvSpPr>
        <p:spPr>
          <a:xfrm>
            <a:off x="2285999" y="6550223"/>
            <a:ext cx="3124200" cy="307777"/>
          </a:xfrm>
          <a:prstGeom prst="rect">
            <a:avLst/>
          </a:prstGeom>
          <a:noFill/>
        </p:spPr>
        <p:txBody>
          <a:bodyPr wrap="square" rtlCol="0">
            <a:spAutoFit/>
          </a:bodyPr>
          <a:lstStyle/>
          <a:p>
            <a:r>
              <a:rPr lang="en-US" sz="1400" dirty="0" smtClean="0">
                <a:latin typeface="Arial" pitchFamily="34" charset="0"/>
                <a:cs typeface="Arial" pitchFamily="34" charset="0"/>
              </a:rPr>
              <a:t>Based on Weinberger et al. 2010</a:t>
            </a:r>
            <a:endParaRPr lang="en-US" sz="1400" dirty="0">
              <a:latin typeface="Arial" pitchFamily="34" charset="0"/>
              <a:cs typeface="Arial" pitchFamily="34" charset="0"/>
            </a:endParaRPr>
          </a:p>
        </p:txBody>
      </p:sp>
      <p:sp>
        <p:nvSpPr>
          <p:cNvPr id="47" name="Footer Placeholder 5"/>
          <p:cNvSpPr>
            <a:spLocks noGrp="1"/>
          </p:cNvSpPr>
          <p:nvPr>
            <p:ph type="ftr" sz="quarter" idx="16"/>
          </p:nvPr>
        </p:nvSpPr>
        <p:spPr>
          <a:xfrm rot="16200000">
            <a:off x="8046720" y="731520"/>
            <a:ext cx="1828800" cy="365760"/>
          </a:xfrm>
        </p:spPr>
        <p:txBody>
          <a:bodyPr/>
          <a:lstStyle/>
          <a:p>
            <a:r>
              <a:rPr lang="en-US" sz="2000" b="1" dirty="0" smtClean="0">
                <a:solidFill>
                  <a:schemeClr val="tx1"/>
                </a:solidFill>
              </a:rPr>
              <a:t>Background</a:t>
            </a:r>
            <a:endParaRPr lang="en-US" sz="2000" b="1" dirty="0">
              <a:solidFill>
                <a:schemeClr val="tx1"/>
              </a:solidFill>
            </a:endParaRPr>
          </a:p>
        </p:txBody>
      </p:sp>
      <p:sp>
        <p:nvSpPr>
          <p:cNvPr id="51" name="Title 50"/>
          <p:cNvSpPr>
            <a:spLocks noGrp="1"/>
          </p:cNvSpPr>
          <p:nvPr>
            <p:ph type="title"/>
          </p:nvPr>
        </p:nvSpPr>
        <p:spPr>
          <a:xfrm>
            <a:off x="457200" y="0"/>
            <a:ext cx="7467600" cy="1143000"/>
          </a:xfrm>
        </p:spPr>
        <p:txBody>
          <a:bodyPr/>
          <a:lstStyle/>
          <a:p>
            <a:r>
              <a:rPr lang="en-US" b="1" dirty="0" smtClean="0">
                <a:solidFill>
                  <a:schemeClr val="tx1"/>
                </a:solidFill>
              </a:rPr>
              <a:t>Reactive Oxygen Species (ROS) are Accepted </a:t>
            </a:r>
            <a:r>
              <a:rPr lang="en-US" b="1" dirty="0" smtClean="0"/>
              <a:t>M</a:t>
            </a:r>
            <a:r>
              <a:rPr lang="en-US" b="1" dirty="0" smtClean="0">
                <a:solidFill>
                  <a:schemeClr val="tx1"/>
                </a:solidFill>
              </a:rPr>
              <a:t>echanistic Causes of </a:t>
            </a:r>
            <a:r>
              <a:rPr lang="en-US" b="1" dirty="0" smtClean="0"/>
              <a:t>A</a:t>
            </a:r>
            <a:r>
              <a:rPr lang="en-US" b="1" dirty="0" smtClean="0">
                <a:solidFill>
                  <a:schemeClr val="tx1"/>
                </a:solidFill>
              </a:rPr>
              <a:t>ging</a:t>
            </a:r>
            <a:endParaRPr lang="en-US" b="1" dirty="0"/>
          </a:p>
        </p:txBody>
      </p:sp>
      <p:sp>
        <p:nvSpPr>
          <p:cNvPr id="56" name="TextBox 55"/>
          <p:cNvSpPr txBox="1"/>
          <p:nvPr/>
        </p:nvSpPr>
        <p:spPr>
          <a:xfrm>
            <a:off x="5029200" y="2362200"/>
            <a:ext cx="1828800" cy="369332"/>
          </a:xfrm>
          <a:prstGeom prst="rect">
            <a:avLst/>
          </a:prstGeom>
          <a:noFill/>
        </p:spPr>
        <p:txBody>
          <a:bodyPr wrap="square" rtlCol="0">
            <a:spAutoFit/>
          </a:bodyPr>
          <a:lstStyle/>
          <a:p>
            <a:r>
              <a:rPr lang="en-US" dirty="0" smtClean="0">
                <a:latin typeface="Arial" pitchFamily="34" charset="0"/>
                <a:cs typeface="Arial" pitchFamily="34" charset="0"/>
              </a:rPr>
              <a:t>Food</a:t>
            </a:r>
            <a:endParaRPr lang="en-US" dirty="0">
              <a:latin typeface="Arial" pitchFamily="34" charset="0"/>
              <a:cs typeface="Arial" pitchFamily="34" charset="0"/>
            </a:endParaRPr>
          </a:p>
        </p:txBody>
      </p:sp>
      <p:cxnSp>
        <p:nvCxnSpPr>
          <p:cNvPr id="58" name="Straight Arrow Connector 57"/>
          <p:cNvCxnSpPr/>
          <p:nvPr/>
        </p:nvCxnSpPr>
        <p:spPr>
          <a:xfrm rot="10800000" flipV="1">
            <a:off x="3886200" y="2743200"/>
            <a:ext cx="12192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029200" y="1676400"/>
            <a:ext cx="914400" cy="707886"/>
          </a:xfrm>
          <a:prstGeom prst="rect">
            <a:avLst/>
          </a:prstGeom>
          <a:noFill/>
        </p:spPr>
        <p:txBody>
          <a:bodyPr wrap="square" rtlCol="0">
            <a:spAutoFit/>
          </a:bodyPr>
          <a:lstStyle/>
          <a:p>
            <a:r>
              <a:rPr lang="en-US" sz="1200" b="1" dirty="0" smtClean="0">
                <a:latin typeface="Arial" pitchFamily="34" charset="0"/>
                <a:cs typeface="Arial" pitchFamily="34" charset="0"/>
              </a:rPr>
              <a:t>Oxygen</a:t>
            </a:r>
          </a:p>
          <a:p>
            <a:r>
              <a:rPr lang="en-US" sz="1200" b="1" dirty="0" smtClean="0">
                <a:latin typeface="Arial" pitchFamily="34" charset="0"/>
                <a:cs typeface="Arial" pitchFamily="34" charset="0"/>
              </a:rPr>
              <a:t>    </a:t>
            </a:r>
            <a:r>
              <a:rPr lang="en-US" sz="2800" b="1" dirty="0" smtClean="0">
                <a:latin typeface="Arial" pitchFamily="34" charset="0"/>
                <a:cs typeface="Arial" pitchFamily="34" charset="0"/>
              </a:rPr>
              <a:t>+</a:t>
            </a:r>
            <a:endParaRPr lang="en-US" sz="2800" dirty="0"/>
          </a:p>
        </p:txBody>
      </p:sp>
      <p:grpSp>
        <p:nvGrpSpPr>
          <p:cNvPr id="34" name="Group 33"/>
          <p:cNvGrpSpPr/>
          <p:nvPr/>
        </p:nvGrpSpPr>
        <p:grpSpPr>
          <a:xfrm>
            <a:off x="2057400" y="3429000"/>
            <a:ext cx="4800600" cy="3048000"/>
            <a:chOff x="4343400" y="3581400"/>
            <a:chExt cx="4800600" cy="3048000"/>
          </a:xfrm>
        </p:grpSpPr>
        <p:sp>
          <p:nvSpPr>
            <p:cNvPr id="12" name="TextBox 24"/>
            <p:cNvSpPr txBox="1"/>
            <p:nvPr/>
          </p:nvSpPr>
          <p:spPr>
            <a:xfrm>
              <a:off x="4953000" y="4267200"/>
              <a:ext cx="164906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smtClean="0">
                  <a:latin typeface="Arial" pitchFamily="34" charset="0"/>
                  <a:cs typeface="Arial" pitchFamily="34" charset="0"/>
                </a:rPr>
                <a:t>Macromolecule Damage (DNA, Protein, RNA, </a:t>
              </a:r>
              <a:endParaRPr lang="en-US" sz="1200" b="1" dirty="0">
                <a:latin typeface="Arial" pitchFamily="34" charset="0"/>
                <a:cs typeface="Arial" pitchFamily="34" charset="0"/>
              </a:endParaRPr>
            </a:p>
          </p:txBody>
        </p:sp>
        <p:sp>
          <p:nvSpPr>
            <p:cNvPr id="6" name="TextBox 33"/>
            <p:cNvSpPr txBox="1"/>
            <p:nvPr/>
          </p:nvSpPr>
          <p:spPr>
            <a:xfrm>
              <a:off x="7494940" y="5029200"/>
              <a:ext cx="1649060" cy="3231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dirty="0" smtClean="0">
                  <a:solidFill>
                    <a:srgbClr val="00B050"/>
                  </a:solidFill>
                  <a:latin typeface="Arial" pitchFamily="34" charset="0"/>
                  <a:cs typeface="Arial" pitchFamily="34" charset="0"/>
                </a:rPr>
                <a:t>AGING</a:t>
              </a:r>
              <a:endParaRPr lang="en-US" sz="1500" b="1" dirty="0">
                <a:solidFill>
                  <a:srgbClr val="00B050"/>
                </a:solidFill>
                <a:latin typeface="Arial" pitchFamily="34" charset="0"/>
                <a:cs typeface="Arial" pitchFamily="34" charset="0"/>
              </a:endParaRPr>
            </a:p>
          </p:txBody>
        </p:sp>
        <p:cxnSp>
          <p:nvCxnSpPr>
            <p:cNvPr id="32" name="Straight Arrow Connector 31"/>
            <p:cNvCxnSpPr/>
            <p:nvPr/>
          </p:nvCxnSpPr>
          <p:spPr>
            <a:xfrm rot="16200000" flipH="1">
              <a:off x="5368825" y="5375374"/>
              <a:ext cx="692351"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3"/>
            <p:cNvSpPr txBox="1"/>
            <p:nvPr/>
          </p:nvSpPr>
          <p:spPr>
            <a:xfrm>
              <a:off x="4876800" y="5715000"/>
              <a:ext cx="1649061" cy="830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smtClean="0">
                  <a:latin typeface="Arial" pitchFamily="34" charset="0"/>
                  <a:cs typeface="Arial" pitchFamily="34" charset="0"/>
                </a:rPr>
                <a:t>Increase in probability of developing age-related diseases </a:t>
              </a:r>
              <a:endParaRPr lang="en-US" sz="1200" b="1" dirty="0">
                <a:latin typeface="Arial" pitchFamily="34" charset="0"/>
                <a:cs typeface="Arial" pitchFamily="34" charset="0"/>
              </a:endParaRPr>
            </a:p>
          </p:txBody>
        </p:sp>
        <p:cxnSp>
          <p:nvCxnSpPr>
            <p:cNvPr id="39" name="Straight Arrow Connector 38"/>
            <p:cNvCxnSpPr/>
            <p:nvPr/>
          </p:nvCxnSpPr>
          <p:spPr>
            <a:xfrm rot="10800000">
              <a:off x="4800600" y="5562601"/>
              <a:ext cx="402658" cy="39053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343400" y="5257800"/>
              <a:ext cx="1001485" cy="276999"/>
            </a:xfrm>
            <a:prstGeom prst="rect">
              <a:avLst/>
            </a:prstGeom>
            <a:noFill/>
          </p:spPr>
          <p:txBody>
            <a:bodyPr wrap="square" rtlCol="0">
              <a:spAutoFit/>
            </a:bodyPr>
            <a:lstStyle/>
            <a:p>
              <a:r>
                <a:rPr lang="en-US" sz="1200" dirty="0" smtClean="0">
                  <a:latin typeface="Arial" pitchFamily="34" charset="0"/>
                  <a:cs typeface="Arial" pitchFamily="34" charset="0"/>
                </a:rPr>
                <a:t>Cancer</a:t>
              </a:r>
              <a:endParaRPr lang="en-US" sz="1200" dirty="0">
                <a:latin typeface="Arial" pitchFamily="34" charset="0"/>
                <a:cs typeface="Arial" pitchFamily="34" charset="0"/>
              </a:endParaRPr>
            </a:p>
          </p:txBody>
        </p:sp>
        <p:cxnSp>
          <p:nvCxnSpPr>
            <p:cNvPr id="37" name="Straight Arrow Connector 36"/>
            <p:cNvCxnSpPr/>
            <p:nvPr/>
          </p:nvCxnSpPr>
          <p:spPr>
            <a:xfrm flipV="1">
              <a:off x="6406242" y="5608209"/>
              <a:ext cx="432707" cy="27167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781800" y="5181600"/>
              <a:ext cx="769257" cy="461665"/>
            </a:xfrm>
            <a:prstGeom prst="rect">
              <a:avLst/>
            </a:prstGeom>
            <a:noFill/>
          </p:spPr>
          <p:txBody>
            <a:bodyPr wrap="square" rtlCol="0">
              <a:spAutoFit/>
            </a:bodyPr>
            <a:lstStyle/>
            <a:p>
              <a:r>
                <a:rPr lang="en-US" sz="1200" dirty="0" smtClean="0">
                  <a:latin typeface="Arial" pitchFamily="34" charset="0"/>
                  <a:cs typeface="Arial" pitchFamily="34" charset="0"/>
                </a:rPr>
                <a:t>Heart Disease</a:t>
              </a:r>
              <a:endParaRPr lang="en-US" sz="1200" dirty="0">
                <a:latin typeface="Arial" pitchFamily="34" charset="0"/>
                <a:cs typeface="Arial" pitchFamily="34" charset="0"/>
              </a:endParaRPr>
            </a:p>
          </p:txBody>
        </p:sp>
        <p:cxnSp>
          <p:nvCxnSpPr>
            <p:cNvPr id="48" name="Straight Arrow Connector 47"/>
            <p:cNvCxnSpPr/>
            <p:nvPr/>
          </p:nvCxnSpPr>
          <p:spPr>
            <a:xfrm>
              <a:off x="6324600" y="6172200"/>
              <a:ext cx="480786" cy="141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781800" y="6019800"/>
              <a:ext cx="1065894" cy="461665"/>
            </a:xfrm>
            <a:prstGeom prst="rect">
              <a:avLst/>
            </a:prstGeom>
            <a:noFill/>
          </p:spPr>
          <p:txBody>
            <a:bodyPr wrap="square" rtlCol="0">
              <a:spAutoFit/>
            </a:bodyPr>
            <a:lstStyle/>
            <a:p>
              <a:r>
                <a:rPr lang="en-US" sz="1200" dirty="0" smtClean="0">
                  <a:latin typeface="Arial" pitchFamily="34" charset="0"/>
                  <a:cs typeface="Arial" pitchFamily="34" charset="0"/>
                </a:rPr>
                <a:t>Alzheimer’s Disease</a:t>
              </a:r>
              <a:endParaRPr lang="en-US" sz="1200" dirty="0">
                <a:latin typeface="Arial" pitchFamily="34" charset="0"/>
                <a:cs typeface="Arial" pitchFamily="34" charset="0"/>
              </a:endParaRPr>
            </a:p>
          </p:txBody>
        </p:sp>
        <p:sp>
          <p:nvSpPr>
            <p:cNvPr id="68" name="Right Brace 67"/>
            <p:cNvSpPr/>
            <p:nvPr/>
          </p:nvSpPr>
          <p:spPr>
            <a:xfrm>
              <a:off x="7543800" y="3733800"/>
              <a:ext cx="381000" cy="2895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4" name="Straight Arrow Connector 73"/>
            <p:cNvCxnSpPr/>
            <p:nvPr/>
          </p:nvCxnSpPr>
          <p:spPr>
            <a:xfrm rot="16200000" flipH="1">
              <a:off x="5368825" y="3927575"/>
              <a:ext cx="692351"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3810000" y="2514600"/>
            <a:ext cx="1066800" cy="457200"/>
          </a:xfrm>
          <a:prstGeom prst="rect">
            <a:avLst/>
          </a:prstGeom>
          <a:noFill/>
        </p:spPr>
        <p:txBody>
          <a:bodyPr wrap="square" rtlCol="0">
            <a:spAutoFit/>
          </a:bodyPr>
          <a:lstStyle/>
          <a:p>
            <a:r>
              <a:rPr lang="en-US" sz="1200" b="1" dirty="0" smtClean="0">
                <a:latin typeface="Arial" pitchFamily="34" charset="0"/>
                <a:cs typeface="Arial" pitchFamily="34" charset="0"/>
              </a:rPr>
              <a:t>Respiratory metabolism</a:t>
            </a:r>
            <a:endParaRPr lang="en-US"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 name="Rectangle 12"/>
          <p:cNvSpPr/>
          <p:nvPr/>
        </p:nvSpPr>
        <p:spPr>
          <a:xfrm>
            <a:off x="228600" y="2819400"/>
            <a:ext cx="2590800" cy="2590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0"/>
            <a:ext cx="7467600" cy="1143000"/>
          </a:xfrm>
        </p:spPr>
        <p:txBody>
          <a:bodyPr/>
          <a:lstStyle/>
          <a:p>
            <a:r>
              <a:rPr lang="en-US" b="1" dirty="0" smtClean="0">
                <a:solidFill>
                  <a:schemeClr val="tx1"/>
                </a:solidFill>
              </a:rPr>
              <a:t>Previous Results </a:t>
            </a:r>
            <a:endParaRPr lang="en-US" b="1" dirty="0">
              <a:solidFill>
                <a:schemeClr val="tx1"/>
              </a:solidFill>
            </a:endParaRPr>
          </a:p>
        </p:txBody>
      </p:sp>
      <p:sp>
        <p:nvSpPr>
          <p:cNvPr id="3" name="Content Placeholder 2"/>
          <p:cNvSpPr>
            <a:spLocks noGrp="1"/>
          </p:cNvSpPr>
          <p:nvPr>
            <p:ph sz="quarter" idx="1"/>
          </p:nvPr>
        </p:nvSpPr>
        <p:spPr>
          <a:xfrm>
            <a:off x="457200" y="1219200"/>
            <a:ext cx="7467600" cy="4873752"/>
          </a:xfrm>
        </p:spPr>
        <p:txBody>
          <a:bodyPr/>
          <a:lstStyle/>
          <a:p>
            <a:r>
              <a:rPr lang="en-US" dirty="0" smtClean="0"/>
              <a:t>Age-dependent change of LOH in yeast shows that an increase in genomic instability occurs after a drop in viability (Qin et. al 2008). </a:t>
            </a:r>
          </a:p>
          <a:p>
            <a:endParaRPr lang="en-US" dirty="0" smtClean="0"/>
          </a:p>
          <a:p>
            <a:endParaRPr lang="en-US" dirty="0" smtClean="0"/>
          </a:p>
          <a:p>
            <a:endParaRPr lang="en-US" dirty="0" smtClean="0"/>
          </a:p>
          <a:p>
            <a:pPr lvl="1"/>
            <a:endParaRPr lang="en-US" dirty="0"/>
          </a:p>
        </p:txBody>
      </p:sp>
      <p:pic>
        <p:nvPicPr>
          <p:cNvPr id="4" name="Picture 4"/>
          <p:cNvPicPr>
            <a:picLocks noChangeAspect="1" noChangeArrowheads="1"/>
          </p:cNvPicPr>
          <p:nvPr/>
        </p:nvPicPr>
        <p:blipFill>
          <a:blip r:embed="rId3" cstate="print"/>
          <a:srcRect/>
          <a:stretch>
            <a:fillRect/>
          </a:stretch>
        </p:blipFill>
        <p:spPr bwMode="auto">
          <a:xfrm>
            <a:off x="3048000" y="2476500"/>
            <a:ext cx="5257800" cy="4381500"/>
          </a:xfrm>
          <a:prstGeom prst="rect">
            <a:avLst/>
          </a:prstGeom>
          <a:noFill/>
          <a:ln w="9525">
            <a:noFill/>
            <a:miter lim="800000"/>
            <a:headEnd/>
            <a:tailEnd/>
          </a:ln>
          <a:effectLst/>
        </p:spPr>
      </p:pic>
      <p:sp>
        <p:nvSpPr>
          <p:cNvPr id="5" name="Footer Placeholder 5"/>
          <p:cNvSpPr>
            <a:spLocks noGrp="1"/>
          </p:cNvSpPr>
          <p:nvPr>
            <p:ph type="ftr" sz="quarter" idx="16"/>
          </p:nvPr>
        </p:nvSpPr>
        <p:spPr>
          <a:xfrm rot="16200000">
            <a:off x="8046720" y="731520"/>
            <a:ext cx="1828800" cy="365760"/>
          </a:xfrm>
        </p:spPr>
        <p:txBody>
          <a:bodyPr/>
          <a:lstStyle/>
          <a:p>
            <a:r>
              <a:rPr lang="en-US" sz="2000" b="1" dirty="0" smtClean="0">
                <a:solidFill>
                  <a:schemeClr val="tx1"/>
                </a:solidFill>
              </a:rPr>
              <a:t>Background</a:t>
            </a:r>
            <a:endParaRPr lang="en-US" sz="2000" b="1" dirty="0">
              <a:solidFill>
                <a:schemeClr val="tx1"/>
              </a:solidFill>
            </a:endParaRPr>
          </a:p>
        </p:txBody>
      </p:sp>
      <p:sp>
        <p:nvSpPr>
          <p:cNvPr id="8" name="TextBox 7"/>
          <p:cNvSpPr txBox="1"/>
          <p:nvPr/>
        </p:nvSpPr>
        <p:spPr>
          <a:xfrm>
            <a:off x="381000" y="2971800"/>
            <a:ext cx="2362200" cy="646331"/>
          </a:xfrm>
          <a:prstGeom prst="rect">
            <a:avLst/>
          </a:prstGeom>
          <a:noFill/>
        </p:spPr>
        <p:txBody>
          <a:bodyPr wrap="square" rtlCol="0">
            <a:spAutoFit/>
          </a:bodyPr>
          <a:lstStyle/>
          <a:p>
            <a:r>
              <a:rPr lang="en-US" dirty="0" smtClean="0"/>
              <a:t>Figure Legend</a:t>
            </a:r>
          </a:p>
          <a:p>
            <a:endParaRPr lang="en-US" dirty="0"/>
          </a:p>
        </p:txBody>
      </p:sp>
      <p:cxnSp>
        <p:nvCxnSpPr>
          <p:cNvPr id="10" name="Straight Connector 9"/>
          <p:cNvCxnSpPr/>
          <p:nvPr/>
        </p:nvCxnSpPr>
        <p:spPr>
          <a:xfrm>
            <a:off x="533400" y="4724400"/>
            <a:ext cx="457200" cy="0"/>
          </a:xfrm>
          <a:prstGeom prst="line">
            <a:avLst/>
          </a:prstGeom>
          <a:ln w="57150">
            <a:solidFill>
              <a:srgbClr val="2828E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3657600"/>
            <a:ext cx="4572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66800" y="3429000"/>
            <a:ext cx="1981200" cy="2308324"/>
          </a:xfrm>
          <a:prstGeom prst="rect">
            <a:avLst/>
          </a:prstGeom>
          <a:noFill/>
        </p:spPr>
        <p:txBody>
          <a:bodyPr wrap="square" rtlCol="0">
            <a:spAutoFit/>
          </a:bodyPr>
          <a:lstStyle/>
          <a:p>
            <a:r>
              <a:rPr lang="en-US" dirty="0" smtClean="0"/>
              <a:t>Increase in genomic instability (</a:t>
            </a:r>
            <a:r>
              <a:rPr lang="en-US" dirty="0" err="1" smtClean="0"/>
              <a:t>Tg</a:t>
            </a:r>
            <a:r>
              <a:rPr lang="en-US" dirty="0" smtClean="0"/>
              <a:t>)</a:t>
            </a:r>
          </a:p>
          <a:p>
            <a:endParaRPr lang="en-US" dirty="0" smtClean="0"/>
          </a:p>
          <a:p>
            <a:r>
              <a:rPr lang="en-US" dirty="0" smtClean="0"/>
              <a:t>Decrease in viability (</a:t>
            </a:r>
            <a:r>
              <a:rPr lang="en-US" dirty="0" err="1" smtClean="0"/>
              <a:t>Tc</a:t>
            </a:r>
            <a:r>
              <a:rPr lang="en-US" dirty="0" smtClean="0"/>
              <a:t>)</a:t>
            </a:r>
          </a:p>
          <a:p>
            <a:endParaRPr lang="en-US" dirty="0" smtClean="0"/>
          </a:p>
          <a:p>
            <a:endParaRPr lang="en-US" dirty="0" smtClean="0"/>
          </a:p>
        </p:txBody>
      </p:sp>
      <p:sp>
        <p:nvSpPr>
          <p:cNvPr id="14" name="TextBox 13"/>
          <p:cNvSpPr txBox="1"/>
          <p:nvPr/>
        </p:nvSpPr>
        <p:spPr>
          <a:xfrm>
            <a:off x="3048000" y="2667000"/>
            <a:ext cx="5943600" cy="369332"/>
          </a:xfrm>
          <a:prstGeom prst="rect">
            <a:avLst/>
          </a:prstGeom>
          <a:noFill/>
        </p:spPr>
        <p:txBody>
          <a:bodyPr wrap="square" rtlCol="0">
            <a:spAutoFit/>
          </a:bodyPr>
          <a:lstStyle/>
          <a:p>
            <a:r>
              <a:rPr lang="en-US" b="1" dirty="0" smtClean="0"/>
              <a:t>Based on the biological survival curve in yeast </a:t>
            </a:r>
            <a:endParaRPr lang="en-US"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467600" cy="1143000"/>
          </a:xfrm>
        </p:spPr>
        <p:txBody>
          <a:bodyPr/>
          <a:lstStyle/>
          <a:p>
            <a:r>
              <a:rPr lang="en-US" b="1" dirty="0" smtClean="0">
                <a:solidFill>
                  <a:schemeClr val="tx1"/>
                </a:solidFill>
              </a:rPr>
              <a:t>Hypothesis and Experimental Design</a:t>
            </a:r>
            <a:endParaRPr lang="en-US" b="1" dirty="0">
              <a:solidFill>
                <a:schemeClr val="tx1"/>
              </a:solidFill>
            </a:endParaRPr>
          </a:p>
        </p:txBody>
      </p:sp>
      <p:sp>
        <p:nvSpPr>
          <p:cNvPr id="4" name="Footer Placeholder 5"/>
          <p:cNvSpPr>
            <a:spLocks noGrp="1"/>
          </p:cNvSpPr>
          <p:nvPr>
            <p:ph type="ftr" sz="quarter" idx="16"/>
          </p:nvPr>
        </p:nvSpPr>
        <p:spPr>
          <a:xfrm rot="16200000">
            <a:off x="8084820" y="693420"/>
            <a:ext cx="1752600" cy="365760"/>
          </a:xfrm>
        </p:spPr>
        <p:txBody>
          <a:bodyPr/>
          <a:lstStyle/>
          <a:p>
            <a:r>
              <a:rPr lang="en-US" sz="2000" b="1" dirty="0" smtClean="0">
                <a:solidFill>
                  <a:schemeClr val="tx1"/>
                </a:solidFill>
              </a:rPr>
              <a:t>Hypothesis</a:t>
            </a:r>
            <a:endParaRPr lang="en-US" sz="2000" b="1" dirty="0">
              <a:solidFill>
                <a:schemeClr val="tx1"/>
              </a:solidFill>
            </a:endParaRPr>
          </a:p>
        </p:txBody>
      </p:sp>
      <p:sp>
        <p:nvSpPr>
          <p:cNvPr id="6" name="TextBox 9"/>
          <p:cNvSpPr txBox="1"/>
          <p:nvPr/>
        </p:nvSpPr>
        <p:spPr>
          <a:xfrm>
            <a:off x="234801" y="2092936"/>
            <a:ext cx="1649061" cy="3098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500" b="1" dirty="0">
              <a:latin typeface="Arial" pitchFamily="34" charset="0"/>
              <a:cs typeface="Arial" pitchFamily="34" charset="0"/>
            </a:endParaRPr>
          </a:p>
        </p:txBody>
      </p:sp>
      <p:grpSp>
        <p:nvGrpSpPr>
          <p:cNvPr id="74" name="Group 73"/>
          <p:cNvGrpSpPr/>
          <p:nvPr/>
        </p:nvGrpSpPr>
        <p:grpSpPr>
          <a:xfrm>
            <a:off x="2057400" y="1447800"/>
            <a:ext cx="5410200" cy="4456331"/>
            <a:chOff x="-76200" y="1450834"/>
            <a:chExt cx="5410200" cy="4456331"/>
          </a:xfrm>
        </p:grpSpPr>
        <p:grpSp>
          <p:nvGrpSpPr>
            <p:cNvPr id="14" name="Group 13"/>
            <p:cNvGrpSpPr/>
            <p:nvPr/>
          </p:nvGrpSpPr>
          <p:grpSpPr>
            <a:xfrm>
              <a:off x="1600200" y="1450834"/>
              <a:ext cx="533400" cy="1978166"/>
              <a:chOff x="5410200" y="1524000"/>
              <a:chExt cx="533400" cy="1978166"/>
            </a:xfrm>
          </p:grpSpPr>
          <p:grpSp>
            <p:nvGrpSpPr>
              <p:cNvPr id="15" name="Group 60"/>
              <p:cNvGrpSpPr/>
              <p:nvPr/>
            </p:nvGrpSpPr>
            <p:grpSpPr>
              <a:xfrm>
                <a:off x="5410200" y="1524000"/>
                <a:ext cx="1799" cy="1978166"/>
                <a:chOff x="5410200" y="1524000"/>
                <a:chExt cx="1799" cy="1978166"/>
              </a:xfrm>
            </p:grpSpPr>
            <p:cxnSp>
              <p:nvCxnSpPr>
                <p:cNvPr id="17" name="Straight Arrow Connector 16"/>
                <p:cNvCxnSpPr/>
                <p:nvPr/>
              </p:nvCxnSpPr>
              <p:spPr>
                <a:xfrm rot="5400000" flipH="1" flipV="1">
                  <a:off x="5214027" y="1720173"/>
                  <a:ext cx="394146" cy="179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5221772" y="3312628"/>
                  <a:ext cx="377966" cy="110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6" name="Down Arrow 15"/>
              <p:cNvSpPr/>
              <p:nvPr/>
            </p:nvSpPr>
            <p:spPr>
              <a:xfrm>
                <a:off x="5638800" y="1825766"/>
                <a:ext cx="304800" cy="1374634"/>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p:cNvGrpSpPr/>
            <p:nvPr/>
          </p:nvGrpSpPr>
          <p:grpSpPr>
            <a:xfrm>
              <a:off x="-76200" y="1676400"/>
              <a:ext cx="5410200" cy="4230765"/>
              <a:chOff x="-76200" y="1676400"/>
              <a:chExt cx="5410200" cy="4230765"/>
            </a:xfrm>
          </p:grpSpPr>
          <p:sp>
            <p:nvSpPr>
              <p:cNvPr id="8" name="TextBox 13"/>
              <p:cNvSpPr txBox="1"/>
              <p:nvPr/>
            </p:nvSpPr>
            <p:spPr>
              <a:xfrm>
                <a:off x="1143000" y="3051034"/>
                <a:ext cx="1649061" cy="63094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solidFill>
                      <a:srgbClr val="FF0000"/>
                    </a:solidFill>
                    <a:latin typeface="Arial" pitchFamily="34" charset="0"/>
                    <a:cs typeface="Arial" pitchFamily="34" charset="0"/>
                  </a:rPr>
                  <a:t>ROS</a:t>
                </a:r>
              </a:p>
              <a:p>
                <a:pPr algn="ctr"/>
                <a:r>
                  <a:rPr lang="en-US" sz="1500" b="1" dirty="0" smtClean="0">
                    <a:latin typeface="Arial" pitchFamily="34" charset="0"/>
                    <a:cs typeface="Arial" pitchFamily="34" charset="0"/>
                  </a:rPr>
                  <a:t> </a:t>
                </a:r>
                <a:endParaRPr lang="en-US" sz="1500" b="1" dirty="0">
                  <a:latin typeface="Arial" pitchFamily="34" charset="0"/>
                  <a:cs typeface="Arial" pitchFamily="34" charset="0"/>
                </a:endParaRPr>
              </a:p>
            </p:txBody>
          </p:sp>
          <p:sp>
            <p:nvSpPr>
              <p:cNvPr id="9" name="TextBox 8"/>
              <p:cNvSpPr txBox="1"/>
              <p:nvPr/>
            </p:nvSpPr>
            <p:spPr>
              <a:xfrm>
                <a:off x="914400" y="2136634"/>
                <a:ext cx="939209" cy="646331"/>
              </a:xfrm>
              <a:prstGeom prst="rect">
                <a:avLst/>
              </a:prstGeom>
              <a:noFill/>
            </p:spPr>
            <p:txBody>
              <a:bodyPr wrap="square" rtlCol="0">
                <a:spAutoFit/>
              </a:bodyPr>
              <a:lstStyle/>
              <a:p>
                <a:r>
                  <a:rPr lang="en-US" sz="1200" b="1" dirty="0" smtClean="0">
                    <a:latin typeface="Arial" pitchFamily="34" charset="0"/>
                    <a:cs typeface="Arial" pitchFamily="34" charset="0"/>
                  </a:rPr>
                  <a:t>Inhibition in SOD activity</a:t>
                </a:r>
                <a:endParaRPr lang="en-US" sz="1200" b="1" dirty="0">
                  <a:latin typeface="Arial" pitchFamily="34" charset="0"/>
                  <a:cs typeface="Arial" pitchFamily="34" charset="0"/>
                </a:endParaRPr>
              </a:p>
            </p:txBody>
          </p:sp>
          <p:sp>
            <p:nvSpPr>
              <p:cNvPr id="11" name="TextBox 10"/>
              <p:cNvSpPr txBox="1"/>
              <p:nvPr/>
            </p:nvSpPr>
            <p:spPr>
              <a:xfrm>
                <a:off x="3505200" y="2362200"/>
                <a:ext cx="1828800" cy="369332"/>
              </a:xfrm>
              <a:prstGeom prst="rect">
                <a:avLst/>
              </a:prstGeom>
              <a:noFill/>
            </p:spPr>
            <p:txBody>
              <a:bodyPr wrap="square" rtlCol="0">
                <a:spAutoFit/>
              </a:bodyPr>
              <a:lstStyle/>
              <a:p>
                <a:r>
                  <a:rPr lang="en-US" dirty="0" smtClean="0">
                    <a:latin typeface="Arial" pitchFamily="34" charset="0"/>
                    <a:cs typeface="Arial" pitchFamily="34" charset="0"/>
                  </a:rPr>
                  <a:t>Glucose</a:t>
                </a:r>
                <a:endParaRPr lang="en-US" dirty="0">
                  <a:latin typeface="Arial" pitchFamily="34" charset="0"/>
                  <a:cs typeface="Arial" pitchFamily="34" charset="0"/>
                </a:endParaRPr>
              </a:p>
            </p:txBody>
          </p:sp>
          <p:cxnSp>
            <p:nvCxnSpPr>
              <p:cNvPr id="12" name="Straight Arrow Connector 11"/>
              <p:cNvCxnSpPr/>
              <p:nvPr/>
            </p:nvCxnSpPr>
            <p:spPr>
              <a:xfrm rot="10800000" flipV="1">
                <a:off x="2362200" y="2743200"/>
                <a:ext cx="12192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05200" y="1676400"/>
                <a:ext cx="914400" cy="707886"/>
              </a:xfrm>
              <a:prstGeom prst="rect">
                <a:avLst/>
              </a:prstGeom>
              <a:noFill/>
            </p:spPr>
            <p:txBody>
              <a:bodyPr wrap="square" rtlCol="0">
                <a:spAutoFit/>
              </a:bodyPr>
              <a:lstStyle/>
              <a:p>
                <a:r>
                  <a:rPr lang="en-US" sz="1200" b="1" dirty="0" smtClean="0">
                    <a:latin typeface="Arial" pitchFamily="34" charset="0"/>
                    <a:cs typeface="Arial" pitchFamily="34" charset="0"/>
                  </a:rPr>
                  <a:t>Oxygen</a:t>
                </a:r>
              </a:p>
              <a:p>
                <a:r>
                  <a:rPr lang="en-US" sz="1200" b="1" dirty="0" smtClean="0">
                    <a:latin typeface="Arial" pitchFamily="34" charset="0"/>
                    <a:cs typeface="Arial" pitchFamily="34" charset="0"/>
                  </a:rPr>
                  <a:t>    </a:t>
                </a:r>
                <a:r>
                  <a:rPr lang="en-US" sz="2800" b="1" dirty="0" smtClean="0">
                    <a:latin typeface="Arial" pitchFamily="34" charset="0"/>
                    <a:cs typeface="Arial" pitchFamily="34" charset="0"/>
                  </a:rPr>
                  <a:t>+</a:t>
                </a:r>
                <a:endParaRPr lang="en-US" sz="2800" dirty="0"/>
              </a:p>
            </p:txBody>
          </p:sp>
          <p:grpSp>
            <p:nvGrpSpPr>
              <p:cNvPr id="19" name="Group 18"/>
              <p:cNvGrpSpPr/>
              <p:nvPr/>
            </p:nvGrpSpPr>
            <p:grpSpPr>
              <a:xfrm>
                <a:off x="-76200" y="3429000"/>
                <a:ext cx="4876800" cy="2478165"/>
                <a:chOff x="3733800" y="3581400"/>
                <a:chExt cx="4876800" cy="2478165"/>
              </a:xfrm>
            </p:grpSpPr>
            <p:sp>
              <p:nvSpPr>
                <p:cNvPr id="20" name="TextBox 24"/>
                <p:cNvSpPr txBox="1"/>
                <p:nvPr/>
              </p:nvSpPr>
              <p:spPr>
                <a:xfrm>
                  <a:off x="4343400" y="4267200"/>
                  <a:ext cx="1649061" cy="3231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dirty="0" smtClean="0">
                      <a:latin typeface="Arial" pitchFamily="34" charset="0"/>
                      <a:cs typeface="Arial" pitchFamily="34" charset="0"/>
                    </a:rPr>
                    <a:t>DNA </a:t>
                  </a:r>
                  <a:endParaRPr lang="en-US" sz="1500" b="1" dirty="0">
                    <a:latin typeface="Arial" pitchFamily="34" charset="0"/>
                    <a:cs typeface="Arial" pitchFamily="34" charset="0"/>
                  </a:endParaRPr>
                </a:p>
              </p:txBody>
            </p:sp>
            <p:cxnSp>
              <p:nvCxnSpPr>
                <p:cNvPr id="22" name="Straight Arrow Connector 21"/>
                <p:cNvCxnSpPr/>
                <p:nvPr/>
              </p:nvCxnSpPr>
              <p:spPr>
                <a:xfrm rot="5400000">
                  <a:off x="4610101" y="4917933"/>
                  <a:ext cx="762000" cy="22860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33"/>
                <p:cNvSpPr txBox="1"/>
                <p:nvPr/>
              </p:nvSpPr>
              <p:spPr>
                <a:xfrm>
                  <a:off x="3733800" y="5413234"/>
                  <a:ext cx="164906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latin typeface="Arial" pitchFamily="34" charset="0"/>
                      <a:cs typeface="Arial" pitchFamily="34" charset="0"/>
                    </a:rPr>
                    <a:t>Increased LOH</a:t>
                  </a:r>
                  <a:endParaRPr lang="en-US" b="1" dirty="0">
                    <a:latin typeface="Arial" pitchFamily="34" charset="0"/>
                    <a:cs typeface="Arial" pitchFamily="34" charset="0"/>
                  </a:endParaRPr>
                </a:p>
              </p:txBody>
            </p:sp>
            <p:sp>
              <p:nvSpPr>
                <p:cNvPr id="29" name="TextBox 28"/>
                <p:cNvSpPr txBox="1"/>
                <p:nvPr/>
              </p:nvSpPr>
              <p:spPr>
                <a:xfrm>
                  <a:off x="6400800" y="5413234"/>
                  <a:ext cx="2209800" cy="400110"/>
                </a:xfrm>
                <a:prstGeom prst="rect">
                  <a:avLst/>
                </a:prstGeom>
                <a:noFill/>
              </p:spPr>
              <p:txBody>
                <a:bodyPr wrap="square" rtlCol="0">
                  <a:spAutoFit/>
                </a:bodyPr>
                <a:lstStyle/>
                <a:p>
                  <a:r>
                    <a:rPr lang="en-US" sz="2000" b="1" dirty="0" smtClean="0">
                      <a:latin typeface="Arial" pitchFamily="34" charset="0"/>
                      <a:cs typeface="Arial" pitchFamily="34" charset="0"/>
                    </a:rPr>
                    <a:t>Drop in viability </a:t>
                  </a:r>
                  <a:endParaRPr lang="en-US" sz="2000" b="1" dirty="0">
                    <a:latin typeface="Arial" pitchFamily="34" charset="0"/>
                    <a:cs typeface="Arial" pitchFamily="34" charset="0"/>
                  </a:endParaRPr>
                </a:p>
              </p:txBody>
            </p:sp>
            <p:cxnSp>
              <p:nvCxnSpPr>
                <p:cNvPr id="31" name="Straight Arrow Connector 30"/>
                <p:cNvCxnSpPr>
                  <a:endCxn id="20" idx="0"/>
                </p:cNvCxnSpPr>
                <p:nvPr/>
              </p:nvCxnSpPr>
              <p:spPr>
                <a:xfrm rot="5400000">
                  <a:off x="5098567" y="3650765"/>
                  <a:ext cx="685799" cy="5470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2362200" y="2362200"/>
                <a:ext cx="1066800" cy="457200"/>
              </a:xfrm>
              <a:prstGeom prst="rect">
                <a:avLst/>
              </a:prstGeom>
              <a:noFill/>
            </p:spPr>
            <p:txBody>
              <a:bodyPr wrap="square" rtlCol="0">
                <a:spAutoFit/>
              </a:bodyPr>
              <a:lstStyle/>
              <a:p>
                <a:r>
                  <a:rPr lang="en-US" sz="1200" b="1" dirty="0" smtClean="0">
                    <a:latin typeface="Arial" pitchFamily="34" charset="0"/>
                    <a:cs typeface="Arial" pitchFamily="34" charset="0"/>
                  </a:rPr>
                  <a:t>Respiratory metabolism</a:t>
                </a:r>
                <a:endParaRPr lang="en-US" sz="1200" dirty="0"/>
              </a:p>
            </p:txBody>
          </p:sp>
          <p:cxnSp>
            <p:nvCxnSpPr>
              <p:cNvPr id="34" name="Straight Arrow Connector 33"/>
              <p:cNvCxnSpPr/>
              <p:nvPr/>
            </p:nvCxnSpPr>
            <p:spPr>
              <a:xfrm rot="16200000" flipH="1">
                <a:off x="2057400" y="3505200"/>
                <a:ext cx="685800" cy="533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286000" y="4114800"/>
                <a:ext cx="2667000" cy="323165"/>
              </a:xfrm>
              <a:prstGeom prst="rect">
                <a:avLst/>
              </a:prstGeom>
              <a:noFill/>
            </p:spPr>
            <p:txBody>
              <a:bodyPr wrap="square" rtlCol="0">
                <a:spAutoFit/>
              </a:bodyPr>
              <a:lstStyle/>
              <a:p>
                <a:r>
                  <a:rPr lang="en-US" sz="1500" b="1" dirty="0" smtClean="0">
                    <a:latin typeface="Arial" pitchFamily="34" charset="0"/>
                    <a:cs typeface="Arial" pitchFamily="34" charset="0"/>
                  </a:rPr>
                  <a:t>Protein, lipids, organelles</a:t>
                </a:r>
                <a:endParaRPr lang="en-US" sz="1500" b="1" dirty="0">
                  <a:latin typeface="Arial" pitchFamily="34" charset="0"/>
                  <a:cs typeface="Arial" pitchFamily="34" charset="0"/>
                </a:endParaRPr>
              </a:p>
            </p:txBody>
          </p:sp>
          <p:cxnSp>
            <p:nvCxnSpPr>
              <p:cNvPr id="46" name="Straight Arrow Connector 45"/>
              <p:cNvCxnSpPr/>
              <p:nvPr/>
            </p:nvCxnSpPr>
            <p:spPr>
              <a:xfrm rot="16200000" flipH="1">
                <a:off x="2551906" y="4766328"/>
                <a:ext cx="762000" cy="2270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72" name="TextBox 3"/>
          <p:cNvSpPr txBox="1"/>
          <p:nvPr/>
        </p:nvSpPr>
        <p:spPr>
          <a:xfrm>
            <a:off x="3352800" y="1371600"/>
            <a:ext cx="1649061"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solidFill>
                  <a:srgbClr val="FF0000"/>
                </a:solidFill>
                <a:latin typeface="Arial" pitchFamily="34" charset="0"/>
                <a:cs typeface="Arial" pitchFamily="34" charset="0"/>
              </a:rPr>
              <a:t>H</a:t>
            </a:r>
            <a:r>
              <a:rPr lang="en-US" sz="2000" b="1" baseline="-25000" dirty="0" smtClean="0">
                <a:solidFill>
                  <a:srgbClr val="FF0000"/>
                </a:solidFill>
                <a:latin typeface="Arial" pitchFamily="34" charset="0"/>
                <a:cs typeface="Arial" pitchFamily="34" charset="0"/>
              </a:rPr>
              <a:t>2</a:t>
            </a:r>
            <a:r>
              <a:rPr lang="en-US" sz="2000" b="1" dirty="0" smtClean="0">
                <a:solidFill>
                  <a:srgbClr val="FF0000"/>
                </a:solidFill>
                <a:latin typeface="Arial" pitchFamily="34" charset="0"/>
                <a:cs typeface="Arial" pitchFamily="34" charset="0"/>
              </a:rPr>
              <a:t>O</a:t>
            </a:r>
            <a:r>
              <a:rPr lang="en-US" sz="2000" b="1" baseline="-25000" dirty="0" smtClean="0">
                <a:solidFill>
                  <a:srgbClr val="FF0000"/>
                </a:solidFill>
                <a:latin typeface="Arial" pitchFamily="34" charset="0"/>
                <a:cs typeface="Arial" pitchFamily="34" charset="0"/>
              </a:rPr>
              <a:t>2</a:t>
            </a:r>
            <a:endParaRPr lang="en-US" sz="2000" b="1" dirty="0">
              <a:solidFill>
                <a:srgbClr val="FF0000"/>
              </a:solidFill>
              <a:latin typeface="Arial" pitchFamily="34" charset="0"/>
              <a:cs typeface="Arial" pitchFamily="34" charset="0"/>
            </a:endParaRPr>
          </a:p>
        </p:txBody>
      </p:sp>
      <p:sp>
        <p:nvSpPr>
          <p:cNvPr id="30" name="TextBox 29"/>
          <p:cNvSpPr txBox="1"/>
          <p:nvPr/>
        </p:nvSpPr>
        <p:spPr>
          <a:xfrm>
            <a:off x="495300" y="1587500"/>
            <a:ext cx="2057400" cy="2031325"/>
          </a:xfrm>
          <a:prstGeom prst="rect">
            <a:avLst/>
          </a:prstGeom>
          <a:solidFill>
            <a:schemeClr val="accent1">
              <a:lumMod val="60000"/>
              <a:lumOff val="40000"/>
            </a:schemeClr>
          </a:solidFill>
        </p:spPr>
        <p:txBody>
          <a:bodyPr wrap="square" rtlCol="0">
            <a:spAutoFit/>
          </a:bodyPr>
          <a:lstStyle/>
          <a:p>
            <a:r>
              <a:rPr lang="en-US" dirty="0" smtClean="0"/>
              <a:t>We hypothesized that if we can increase ROS than we can increase Loss of </a:t>
            </a:r>
            <a:r>
              <a:rPr lang="en-US" dirty="0" err="1" smtClean="0"/>
              <a:t>Heterozygosity</a:t>
            </a:r>
            <a:r>
              <a:rPr lang="en-US" dirty="0" smtClean="0"/>
              <a:t> (LOH). </a:t>
            </a:r>
          </a:p>
        </p:txBody>
      </p:sp>
      <p:sp>
        <p:nvSpPr>
          <p:cNvPr id="33" name="TextBox 32"/>
          <p:cNvSpPr txBox="1"/>
          <p:nvPr/>
        </p:nvSpPr>
        <p:spPr>
          <a:xfrm>
            <a:off x="1600200" y="4495800"/>
            <a:ext cx="1905000" cy="646331"/>
          </a:xfrm>
          <a:prstGeom prst="rect">
            <a:avLst/>
          </a:prstGeom>
          <a:noFill/>
        </p:spPr>
        <p:txBody>
          <a:bodyPr wrap="square" rtlCol="0">
            <a:spAutoFit/>
          </a:bodyPr>
          <a:lstStyle/>
          <a:p>
            <a:r>
              <a:rPr lang="en-US" sz="1200" dirty="0" smtClean="0">
                <a:latin typeface="Arial" pitchFamily="34" charset="0"/>
                <a:cs typeface="Arial" pitchFamily="34" charset="0"/>
              </a:rPr>
              <a:t>DNA repair mechanism</a:t>
            </a:r>
          </a:p>
          <a:p>
            <a:r>
              <a:rPr lang="en-US" sz="1200" dirty="0" smtClean="0">
                <a:latin typeface="Arial" pitchFamily="34" charset="0"/>
                <a:cs typeface="Arial" pitchFamily="34" charset="0"/>
              </a:rPr>
              <a:t>(Homologous</a:t>
            </a:r>
          </a:p>
          <a:p>
            <a:r>
              <a:rPr lang="en-US" sz="1200" dirty="0" smtClean="0">
                <a:latin typeface="Arial" pitchFamily="34" charset="0"/>
                <a:cs typeface="Arial" pitchFamily="34" charset="0"/>
              </a:rPr>
              <a:t>Recombination)</a:t>
            </a:r>
            <a:endParaRPr lang="en-US" sz="1200" dirty="0">
              <a:latin typeface="Arial" pitchFamily="34" charset="0"/>
              <a:cs typeface="Arial" pitchFamily="34" charset="0"/>
            </a:endParaRPr>
          </a:p>
        </p:txBody>
      </p:sp>
      <p:sp>
        <p:nvSpPr>
          <p:cNvPr id="35" name="Rectangle 34"/>
          <p:cNvSpPr/>
          <p:nvPr/>
        </p:nvSpPr>
        <p:spPr>
          <a:xfrm>
            <a:off x="6629400" y="1600200"/>
            <a:ext cx="1981200" cy="2585323"/>
          </a:xfrm>
          <a:prstGeom prst="rect">
            <a:avLst/>
          </a:prstGeom>
          <a:solidFill>
            <a:schemeClr val="accent1">
              <a:lumMod val="40000"/>
              <a:lumOff val="60000"/>
            </a:schemeClr>
          </a:solidFill>
          <a:ln>
            <a:solidFill>
              <a:schemeClr val="accent1">
                <a:lumMod val="60000"/>
                <a:lumOff val="40000"/>
              </a:schemeClr>
            </a:solidFill>
          </a:ln>
        </p:spPr>
        <p:txBody>
          <a:bodyPr wrap="square">
            <a:spAutoFit/>
          </a:bodyPr>
          <a:lstStyle/>
          <a:p>
            <a:r>
              <a:rPr lang="en-US" dirty="0" smtClean="0">
                <a:latin typeface="+mj-lt"/>
              </a:rPr>
              <a:t>Our objective is to compare the H</a:t>
            </a:r>
            <a:r>
              <a:rPr lang="en-US" baseline="-25000" dirty="0" smtClean="0">
                <a:latin typeface="+mj-lt"/>
                <a:cs typeface="Arial" pitchFamily="34" charset="0"/>
              </a:rPr>
              <a:t>2</a:t>
            </a:r>
            <a:r>
              <a:rPr lang="en-US" dirty="0" smtClean="0">
                <a:latin typeface="+mj-lt"/>
              </a:rPr>
              <a:t>O</a:t>
            </a:r>
            <a:r>
              <a:rPr lang="en-US" baseline="-25000" dirty="0" smtClean="0">
                <a:latin typeface="+mj-lt"/>
                <a:cs typeface="Arial" pitchFamily="34" charset="0"/>
              </a:rPr>
              <a:t>2</a:t>
            </a:r>
            <a:r>
              <a:rPr lang="en-US" dirty="0" smtClean="0">
                <a:latin typeface="+mj-lt"/>
              </a:rPr>
              <a:t> dose-response curves of LOH and viability with the viability change in normal aging. </a:t>
            </a:r>
            <a:endParaRPr lang="en-US"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b="1" dirty="0" smtClean="0">
                <a:solidFill>
                  <a:schemeClr val="tx1"/>
                </a:solidFill>
              </a:rPr>
              <a:t>Experimental Design: Using </a:t>
            </a:r>
            <a:r>
              <a:rPr lang="en-US" b="1" dirty="0" smtClean="0"/>
              <a:t>LOH to detect genomic instability</a:t>
            </a:r>
            <a:endParaRPr lang="en-US" b="1" dirty="0">
              <a:solidFill>
                <a:schemeClr val="tx1"/>
              </a:solidFill>
            </a:endParaRPr>
          </a:p>
        </p:txBody>
      </p:sp>
      <p:sp>
        <p:nvSpPr>
          <p:cNvPr id="14" name="Footer Placeholder 5"/>
          <p:cNvSpPr>
            <a:spLocks noGrp="1"/>
          </p:cNvSpPr>
          <p:nvPr>
            <p:ph type="ftr" sz="quarter" idx="16"/>
          </p:nvPr>
        </p:nvSpPr>
        <p:spPr>
          <a:xfrm rot="16200000">
            <a:off x="7284720" y="1493520"/>
            <a:ext cx="3352800" cy="365760"/>
          </a:xfrm>
        </p:spPr>
        <p:txBody>
          <a:bodyPr/>
          <a:lstStyle/>
          <a:p>
            <a:r>
              <a:rPr lang="en-US" sz="2000" b="1" dirty="0" smtClean="0">
                <a:solidFill>
                  <a:schemeClr val="tx1"/>
                </a:solidFill>
              </a:rPr>
              <a:t>Materials and Methods</a:t>
            </a:r>
            <a:endParaRPr lang="en-US" sz="2000" b="1" dirty="0">
              <a:solidFill>
                <a:schemeClr val="tx1"/>
              </a:solidFill>
            </a:endParaRPr>
          </a:p>
        </p:txBody>
      </p:sp>
      <p:grpSp>
        <p:nvGrpSpPr>
          <p:cNvPr id="20" name="Group 19"/>
          <p:cNvGrpSpPr/>
          <p:nvPr/>
        </p:nvGrpSpPr>
        <p:grpSpPr>
          <a:xfrm>
            <a:off x="381000" y="1676400"/>
            <a:ext cx="8229600" cy="4701064"/>
            <a:chOff x="381000" y="1676400"/>
            <a:chExt cx="8229600" cy="4701064"/>
          </a:xfrm>
        </p:grpSpPr>
        <p:sp>
          <p:nvSpPr>
            <p:cNvPr id="12" name="Rectangle 11"/>
            <p:cNvSpPr/>
            <p:nvPr/>
          </p:nvSpPr>
          <p:spPr>
            <a:xfrm>
              <a:off x="4419600" y="5638800"/>
              <a:ext cx="4038600" cy="738664"/>
            </a:xfrm>
            <a:prstGeom prst="rect">
              <a:avLst/>
            </a:prstGeom>
          </p:spPr>
          <p:txBody>
            <a:bodyPr wrap="square">
              <a:spAutoFit/>
            </a:bodyPr>
            <a:lstStyle/>
            <a:p>
              <a:r>
                <a:rPr lang="en-US" sz="1400" dirty="0" smtClean="0"/>
                <a:t>Possible Homologous Recombination Event (Repair Process)</a:t>
              </a:r>
            </a:p>
            <a:p>
              <a:r>
                <a:rPr lang="en-US" sz="1400" dirty="0" smtClean="0"/>
                <a:t>No Mutation</a:t>
              </a:r>
              <a:endParaRPr lang="en-US" sz="1400" dirty="0"/>
            </a:p>
          </p:txBody>
        </p:sp>
        <p:cxnSp>
          <p:nvCxnSpPr>
            <p:cNvPr id="24" name="Straight Arrow Connector 23"/>
            <p:cNvCxnSpPr/>
            <p:nvPr/>
          </p:nvCxnSpPr>
          <p:spPr>
            <a:xfrm>
              <a:off x="3962400" y="5867400"/>
              <a:ext cx="477253" cy="152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962400" y="6248400"/>
              <a:ext cx="477253" cy="1520"/>
            </a:xfrm>
            <a:prstGeom prst="straightConnector1">
              <a:avLst/>
            </a:prstGeom>
            <a:ln>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086600" y="2743200"/>
              <a:ext cx="1524000" cy="523220"/>
            </a:xfrm>
            <a:prstGeom prst="rect">
              <a:avLst/>
            </a:prstGeom>
            <a:noFill/>
          </p:spPr>
          <p:txBody>
            <a:bodyPr wrap="square" rtlCol="0">
              <a:spAutoFit/>
            </a:bodyPr>
            <a:lstStyle/>
            <a:p>
              <a:r>
                <a:rPr lang="en-US" sz="1400" dirty="0" smtClean="0"/>
                <a:t>Unchanged genotype</a:t>
              </a:r>
              <a:endParaRPr lang="en-US" sz="1400" dirty="0"/>
            </a:p>
          </p:txBody>
        </p:sp>
        <p:sp>
          <p:nvSpPr>
            <p:cNvPr id="17" name="TextBox 16"/>
            <p:cNvSpPr txBox="1"/>
            <p:nvPr/>
          </p:nvSpPr>
          <p:spPr>
            <a:xfrm>
              <a:off x="7086600" y="3505200"/>
              <a:ext cx="1524000" cy="738664"/>
            </a:xfrm>
            <a:prstGeom prst="rect">
              <a:avLst/>
            </a:prstGeom>
            <a:noFill/>
          </p:spPr>
          <p:txBody>
            <a:bodyPr wrap="square" rtlCol="0">
              <a:spAutoFit/>
            </a:bodyPr>
            <a:lstStyle/>
            <a:p>
              <a:r>
                <a:rPr lang="en-US" sz="1400" dirty="0" smtClean="0"/>
                <a:t>Homozygous dominant genotype</a:t>
              </a:r>
              <a:endParaRPr lang="en-US" sz="1400" dirty="0"/>
            </a:p>
          </p:txBody>
        </p:sp>
        <p:sp>
          <p:nvSpPr>
            <p:cNvPr id="18" name="TextBox 17"/>
            <p:cNvSpPr txBox="1"/>
            <p:nvPr/>
          </p:nvSpPr>
          <p:spPr>
            <a:xfrm>
              <a:off x="7086600" y="4419600"/>
              <a:ext cx="1524000" cy="738664"/>
            </a:xfrm>
            <a:prstGeom prst="rect">
              <a:avLst/>
            </a:prstGeom>
            <a:noFill/>
          </p:spPr>
          <p:txBody>
            <a:bodyPr wrap="square" rtlCol="0">
              <a:spAutoFit/>
            </a:bodyPr>
            <a:lstStyle/>
            <a:p>
              <a:r>
                <a:rPr lang="en-US" sz="1400" dirty="0" smtClean="0"/>
                <a:t>Homozygous recessive genotype</a:t>
              </a:r>
              <a:endParaRPr lang="en-US" sz="1400" dirty="0"/>
            </a:p>
          </p:txBody>
        </p:sp>
        <p:pic>
          <p:nvPicPr>
            <p:cNvPr id="40962" name="Picture 2"/>
            <p:cNvPicPr>
              <a:picLocks noChangeAspect="1" noChangeArrowheads="1"/>
            </p:cNvPicPr>
            <p:nvPr/>
          </p:nvPicPr>
          <p:blipFill>
            <a:blip r:embed="rId3"/>
            <a:srcRect/>
            <a:stretch>
              <a:fillRect/>
            </a:stretch>
          </p:blipFill>
          <p:spPr bwMode="auto">
            <a:xfrm>
              <a:off x="381000" y="1676400"/>
              <a:ext cx="6743700" cy="3419475"/>
            </a:xfrm>
            <a:prstGeom prst="rect">
              <a:avLst/>
            </a:prstGeom>
            <a:noFill/>
            <a:ln w="9525">
              <a:noFill/>
              <a:miter lim="800000"/>
              <a:headEnd/>
              <a:tailEnd/>
            </a:ln>
            <a:effectLst/>
          </p:spPr>
        </p:pic>
        <p:sp>
          <p:nvSpPr>
            <p:cNvPr id="11" name="TextBox 10"/>
            <p:cNvSpPr txBox="1"/>
            <p:nvPr/>
          </p:nvSpPr>
          <p:spPr>
            <a:xfrm>
              <a:off x="762000" y="2743200"/>
              <a:ext cx="2045368" cy="323966"/>
            </a:xfrm>
            <a:prstGeom prst="rect">
              <a:avLst/>
            </a:prstGeom>
            <a:noFill/>
          </p:spPr>
          <p:txBody>
            <a:bodyPr wrap="square" rtlCol="0">
              <a:spAutoFit/>
            </a:bodyPr>
            <a:lstStyle/>
            <a:p>
              <a:r>
                <a:rPr lang="en-US" sz="1600" dirty="0" smtClean="0"/>
                <a:t>Induces DNA damage</a:t>
              </a:r>
              <a:endParaRPr lang="en-US" sz="1600" dirty="0"/>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b="1" dirty="0" smtClean="0">
                <a:solidFill>
                  <a:schemeClr val="tx1"/>
                </a:solidFill>
              </a:rPr>
              <a:t>Experimental Procedure </a:t>
            </a:r>
            <a:endParaRPr lang="en-US" b="1" dirty="0">
              <a:solidFill>
                <a:schemeClr val="tx1"/>
              </a:solidFill>
            </a:endParaRPr>
          </a:p>
        </p:txBody>
      </p:sp>
      <p:sp>
        <p:nvSpPr>
          <p:cNvPr id="516" name="Footer Placeholder 5"/>
          <p:cNvSpPr>
            <a:spLocks noGrp="1"/>
          </p:cNvSpPr>
          <p:nvPr>
            <p:ph type="ftr" sz="quarter" idx="16"/>
          </p:nvPr>
        </p:nvSpPr>
        <p:spPr>
          <a:xfrm rot="16200000">
            <a:off x="7284720" y="1493520"/>
            <a:ext cx="3352800" cy="365760"/>
          </a:xfrm>
        </p:spPr>
        <p:txBody>
          <a:bodyPr/>
          <a:lstStyle/>
          <a:p>
            <a:r>
              <a:rPr lang="en-US" sz="2000" b="1" dirty="0" smtClean="0">
                <a:solidFill>
                  <a:schemeClr val="tx1"/>
                </a:solidFill>
              </a:rPr>
              <a:t>Materials and Methods</a:t>
            </a:r>
            <a:endParaRPr lang="en-US" sz="2000" b="1" dirty="0">
              <a:solidFill>
                <a:schemeClr val="tx1"/>
              </a:solidFill>
            </a:endParaRPr>
          </a:p>
        </p:txBody>
      </p:sp>
      <p:grpSp>
        <p:nvGrpSpPr>
          <p:cNvPr id="500" name="Group 499"/>
          <p:cNvGrpSpPr/>
          <p:nvPr/>
        </p:nvGrpSpPr>
        <p:grpSpPr>
          <a:xfrm>
            <a:off x="0" y="1905000"/>
            <a:ext cx="8610600" cy="4276130"/>
            <a:chOff x="0" y="1905000"/>
            <a:chExt cx="8610600" cy="4276130"/>
          </a:xfrm>
        </p:grpSpPr>
        <p:grpSp>
          <p:nvGrpSpPr>
            <p:cNvPr id="519" name="Group 518"/>
            <p:cNvGrpSpPr/>
            <p:nvPr/>
          </p:nvGrpSpPr>
          <p:grpSpPr>
            <a:xfrm>
              <a:off x="0" y="2362199"/>
              <a:ext cx="8582025" cy="2743200"/>
              <a:chOff x="681205" y="1179784"/>
              <a:chExt cx="8205620" cy="2666047"/>
            </a:xfrm>
          </p:grpSpPr>
          <p:grpSp>
            <p:nvGrpSpPr>
              <p:cNvPr id="318" name="Group 317"/>
              <p:cNvGrpSpPr/>
              <p:nvPr/>
            </p:nvGrpSpPr>
            <p:grpSpPr>
              <a:xfrm>
                <a:off x="681205" y="1179784"/>
                <a:ext cx="8205620" cy="2666047"/>
                <a:chOff x="609600" y="2301240"/>
                <a:chExt cx="8305800" cy="2880360"/>
              </a:xfrm>
            </p:grpSpPr>
            <p:grpSp>
              <p:nvGrpSpPr>
                <p:cNvPr id="264" name="Group 263"/>
                <p:cNvGrpSpPr/>
                <p:nvPr/>
              </p:nvGrpSpPr>
              <p:grpSpPr>
                <a:xfrm>
                  <a:off x="1937053" y="2301240"/>
                  <a:ext cx="6673546" cy="1432560"/>
                  <a:chOff x="1251254" y="2377440"/>
                  <a:chExt cx="6673546" cy="1432560"/>
                </a:xfrm>
              </p:grpSpPr>
              <p:grpSp>
                <p:nvGrpSpPr>
                  <p:cNvPr id="261" name="Group 260"/>
                  <p:cNvGrpSpPr/>
                  <p:nvPr/>
                </p:nvGrpSpPr>
                <p:grpSpPr>
                  <a:xfrm>
                    <a:off x="1251254" y="2377440"/>
                    <a:ext cx="6673546" cy="1432560"/>
                    <a:chOff x="1251254" y="2377440"/>
                    <a:chExt cx="6673546" cy="1432560"/>
                  </a:xfrm>
                </p:grpSpPr>
                <p:grpSp>
                  <p:nvGrpSpPr>
                    <p:cNvPr id="249" name="Group 248"/>
                    <p:cNvGrpSpPr/>
                    <p:nvPr/>
                  </p:nvGrpSpPr>
                  <p:grpSpPr>
                    <a:xfrm>
                      <a:off x="1295400" y="2667000"/>
                      <a:ext cx="6629400" cy="1143000"/>
                      <a:chOff x="609600" y="2667000"/>
                      <a:chExt cx="6629400" cy="1143000"/>
                    </a:xfrm>
                  </p:grpSpPr>
                  <p:grpSp>
                    <p:nvGrpSpPr>
                      <p:cNvPr id="164" name="Group 163"/>
                      <p:cNvGrpSpPr/>
                      <p:nvPr/>
                    </p:nvGrpSpPr>
                    <p:grpSpPr>
                      <a:xfrm>
                        <a:off x="609600" y="2667000"/>
                        <a:ext cx="1143000" cy="1143000"/>
                        <a:chOff x="609600" y="2667000"/>
                        <a:chExt cx="1143000" cy="1143000"/>
                      </a:xfrm>
                    </p:grpSpPr>
                    <p:grpSp>
                      <p:nvGrpSpPr>
                        <p:cNvPr id="30" name="Group 29"/>
                        <p:cNvGrpSpPr/>
                        <p:nvPr/>
                      </p:nvGrpSpPr>
                      <p:grpSpPr>
                        <a:xfrm>
                          <a:off x="609600" y="2667000"/>
                          <a:ext cx="457200" cy="1143000"/>
                          <a:chOff x="1828800" y="3048000"/>
                          <a:chExt cx="457200" cy="1143000"/>
                        </a:xfrm>
                      </p:grpSpPr>
                      <p:grpSp>
                        <p:nvGrpSpPr>
                          <p:cNvPr id="29" name="Group 28"/>
                          <p:cNvGrpSpPr/>
                          <p:nvPr/>
                        </p:nvGrpSpPr>
                        <p:grpSpPr>
                          <a:xfrm>
                            <a:off x="1828800" y="3048000"/>
                            <a:ext cx="457200" cy="1143000"/>
                            <a:chOff x="3962400" y="3810000"/>
                            <a:chExt cx="457200" cy="1143000"/>
                          </a:xfrm>
                        </p:grpSpPr>
                        <p:sp>
                          <p:nvSpPr>
                            <p:cNvPr id="3" name="Trapezoid 2"/>
                            <p:cNvSpPr/>
                            <p:nvPr/>
                          </p:nvSpPr>
                          <p:spPr>
                            <a:xfrm rot="10800000">
                              <a:off x="3962400" y="3810000"/>
                              <a:ext cx="457200" cy="1143000"/>
                            </a:xfrm>
                            <a:prstGeom prst="trapezoid">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114800" y="46482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191000" y="45720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1910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1148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191000" y="47244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4038600" y="4572000"/>
                              <a:ext cx="304800"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a:off x="2057400" y="41148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1295400" y="2667000"/>
                          <a:ext cx="457200" cy="1143000"/>
                          <a:chOff x="1828800" y="3048000"/>
                          <a:chExt cx="457200" cy="1143000"/>
                        </a:xfrm>
                      </p:grpSpPr>
                      <p:grpSp>
                        <p:nvGrpSpPr>
                          <p:cNvPr id="32" name="Group 28"/>
                          <p:cNvGrpSpPr/>
                          <p:nvPr/>
                        </p:nvGrpSpPr>
                        <p:grpSpPr>
                          <a:xfrm>
                            <a:off x="1828800" y="3048000"/>
                            <a:ext cx="457200" cy="1143000"/>
                            <a:chOff x="3962400" y="3810000"/>
                            <a:chExt cx="457200" cy="1143000"/>
                          </a:xfrm>
                        </p:grpSpPr>
                        <p:sp>
                          <p:nvSpPr>
                            <p:cNvPr id="34" name="Trapezoid 2"/>
                            <p:cNvSpPr/>
                            <p:nvPr/>
                          </p:nvSpPr>
                          <p:spPr>
                            <a:xfrm rot="10800000">
                              <a:off x="3962400" y="3810000"/>
                              <a:ext cx="457200" cy="1143000"/>
                            </a:xfrm>
                            <a:prstGeom prst="trapezoid">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114800" y="46482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191000" y="45720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1910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1148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191000" y="47244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a:off x="4038600" y="4572000"/>
                              <a:ext cx="304800"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Oval 32"/>
                          <p:cNvSpPr/>
                          <p:nvPr/>
                        </p:nvSpPr>
                        <p:spPr>
                          <a:xfrm>
                            <a:off x="2057400" y="41148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5" name="Group 164"/>
                      <p:cNvGrpSpPr/>
                      <p:nvPr/>
                    </p:nvGrpSpPr>
                    <p:grpSpPr>
                      <a:xfrm>
                        <a:off x="1981200" y="2667000"/>
                        <a:ext cx="1143000" cy="1143000"/>
                        <a:chOff x="609600" y="2667000"/>
                        <a:chExt cx="1143000" cy="1143000"/>
                      </a:xfrm>
                    </p:grpSpPr>
                    <p:grpSp>
                      <p:nvGrpSpPr>
                        <p:cNvPr id="166" name="Group 29"/>
                        <p:cNvGrpSpPr/>
                        <p:nvPr/>
                      </p:nvGrpSpPr>
                      <p:grpSpPr>
                        <a:xfrm>
                          <a:off x="609600" y="2667000"/>
                          <a:ext cx="457200" cy="1143000"/>
                          <a:chOff x="1828800" y="3048000"/>
                          <a:chExt cx="457200" cy="1143000"/>
                        </a:xfrm>
                      </p:grpSpPr>
                      <p:grpSp>
                        <p:nvGrpSpPr>
                          <p:cNvPr id="177" name="Group 28"/>
                          <p:cNvGrpSpPr/>
                          <p:nvPr/>
                        </p:nvGrpSpPr>
                        <p:grpSpPr>
                          <a:xfrm>
                            <a:off x="1828800" y="3048000"/>
                            <a:ext cx="457200" cy="1143000"/>
                            <a:chOff x="3962400" y="3810000"/>
                            <a:chExt cx="457200" cy="1143000"/>
                          </a:xfrm>
                        </p:grpSpPr>
                        <p:sp>
                          <p:nvSpPr>
                            <p:cNvPr id="179" name="Trapezoid 2"/>
                            <p:cNvSpPr/>
                            <p:nvPr/>
                          </p:nvSpPr>
                          <p:spPr>
                            <a:xfrm rot="10800000">
                              <a:off x="3962400" y="3810000"/>
                              <a:ext cx="457200" cy="1143000"/>
                            </a:xfrm>
                            <a:prstGeom prst="trapezoid">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4114800" y="46482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4191000" y="45720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p:cNvSpPr/>
                            <p:nvPr/>
                          </p:nvSpPr>
                          <p:spPr>
                            <a:xfrm>
                              <a:off x="41910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p:nvPr/>
                          </p:nvSpPr>
                          <p:spPr>
                            <a:xfrm>
                              <a:off x="41148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4191000" y="47244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5" name="Straight Connector 184"/>
                            <p:cNvCxnSpPr/>
                            <p:nvPr/>
                          </p:nvCxnSpPr>
                          <p:spPr>
                            <a:xfrm>
                              <a:off x="4038600" y="4572000"/>
                              <a:ext cx="304800"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8" name="Oval 177"/>
                          <p:cNvSpPr/>
                          <p:nvPr/>
                        </p:nvSpPr>
                        <p:spPr>
                          <a:xfrm>
                            <a:off x="2057400" y="41148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7" name="Group 30"/>
                        <p:cNvGrpSpPr/>
                        <p:nvPr/>
                      </p:nvGrpSpPr>
                      <p:grpSpPr>
                        <a:xfrm>
                          <a:off x="1295400" y="2667000"/>
                          <a:ext cx="457200" cy="1143000"/>
                          <a:chOff x="1828800" y="3048000"/>
                          <a:chExt cx="457200" cy="1143000"/>
                        </a:xfrm>
                      </p:grpSpPr>
                      <p:grpSp>
                        <p:nvGrpSpPr>
                          <p:cNvPr id="168" name="Group 28"/>
                          <p:cNvGrpSpPr/>
                          <p:nvPr/>
                        </p:nvGrpSpPr>
                        <p:grpSpPr>
                          <a:xfrm>
                            <a:off x="1828800" y="3048000"/>
                            <a:ext cx="457200" cy="1143000"/>
                            <a:chOff x="3962400" y="3810000"/>
                            <a:chExt cx="457200" cy="1143000"/>
                          </a:xfrm>
                        </p:grpSpPr>
                        <p:sp>
                          <p:nvSpPr>
                            <p:cNvPr id="170" name="Trapezoid 2"/>
                            <p:cNvSpPr/>
                            <p:nvPr/>
                          </p:nvSpPr>
                          <p:spPr>
                            <a:xfrm rot="10800000">
                              <a:off x="3962400" y="3810000"/>
                              <a:ext cx="457200" cy="1143000"/>
                            </a:xfrm>
                            <a:prstGeom prst="trapezoid">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p:cNvSpPr/>
                            <p:nvPr/>
                          </p:nvSpPr>
                          <p:spPr>
                            <a:xfrm>
                              <a:off x="4114800" y="46482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p:cNvSpPr/>
                            <p:nvPr/>
                          </p:nvSpPr>
                          <p:spPr>
                            <a:xfrm>
                              <a:off x="4191000" y="45720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p:cNvSpPr/>
                            <p:nvPr/>
                          </p:nvSpPr>
                          <p:spPr>
                            <a:xfrm>
                              <a:off x="41910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p:cNvSpPr/>
                            <p:nvPr/>
                          </p:nvSpPr>
                          <p:spPr>
                            <a:xfrm>
                              <a:off x="41148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p:cNvSpPr/>
                            <p:nvPr/>
                          </p:nvSpPr>
                          <p:spPr>
                            <a:xfrm>
                              <a:off x="4191000" y="47244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6" name="Straight Connector 175"/>
                            <p:cNvCxnSpPr/>
                            <p:nvPr/>
                          </p:nvCxnSpPr>
                          <p:spPr>
                            <a:xfrm>
                              <a:off x="4038600" y="4572000"/>
                              <a:ext cx="304800"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9" name="Oval 168"/>
                          <p:cNvSpPr/>
                          <p:nvPr/>
                        </p:nvSpPr>
                        <p:spPr>
                          <a:xfrm>
                            <a:off x="2057400" y="41148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86" name="Group 185"/>
                      <p:cNvGrpSpPr/>
                      <p:nvPr/>
                    </p:nvGrpSpPr>
                    <p:grpSpPr>
                      <a:xfrm>
                        <a:off x="3352800" y="2667000"/>
                        <a:ext cx="1143000" cy="1143000"/>
                        <a:chOff x="609600" y="2667000"/>
                        <a:chExt cx="1143000" cy="1143000"/>
                      </a:xfrm>
                    </p:grpSpPr>
                    <p:grpSp>
                      <p:nvGrpSpPr>
                        <p:cNvPr id="187" name="Group 29"/>
                        <p:cNvGrpSpPr/>
                        <p:nvPr/>
                      </p:nvGrpSpPr>
                      <p:grpSpPr>
                        <a:xfrm>
                          <a:off x="609600" y="2667000"/>
                          <a:ext cx="457200" cy="1143000"/>
                          <a:chOff x="1828800" y="3048000"/>
                          <a:chExt cx="457200" cy="1143000"/>
                        </a:xfrm>
                      </p:grpSpPr>
                      <p:grpSp>
                        <p:nvGrpSpPr>
                          <p:cNvPr id="198" name="Group 28"/>
                          <p:cNvGrpSpPr/>
                          <p:nvPr/>
                        </p:nvGrpSpPr>
                        <p:grpSpPr>
                          <a:xfrm>
                            <a:off x="1828800" y="3048000"/>
                            <a:ext cx="457200" cy="1143000"/>
                            <a:chOff x="3962400" y="3810000"/>
                            <a:chExt cx="457200" cy="1143000"/>
                          </a:xfrm>
                        </p:grpSpPr>
                        <p:sp>
                          <p:nvSpPr>
                            <p:cNvPr id="200" name="Trapezoid 2"/>
                            <p:cNvSpPr/>
                            <p:nvPr/>
                          </p:nvSpPr>
                          <p:spPr>
                            <a:xfrm rot="10800000">
                              <a:off x="3962400" y="3810000"/>
                              <a:ext cx="457200" cy="1143000"/>
                            </a:xfrm>
                            <a:prstGeom prst="trapezoid">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4114800" y="46482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4191000" y="45720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41910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p:cNvSpPr/>
                            <p:nvPr/>
                          </p:nvSpPr>
                          <p:spPr>
                            <a:xfrm>
                              <a:off x="41148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p:cNvSpPr/>
                            <p:nvPr/>
                          </p:nvSpPr>
                          <p:spPr>
                            <a:xfrm>
                              <a:off x="4191000" y="47244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4038600" y="4572000"/>
                              <a:ext cx="304800"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9" name="Oval 198"/>
                          <p:cNvSpPr/>
                          <p:nvPr/>
                        </p:nvSpPr>
                        <p:spPr>
                          <a:xfrm>
                            <a:off x="2057400" y="41148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8" name="Group 30"/>
                        <p:cNvGrpSpPr/>
                        <p:nvPr/>
                      </p:nvGrpSpPr>
                      <p:grpSpPr>
                        <a:xfrm>
                          <a:off x="1295400" y="2667000"/>
                          <a:ext cx="457200" cy="1143000"/>
                          <a:chOff x="1828800" y="3048000"/>
                          <a:chExt cx="457200" cy="1143000"/>
                        </a:xfrm>
                      </p:grpSpPr>
                      <p:grpSp>
                        <p:nvGrpSpPr>
                          <p:cNvPr id="189" name="Group 28"/>
                          <p:cNvGrpSpPr/>
                          <p:nvPr/>
                        </p:nvGrpSpPr>
                        <p:grpSpPr>
                          <a:xfrm>
                            <a:off x="1828800" y="3048000"/>
                            <a:ext cx="457200" cy="1143000"/>
                            <a:chOff x="3962400" y="3810000"/>
                            <a:chExt cx="457200" cy="1143000"/>
                          </a:xfrm>
                        </p:grpSpPr>
                        <p:sp>
                          <p:nvSpPr>
                            <p:cNvPr id="191" name="Trapezoid 2"/>
                            <p:cNvSpPr/>
                            <p:nvPr/>
                          </p:nvSpPr>
                          <p:spPr>
                            <a:xfrm rot="10800000">
                              <a:off x="3962400" y="3810000"/>
                              <a:ext cx="457200" cy="1143000"/>
                            </a:xfrm>
                            <a:prstGeom prst="trapezoid">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p:cNvSpPr/>
                            <p:nvPr/>
                          </p:nvSpPr>
                          <p:spPr>
                            <a:xfrm>
                              <a:off x="4114800" y="46482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p:cNvSpPr/>
                            <p:nvPr/>
                          </p:nvSpPr>
                          <p:spPr>
                            <a:xfrm>
                              <a:off x="4191000" y="45720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a:xfrm>
                              <a:off x="41910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41148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4191000" y="47244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7" name="Straight Connector 196"/>
                            <p:cNvCxnSpPr/>
                            <p:nvPr/>
                          </p:nvCxnSpPr>
                          <p:spPr>
                            <a:xfrm>
                              <a:off x="4038600" y="4572000"/>
                              <a:ext cx="304800"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0" name="Oval 189"/>
                          <p:cNvSpPr/>
                          <p:nvPr/>
                        </p:nvSpPr>
                        <p:spPr>
                          <a:xfrm>
                            <a:off x="2057400" y="41148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07" name="Group 206"/>
                      <p:cNvGrpSpPr/>
                      <p:nvPr/>
                    </p:nvGrpSpPr>
                    <p:grpSpPr>
                      <a:xfrm>
                        <a:off x="4724400" y="2667000"/>
                        <a:ext cx="1143000" cy="1143000"/>
                        <a:chOff x="609600" y="2667000"/>
                        <a:chExt cx="1143000" cy="1143000"/>
                      </a:xfrm>
                    </p:grpSpPr>
                    <p:grpSp>
                      <p:nvGrpSpPr>
                        <p:cNvPr id="208" name="Group 29"/>
                        <p:cNvGrpSpPr/>
                        <p:nvPr/>
                      </p:nvGrpSpPr>
                      <p:grpSpPr>
                        <a:xfrm>
                          <a:off x="609600" y="2667000"/>
                          <a:ext cx="457200" cy="1143000"/>
                          <a:chOff x="1828800" y="3048000"/>
                          <a:chExt cx="457200" cy="1143000"/>
                        </a:xfrm>
                      </p:grpSpPr>
                      <p:grpSp>
                        <p:nvGrpSpPr>
                          <p:cNvPr id="219" name="Group 28"/>
                          <p:cNvGrpSpPr/>
                          <p:nvPr/>
                        </p:nvGrpSpPr>
                        <p:grpSpPr>
                          <a:xfrm>
                            <a:off x="1828800" y="3048000"/>
                            <a:ext cx="457200" cy="1143000"/>
                            <a:chOff x="3962400" y="3810000"/>
                            <a:chExt cx="457200" cy="1143000"/>
                          </a:xfrm>
                        </p:grpSpPr>
                        <p:sp>
                          <p:nvSpPr>
                            <p:cNvPr id="221" name="Trapezoid 2"/>
                            <p:cNvSpPr/>
                            <p:nvPr/>
                          </p:nvSpPr>
                          <p:spPr>
                            <a:xfrm rot="10800000">
                              <a:off x="3962400" y="3810000"/>
                              <a:ext cx="457200" cy="1143000"/>
                            </a:xfrm>
                            <a:prstGeom prst="trapezoid">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p:cNvSpPr/>
                            <p:nvPr/>
                          </p:nvSpPr>
                          <p:spPr>
                            <a:xfrm>
                              <a:off x="4114800" y="46482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p:cNvSpPr/>
                            <p:nvPr/>
                          </p:nvSpPr>
                          <p:spPr>
                            <a:xfrm>
                              <a:off x="4191000" y="45720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p:cNvSpPr/>
                            <p:nvPr/>
                          </p:nvSpPr>
                          <p:spPr>
                            <a:xfrm>
                              <a:off x="41910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p:nvPr/>
                          </p:nvSpPr>
                          <p:spPr>
                            <a:xfrm>
                              <a:off x="41148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p:cNvSpPr/>
                            <p:nvPr/>
                          </p:nvSpPr>
                          <p:spPr>
                            <a:xfrm>
                              <a:off x="4191000" y="47244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7" name="Straight Connector 226"/>
                            <p:cNvCxnSpPr/>
                            <p:nvPr/>
                          </p:nvCxnSpPr>
                          <p:spPr>
                            <a:xfrm>
                              <a:off x="4038600" y="4572000"/>
                              <a:ext cx="304800"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0" name="Oval 219"/>
                          <p:cNvSpPr/>
                          <p:nvPr/>
                        </p:nvSpPr>
                        <p:spPr>
                          <a:xfrm>
                            <a:off x="2057400" y="41148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9" name="Group 30"/>
                        <p:cNvGrpSpPr/>
                        <p:nvPr/>
                      </p:nvGrpSpPr>
                      <p:grpSpPr>
                        <a:xfrm>
                          <a:off x="1295400" y="2667000"/>
                          <a:ext cx="457200" cy="1143000"/>
                          <a:chOff x="1828800" y="3048000"/>
                          <a:chExt cx="457200" cy="1143000"/>
                        </a:xfrm>
                      </p:grpSpPr>
                      <p:grpSp>
                        <p:nvGrpSpPr>
                          <p:cNvPr id="210" name="Group 28"/>
                          <p:cNvGrpSpPr/>
                          <p:nvPr/>
                        </p:nvGrpSpPr>
                        <p:grpSpPr>
                          <a:xfrm>
                            <a:off x="1828800" y="3048000"/>
                            <a:ext cx="457200" cy="1143000"/>
                            <a:chOff x="3962400" y="3810000"/>
                            <a:chExt cx="457200" cy="1143000"/>
                          </a:xfrm>
                        </p:grpSpPr>
                        <p:sp>
                          <p:nvSpPr>
                            <p:cNvPr id="212" name="Trapezoid 2"/>
                            <p:cNvSpPr/>
                            <p:nvPr/>
                          </p:nvSpPr>
                          <p:spPr>
                            <a:xfrm rot="10800000">
                              <a:off x="3962400" y="3810000"/>
                              <a:ext cx="457200" cy="1143000"/>
                            </a:xfrm>
                            <a:prstGeom prst="trapezoid">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4114800" y="46482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4191000" y="45720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41910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41148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4191000" y="47244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8" name="Straight Connector 217"/>
                            <p:cNvCxnSpPr/>
                            <p:nvPr/>
                          </p:nvCxnSpPr>
                          <p:spPr>
                            <a:xfrm>
                              <a:off x="4038600" y="4572000"/>
                              <a:ext cx="304800"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1" name="Oval 210"/>
                          <p:cNvSpPr/>
                          <p:nvPr/>
                        </p:nvSpPr>
                        <p:spPr>
                          <a:xfrm>
                            <a:off x="2057400" y="41148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8" name="Group 227"/>
                      <p:cNvGrpSpPr/>
                      <p:nvPr/>
                    </p:nvGrpSpPr>
                    <p:grpSpPr>
                      <a:xfrm>
                        <a:off x="6096000" y="2667000"/>
                        <a:ext cx="1143000" cy="1143000"/>
                        <a:chOff x="609600" y="2667000"/>
                        <a:chExt cx="1143000" cy="1143000"/>
                      </a:xfrm>
                    </p:grpSpPr>
                    <p:grpSp>
                      <p:nvGrpSpPr>
                        <p:cNvPr id="229" name="Group 29"/>
                        <p:cNvGrpSpPr/>
                        <p:nvPr/>
                      </p:nvGrpSpPr>
                      <p:grpSpPr>
                        <a:xfrm>
                          <a:off x="609600" y="2667000"/>
                          <a:ext cx="457200" cy="1143000"/>
                          <a:chOff x="1828800" y="3048000"/>
                          <a:chExt cx="457200" cy="1143000"/>
                        </a:xfrm>
                      </p:grpSpPr>
                      <p:grpSp>
                        <p:nvGrpSpPr>
                          <p:cNvPr id="240" name="Group 28"/>
                          <p:cNvGrpSpPr/>
                          <p:nvPr/>
                        </p:nvGrpSpPr>
                        <p:grpSpPr>
                          <a:xfrm>
                            <a:off x="1828800" y="3048000"/>
                            <a:ext cx="457200" cy="1143000"/>
                            <a:chOff x="3962400" y="3810000"/>
                            <a:chExt cx="457200" cy="1143000"/>
                          </a:xfrm>
                        </p:grpSpPr>
                        <p:sp>
                          <p:nvSpPr>
                            <p:cNvPr id="242" name="Trapezoid 2"/>
                            <p:cNvSpPr/>
                            <p:nvPr/>
                          </p:nvSpPr>
                          <p:spPr>
                            <a:xfrm rot="10800000">
                              <a:off x="3962400" y="3810000"/>
                              <a:ext cx="457200" cy="1143000"/>
                            </a:xfrm>
                            <a:prstGeom prst="trapezoid">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p:cNvSpPr/>
                            <p:nvPr/>
                          </p:nvSpPr>
                          <p:spPr>
                            <a:xfrm>
                              <a:off x="4114800" y="46482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p:cNvSpPr/>
                            <p:nvPr/>
                          </p:nvSpPr>
                          <p:spPr>
                            <a:xfrm>
                              <a:off x="4191000" y="45720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p:cNvSpPr/>
                            <p:nvPr/>
                          </p:nvSpPr>
                          <p:spPr>
                            <a:xfrm>
                              <a:off x="41910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1148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Oval 246"/>
                            <p:cNvSpPr/>
                            <p:nvPr/>
                          </p:nvSpPr>
                          <p:spPr>
                            <a:xfrm>
                              <a:off x="4191000" y="47244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8" name="Straight Connector 247"/>
                            <p:cNvCxnSpPr/>
                            <p:nvPr/>
                          </p:nvCxnSpPr>
                          <p:spPr>
                            <a:xfrm>
                              <a:off x="4038600" y="4572000"/>
                              <a:ext cx="304800"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1" name="Oval 240"/>
                          <p:cNvSpPr/>
                          <p:nvPr/>
                        </p:nvSpPr>
                        <p:spPr>
                          <a:xfrm>
                            <a:off x="2057400" y="41148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0" name="Group 30"/>
                        <p:cNvGrpSpPr/>
                        <p:nvPr/>
                      </p:nvGrpSpPr>
                      <p:grpSpPr>
                        <a:xfrm>
                          <a:off x="1295400" y="2667000"/>
                          <a:ext cx="457200" cy="1143000"/>
                          <a:chOff x="1828800" y="3048000"/>
                          <a:chExt cx="457200" cy="1143000"/>
                        </a:xfrm>
                      </p:grpSpPr>
                      <p:grpSp>
                        <p:nvGrpSpPr>
                          <p:cNvPr id="231" name="Group 28"/>
                          <p:cNvGrpSpPr/>
                          <p:nvPr/>
                        </p:nvGrpSpPr>
                        <p:grpSpPr>
                          <a:xfrm>
                            <a:off x="1828800" y="3048000"/>
                            <a:ext cx="457200" cy="1143000"/>
                            <a:chOff x="3962400" y="3810000"/>
                            <a:chExt cx="457200" cy="1143000"/>
                          </a:xfrm>
                        </p:grpSpPr>
                        <p:sp>
                          <p:nvSpPr>
                            <p:cNvPr id="233" name="Trapezoid 2"/>
                            <p:cNvSpPr/>
                            <p:nvPr/>
                          </p:nvSpPr>
                          <p:spPr>
                            <a:xfrm rot="10800000">
                              <a:off x="3962400" y="3810000"/>
                              <a:ext cx="457200" cy="1143000"/>
                            </a:xfrm>
                            <a:prstGeom prst="trapezoid">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p:cNvSpPr/>
                            <p:nvPr/>
                          </p:nvSpPr>
                          <p:spPr>
                            <a:xfrm>
                              <a:off x="4114800" y="46482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4191000" y="45720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41910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p:nvPr/>
                          </p:nvSpPr>
                          <p:spPr>
                            <a:xfrm>
                              <a:off x="41148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p:nvPr/>
                          </p:nvSpPr>
                          <p:spPr>
                            <a:xfrm>
                              <a:off x="4191000" y="47244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9" name="Straight Connector 238"/>
                            <p:cNvCxnSpPr/>
                            <p:nvPr/>
                          </p:nvCxnSpPr>
                          <p:spPr>
                            <a:xfrm>
                              <a:off x="4038600" y="4572000"/>
                              <a:ext cx="304800"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2" name="Oval 231"/>
                          <p:cNvSpPr/>
                          <p:nvPr/>
                        </p:nvSpPr>
                        <p:spPr>
                          <a:xfrm>
                            <a:off x="2057400" y="41148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250" name="TextBox 249"/>
                    <p:cNvSpPr txBox="1"/>
                    <p:nvPr/>
                  </p:nvSpPr>
                  <p:spPr>
                    <a:xfrm>
                      <a:off x="1251254" y="2377440"/>
                      <a:ext cx="533400" cy="276999"/>
                    </a:xfrm>
                    <a:prstGeom prst="rect">
                      <a:avLst/>
                    </a:prstGeom>
                    <a:noFill/>
                  </p:spPr>
                  <p:txBody>
                    <a:bodyPr wrap="square" rtlCol="0">
                      <a:spAutoFit/>
                    </a:bodyPr>
                    <a:lstStyle/>
                    <a:p>
                      <a:r>
                        <a:rPr lang="en-US" sz="1200" dirty="0" smtClean="0"/>
                        <a:t>0%</a:t>
                      </a:r>
                      <a:endParaRPr lang="en-US" sz="1200" dirty="0"/>
                    </a:p>
                  </p:txBody>
                </p:sp>
                <p:sp>
                  <p:nvSpPr>
                    <p:cNvPr id="251" name="TextBox 250"/>
                    <p:cNvSpPr txBox="1"/>
                    <p:nvPr/>
                  </p:nvSpPr>
                  <p:spPr>
                    <a:xfrm>
                      <a:off x="1914981" y="2377441"/>
                      <a:ext cx="685800" cy="277000"/>
                    </a:xfrm>
                    <a:prstGeom prst="rect">
                      <a:avLst/>
                    </a:prstGeom>
                    <a:noFill/>
                  </p:spPr>
                  <p:txBody>
                    <a:bodyPr wrap="square" rtlCol="0">
                      <a:spAutoFit/>
                    </a:bodyPr>
                    <a:lstStyle/>
                    <a:p>
                      <a:r>
                        <a:rPr lang="en-US" sz="1200" dirty="0" smtClean="0"/>
                        <a:t>0.005%</a:t>
                      </a:r>
                      <a:endParaRPr lang="en-US" sz="1200" dirty="0"/>
                    </a:p>
                  </p:txBody>
                </p:sp>
              </p:grpSp>
              <p:sp>
                <p:nvSpPr>
                  <p:cNvPr id="252" name="TextBox 251"/>
                  <p:cNvSpPr txBox="1"/>
                  <p:nvPr/>
                </p:nvSpPr>
                <p:spPr>
                  <a:xfrm>
                    <a:off x="2578707" y="2377441"/>
                    <a:ext cx="609600" cy="276999"/>
                  </a:xfrm>
                  <a:prstGeom prst="rect">
                    <a:avLst/>
                  </a:prstGeom>
                  <a:noFill/>
                </p:spPr>
                <p:txBody>
                  <a:bodyPr wrap="square" rtlCol="0">
                    <a:spAutoFit/>
                  </a:bodyPr>
                  <a:lstStyle/>
                  <a:p>
                    <a:r>
                      <a:rPr lang="en-US" sz="1200" dirty="0" smtClean="0"/>
                      <a:t>0.01%</a:t>
                    </a:r>
                    <a:endParaRPr lang="en-US" sz="1200" dirty="0"/>
                  </a:p>
                </p:txBody>
              </p:sp>
            </p:grpSp>
            <p:grpSp>
              <p:nvGrpSpPr>
                <p:cNvPr id="317" name="Group 316"/>
                <p:cNvGrpSpPr/>
                <p:nvPr/>
              </p:nvGrpSpPr>
              <p:grpSpPr>
                <a:xfrm>
                  <a:off x="609600" y="3821430"/>
                  <a:ext cx="8305800" cy="1360170"/>
                  <a:chOff x="609600" y="3821430"/>
                  <a:chExt cx="8305800" cy="1360170"/>
                </a:xfrm>
              </p:grpSpPr>
              <p:grpSp>
                <p:nvGrpSpPr>
                  <p:cNvPr id="316" name="Group 315"/>
                  <p:cNvGrpSpPr/>
                  <p:nvPr/>
                </p:nvGrpSpPr>
                <p:grpSpPr>
                  <a:xfrm>
                    <a:off x="609600" y="3821430"/>
                    <a:ext cx="7924800" cy="1360170"/>
                    <a:chOff x="609600" y="3821430"/>
                    <a:chExt cx="7924800" cy="1360170"/>
                  </a:xfrm>
                </p:grpSpPr>
                <p:cxnSp>
                  <p:nvCxnSpPr>
                    <p:cNvPr id="267" name="Straight Arrow Connector 266"/>
                    <p:cNvCxnSpPr/>
                    <p:nvPr/>
                  </p:nvCxnSpPr>
                  <p:spPr>
                    <a:xfrm rot="10800000" flipV="1">
                      <a:off x="1295400" y="3821430"/>
                      <a:ext cx="789147" cy="67437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0" name="Straight Arrow Connector 269"/>
                    <p:cNvCxnSpPr/>
                    <p:nvPr/>
                  </p:nvCxnSpPr>
                  <p:spPr>
                    <a:xfrm rot="10800000" flipV="1">
                      <a:off x="2057403" y="3821431"/>
                      <a:ext cx="690873" cy="67436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1" name="Straight Arrow Connector 270"/>
                    <p:cNvCxnSpPr/>
                    <p:nvPr/>
                  </p:nvCxnSpPr>
                  <p:spPr>
                    <a:xfrm rot="10800000" flipV="1">
                      <a:off x="2748274" y="3821430"/>
                      <a:ext cx="663727" cy="61722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2" name="Straight Arrow Connector 271"/>
                    <p:cNvCxnSpPr/>
                    <p:nvPr/>
                  </p:nvCxnSpPr>
                  <p:spPr>
                    <a:xfrm rot="10800000" flipV="1">
                      <a:off x="3559496" y="3821430"/>
                      <a:ext cx="589979" cy="61722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3" name="Straight Arrow Connector 272"/>
                    <p:cNvCxnSpPr/>
                    <p:nvPr/>
                  </p:nvCxnSpPr>
                  <p:spPr>
                    <a:xfrm rot="5400000">
                      <a:off x="4246477" y="3871926"/>
                      <a:ext cx="617220" cy="51623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a:endCxn id="296" idx="0"/>
                    </p:cNvCxnSpPr>
                    <p:nvPr/>
                  </p:nvCxnSpPr>
                  <p:spPr>
                    <a:xfrm rot="5400000">
                      <a:off x="5065828" y="3937205"/>
                      <a:ext cx="674370" cy="4428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5" name="Straight Arrow Connector 274"/>
                    <p:cNvCxnSpPr/>
                    <p:nvPr/>
                  </p:nvCxnSpPr>
                  <p:spPr>
                    <a:xfrm rot="5400000">
                      <a:off x="5816790" y="4024443"/>
                      <a:ext cx="674372" cy="26834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6" name="Straight Arrow Connector 275"/>
                    <p:cNvCxnSpPr>
                      <a:endCxn id="299" idx="0"/>
                    </p:cNvCxnSpPr>
                    <p:nvPr/>
                  </p:nvCxnSpPr>
                  <p:spPr>
                    <a:xfrm rot="5400000">
                      <a:off x="6567753" y="4111677"/>
                      <a:ext cx="674370" cy="9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p:nvPr/>
                  </p:nvCxnSpPr>
                  <p:spPr>
                    <a:xfrm rot="16200000" flipH="1">
                      <a:off x="7355195" y="4155588"/>
                      <a:ext cx="674368" cy="605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a:endCxn id="314" idx="0"/>
                    </p:cNvCxnSpPr>
                    <p:nvPr/>
                  </p:nvCxnSpPr>
                  <p:spPr>
                    <a:xfrm rot="16200000" flipH="1">
                      <a:off x="8143429" y="4104829"/>
                      <a:ext cx="674368" cy="10757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9" name="Oval 278"/>
                    <p:cNvSpPr/>
                    <p:nvPr/>
                  </p:nvSpPr>
                  <p:spPr>
                    <a:xfrm>
                      <a:off x="609600" y="4495800"/>
                      <a:ext cx="762000" cy="68580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p:cNvSpPr/>
                    <p:nvPr/>
                  </p:nvSpPr>
                  <p:spPr>
                    <a:xfrm>
                      <a:off x="1447800" y="4495800"/>
                      <a:ext cx="762000" cy="68580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p:nvPr/>
                  </p:nvSpPr>
                  <p:spPr>
                    <a:xfrm>
                      <a:off x="2286000" y="4495800"/>
                      <a:ext cx="762000" cy="68580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p:nvPr/>
                  </p:nvSpPr>
                  <p:spPr>
                    <a:xfrm>
                      <a:off x="3124200" y="4495800"/>
                      <a:ext cx="762000" cy="68580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p:cNvSpPr/>
                    <p:nvPr/>
                  </p:nvSpPr>
                  <p:spPr>
                    <a:xfrm>
                      <a:off x="3962400" y="4495800"/>
                      <a:ext cx="762000" cy="68580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p:nvPr/>
                  </p:nvSpPr>
                  <p:spPr>
                    <a:xfrm>
                      <a:off x="4800600" y="4495800"/>
                      <a:ext cx="762000" cy="68580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p:nvPr/>
                  </p:nvSpPr>
                  <p:spPr>
                    <a:xfrm>
                      <a:off x="5638800" y="4495800"/>
                      <a:ext cx="762000" cy="68580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p:cNvSpPr/>
                    <p:nvPr/>
                  </p:nvSpPr>
                  <p:spPr>
                    <a:xfrm>
                      <a:off x="6477000" y="4495800"/>
                      <a:ext cx="762000" cy="68580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p:cNvSpPr/>
                    <p:nvPr/>
                  </p:nvSpPr>
                  <p:spPr>
                    <a:xfrm>
                      <a:off x="7315200" y="4495800"/>
                      <a:ext cx="762000" cy="68580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4" name="Oval 313"/>
                  <p:cNvSpPr/>
                  <p:nvPr/>
                </p:nvSpPr>
                <p:spPr>
                  <a:xfrm>
                    <a:off x="8153400" y="4495800"/>
                    <a:ext cx="762000" cy="68580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98" name="Oval 297"/>
              <p:cNvSpPr/>
              <p:nvPr/>
            </p:nvSpPr>
            <p:spPr>
              <a:xfrm flipV="1">
                <a:off x="1066800" y="3617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Oval 300"/>
              <p:cNvSpPr/>
              <p:nvPr/>
            </p:nvSpPr>
            <p:spPr>
              <a:xfrm flipV="1">
                <a:off x="1219200" y="3617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Oval 301"/>
              <p:cNvSpPr/>
              <p:nvPr/>
            </p:nvSpPr>
            <p:spPr>
              <a:xfrm flipV="1">
                <a:off x="1143000" y="35410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Oval 308"/>
              <p:cNvSpPr/>
              <p:nvPr/>
            </p:nvSpPr>
            <p:spPr>
              <a:xfrm flipV="1">
                <a:off x="914400" y="35410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p:cNvSpPr/>
              <p:nvPr/>
            </p:nvSpPr>
            <p:spPr>
              <a:xfrm flipV="1">
                <a:off x="990600" y="35410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p:cNvSpPr/>
              <p:nvPr/>
            </p:nvSpPr>
            <p:spPr>
              <a:xfrm flipV="1">
                <a:off x="1066800" y="34648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p:cNvSpPr/>
              <p:nvPr/>
            </p:nvSpPr>
            <p:spPr>
              <a:xfrm flipV="1">
                <a:off x="914400" y="33886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Oval 319"/>
              <p:cNvSpPr/>
              <p:nvPr/>
            </p:nvSpPr>
            <p:spPr>
              <a:xfrm flipV="1">
                <a:off x="990600" y="33886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Oval 320"/>
              <p:cNvSpPr/>
              <p:nvPr/>
            </p:nvSpPr>
            <p:spPr>
              <a:xfrm flipV="1">
                <a:off x="857250" y="3298146"/>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Oval 321"/>
              <p:cNvSpPr/>
              <p:nvPr/>
            </p:nvSpPr>
            <p:spPr>
              <a:xfrm flipV="1">
                <a:off x="959644" y="32743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Oval 327"/>
              <p:cNvSpPr/>
              <p:nvPr/>
            </p:nvSpPr>
            <p:spPr>
              <a:xfrm flipV="1">
                <a:off x="1250157" y="336005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Oval 328"/>
              <p:cNvSpPr/>
              <p:nvPr/>
            </p:nvSpPr>
            <p:spPr>
              <a:xfrm flipV="1">
                <a:off x="1295400" y="35410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Oval 329"/>
              <p:cNvSpPr/>
              <p:nvPr/>
            </p:nvSpPr>
            <p:spPr>
              <a:xfrm flipV="1">
                <a:off x="1219200" y="34648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Oval 330"/>
              <p:cNvSpPr/>
              <p:nvPr/>
            </p:nvSpPr>
            <p:spPr>
              <a:xfrm flipV="1">
                <a:off x="1066800" y="33886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Oval 344"/>
              <p:cNvSpPr/>
              <p:nvPr/>
            </p:nvSpPr>
            <p:spPr>
              <a:xfrm flipV="1">
                <a:off x="990600" y="34648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Oval 345"/>
              <p:cNvSpPr/>
              <p:nvPr/>
            </p:nvSpPr>
            <p:spPr>
              <a:xfrm flipV="1">
                <a:off x="1143000" y="3236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Oval 348"/>
              <p:cNvSpPr/>
              <p:nvPr/>
            </p:nvSpPr>
            <p:spPr>
              <a:xfrm flipV="1">
                <a:off x="1202531" y="35791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Oval 349"/>
              <p:cNvSpPr/>
              <p:nvPr/>
            </p:nvSpPr>
            <p:spPr>
              <a:xfrm flipV="1">
                <a:off x="1126331" y="35029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Oval 352"/>
              <p:cNvSpPr/>
              <p:nvPr/>
            </p:nvSpPr>
            <p:spPr>
              <a:xfrm flipV="1">
                <a:off x="914400" y="3693433"/>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Oval 353"/>
              <p:cNvSpPr/>
              <p:nvPr/>
            </p:nvSpPr>
            <p:spPr>
              <a:xfrm flipV="1">
                <a:off x="1000125" y="3662477"/>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Oval 354"/>
              <p:cNvSpPr/>
              <p:nvPr/>
            </p:nvSpPr>
            <p:spPr>
              <a:xfrm flipV="1">
                <a:off x="1066800" y="36934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Oval 355"/>
              <p:cNvSpPr/>
              <p:nvPr/>
            </p:nvSpPr>
            <p:spPr>
              <a:xfrm flipV="1">
                <a:off x="1143000" y="3617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Oval 356"/>
              <p:cNvSpPr/>
              <p:nvPr/>
            </p:nvSpPr>
            <p:spPr>
              <a:xfrm flipV="1">
                <a:off x="838200" y="35410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Oval 357"/>
              <p:cNvSpPr/>
              <p:nvPr/>
            </p:nvSpPr>
            <p:spPr>
              <a:xfrm flipV="1">
                <a:off x="762000" y="34648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Oval 358"/>
              <p:cNvSpPr/>
              <p:nvPr/>
            </p:nvSpPr>
            <p:spPr>
              <a:xfrm flipV="1">
                <a:off x="940594" y="3576753"/>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p:cNvSpPr/>
              <p:nvPr/>
            </p:nvSpPr>
            <p:spPr>
              <a:xfrm flipV="1">
                <a:off x="838200" y="363628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p:cNvSpPr/>
              <p:nvPr/>
            </p:nvSpPr>
            <p:spPr>
              <a:xfrm flipV="1">
                <a:off x="1066800" y="3617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p:cNvSpPr/>
              <p:nvPr/>
            </p:nvSpPr>
            <p:spPr>
              <a:xfrm flipV="1">
                <a:off x="1219200" y="3617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p:cNvSpPr/>
              <p:nvPr/>
            </p:nvSpPr>
            <p:spPr>
              <a:xfrm flipV="1">
                <a:off x="838200" y="33886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p:cNvSpPr/>
              <p:nvPr/>
            </p:nvSpPr>
            <p:spPr>
              <a:xfrm flipV="1">
                <a:off x="990600" y="33124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p:cNvSpPr/>
              <p:nvPr/>
            </p:nvSpPr>
            <p:spPr>
              <a:xfrm flipV="1">
                <a:off x="914400" y="34648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p:cNvSpPr/>
              <p:nvPr/>
            </p:nvSpPr>
            <p:spPr>
              <a:xfrm flipV="1">
                <a:off x="1295400" y="3617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p:cNvSpPr/>
              <p:nvPr/>
            </p:nvSpPr>
            <p:spPr>
              <a:xfrm flipV="1">
                <a:off x="762000" y="33886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p:cNvSpPr/>
              <p:nvPr/>
            </p:nvSpPr>
            <p:spPr>
              <a:xfrm flipV="1">
                <a:off x="914400" y="34648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p:cNvSpPr/>
              <p:nvPr/>
            </p:nvSpPr>
            <p:spPr>
              <a:xfrm flipV="1">
                <a:off x="990600" y="34648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p:cNvSpPr/>
              <p:nvPr/>
            </p:nvSpPr>
            <p:spPr>
              <a:xfrm flipV="1">
                <a:off x="857250" y="3374346"/>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p:cNvSpPr/>
              <p:nvPr/>
            </p:nvSpPr>
            <p:spPr>
              <a:xfrm flipV="1">
                <a:off x="1143000" y="3236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1" name="Group 380"/>
              <p:cNvGrpSpPr/>
              <p:nvPr/>
            </p:nvGrpSpPr>
            <p:grpSpPr>
              <a:xfrm>
                <a:off x="762000" y="3283859"/>
                <a:ext cx="595788" cy="531494"/>
                <a:chOff x="609600" y="5686425"/>
                <a:chExt cx="595788" cy="531494"/>
              </a:xfrm>
            </p:grpSpPr>
            <p:grpSp>
              <p:nvGrpSpPr>
                <p:cNvPr id="348" name="Group 347"/>
                <p:cNvGrpSpPr/>
                <p:nvPr/>
              </p:nvGrpSpPr>
              <p:grpSpPr>
                <a:xfrm>
                  <a:off x="609600" y="5791200"/>
                  <a:ext cx="579119" cy="426719"/>
                  <a:chOff x="609600" y="5791200"/>
                  <a:chExt cx="579119" cy="426719"/>
                </a:xfrm>
              </p:grpSpPr>
              <p:sp>
                <p:nvSpPr>
                  <p:cNvPr id="266" name="Oval 265"/>
                  <p:cNvSpPr/>
                  <p:nvPr/>
                </p:nvSpPr>
                <p:spPr>
                  <a:xfrm flipV="1">
                    <a:off x="762000" y="617219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p:nvPr/>
                </p:nvSpPr>
                <p:spPr>
                  <a:xfrm flipV="1">
                    <a:off x="847725" y="6141243"/>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p:cNvSpPr/>
                  <p:nvPr/>
                </p:nvSpPr>
                <p:spPr>
                  <a:xfrm flipV="1">
                    <a:off x="914400" y="6172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p:cNvSpPr/>
                  <p:nvPr/>
                </p:nvSpPr>
                <p:spPr>
                  <a:xfrm flipV="1">
                    <a:off x="9906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val 302"/>
                  <p:cNvSpPr/>
                  <p:nvPr/>
                </p:nvSpPr>
                <p:spPr>
                  <a:xfrm flipV="1">
                    <a:off x="685800" y="60198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Oval 303"/>
                  <p:cNvSpPr/>
                  <p:nvPr/>
                </p:nvSpPr>
                <p:spPr>
                  <a:xfrm flipV="1">
                    <a:off x="609600" y="59436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val 304"/>
                  <p:cNvSpPr/>
                  <p:nvPr/>
                </p:nvSpPr>
                <p:spPr>
                  <a:xfrm flipV="1">
                    <a:off x="788194" y="605551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Oval 305"/>
                  <p:cNvSpPr/>
                  <p:nvPr/>
                </p:nvSpPr>
                <p:spPr>
                  <a:xfrm flipV="1">
                    <a:off x="685800" y="611505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Oval 306"/>
                  <p:cNvSpPr/>
                  <p:nvPr/>
                </p:nvSpPr>
                <p:spPr>
                  <a:xfrm flipV="1">
                    <a:off x="9144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Oval 307"/>
                  <p:cNvSpPr/>
                  <p:nvPr/>
                </p:nvSpPr>
                <p:spPr>
                  <a:xfrm flipV="1">
                    <a:off x="10668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p:cNvSpPr/>
                  <p:nvPr/>
                </p:nvSpPr>
                <p:spPr>
                  <a:xfrm flipV="1">
                    <a:off x="685800" y="58674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Oval 318"/>
                  <p:cNvSpPr/>
                  <p:nvPr/>
                </p:nvSpPr>
                <p:spPr>
                  <a:xfrm flipV="1">
                    <a:off x="6096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Oval 324"/>
                  <p:cNvSpPr/>
                  <p:nvPr/>
                </p:nvSpPr>
                <p:spPr>
                  <a:xfrm flipV="1">
                    <a:off x="762000" y="59436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Oval 331"/>
                  <p:cNvSpPr/>
                  <p:nvPr/>
                </p:nvSpPr>
                <p:spPr>
                  <a:xfrm flipV="1">
                    <a:off x="11430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Oval 346"/>
                  <p:cNvSpPr/>
                  <p:nvPr/>
                </p:nvSpPr>
                <p:spPr>
                  <a:xfrm flipV="1">
                    <a:off x="609600" y="58674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0" name="Group 379"/>
                <p:cNvGrpSpPr/>
                <p:nvPr/>
              </p:nvGrpSpPr>
              <p:grpSpPr>
                <a:xfrm>
                  <a:off x="704850" y="5686425"/>
                  <a:ext cx="500538" cy="340994"/>
                  <a:chOff x="704850" y="5686425"/>
                  <a:chExt cx="500538" cy="340994"/>
                </a:xfrm>
              </p:grpSpPr>
              <p:sp>
                <p:nvSpPr>
                  <p:cNvPr id="323" name="Oval 322"/>
                  <p:cNvSpPr/>
                  <p:nvPr/>
                </p:nvSpPr>
                <p:spPr>
                  <a:xfrm flipV="1">
                    <a:off x="990600" y="5715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Oval 323"/>
                  <p:cNvSpPr/>
                  <p:nvPr/>
                </p:nvSpPr>
                <p:spPr>
                  <a:xfrm flipV="1">
                    <a:off x="1040606" y="5834062"/>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Oval 325"/>
                  <p:cNvSpPr/>
                  <p:nvPr/>
                </p:nvSpPr>
                <p:spPr>
                  <a:xfrm flipV="1">
                    <a:off x="1143000" y="58674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Oval 326"/>
                  <p:cNvSpPr/>
                  <p:nvPr/>
                </p:nvSpPr>
                <p:spPr>
                  <a:xfrm flipV="1">
                    <a:off x="1159669" y="59817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Oval 350"/>
                  <p:cNvSpPr/>
                  <p:nvPr/>
                </p:nvSpPr>
                <p:spPr>
                  <a:xfrm flipV="1">
                    <a:off x="1143000" y="59436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p:cNvSpPr/>
                  <p:nvPr/>
                </p:nvSpPr>
                <p:spPr>
                  <a:xfrm flipV="1">
                    <a:off x="9144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p:cNvSpPr/>
                  <p:nvPr/>
                </p:nvSpPr>
                <p:spPr>
                  <a:xfrm flipV="1">
                    <a:off x="1097757" y="5686425"/>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p:cNvSpPr/>
                  <p:nvPr/>
                </p:nvSpPr>
                <p:spPr>
                  <a:xfrm flipV="1">
                    <a:off x="10668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Oval 374"/>
                  <p:cNvSpPr/>
                  <p:nvPr/>
                </p:nvSpPr>
                <p:spPr>
                  <a:xfrm flipV="1">
                    <a:off x="914400" y="5715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Oval 375"/>
                  <p:cNvSpPr/>
                  <p:nvPr/>
                </p:nvSpPr>
                <p:spPr>
                  <a:xfrm flipV="1">
                    <a:off x="973931" y="58293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Oval 376"/>
                  <p:cNvSpPr/>
                  <p:nvPr/>
                </p:nvSpPr>
                <p:spPr>
                  <a:xfrm flipV="1">
                    <a:off x="7620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Oval 377"/>
                  <p:cNvSpPr/>
                  <p:nvPr/>
                </p:nvSpPr>
                <p:spPr>
                  <a:xfrm flipV="1">
                    <a:off x="8382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Oval 378"/>
                  <p:cNvSpPr/>
                  <p:nvPr/>
                </p:nvSpPr>
                <p:spPr>
                  <a:xfrm flipV="1">
                    <a:off x="704850" y="5700712"/>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83" name="Group 382"/>
              <p:cNvGrpSpPr/>
              <p:nvPr/>
            </p:nvGrpSpPr>
            <p:grpSpPr>
              <a:xfrm>
                <a:off x="1585912" y="3271953"/>
                <a:ext cx="595788" cy="531494"/>
                <a:chOff x="609600" y="5686425"/>
                <a:chExt cx="595788" cy="531494"/>
              </a:xfrm>
            </p:grpSpPr>
            <p:grpSp>
              <p:nvGrpSpPr>
                <p:cNvPr id="384" name="Group 347"/>
                <p:cNvGrpSpPr/>
                <p:nvPr/>
              </p:nvGrpSpPr>
              <p:grpSpPr>
                <a:xfrm>
                  <a:off x="609600" y="5791200"/>
                  <a:ext cx="502919" cy="426719"/>
                  <a:chOff x="609600" y="5791200"/>
                  <a:chExt cx="502919" cy="426719"/>
                </a:xfrm>
              </p:grpSpPr>
              <p:sp>
                <p:nvSpPr>
                  <p:cNvPr id="399" name="Oval 398"/>
                  <p:cNvSpPr/>
                  <p:nvPr/>
                </p:nvSpPr>
                <p:spPr>
                  <a:xfrm flipV="1">
                    <a:off x="762000" y="617219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p:cNvSpPr/>
                  <p:nvPr/>
                </p:nvSpPr>
                <p:spPr>
                  <a:xfrm flipV="1">
                    <a:off x="847725" y="6141243"/>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Oval 400"/>
                  <p:cNvSpPr/>
                  <p:nvPr/>
                </p:nvSpPr>
                <p:spPr>
                  <a:xfrm flipV="1">
                    <a:off x="914400" y="6172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Oval 401"/>
                  <p:cNvSpPr/>
                  <p:nvPr/>
                </p:nvSpPr>
                <p:spPr>
                  <a:xfrm flipV="1">
                    <a:off x="9906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Oval 402"/>
                  <p:cNvSpPr/>
                  <p:nvPr/>
                </p:nvSpPr>
                <p:spPr>
                  <a:xfrm flipV="1">
                    <a:off x="685800" y="60198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Oval 403"/>
                  <p:cNvSpPr/>
                  <p:nvPr/>
                </p:nvSpPr>
                <p:spPr>
                  <a:xfrm flipV="1">
                    <a:off x="609600" y="59436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Oval 404"/>
                  <p:cNvSpPr/>
                  <p:nvPr/>
                </p:nvSpPr>
                <p:spPr>
                  <a:xfrm flipV="1">
                    <a:off x="788194" y="605551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Oval 405"/>
                  <p:cNvSpPr/>
                  <p:nvPr/>
                </p:nvSpPr>
                <p:spPr>
                  <a:xfrm flipV="1">
                    <a:off x="685800" y="611505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Oval 406"/>
                  <p:cNvSpPr/>
                  <p:nvPr/>
                </p:nvSpPr>
                <p:spPr>
                  <a:xfrm flipV="1">
                    <a:off x="9144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Oval 407"/>
                  <p:cNvSpPr/>
                  <p:nvPr/>
                </p:nvSpPr>
                <p:spPr>
                  <a:xfrm flipV="1">
                    <a:off x="10668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Oval 408"/>
                  <p:cNvSpPr/>
                  <p:nvPr/>
                </p:nvSpPr>
                <p:spPr>
                  <a:xfrm flipV="1">
                    <a:off x="685800" y="58674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Oval 409"/>
                  <p:cNvSpPr/>
                  <p:nvPr/>
                </p:nvSpPr>
                <p:spPr>
                  <a:xfrm flipV="1">
                    <a:off x="6096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Oval 410"/>
                  <p:cNvSpPr/>
                  <p:nvPr/>
                </p:nvSpPr>
                <p:spPr>
                  <a:xfrm flipV="1">
                    <a:off x="762000" y="59436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Oval 412"/>
                  <p:cNvSpPr/>
                  <p:nvPr/>
                </p:nvSpPr>
                <p:spPr>
                  <a:xfrm flipV="1">
                    <a:off x="609600" y="58674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5" name="Group 379"/>
                <p:cNvGrpSpPr/>
                <p:nvPr/>
              </p:nvGrpSpPr>
              <p:grpSpPr>
                <a:xfrm>
                  <a:off x="704850" y="5686425"/>
                  <a:ext cx="500538" cy="340994"/>
                  <a:chOff x="704850" y="5686425"/>
                  <a:chExt cx="500538" cy="340994"/>
                </a:xfrm>
              </p:grpSpPr>
              <p:sp>
                <p:nvSpPr>
                  <p:cNvPr id="386" name="Oval 385"/>
                  <p:cNvSpPr/>
                  <p:nvPr/>
                </p:nvSpPr>
                <p:spPr>
                  <a:xfrm flipV="1">
                    <a:off x="990600" y="5715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Oval 386"/>
                  <p:cNvSpPr/>
                  <p:nvPr/>
                </p:nvSpPr>
                <p:spPr>
                  <a:xfrm flipV="1">
                    <a:off x="1040606" y="5834062"/>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Oval 387"/>
                  <p:cNvSpPr/>
                  <p:nvPr/>
                </p:nvSpPr>
                <p:spPr>
                  <a:xfrm flipV="1">
                    <a:off x="1143000" y="58674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Oval 388"/>
                  <p:cNvSpPr/>
                  <p:nvPr/>
                </p:nvSpPr>
                <p:spPr>
                  <a:xfrm flipV="1">
                    <a:off x="1159669" y="59817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Oval 389"/>
                  <p:cNvSpPr/>
                  <p:nvPr/>
                </p:nvSpPr>
                <p:spPr>
                  <a:xfrm flipV="1">
                    <a:off x="1143000" y="59436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Oval 390"/>
                  <p:cNvSpPr/>
                  <p:nvPr/>
                </p:nvSpPr>
                <p:spPr>
                  <a:xfrm flipV="1">
                    <a:off x="9144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Oval 391"/>
                  <p:cNvSpPr/>
                  <p:nvPr/>
                </p:nvSpPr>
                <p:spPr>
                  <a:xfrm flipV="1">
                    <a:off x="1097757" y="5686425"/>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Oval 392"/>
                  <p:cNvSpPr/>
                  <p:nvPr/>
                </p:nvSpPr>
                <p:spPr>
                  <a:xfrm flipV="1">
                    <a:off x="10668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Oval 393"/>
                  <p:cNvSpPr/>
                  <p:nvPr/>
                </p:nvSpPr>
                <p:spPr>
                  <a:xfrm flipV="1">
                    <a:off x="914400" y="5715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p:cNvSpPr/>
                  <p:nvPr/>
                </p:nvSpPr>
                <p:spPr>
                  <a:xfrm flipV="1">
                    <a:off x="973931" y="58293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p:cNvSpPr/>
                  <p:nvPr/>
                </p:nvSpPr>
                <p:spPr>
                  <a:xfrm flipV="1">
                    <a:off x="7620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p:cNvSpPr/>
                  <p:nvPr/>
                </p:nvSpPr>
                <p:spPr>
                  <a:xfrm flipV="1">
                    <a:off x="8382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p:cNvSpPr/>
                  <p:nvPr/>
                </p:nvSpPr>
                <p:spPr>
                  <a:xfrm flipV="1">
                    <a:off x="704850" y="5700712"/>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45" name="Oval 444"/>
              <p:cNvSpPr/>
              <p:nvPr/>
            </p:nvSpPr>
            <p:spPr>
              <a:xfrm flipV="1">
                <a:off x="1905000" y="35410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Oval 445"/>
              <p:cNvSpPr/>
              <p:nvPr/>
            </p:nvSpPr>
            <p:spPr>
              <a:xfrm flipV="1">
                <a:off x="2057400" y="35410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Oval 446"/>
              <p:cNvSpPr/>
              <p:nvPr/>
            </p:nvSpPr>
            <p:spPr>
              <a:xfrm flipV="1">
                <a:off x="1981200" y="3617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8" name="Oval 447"/>
              <p:cNvSpPr/>
              <p:nvPr/>
            </p:nvSpPr>
            <p:spPr>
              <a:xfrm flipV="1">
                <a:off x="1828800" y="3541034"/>
                <a:ext cx="45719" cy="45719"/>
              </a:xfrm>
              <a:prstGeom prst="ellipse">
                <a:avLst/>
              </a:prstGeom>
              <a:solidFill>
                <a:schemeClr val="tx1">
                  <a:lumMod val="95000"/>
                  <a:lumOff val="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Oval 449"/>
              <p:cNvSpPr/>
              <p:nvPr/>
            </p:nvSpPr>
            <p:spPr>
              <a:xfrm flipV="1">
                <a:off x="2438400" y="36172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 name="Oval 450"/>
              <p:cNvSpPr/>
              <p:nvPr/>
            </p:nvSpPr>
            <p:spPr>
              <a:xfrm flipV="1">
                <a:off x="2667000" y="33124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2" name="Oval 451"/>
              <p:cNvSpPr/>
              <p:nvPr/>
            </p:nvSpPr>
            <p:spPr>
              <a:xfrm flipV="1">
                <a:off x="2819400" y="35410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3" name="Oval 452"/>
              <p:cNvSpPr/>
              <p:nvPr/>
            </p:nvSpPr>
            <p:spPr>
              <a:xfrm flipV="1">
                <a:off x="2895600" y="3617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0" name="Group 459"/>
              <p:cNvGrpSpPr/>
              <p:nvPr/>
            </p:nvGrpSpPr>
            <p:grpSpPr>
              <a:xfrm>
                <a:off x="2438400" y="3312434"/>
                <a:ext cx="595788" cy="531494"/>
                <a:chOff x="2264569" y="5684044"/>
                <a:chExt cx="595788" cy="531494"/>
              </a:xfrm>
            </p:grpSpPr>
            <p:grpSp>
              <p:nvGrpSpPr>
                <p:cNvPr id="414" name="Group 413"/>
                <p:cNvGrpSpPr/>
                <p:nvPr/>
              </p:nvGrpSpPr>
              <p:grpSpPr>
                <a:xfrm>
                  <a:off x="2264569" y="5684044"/>
                  <a:ext cx="595788" cy="531494"/>
                  <a:chOff x="609600" y="5686425"/>
                  <a:chExt cx="595788" cy="531494"/>
                </a:xfrm>
              </p:grpSpPr>
              <p:grpSp>
                <p:nvGrpSpPr>
                  <p:cNvPr id="415" name="Group 347"/>
                  <p:cNvGrpSpPr/>
                  <p:nvPr/>
                </p:nvGrpSpPr>
                <p:grpSpPr>
                  <a:xfrm>
                    <a:off x="609600" y="5791200"/>
                    <a:ext cx="350519" cy="426719"/>
                    <a:chOff x="609600" y="5791200"/>
                    <a:chExt cx="350519" cy="426719"/>
                  </a:xfrm>
                </p:grpSpPr>
                <p:sp>
                  <p:nvSpPr>
                    <p:cNvPr id="431" name="Oval 430"/>
                    <p:cNvSpPr/>
                    <p:nvPr/>
                  </p:nvSpPr>
                  <p:spPr>
                    <a:xfrm flipV="1">
                      <a:off x="847725" y="6141243"/>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Oval 431"/>
                    <p:cNvSpPr/>
                    <p:nvPr/>
                  </p:nvSpPr>
                  <p:spPr>
                    <a:xfrm flipV="1">
                      <a:off x="914400" y="6172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Oval 433"/>
                    <p:cNvSpPr/>
                    <p:nvPr/>
                  </p:nvSpPr>
                  <p:spPr>
                    <a:xfrm flipV="1">
                      <a:off x="685800" y="60198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Oval 434"/>
                    <p:cNvSpPr/>
                    <p:nvPr/>
                  </p:nvSpPr>
                  <p:spPr>
                    <a:xfrm flipV="1">
                      <a:off x="609600" y="59436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Oval 435"/>
                    <p:cNvSpPr/>
                    <p:nvPr/>
                  </p:nvSpPr>
                  <p:spPr>
                    <a:xfrm flipV="1">
                      <a:off x="788194" y="605551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Oval 436"/>
                    <p:cNvSpPr/>
                    <p:nvPr/>
                  </p:nvSpPr>
                  <p:spPr>
                    <a:xfrm flipV="1">
                      <a:off x="685800" y="611505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Oval 437"/>
                    <p:cNvSpPr/>
                    <p:nvPr/>
                  </p:nvSpPr>
                  <p:spPr>
                    <a:xfrm flipV="1">
                      <a:off x="9144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Oval 440"/>
                    <p:cNvSpPr/>
                    <p:nvPr/>
                  </p:nvSpPr>
                  <p:spPr>
                    <a:xfrm flipV="1">
                      <a:off x="6096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2" name="Oval 441"/>
                    <p:cNvSpPr/>
                    <p:nvPr/>
                  </p:nvSpPr>
                  <p:spPr>
                    <a:xfrm flipV="1">
                      <a:off x="762000" y="59436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6" name="Group 379"/>
                  <p:cNvGrpSpPr/>
                  <p:nvPr/>
                </p:nvGrpSpPr>
                <p:grpSpPr>
                  <a:xfrm>
                    <a:off x="704850" y="5686425"/>
                    <a:ext cx="500538" cy="340994"/>
                    <a:chOff x="704850" y="5686425"/>
                    <a:chExt cx="500538" cy="340994"/>
                  </a:xfrm>
                </p:grpSpPr>
                <p:sp>
                  <p:nvSpPr>
                    <p:cNvPr id="417" name="Oval 416"/>
                    <p:cNvSpPr/>
                    <p:nvPr/>
                  </p:nvSpPr>
                  <p:spPr>
                    <a:xfrm flipV="1">
                      <a:off x="990600" y="5715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Oval 417"/>
                    <p:cNvSpPr/>
                    <p:nvPr/>
                  </p:nvSpPr>
                  <p:spPr>
                    <a:xfrm flipV="1">
                      <a:off x="1040606" y="5834062"/>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Oval 418"/>
                    <p:cNvSpPr/>
                    <p:nvPr/>
                  </p:nvSpPr>
                  <p:spPr>
                    <a:xfrm flipV="1">
                      <a:off x="1143000" y="58674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Oval 419"/>
                    <p:cNvSpPr/>
                    <p:nvPr/>
                  </p:nvSpPr>
                  <p:spPr>
                    <a:xfrm flipV="1">
                      <a:off x="1159669" y="59817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Oval 420"/>
                    <p:cNvSpPr/>
                    <p:nvPr/>
                  </p:nvSpPr>
                  <p:spPr>
                    <a:xfrm flipV="1">
                      <a:off x="1143000" y="59436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Oval 421"/>
                    <p:cNvSpPr/>
                    <p:nvPr/>
                  </p:nvSpPr>
                  <p:spPr>
                    <a:xfrm flipV="1">
                      <a:off x="9144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Oval 422"/>
                    <p:cNvSpPr/>
                    <p:nvPr/>
                  </p:nvSpPr>
                  <p:spPr>
                    <a:xfrm flipV="1">
                      <a:off x="1097757" y="5686425"/>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Oval 424"/>
                    <p:cNvSpPr/>
                    <p:nvPr/>
                  </p:nvSpPr>
                  <p:spPr>
                    <a:xfrm flipV="1">
                      <a:off x="914400" y="5715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p:cNvSpPr/>
                    <p:nvPr/>
                  </p:nvSpPr>
                  <p:spPr>
                    <a:xfrm flipV="1">
                      <a:off x="7620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Oval 427"/>
                    <p:cNvSpPr/>
                    <p:nvPr/>
                  </p:nvSpPr>
                  <p:spPr>
                    <a:xfrm flipV="1">
                      <a:off x="8382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Oval 428"/>
                    <p:cNvSpPr/>
                    <p:nvPr/>
                  </p:nvSpPr>
                  <p:spPr>
                    <a:xfrm flipV="1">
                      <a:off x="704850" y="5700712"/>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54" name="Oval 453"/>
                <p:cNvSpPr/>
                <p:nvPr/>
              </p:nvSpPr>
              <p:spPr>
                <a:xfrm flipV="1">
                  <a:off x="2514600" y="60198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Oval 456"/>
                <p:cNvSpPr/>
                <p:nvPr/>
              </p:nvSpPr>
              <p:spPr>
                <a:xfrm flipV="1">
                  <a:off x="2667000" y="59436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8" name="Oval 457"/>
                <p:cNvSpPr/>
                <p:nvPr/>
              </p:nvSpPr>
              <p:spPr>
                <a:xfrm flipV="1">
                  <a:off x="2566987" y="593169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9" name="Oval 458"/>
              <p:cNvSpPr/>
              <p:nvPr/>
            </p:nvSpPr>
            <p:spPr>
              <a:xfrm flipV="1">
                <a:off x="2819400" y="3617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2" name="Group 461"/>
              <p:cNvGrpSpPr/>
              <p:nvPr/>
            </p:nvGrpSpPr>
            <p:grpSpPr>
              <a:xfrm>
                <a:off x="3200400" y="3312434"/>
                <a:ext cx="649472" cy="457200"/>
                <a:chOff x="2177194" y="5684044"/>
                <a:chExt cx="744720" cy="531494"/>
              </a:xfrm>
            </p:grpSpPr>
            <p:grpSp>
              <p:nvGrpSpPr>
                <p:cNvPr id="463" name="Group 413"/>
                <p:cNvGrpSpPr/>
                <p:nvPr/>
              </p:nvGrpSpPr>
              <p:grpSpPr>
                <a:xfrm>
                  <a:off x="2177194" y="5684044"/>
                  <a:ext cx="744720" cy="531494"/>
                  <a:chOff x="522225" y="5686425"/>
                  <a:chExt cx="744720" cy="531494"/>
                </a:xfrm>
              </p:grpSpPr>
              <p:grpSp>
                <p:nvGrpSpPr>
                  <p:cNvPr id="468" name="Group 347"/>
                  <p:cNvGrpSpPr/>
                  <p:nvPr/>
                </p:nvGrpSpPr>
                <p:grpSpPr>
                  <a:xfrm>
                    <a:off x="522225" y="5791200"/>
                    <a:ext cx="744720" cy="426719"/>
                    <a:chOff x="522225" y="5791200"/>
                    <a:chExt cx="744720" cy="426719"/>
                  </a:xfrm>
                </p:grpSpPr>
                <p:sp>
                  <p:nvSpPr>
                    <p:cNvPr id="483" name="Oval 482"/>
                    <p:cNvSpPr/>
                    <p:nvPr/>
                  </p:nvSpPr>
                  <p:spPr>
                    <a:xfrm flipV="1">
                      <a:off x="762000" y="617219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4" name="Oval 483"/>
                    <p:cNvSpPr/>
                    <p:nvPr/>
                  </p:nvSpPr>
                  <p:spPr>
                    <a:xfrm flipV="1">
                      <a:off x="847725" y="6141243"/>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5" name="Oval 484"/>
                    <p:cNvSpPr/>
                    <p:nvPr/>
                  </p:nvSpPr>
                  <p:spPr>
                    <a:xfrm flipV="1">
                      <a:off x="914400" y="6172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6" name="Oval 485"/>
                    <p:cNvSpPr/>
                    <p:nvPr/>
                  </p:nvSpPr>
                  <p:spPr>
                    <a:xfrm flipV="1">
                      <a:off x="9906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7" name="Oval 486"/>
                    <p:cNvSpPr/>
                    <p:nvPr/>
                  </p:nvSpPr>
                  <p:spPr>
                    <a:xfrm flipV="1">
                      <a:off x="685800" y="60198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8" name="Oval 487"/>
                    <p:cNvSpPr/>
                    <p:nvPr/>
                  </p:nvSpPr>
                  <p:spPr>
                    <a:xfrm flipV="1">
                      <a:off x="609600" y="59436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9" name="Oval 488"/>
                    <p:cNvSpPr/>
                    <p:nvPr/>
                  </p:nvSpPr>
                  <p:spPr>
                    <a:xfrm flipV="1">
                      <a:off x="788194" y="605551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0" name="Oval 489"/>
                    <p:cNvSpPr/>
                    <p:nvPr/>
                  </p:nvSpPr>
                  <p:spPr>
                    <a:xfrm flipV="1">
                      <a:off x="685800" y="611505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 name="Oval 490"/>
                    <p:cNvSpPr/>
                    <p:nvPr/>
                  </p:nvSpPr>
                  <p:spPr>
                    <a:xfrm flipV="1">
                      <a:off x="9144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2" name="Oval 491"/>
                    <p:cNvSpPr/>
                    <p:nvPr/>
                  </p:nvSpPr>
                  <p:spPr>
                    <a:xfrm flipV="1">
                      <a:off x="1133850" y="6129341"/>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3" name="Oval 492"/>
                    <p:cNvSpPr/>
                    <p:nvPr/>
                  </p:nvSpPr>
                  <p:spPr>
                    <a:xfrm flipV="1">
                      <a:off x="685800" y="58674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4" name="Oval 493"/>
                    <p:cNvSpPr/>
                    <p:nvPr/>
                  </p:nvSpPr>
                  <p:spPr>
                    <a:xfrm flipV="1">
                      <a:off x="6096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5" name="Oval 494"/>
                    <p:cNvSpPr/>
                    <p:nvPr/>
                  </p:nvSpPr>
                  <p:spPr>
                    <a:xfrm flipV="1">
                      <a:off x="762000" y="59436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6" name="Oval 495"/>
                    <p:cNvSpPr/>
                    <p:nvPr/>
                  </p:nvSpPr>
                  <p:spPr>
                    <a:xfrm flipV="1">
                      <a:off x="1221226" y="6040753"/>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7" name="Oval 496"/>
                    <p:cNvSpPr/>
                    <p:nvPr/>
                  </p:nvSpPr>
                  <p:spPr>
                    <a:xfrm flipV="1">
                      <a:off x="522225" y="586359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9" name="Group 379"/>
                  <p:cNvGrpSpPr/>
                  <p:nvPr/>
                </p:nvGrpSpPr>
                <p:grpSpPr>
                  <a:xfrm>
                    <a:off x="704850" y="5686425"/>
                    <a:ext cx="562095" cy="340994"/>
                    <a:chOff x="704850" y="5686425"/>
                    <a:chExt cx="562095" cy="340994"/>
                  </a:xfrm>
                </p:grpSpPr>
                <p:sp>
                  <p:nvSpPr>
                    <p:cNvPr id="470" name="Oval 469"/>
                    <p:cNvSpPr/>
                    <p:nvPr/>
                  </p:nvSpPr>
                  <p:spPr>
                    <a:xfrm flipV="1">
                      <a:off x="990600" y="5715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Oval 470"/>
                    <p:cNvSpPr/>
                    <p:nvPr/>
                  </p:nvSpPr>
                  <p:spPr>
                    <a:xfrm flipV="1">
                      <a:off x="1046475" y="586358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Oval 471"/>
                    <p:cNvSpPr/>
                    <p:nvPr/>
                  </p:nvSpPr>
                  <p:spPr>
                    <a:xfrm flipV="1">
                      <a:off x="1143000" y="58674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Oval 472"/>
                    <p:cNvSpPr/>
                    <p:nvPr/>
                  </p:nvSpPr>
                  <p:spPr>
                    <a:xfrm flipV="1">
                      <a:off x="1159669" y="59817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Oval 473"/>
                    <p:cNvSpPr/>
                    <p:nvPr/>
                  </p:nvSpPr>
                  <p:spPr>
                    <a:xfrm flipV="1">
                      <a:off x="1221226" y="5775007"/>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Oval 474"/>
                    <p:cNvSpPr/>
                    <p:nvPr/>
                  </p:nvSpPr>
                  <p:spPr>
                    <a:xfrm flipV="1">
                      <a:off x="9144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6" name="Oval 475"/>
                    <p:cNvSpPr/>
                    <p:nvPr/>
                  </p:nvSpPr>
                  <p:spPr>
                    <a:xfrm flipV="1">
                      <a:off x="1097757" y="5686425"/>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Oval 476"/>
                    <p:cNvSpPr/>
                    <p:nvPr/>
                  </p:nvSpPr>
                  <p:spPr>
                    <a:xfrm flipV="1">
                      <a:off x="10668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8" name="Oval 477"/>
                    <p:cNvSpPr/>
                    <p:nvPr/>
                  </p:nvSpPr>
                  <p:spPr>
                    <a:xfrm flipV="1">
                      <a:off x="914400" y="5715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9" name="Oval 478"/>
                    <p:cNvSpPr/>
                    <p:nvPr/>
                  </p:nvSpPr>
                  <p:spPr>
                    <a:xfrm flipV="1">
                      <a:off x="973931" y="58293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0" name="Oval 479"/>
                    <p:cNvSpPr/>
                    <p:nvPr/>
                  </p:nvSpPr>
                  <p:spPr>
                    <a:xfrm flipV="1">
                      <a:off x="7620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Oval 480"/>
                    <p:cNvSpPr/>
                    <p:nvPr/>
                  </p:nvSpPr>
                  <p:spPr>
                    <a:xfrm flipV="1">
                      <a:off x="838200" y="5762625"/>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2" name="Oval 481"/>
                    <p:cNvSpPr/>
                    <p:nvPr/>
                  </p:nvSpPr>
                  <p:spPr>
                    <a:xfrm flipV="1">
                      <a:off x="704850" y="5700712"/>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64" name="Oval 463"/>
                <p:cNvSpPr/>
                <p:nvPr/>
              </p:nvSpPr>
              <p:spPr>
                <a:xfrm flipV="1">
                  <a:off x="2514600" y="60198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5" name="Oval 464"/>
                <p:cNvSpPr/>
                <p:nvPr/>
              </p:nvSpPr>
              <p:spPr>
                <a:xfrm flipV="1">
                  <a:off x="2514600" y="58674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Oval 465"/>
                <p:cNvSpPr/>
                <p:nvPr/>
              </p:nvSpPr>
              <p:spPr>
                <a:xfrm flipV="1">
                  <a:off x="2667000" y="59436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7" name="Oval 466"/>
                <p:cNvSpPr/>
                <p:nvPr/>
              </p:nvSpPr>
              <p:spPr>
                <a:xfrm flipV="1">
                  <a:off x="2566987" y="593169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8" name="Oval 497"/>
              <p:cNvSpPr/>
              <p:nvPr/>
            </p:nvSpPr>
            <p:spPr>
              <a:xfrm flipV="1">
                <a:off x="3429000" y="3236234"/>
                <a:ext cx="39872" cy="39328"/>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9" name="Oval 498"/>
              <p:cNvSpPr/>
              <p:nvPr/>
            </p:nvSpPr>
            <p:spPr>
              <a:xfrm flipV="1">
                <a:off x="3200400" y="3617234"/>
                <a:ext cx="39872" cy="39328"/>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2" name="Group 351"/>
              <p:cNvGrpSpPr/>
              <p:nvPr/>
            </p:nvGrpSpPr>
            <p:grpSpPr>
              <a:xfrm>
                <a:off x="4114800" y="3312433"/>
                <a:ext cx="573272" cy="496528"/>
                <a:chOff x="2264569" y="5684044"/>
                <a:chExt cx="657345" cy="577213"/>
              </a:xfrm>
            </p:grpSpPr>
            <p:grpSp>
              <p:nvGrpSpPr>
                <p:cNvPr id="382" name="Group 413"/>
                <p:cNvGrpSpPr/>
                <p:nvPr/>
              </p:nvGrpSpPr>
              <p:grpSpPr>
                <a:xfrm>
                  <a:off x="2264569" y="5684044"/>
                  <a:ext cx="657345" cy="577213"/>
                  <a:chOff x="609600" y="5686425"/>
                  <a:chExt cx="657345" cy="577213"/>
                </a:xfrm>
              </p:grpSpPr>
              <p:grpSp>
                <p:nvGrpSpPr>
                  <p:cNvPr id="502" name="Group 347"/>
                  <p:cNvGrpSpPr/>
                  <p:nvPr/>
                </p:nvGrpSpPr>
                <p:grpSpPr>
                  <a:xfrm>
                    <a:off x="609600" y="5791200"/>
                    <a:ext cx="579119" cy="472438"/>
                    <a:chOff x="609600" y="5791200"/>
                    <a:chExt cx="579119" cy="472438"/>
                  </a:xfrm>
                </p:grpSpPr>
                <p:sp>
                  <p:nvSpPr>
                    <p:cNvPr id="517" name="Oval 516"/>
                    <p:cNvSpPr/>
                    <p:nvPr/>
                  </p:nvSpPr>
                  <p:spPr>
                    <a:xfrm flipV="1">
                      <a:off x="762000" y="617219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 name="Oval 517"/>
                    <p:cNvSpPr/>
                    <p:nvPr/>
                  </p:nvSpPr>
                  <p:spPr>
                    <a:xfrm flipV="1">
                      <a:off x="609600" y="6129338"/>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0" name="Oval 519"/>
                    <p:cNvSpPr/>
                    <p:nvPr/>
                  </p:nvSpPr>
                  <p:spPr>
                    <a:xfrm flipV="1">
                      <a:off x="959100" y="621791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1" name="Oval 520"/>
                    <p:cNvSpPr/>
                    <p:nvPr/>
                  </p:nvSpPr>
                  <p:spPr>
                    <a:xfrm flipV="1">
                      <a:off x="685800" y="60198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 name="Oval 521"/>
                    <p:cNvSpPr/>
                    <p:nvPr/>
                  </p:nvSpPr>
                  <p:spPr>
                    <a:xfrm flipV="1">
                      <a:off x="609600" y="6040756"/>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 name="Oval 522"/>
                    <p:cNvSpPr/>
                    <p:nvPr/>
                  </p:nvSpPr>
                  <p:spPr>
                    <a:xfrm flipV="1">
                      <a:off x="788194" y="605551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5" name="Oval 524"/>
                    <p:cNvSpPr/>
                    <p:nvPr/>
                  </p:nvSpPr>
                  <p:spPr>
                    <a:xfrm flipV="1">
                      <a:off x="9144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6" name="Oval 525"/>
                    <p:cNvSpPr/>
                    <p:nvPr/>
                  </p:nvSpPr>
                  <p:spPr>
                    <a:xfrm flipV="1">
                      <a:off x="10668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8" name="Oval 527"/>
                    <p:cNvSpPr/>
                    <p:nvPr/>
                  </p:nvSpPr>
                  <p:spPr>
                    <a:xfrm flipV="1">
                      <a:off x="6096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0" name="Oval 529"/>
                    <p:cNvSpPr/>
                    <p:nvPr/>
                  </p:nvSpPr>
                  <p:spPr>
                    <a:xfrm flipV="1">
                      <a:off x="11430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1" name="Oval 530"/>
                    <p:cNvSpPr/>
                    <p:nvPr/>
                  </p:nvSpPr>
                  <p:spPr>
                    <a:xfrm flipV="1">
                      <a:off x="609600" y="58674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3" name="Group 379"/>
                  <p:cNvGrpSpPr/>
                  <p:nvPr/>
                </p:nvGrpSpPr>
                <p:grpSpPr>
                  <a:xfrm>
                    <a:off x="696976" y="5686425"/>
                    <a:ext cx="569969" cy="311467"/>
                    <a:chOff x="696976" y="5686425"/>
                    <a:chExt cx="569969" cy="311467"/>
                  </a:xfrm>
                </p:grpSpPr>
                <p:sp>
                  <p:nvSpPr>
                    <p:cNvPr id="504" name="Oval 503"/>
                    <p:cNvSpPr/>
                    <p:nvPr/>
                  </p:nvSpPr>
                  <p:spPr>
                    <a:xfrm flipV="1">
                      <a:off x="871725" y="5686426"/>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5" name="Oval 504"/>
                    <p:cNvSpPr/>
                    <p:nvPr/>
                  </p:nvSpPr>
                  <p:spPr>
                    <a:xfrm flipV="1">
                      <a:off x="1221226" y="5775008"/>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7" name="Oval 506"/>
                    <p:cNvSpPr/>
                    <p:nvPr/>
                  </p:nvSpPr>
                  <p:spPr>
                    <a:xfrm flipV="1">
                      <a:off x="1046475" y="5952173"/>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8" name="Oval 507"/>
                    <p:cNvSpPr/>
                    <p:nvPr/>
                  </p:nvSpPr>
                  <p:spPr>
                    <a:xfrm flipV="1">
                      <a:off x="1143000" y="59436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9" name="Oval 508"/>
                    <p:cNvSpPr/>
                    <p:nvPr/>
                  </p:nvSpPr>
                  <p:spPr>
                    <a:xfrm flipV="1">
                      <a:off x="696976" y="5686425"/>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0" name="Oval 509"/>
                    <p:cNvSpPr/>
                    <p:nvPr/>
                  </p:nvSpPr>
                  <p:spPr>
                    <a:xfrm flipV="1">
                      <a:off x="1097757" y="5686425"/>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1" name="Oval 510"/>
                    <p:cNvSpPr/>
                    <p:nvPr/>
                  </p:nvSpPr>
                  <p:spPr>
                    <a:xfrm flipV="1">
                      <a:off x="10668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 name="Oval 511"/>
                    <p:cNvSpPr/>
                    <p:nvPr/>
                  </p:nvSpPr>
                  <p:spPr>
                    <a:xfrm flipV="1">
                      <a:off x="871725" y="5863591"/>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 name="Oval 513"/>
                    <p:cNvSpPr/>
                    <p:nvPr/>
                  </p:nvSpPr>
                  <p:spPr>
                    <a:xfrm flipV="1">
                      <a:off x="7620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 name="Oval 514"/>
                    <p:cNvSpPr/>
                    <p:nvPr/>
                  </p:nvSpPr>
                  <p:spPr>
                    <a:xfrm flipV="1">
                      <a:off x="959100" y="5952172"/>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49" name="Oval 448"/>
                <p:cNvSpPr/>
                <p:nvPr/>
              </p:nvSpPr>
              <p:spPr>
                <a:xfrm flipV="1">
                  <a:off x="2439319" y="5949791"/>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12" name="Oval 711"/>
              <p:cNvSpPr/>
              <p:nvPr/>
            </p:nvSpPr>
            <p:spPr>
              <a:xfrm flipV="1">
                <a:off x="3276600" y="33124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3" name="Oval 712"/>
              <p:cNvSpPr/>
              <p:nvPr/>
            </p:nvSpPr>
            <p:spPr>
              <a:xfrm flipV="1">
                <a:off x="3733800" y="36172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4" name="Oval 713"/>
              <p:cNvSpPr/>
              <p:nvPr/>
            </p:nvSpPr>
            <p:spPr>
              <a:xfrm flipV="1">
                <a:off x="3657600" y="37696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6" name="Oval 715"/>
              <p:cNvSpPr/>
              <p:nvPr/>
            </p:nvSpPr>
            <p:spPr>
              <a:xfrm flipV="1">
                <a:off x="4038600" y="34648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 name="Oval 717"/>
              <p:cNvSpPr/>
              <p:nvPr/>
            </p:nvSpPr>
            <p:spPr>
              <a:xfrm flipV="1">
                <a:off x="3810000" y="35410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 name="Oval 718"/>
              <p:cNvSpPr/>
              <p:nvPr/>
            </p:nvSpPr>
            <p:spPr>
              <a:xfrm flipV="1">
                <a:off x="4343400" y="32362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 name="Oval 719"/>
              <p:cNvSpPr/>
              <p:nvPr/>
            </p:nvSpPr>
            <p:spPr>
              <a:xfrm flipV="1">
                <a:off x="4648200" y="36172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1" name="Oval 720"/>
              <p:cNvSpPr/>
              <p:nvPr/>
            </p:nvSpPr>
            <p:spPr>
              <a:xfrm flipV="1">
                <a:off x="4648200" y="34648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 name="Oval 721"/>
              <p:cNvSpPr/>
              <p:nvPr/>
            </p:nvSpPr>
            <p:spPr>
              <a:xfrm flipV="1">
                <a:off x="4953000" y="36172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3" name="Oval 722"/>
              <p:cNvSpPr/>
              <p:nvPr/>
            </p:nvSpPr>
            <p:spPr>
              <a:xfrm flipV="1">
                <a:off x="5334000" y="36934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4" name="Oval 723"/>
              <p:cNvSpPr/>
              <p:nvPr/>
            </p:nvSpPr>
            <p:spPr>
              <a:xfrm flipV="1">
                <a:off x="5181600" y="32362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 name="Oval 724"/>
              <p:cNvSpPr/>
              <p:nvPr/>
            </p:nvSpPr>
            <p:spPr>
              <a:xfrm flipV="1">
                <a:off x="5105400" y="37696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 name="Oval 725"/>
              <p:cNvSpPr/>
              <p:nvPr/>
            </p:nvSpPr>
            <p:spPr>
              <a:xfrm flipV="1">
                <a:off x="5715000" y="35410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7" name="Oval 726"/>
              <p:cNvSpPr/>
              <p:nvPr/>
            </p:nvSpPr>
            <p:spPr>
              <a:xfrm flipV="1">
                <a:off x="5791200" y="36934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8" name="Oval 727"/>
              <p:cNvSpPr/>
              <p:nvPr/>
            </p:nvSpPr>
            <p:spPr>
              <a:xfrm flipV="1">
                <a:off x="6096000" y="37696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9" name="Oval 728"/>
              <p:cNvSpPr/>
              <p:nvPr/>
            </p:nvSpPr>
            <p:spPr>
              <a:xfrm flipV="1">
                <a:off x="6019800" y="32362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0" name="Oval 729"/>
              <p:cNvSpPr/>
              <p:nvPr/>
            </p:nvSpPr>
            <p:spPr>
              <a:xfrm flipV="1">
                <a:off x="6553200" y="33886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1" name="Oval 730"/>
              <p:cNvSpPr/>
              <p:nvPr/>
            </p:nvSpPr>
            <p:spPr>
              <a:xfrm flipV="1">
                <a:off x="6858000" y="32362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2" name="Oval 731"/>
              <p:cNvSpPr/>
              <p:nvPr/>
            </p:nvSpPr>
            <p:spPr>
              <a:xfrm flipV="1">
                <a:off x="6553200" y="35410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3" name="Oval 732"/>
              <p:cNvSpPr/>
              <p:nvPr/>
            </p:nvSpPr>
            <p:spPr>
              <a:xfrm flipV="1">
                <a:off x="6629400" y="36934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4" name="Oval 733"/>
              <p:cNvSpPr/>
              <p:nvPr/>
            </p:nvSpPr>
            <p:spPr>
              <a:xfrm flipV="1">
                <a:off x="8229600" y="36172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5" name="Oval 734"/>
              <p:cNvSpPr/>
              <p:nvPr/>
            </p:nvSpPr>
            <p:spPr>
              <a:xfrm flipV="1">
                <a:off x="8458200" y="32362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6" name="Oval 735"/>
              <p:cNvSpPr/>
              <p:nvPr/>
            </p:nvSpPr>
            <p:spPr>
              <a:xfrm flipV="1">
                <a:off x="8839200" y="34648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8" name="Oval 737"/>
              <p:cNvSpPr/>
              <p:nvPr/>
            </p:nvSpPr>
            <p:spPr>
              <a:xfrm flipV="1">
                <a:off x="8763000" y="36172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9" name="Oval 738"/>
              <p:cNvSpPr/>
              <p:nvPr/>
            </p:nvSpPr>
            <p:spPr>
              <a:xfrm flipV="1">
                <a:off x="8534400" y="37696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0" name="Oval 739"/>
              <p:cNvSpPr/>
              <p:nvPr/>
            </p:nvSpPr>
            <p:spPr>
              <a:xfrm flipV="1">
                <a:off x="8229600" y="33124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1" name="Oval 740"/>
              <p:cNvSpPr/>
              <p:nvPr/>
            </p:nvSpPr>
            <p:spPr>
              <a:xfrm flipV="1">
                <a:off x="6934200" y="37696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2" name="Oval 741"/>
              <p:cNvSpPr/>
              <p:nvPr/>
            </p:nvSpPr>
            <p:spPr>
              <a:xfrm flipV="1">
                <a:off x="8001000" y="34648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4" name="Oval 743"/>
              <p:cNvSpPr/>
              <p:nvPr/>
            </p:nvSpPr>
            <p:spPr>
              <a:xfrm flipV="1">
                <a:off x="7772400" y="37696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5" name="Oval 744"/>
              <p:cNvSpPr/>
              <p:nvPr/>
            </p:nvSpPr>
            <p:spPr>
              <a:xfrm flipV="1">
                <a:off x="7696200" y="33124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6" name="Oval 745"/>
              <p:cNvSpPr/>
              <p:nvPr/>
            </p:nvSpPr>
            <p:spPr>
              <a:xfrm flipV="1">
                <a:off x="7391400" y="36172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8" name="Oval 747"/>
              <p:cNvSpPr/>
              <p:nvPr/>
            </p:nvSpPr>
            <p:spPr>
              <a:xfrm flipV="1">
                <a:off x="7391400" y="33124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9" name="Oval 748"/>
              <p:cNvSpPr/>
              <p:nvPr/>
            </p:nvSpPr>
            <p:spPr>
              <a:xfrm flipV="1">
                <a:off x="7924800" y="36172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0" name="Oval 749"/>
              <p:cNvSpPr/>
              <p:nvPr/>
            </p:nvSpPr>
            <p:spPr>
              <a:xfrm flipV="1">
                <a:off x="2133600" y="33886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1" name="Oval 750"/>
              <p:cNvSpPr/>
              <p:nvPr/>
            </p:nvSpPr>
            <p:spPr>
              <a:xfrm flipV="1">
                <a:off x="3581400" y="3236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2" name="Oval 751"/>
              <p:cNvSpPr/>
              <p:nvPr/>
            </p:nvSpPr>
            <p:spPr>
              <a:xfrm flipV="1">
                <a:off x="3276600" y="36934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3" name="Oval 752"/>
              <p:cNvSpPr/>
              <p:nvPr/>
            </p:nvSpPr>
            <p:spPr>
              <a:xfrm flipV="1">
                <a:off x="1828800" y="34648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4" name="Oval 753"/>
              <p:cNvSpPr/>
              <p:nvPr/>
            </p:nvSpPr>
            <p:spPr>
              <a:xfrm flipV="1">
                <a:off x="1981200" y="34648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5" name="Oval 754"/>
              <p:cNvSpPr/>
              <p:nvPr/>
            </p:nvSpPr>
            <p:spPr>
              <a:xfrm flipV="1">
                <a:off x="1219200" y="35410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6" name="Oval 755"/>
              <p:cNvSpPr/>
              <p:nvPr/>
            </p:nvSpPr>
            <p:spPr>
              <a:xfrm flipV="1">
                <a:off x="2057400" y="3617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7" name="Oval 756"/>
              <p:cNvSpPr/>
              <p:nvPr/>
            </p:nvSpPr>
            <p:spPr>
              <a:xfrm flipV="1">
                <a:off x="1905000" y="3617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8" name="Oval 757"/>
              <p:cNvSpPr/>
              <p:nvPr/>
            </p:nvSpPr>
            <p:spPr>
              <a:xfrm flipV="1">
                <a:off x="1600200" y="3617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9" name="Oval 758"/>
              <p:cNvSpPr/>
              <p:nvPr/>
            </p:nvSpPr>
            <p:spPr>
              <a:xfrm flipV="1">
                <a:off x="1981200" y="35410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0" name="Oval 759"/>
              <p:cNvSpPr/>
              <p:nvPr/>
            </p:nvSpPr>
            <p:spPr>
              <a:xfrm flipV="1">
                <a:off x="1752600" y="3236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1" name="Oval 760"/>
              <p:cNvSpPr/>
              <p:nvPr/>
            </p:nvSpPr>
            <p:spPr>
              <a:xfrm flipV="1">
                <a:off x="1752600" y="34648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2" name="Oval 761"/>
              <p:cNvSpPr/>
              <p:nvPr/>
            </p:nvSpPr>
            <p:spPr>
              <a:xfrm flipV="1">
                <a:off x="1828800" y="3617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3" name="Oval 762"/>
              <p:cNvSpPr/>
              <p:nvPr/>
            </p:nvSpPr>
            <p:spPr>
              <a:xfrm flipV="1">
                <a:off x="1066800" y="35410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4" name="Oval 763"/>
              <p:cNvSpPr/>
              <p:nvPr/>
            </p:nvSpPr>
            <p:spPr>
              <a:xfrm flipV="1">
                <a:off x="762000" y="3617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5" name="Oval 764"/>
              <p:cNvSpPr/>
              <p:nvPr/>
            </p:nvSpPr>
            <p:spPr>
              <a:xfrm flipV="1">
                <a:off x="2871787" y="3681528"/>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6" name="Oval 765"/>
              <p:cNvSpPr/>
              <p:nvPr/>
            </p:nvSpPr>
            <p:spPr>
              <a:xfrm flipV="1">
                <a:off x="1295400" y="33886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7" name="Oval 766"/>
              <p:cNvSpPr/>
              <p:nvPr/>
            </p:nvSpPr>
            <p:spPr>
              <a:xfrm flipV="1">
                <a:off x="1828800" y="33124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8" name="Oval 767"/>
              <p:cNvSpPr/>
              <p:nvPr/>
            </p:nvSpPr>
            <p:spPr>
              <a:xfrm flipV="1">
                <a:off x="2514600" y="34648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9" name="Oval 768"/>
              <p:cNvSpPr/>
              <p:nvPr/>
            </p:nvSpPr>
            <p:spPr>
              <a:xfrm flipV="1">
                <a:off x="2667000" y="34648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0" name="Oval 769"/>
              <p:cNvSpPr/>
              <p:nvPr/>
            </p:nvSpPr>
            <p:spPr>
              <a:xfrm flipV="1">
                <a:off x="2590800" y="3236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1" name="Oval 770"/>
              <p:cNvSpPr/>
              <p:nvPr/>
            </p:nvSpPr>
            <p:spPr>
              <a:xfrm flipV="1">
                <a:off x="2514600" y="35410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2" name="Oval 771"/>
              <p:cNvSpPr/>
              <p:nvPr/>
            </p:nvSpPr>
            <p:spPr>
              <a:xfrm flipV="1">
                <a:off x="2819400" y="37696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3" name="Oval 772"/>
              <p:cNvSpPr/>
              <p:nvPr/>
            </p:nvSpPr>
            <p:spPr>
              <a:xfrm flipV="1">
                <a:off x="2133600" y="36934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4" name="Oval 773"/>
              <p:cNvSpPr/>
              <p:nvPr/>
            </p:nvSpPr>
            <p:spPr>
              <a:xfrm flipV="1">
                <a:off x="2209800" y="34648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5" name="Oval 774"/>
              <p:cNvSpPr/>
              <p:nvPr/>
            </p:nvSpPr>
            <p:spPr>
              <a:xfrm flipV="1">
                <a:off x="1752600" y="33124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6" name="Oval 775"/>
              <p:cNvSpPr/>
              <p:nvPr/>
            </p:nvSpPr>
            <p:spPr>
              <a:xfrm flipV="1">
                <a:off x="2667000" y="35410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7" name="Oval 776"/>
              <p:cNvSpPr/>
              <p:nvPr/>
            </p:nvSpPr>
            <p:spPr>
              <a:xfrm flipV="1">
                <a:off x="2057400" y="34648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8" name="Oval 777"/>
              <p:cNvSpPr/>
              <p:nvPr/>
            </p:nvSpPr>
            <p:spPr>
              <a:xfrm flipV="1">
                <a:off x="2362200" y="35410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9" name="Oval 778"/>
              <p:cNvSpPr/>
              <p:nvPr/>
            </p:nvSpPr>
            <p:spPr>
              <a:xfrm flipV="1">
                <a:off x="2438400" y="33124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0" name="Oval 779"/>
              <p:cNvSpPr/>
              <p:nvPr/>
            </p:nvSpPr>
            <p:spPr>
              <a:xfrm flipV="1">
                <a:off x="2743200" y="3236234"/>
                <a:ext cx="39872" cy="39328"/>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2" name="Oval 781"/>
              <p:cNvSpPr/>
              <p:nvPr/>
            </p:nvSpPr>
            <p:spPr>
              <a:xfrm flipV="1">
                <a:off x="2971800" y="3388634"/>
                <a:ext cx="39872" cy="39328"/>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3" name="Oval 782"/>
              <p:cNvSpPr/>
              <p:nvPr/>
            </p:nvSpPr>
            <p:spPr>
              <a:xfrm flipV="1">
                <a:off x="2895600" y="3388634"/>
                <a:ext cx="39872" cy="39328"/>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4" name="Oval 783"/>
              <p:cNvSpPr/>
              <p:nvPr/>
            </p:nvSpPr>
            <p:spPr>
              <a:xfrm flipV="1">
                <a:off x="2895600" y="3541034"/>
                <a:ext cx="39872" cy="39328"/>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5" name="Group 784"/>
              <p:cNvGrpSpPr/>
              <p:nvPr/>
            </p:nvGrpSpPr>
            <p:grpSpPr>
              <a:xfrm>
                <a:off x="4953000" y="3312434"/>
                <a:ext cx="573272" cy="496528"/>
                <a:chOff x="2264569" y="5684044"/>
                <a:chExt cx="657345" cy="577213"/>
              </a:xfrm>
            </p:grpSpPr>
            <p:grpSp>
              <p:nvGrpSpPr>
                <p:cNvPr id="786" name="Group 413"/>
                <p:cNvGrpSpPr/>
                <p:nvPr/>
              </p:nvGrpSpPr>
              <p:grpSpPr>
                <a:xfrm>
                  <a:off x="2264569" y="5684044"/>
                  <a:ext cx="657345" cy="577213"/>
                  <a:chOff x="609600" y="5686425"/>
                  <a:chExt cx="657345" cy="577213"/>
                </a:xfrm>
              </p:grpSpPr>
              <p:grpSp>
                <p:nvGrpSpPr>
                  <p:cNvPr id="788" name="Group 347"/>
                  <p:cNvGrpSpPr/>
                  <p:nvPr/>
                </p:nvGrpSpPr>
                <p:grpSpPr>
                  <a:xfrm>
                    <a:off x="609600" y="5867400"/>
                    <a:ext cx="579119" cy="396238"/>
                    <a:chOff x="609600" y="5867400"/>
                    <a:chExt cx="579119" cy="396238"/>
                  </a:xfrm>
                </p:grpSpPr>
                <p:sp>
                  <p:nvSpPr>
                    <p:cNvPr id="800" name="Oval 799"/>
                    <p:cNvSpPr/>
                    <p:nvPr/>
                  </p:nvSpPr>
                  <p:spPr>
                    <a:xfrm flipV="1">
                      <a:off x="762000" y="617219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1" name="Oval 800"/>
                    <p:cNvSpPr/>
                    <p:nvPr/>
                  </p:nvSpPr>
                  <p:spPr>
                    <a:xfrm flipV="1">
                      <a:off x="609600" y="6129338"/>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2" name="Oval 801"/>
                    <p:cNvSpPr/>
                    <p:nvPr/>
                  </p:nvSpPr>
                  <p:spPr>
                    <a:xfrm flipV="1">
                      <a:off x="959100" y="621791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3" name="Oval 802"/>
                    <p:cNvSpPr/>
                    <p:nvPr/>
                  </p:nvSpPr>
                  <p:spPr>
                    <a:xfrm flipV="1">
                      <a:off x="685800" y="60198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5" name="Oval 804"/>
                    <p:cNvSpPr/>
                    <p:nvPr/>
                  </p:nvSpPr>
                  <p:spPr>
                    <a:xfrm flipV="1">
                      <a:off x="788194" y="605551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6" name="Oval 805"/>
                    <p:cNvSpPr/>
                    <p:nvPr/>
                  </p:nvSpPr>
                  <p:spPr>
                    <a:xfrm flipV="1">
                      <a:off x="9144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7" name="Oval 806"/>
                    <p:cNvSpPr/>
                    <p:nvPr/>
                  </p:nvSpPr>
                  <p:spPr>
                    <a:xfrm flipV="1">
                      <a:off x="10668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9" name="Oval 808"/>
                    <p:cNvSpPr/>
                    <p:nvPr/>
                  </p:nvSpPr>
                  <p:spPr>
                    <a:xfrm flipV="1">
                      <a:off x="11430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0" name="Oval 809"/>
                    <p:cNvSpPr/>
                    <p:nvPr/>
                  </p:nvSpPr>
                  <p:spPr>
                    <a:xfrm flipV="1">
                      <a:off x="609600" y="58674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9" name="Group 379"/>
                  <p:cNvGrpSpPr/>
                  <p:nvPr/>
                </p:nvGrpSpPr>
                <p:grpSpPr>
                  <a:xfrm>
                    <a:off x="696976" y="5686425"/>
                    <a:ext cx="569969" cy="311466"/>
                    <a:chOff x="696976" y="5686425"/>
                    <a:chExt cx="569969" cy="311466"/>
                  </a:xfrm>
                </p:grpSpPr>
                <p:sp>
                  <p:nvSpPr>
                    <p:cNvPr id="790" name="Oval 789"/>
                    <p:cNvSpPr/>
                    <p:nvPr/>
                  </p:nvSpPr>
                  <p:spPr>
                    <a:xfrm flipV="1">
                      <a:off x="871725" y="5686426"/>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1" name="Oval 790"/>
                    <p:cNvSpPr/>
                    <p:nvPr/>
                  </p:nvSpPr>
                  <p:spPr>
                    <a:xfrm flipV="1">
                      <a:off x="1221226" y="5775008"/>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3" name="Oval 792"/>
                    <p:cNvSpPr/>
                    <p:nvPr/>
                  </p:nvSpPr>
                  <p:spPr>
                    <a:xfrm flipV="1">
                      <a:off x="1143000" y="59436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4" name="Oval 793"/>
                    <p:cNvSpPr/>
                    <p:nvPr/>
                  </p:nvSpPr>
                  <p:spPr>
                    <a:xfrm flipV="1">
                      <a:off x="696976" y="5686425"/>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6" name="Oval 795"/>
                    <p:cNvSpPr/>
                    <p:nvPr/>
                  </p:nvSpPr>
                  <p:spPr>
                    <a:xfrm flipV="1">
                      <a:off x="10668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7" name="Oval 796"/>
                    <p:cNvSpPr/>
                    <p:nvPr/>
                  </p:nvSpPr>
                  <p:spPr>
                    <a:xfrm flipV="1">
                      <a:off x="871725" y="5863591"/>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8" name="Oval 797"/>
                    <p:cNvSpPr/>
                    <p:nvPr/>
                  </p:nvSpPr>
                  <p:spPr>
                    <a:xfrm flipV="1">
                      <a:off x="7620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9" name="Oval 798"/>
                    <p:cNvSpPr/>
                    <p:nvPr/>
                  </p:nvSpPr>
                  <p:spPr>
                    <a:xfrm flipV="1">
                      <a:off x="959100" y="5952172"/>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87" name="Oval 786"/>
                <p:cNvSpPr/>
                <p:nvPr/>
              </p:nvSpPr>
              <p:spPr>
                <a:xfrm flipV="1">
                  <a:off x="2439319" y="5949791"/>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1" name="Group 810"/>
              <p:cNvGrpSpPr/>
              <p:nvPr/>
            </p:nvGrpSpPr>
            <p:grpSpPr>
              <a:xfrm>
                <a:off x="5715000" y="3312435"/>
                <a:ext cx="649472" cy="457199"/>
                <a:chOff x="2177194" y="5684044"/>
                <a:chExt cx="744720" cy="531493"/>
              </a:xfrm>
            </p:grpSpPr>
            <p:grpSp>
              <p:nvGrpSpPr>
                <p:cNvPr id="812" name="Group 413"/>
                <p:cNvGrpSpPr/>
                <p:nvPr/>
              </p:nvGrpSpPr>
              <p:grpSpPr>
                <a:xfrm>
                  <a:off x="2177194" y="5684044"/>
                  <a:ext cx="744720" cy="531493"/>
                  <a:chOff x="522225" y="5686425"/>
                  <a:chExt cx="744720" cy="531493"/>
                </a:xfrm>
              </p:grpSpPr>
              <p:grpSp>
                <p:nvGrpSpPr>
                  <p:cNvPr id="814" name="Group 347"/>
                  <p:cNvGrpSpPr/>
                  <p:nvPr/>
                </p:nvGrpSpPr>
                <p:grpSpPr>
                  <a:xfrm>
                    <a:off x="522225" y="5867400"/>
                    <a:ext cx="590294" cy="350518"/>
                    <a:chOff x="522225" y="5867400"/>
                    <a:chExt cx="590294" cy="350518"/>
                  </a:xfrm>
                </p:grpSpPr>
                <p:sp>
                  <p:nvSpPr>
                    <p:cNvPr id="824" name="Oval 823"/>
                    <p:cNvSpPr/>
                    <p:nvPr/>
                  </p:nvSpPr>
                  <p:spPr>
                    <a:xfrm flipV="1">
                      <a:off x="762000" y="617219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5" name="Oval 824"/>
                    <p:cNvSpPr/>
                    <p:nvPr/>
                  </p:nvSpPr>
                  <p:spPr>
                    <a:xfrm flipV="1">
                      <a:off x="522225" y="6040753"/>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6" name="Oval 825"/>
                    <p:cNvSpPr/>
                    <p:nvPr/>
                  </p:nvSpPr>
                  <p:spPr>
                    <a:xfrm flipV="1">
                      <a:off x="959100" y="6129337"/>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7" name="Oval 826"/>
                    <p:cNvSpPr/>
                    <p:nvPr/>
                  </p:nvSpPr>
                  <p:spPr>
                    <a:xfrm flipV="1">
                      <a:off x="685800" y="60198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8" name="Oval 827"/>
                    <p:cNvSpPr/>
                    <p:nvPr/>
                  </p:nvSpPr>
                  <p:spPr>
                    <a:xfrm flipV="1">
                      <a:off x="788194" y="605551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9" name="Oval 828"/>
                    <p:cNvSpPr/>
                    <p:nvPr/>
                  </p:nvSpPr>
                  <p:spPr>
                    <a:xfrm flipV="1">
                      <a:off x="9144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0" name="Oval 829"/>
                    <p:cNvSpPr/>
                    <p:nvPr/>
                  </p:nvSpPr>
                  <p:spPr>
                    <a:xfrm flipV="1">
                      <a:off x="10668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2" name="Oval 831"/>
                    <p:cNvSpPr/>
                    <p:nvPr/>
                  </p:nvSpPr>
                  <p:spPr>
                    <a:xfrm flipV="1">
                      <a:off x="609600" y="58674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5" name="Group 379"/>
                  <p:cNvGrpSpPr/>
                  <p:nvPr/>
                </p:nvGrpSpPr>
                <p:grpSpPr>
                  <a:xfrm>
                    <a:off x="696976" y="5686425"/>
                    <a:ext cx="569969" cy="311466"/>
                    <a:chOff x="696976" y="5686425"/>
                    <a:chExt cx="569969" cy="311466"/>
                  </a:xfrm>
                </p:grpSpPr>
                <p:sp>
                  <p:nvSpPr>
                    <p:cNvPr id="816" name="Oval 815"/>
                    <p:cNvSpPr/>
                    <p:nvPr/>
                  </p:nvSpPr>
                  <p:spPr>
                    <a:xfrm flipV="1">
                      <a:off x="871725" y="5686426"/>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7" name="Oval 816"/>
                    <p:cNvSpPr/>
                    <p:nvPr/>
                  </p:nvSpPr>
                  <p:spPr>
                    <a:xfrm flipV="1">
                      <a:off x="1221226" y="5775008"/>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 name="Oval 818"/>
                    <p:cNvSpPr/>
                    <p:nvPr/>
                  </p:nvSpPr>
                  <p:spPr>
                    <a:xfrm flipV="1">
                      <a:off x="696976" y="5686425"/>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 name="Oval 819"/>
                    <p:cNvSpPr/>
                    <p:nvPr/>
                  </p:nvSpPr>
                  <p:spPr>
                    <a:xfrm flipV="1">
                      <a:off x="10668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 name="Oval 820"/>
                    <p:cNvSpPr/>
                    <p:nvPr/>
                  </p:nvSpPr>
                  <p:spPr>
                    <a:xfrm flipV="1">
                      <a:off x="871725" y="5863591"/>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3" name="Oval 822"/>
                    <p:cNvSpPr/>
                    <p:nvPr/>
                  </p:nvSpPr>
                  <p:spPr>
                    <a:xfrm flipV="1">
                      <a:off x="959100" y="5952172"/>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13" name="Oval 812"/>
                <p:cNvSpPr/>
                <p:nvPr/>
              </p:nvSpPr>
              <p:spPr>
                <a:xfrm flipV="1">
                  <a:off x="2439319" y="5949791"/>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3" name="Oval 832"/>
              <p:cNvSpPr/>
              <p:nvPr/>
            </p:nvSpPr>
            <p:spPr>
              <a:xfrm flipV="1">
                <a:off x="6934200" y="35410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5" name="Group 413"/>
              <p:cNvGrpSpPr/>
              <p:nvPr/>
            </p:nvGrpSpPr>
            <p:grpSpPr>
              <a:xfrm>
                <a:off x="6553200" y="3312433"/>
                <a:ext cx="573271" cy="457198"/>
                <a:chOff x="522225" y="5686426"/>
                <a:chExt cx="657344" cy="531492"/>
              </a:xfrm>
            </p:grpSpPr>
            <p:grpSp>
              <p:nvGrpSpPr>
                <p:cNvPr id="837" name="Group 347"/>
                <p:cNvGrpSpPr/>
                <p:nvPr/>
              </p:nvGrpSpPr>
              <p:grpSpPr>
                <a:xfrm>
                  <a:off x="522225" y="5867400"/>
                  <a:ext cx="657344" cy="350518"/>
                  <a:chOff x="522225" y="5867400"/>
                  <a:chExt cx="657344" cy="350518"/>
                </a:xfrm>
              </p:grpSpPr>
              <p:sp>
                <p:nvSpPr>
                  <p:cNvPr id="845" name="Oval 844"/>
                  <p:cNvSpPr/>
                  <p:nvPr/>
                </p:nvSpPr>
                <p:spPr>
                  <a:xfrm flipV="1">
                    <a:off x="762000" y="617219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6" name="Oval 845"/>
                  <p:cNvSpPr/>
                  <p:nvPr/>
                </p:nvSpPr>
                <p:spPr>
                  <a:xfrm flipV="1">
                    <a:off x="522225" y="6040753"/>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8" name="Oval 847"/>
                  <p:cNvSpPr/>
                  <p:nvPr/>
                </p:nvSpPr>
                <p:spPr>
                  <a:xfrm flipV="1">
                    <a:off x="685800" y="60198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9" name="Oval 848"/>
                  <p:cNvSpPr/>
                  <p:nvPr/>
                </p:nvSpPr>
                <p:spPr>
                  <a:xfrm flipV="1">
                    <a:off x="784350" y="595217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0" name="Oval 849"/>
                  <p:cNvSpPr/>
                  <p:nvPr/>
                </p:nvSpPr>
                <p:spPr>
                  <a:xfrm flipV="1">
                    <a:off x="9144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1" name="Oval 850"/>
                  <p:cNvSpPr/>
                  <p:nvPr/>
                </p:nvSpPr>
                <p:spPr>
                  <a:xfrm flipV="1">
                    <a:off x="1133850" y="5952172"/>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2" name="Oval 851"/>
                  <p:cNvSpPr/>
                  <p:nvPr/>
                </p:nvSpPr>
                <p:spPr>
                  <a:xfrm flipV="1">
                    <a:off x="609600" y="58674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8" name="Group 379"/>
                <p:cNvGrpSpPr/>
                <p:nvPr/>
              </p:nvGrpSpPr>
              <p:grpSpPr>
                <a:xfrm>
                  <a:off x="784350" y="5686426"/>
                  <a:ext cx="328169" cy="150493"/>
                  <a:chOff x="784350" y="5686426"/>
                  <a:chExt cx="328169" cy="150493"/>
                </a:xfrm>
              </p:grpSpPr>
              <p:sp>
                <p:nvSpPr>
                  <p:cNvPr id="839" name="Oval 838"/>
                  <p:cNvSpPr/>
                  <p:nvPr/>
                </p:nvSpPr>
                <p:spPr>
                  <a:xfrm flipV="1">
                    <a:off x="871725" y="5686426"/>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2" name="Oval 841"/>
                  <p:cNvSpPr/>
                  <p:nvPr/>
                </p:nvSpPr>
                <p:spPr>
                  <a:xfrm flipV="1">
                    <a:off x="10668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3" name="Oval 842"/>
                  <p:cNvSpPr/>
                  <p:nvPr/>
                </p:nvSpPr>
                <p:spPr>
                  <a:xfrm flipV="1">
                    <a:off x="784350" y="577501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53" name="Group 413"/>
              <p:cNvGrpSpPr/>
              <p:nvPr/>
            </p:nvGrpSpPr>
            <p:grpSpPr>
              <a:xfrm>
                <a:off x="7391400" y="3388640"/>
                <a:ext cx="573271" cy="380997"/>
                <a:chOff x="522225" y="5775010"/>
                <a:chExt cx="657344" cy="442908"/>
              </a:xfrm>
            </p:grpSpPr>
            <p:grpSp>
              <p:nvGrpSpPr>
                <p:cNvPr id="854" name="Group 347"/>
                <p:cNvGrpSpPr/>
                <p:nvPr/>
              </p:nvGrpSpPr>
              <p:grpSpPr>
                <a:xfrm>
                  <a:off x="522225" y="5867400"/>
                  <a:ext cx="657344" cy="350518"/>
                  <a:chOff x="522225" y="5867400"/>
                  <a:chExt cx="657344" cy="350518"/>
                </a:xfrm>
              </p:grpSpPr>
              <p:sp>
                <p:nvSpPr>
                  <p:cNvPr id="859" name="Oval 858"/>
                  <p:cNvSpPr/>
                  <p:nvPr/>
                </p:nvSpPr>
                <p:spPr>
                  <a:xfrm flipV="1">
                    <a:off x="762000" y="617219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0" name="Oval 859"/>
                  <p:cNvSpPr/>
                  <p:nvPr/>
                </p:nvSpPr>
                <p:spPr>
                  <a:xfrm flipV="1">
                    <a:off x="522225" y="5952173"/>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1" name="Oval 860"/>
                  <p:cNvSpPr/>
                  <p:nvPr/>
                </p:nvSpPr>
                <p:spPr>
                  <a:xfrm flipV="1">
                    <a:off x="784350" y="5952168"/>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3" name="Oval 862"/>
                  <p:cNvSpPr/>
                  <p:nvPr/>
                </p:nvSpPr>
                <p:spPr>
                  <a:xfrm flipV="1">
                    <a:off x="9144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4" name="Oval 863"/>
                  <p:cNvSpPr/>
                  <p:nvPr/>
                </p:nvSpPr>
                <p:spPr>
                  <a:xfrm flipV="1">
                    <a:off x="1133850" y="5952172"/>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5" name="Oval 864"/>
                  <p:cNvSpPr/>
                  <p:nvPr/>
                </p:nvSpPr>
                <p:spPr>
                  <a:xfrm flipV="1">
                    <a:off x="609600" y="58674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5" name="Group 379"/>
                <p:cNvGrpSpPr/>
                <p:nvPr/>
              </p:nvGrpSpPr>
              <p:grpSpPr>
                <a:xfrm>
                  <a:off x="784350" y="5775010"/>
                  <a:ext cx="328169" cy="61909"/>
                  <a:chOff x="784350" y="5775010"/>
                  <a:chExt cx="328169" cy="61909"/>
                </a:xfrm>
              </p:grpSpPr>
              <p:sp>
                <p:nvSpPr>
                  <p:cNvPr id="857" name="Oval 856"/>
                  <p:cNvSpPr/>
                  <p:nvPr/>
                </p:nvSpPr>
                <p:spPr>
                  <a:xfrm flipV="1">
                    <a:off x="10668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8" name="Oval 857"/>
                  <p:cNvSpPr/>
                  <p:nvPr/>
                </p:nvSpPr>
                <p:spPr>
                  <a:xfrm flipV="1">
                    <a:off x="784350" y="577501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66" name="Group 413"/>
              <p:cNvGrpSpPr/>
              <p:nvPr/>
            </p:nvGrpSpPr>
            <p:grpSpPr>
              <a:xfrm>
                <a:off x="8229600" y="3388631"/>
                <a:ext cx="497071" cy="380994"/>
                <a:chOff x="609600" y="5775013"/>
                <a:chExt cx="569969" cy="442905"/>
              </a:xfrm>
            </p:grpSpPr>
            <p:grpSp>
              <p:nvGrpSpPr>
                <p:cNvPr id="867" name="Group 347"/>
                <p:cNvGrpSpPr/>
                <p:nvPr/>
              </p:nvGrpSpPr>
              <p:grpSpPr>
                <a:xfrm>
                  <a:off x="609600" y="5775013"/>
                  <a:ext cx="569969" cy="442905"/>
                  <a:chOff x="609600" y="5775013"/>
                  <a:chExt cx="569969" cy="442905"/>
                </a:xfrm>
              </p:grpSpPr>
              <p:sp>
                <p:nvSpPr>
                  <p:cNvPr id="871" name="Oval 870"/>
                  <p:cNvSpPr/>
                  <p:nvPr/>
                </p:nvSpPr>
                <p:spPr>
                  <a:xfrm flipV="1">
                    <a:off x="762000" y="617219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2" name="Oval 871"/>
                  <p:cNvSpPr/>
                  <p:nvPr/>
                </p:nvSpPr>
                <p:spPr>
                  <a:xfrm flipV="1">
                    <a:off x="609600" y="586359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3" name="Oval 872"/>
                  <p:cNvSpPr/>
                  <p:nvPr/>
                </p:nvSpPr>
                <p:spPr>
                  <a:xfrm flipV="1">
                    <a:off x="784350" y="5952168"/>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4" name="Oval 873"/>
                  <p:cNvSpPr/>
                  <p:nvPr/>
                </p:nvSpPr>
                <p:spPr>
                  <a:xfrm flipV="1">
                    <a:off x="9144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5" name="Oval 874"/>
                  <p:cNvSpPr/>
                  <p:nvPr/>
                </p:nvSpPr>
                <p:spPr>
                  <a:xfrm flipV="1">
                    <a:off x="1133850" y="5952172"/>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6" name="Oval 875"/>
                  <p:cNvSpPr/>
                  <p:nvPr/>
                </p:nvSpPr>
                <p:spPr>
                  <a:xfrm flipV="1">
                    <a:off x="784350" y="5775013"/>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69" name="Oval 868"/>
                <p:cNvSpPr/>
                <p:nvPr/>
              </p:nvSpPr>
              <p:spPr>
                <a:xfrm flipV="1">
                  <a:off x="1066800" y="5791201"/>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24" name="TextBox 523"/>
            <p:cNvSpPr txBox="1"/>
            <p:nvPr/>
          </p:nvSpPr>
          <p:spPr>
            <a:xfrm>
              <a:off x="152400" y="1905000"/>
              <a:ext cx="1447800" cy="461665"/>
            </a:xfrm>
            <a:prstGeom prst="rect">
              <a:avLst/>
            </a:prstGeom>
            <a:noFill/>
          </p:spPr>
          <p:txBody>
            <a:bodyPr wrap="square" rtlCol="0">
              <a:spAutoFit/>
            </a:bodyPr>
            <a:lstStyle/>
            <a:p>
              <a:r>
                <a:rPr lang="en-US" sz="1200" dirty="0" smtClean="0">
                  <a:latin typeface="+mj-lt"/>
                  <a:cs typeface="Arial" pitchFamily="34" charset="0"/>
                </a:rPr>
                <a:t>H</a:t>
              </a:r>
              <a:r>
                <a:rPr lang="en-US" sz="1200" baseline="-25000" dirty="0" smtClean="0">
                  <a:latin typeface="+mj-lt"/>
                  <a:cs typeface="Arial" pitchFamily="34" charset="0"/>
                </a:rPr>
                <a:t>2</a:t>
              </a:r>
              <a:r>
                <a:rPr lang="en-US" sz="1200" dirty="0" smtClean="0">
                  <a:latin typeface="+mj-lt"/>
                  <a:cs typeface="Arial" pitchFamily="34" charset="0"/>
                </a:rPr>
                <a:t>O</a:t>
              </a:r>
              <a:r>
                <a:rPr lang="en-US" sz="1200" baseline="-25000" dirty="0" smtClean="0">
                  <a:latin typeface="+mj-lt"/>
                  <a:cs typeface="Arial" pitchFamily="34" charset="0"/>
                </a:rPr>
                <a:t>2</a:t>
              </a:r>
              <a:endParaRPr lang="en-US" sz="1200" dirty="0" smtClean="0">
                <a:latin typeface="+mj-lt"/>
                <a:cs typeface="Arial" pitchFamily="34" charset="0"/>
              </a:endParaRPr>
            </a:p>
            <a:p>
              <a:r>
                <a:rPr lang="en-US" sz="1200" dirty="0" smtClean="0">
                  <a:latin typeface="+mj-lt"/>
                </a:rPr>
                <a:t>Concentration</a:t>
              </a:r>
              <a:endParaRPr lang="en-US" sz="1200" baseline="-25000" dirty="0">
                <a:latin typeface="+mj-lt"/>
              </a:endParaRPr>
            </a:p>
          </p:txBody>
        </p:sp>
        <p:sp>
          <p:nvSpPr>
            <p:cNvPr id="529" name="Right Triangle 528"/>
            <p:cNvSpPr/>
            <p:nvPr/>
          </p:nvSpPr>
          <p:spPr>
            <a:xfrm flipH="1">
              <a:off x="1371600" y="1905000"/>
              <a:ext cx="7010400" cy="381000"/>
            </a:xfrm>
            <a:prstGeom prst="r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2" name="TextBox 531"/>
            <p:cNvSpPr txBox="1"/>
            <p:nvPr/>
          </p:nvSpPr>
          <p:spPr>
            <a:xfrm>
              <a:off x="3442020" y="2362200"/>
              <a:ext cx="708608" cy="263809"/>
            </a:xfrm>
            <a:prstGeom prst="rect">
              <a:avLst/>
            </a:prstGeom>
            <a:noFill/>
          </p:spPr>
          <p:txBody>
            <a:bodyPr wrap="square" rtlCol="0">
              <a:spAutoFit/>
            </a:bodyPr>
            <a:lstStyle/>
            <a:p>
              <a:r>
                <a:rPr lang="en-US" sz="1200" dirty="0" smtClean="0"/>
                <a:t>0.025%</a:t>
              </a:r>
              <a:endParaRPr lang="en-US" sz="1200" dirty="0"/>
            </a:p>
          </p:txBody>
        </p:sp>
        <p:sp>
          <p:nvSpPr>
            <p:cNvPr id="533" name="TextBox 532"/>
            <p:cNvSpPr txBox="1"/>
            <p:nvPr/>
          </p:nvSpPr>
          <p:spPr>
            <a:xfrm>
              <a:off x="4229362" y="2362200"/>
              <a:ext cx="629873" cy="263809"/>
            </a:xfrm>
            <a:prstGeom prst="rect">
              <a:avLst/>
            </a:prstGeom>
            <a:noFill/>
          </p:spPr>
          <p:txBody>
            <a:bodyPr wrap="square" rtlCol="0">
              <a:spAutoFit/>
            </a:bodyPr>
            <a:lstStyle/>
            <a:p>
              <a:r>
                <a:rPr lang="en-US" sz="1200" dirty="0" smtClean="0"/>
                <a:t>0.05%</a:t>
              </a:r>
              <a:endParaRPr lang="en-US" sz="1200" dirty="0"/>
            </a:p>
          </p:txBody>
        </p:sp>
        <p:sp>
          <p:nvSpPr>
            <p:cNvPr id="534" name="TextBox 533"/>
            <p:cNvSpPr txBox="1"/>
            <p:nvPr/>
          </p:nvSpPr>
          <p:spPr>
            <a:xfrm>
              <a:off x="4859235" y="2362200"/>
              <a:ext cx="708608" cy="263809"/>
            </a:xfrm>
            <a:prstGeom prst="rect">
              <a:avLst/>
            </a:prstGeom>
            <a:noFill/>
          </p:spPr>
          <p:txBody>
            <a:bodyPr wrap="square" rtlCol="0">
              <a:spAutoFit/>
            </a:bodyPr>
            <a:lstStyle/>
            <a:p>
              <a:r>
                <a:rPr lang="en-US" sz="1200" dirty="0" smtClean="0"/>
                <a:t>0.075%</a:t>
              </a:r>
              <a:endParaRPr lang="en-US" sz="1200" dirty="0"/>
            </a:p>
          </p:txBody>
        </p:sp>
        <p:sp>
          <p:nvSpPr>
            <p:cNvPr id="535" name="TextBox 534"/>
            <p:cNvSpPr txBox="1"/>
            <p:nvPr/>
          </p:nvSpPr>
          <p:spPr>
            <a:xfrm>
              <a:off x="5646577" y="2362200"/>
              <a:ext cx="551139" cy="263809"/>
            </a:xfrm>
            <a:prstGeom prst="rect">
              <a:avLst/>
            </a:prstGeom>
            <a:noFill/>
          </p:spPr>
          <p:txBody>
            <a:bodyPr wrap="square" rtlCol="0">
              <a:spAutoFit/>
            </a:bodyPr>
            <a:lstStyle/>
            <a:p>
              <a:r>
                <a:rPr lang="en-US" sz="1200" dirty="0" smtClean="0"/>
                <a:t>0.1%</a:t>
              </a:r>
              <a:endParaRPr lang="en-US" sz="1200" dirty="0"/>
            </a:p>
          </p:txBody>
        </p:sp>
        <p:sp>
          <p:nvSpPr>
            <p:cNvPr id="536" name="TextBox 535"/>
            <p:cNvSpPr txBox="1"/>
            <p:nvPr/>
          </p:nvSpPr>
          <p:spPr>
            <a:xfrm>
              <a:off x="6355185" y="2362200"/>
              <a:ext cx="629873" cy="263809"/>
            </a:xfrm>
            <a:prstGeom prst="rect">
              <a:avLst/>
            </a:prstGeom>
            <a:noFill/>
          </p:spPr>
          <p:txBody>
            <a:bodyPr wrap="square" rtlCol="0">
              <a:spAutoFit/>
            </a:bodyPr>
            <a:lstStyle/>
            <a:p>
              <a:r>
                <a:rPr lang="en-US" sz="1200" dirty="0" smtClean="0"/>
                <a:t>0.15%</a:t>
              </a:r>
              <a:endParaRPr lang="en-US" sz="1200" dirty="0"/>
            </a:p>
          </p:txBody>
        </p:sp>
        <p:sp>
          <p:nvSpPr>
            <p:cNvPr id="537" name="TextBox 536"/>
            <p:cNvSpPr txBox="1"/>
            <p:nvPr/>
          </p:nvSpPr>
          <p:spPr>
            <a:xfrm>
              <a:off x="7063792" y="2362200"/>
              <a:ext cx="551139" cy="263809"/>
            </a:xfrm>
            <a:prstGeom prst="rect">
              <a:avLst/>
            </a:prstGeom>
            <a:noFill/>
          </p:spPr>
          <p:txBody>
            <a:bodyPr wrap="square" rtlCol="0">
              <a:spAutoFit/>
            </a:bodyPr>
            <a:lstStyle/>
            <a:p>
              <a:r>
                <a:rPr lang="en-US" sz="1200" dirty="0" smtClean="0"/>
                <a:t>0.2%</a:t>
              </a:r>
              <a:endParaRPr lang="en-US" sz="1200" dirty="0"/>
            </a:p>
          </p:txBody>
        </p:sp>
        <p:sp>
          <p:nvSpPr>
            <p:cNvPr id="538" name="TextBox 537"/>
            <p:cNvSpPr txBox="1"/>
            <p:nvPr/>
          </p:nvSpPr>
          <p:spPr>
            <a:xfrm>
              <a:off x="7772400" y="2362200"/>
              <a:ext cx="551139" cy="263809"/>
            </a:xfrm>
            <a:prstGeom prst="rect">
              <a:avLst/>
            </a:prstGeom>
            <a:noFill/>
          </p:spPr>
          <p:txBody>
            <a:bodyPr wrap="square" rtlCol="0">
              <a:spAutoFit/>
            </a:bodyPr>
            <a:lstStyle/>
            <a:p>
              <a:r>
                <a:rPr lang="en-US" sz="1200" dirty="0" smtClean="0"/>
                <a:t>0.3%</a:t>
              </a:r>
              <a:endParaRPr lang="en-US" sz="1200" dirty="0"/>
            </a:p>
          </p:txBody>
        </p:sp>
        <p:sp>
          <p:nvSpPr>
            <p:cNvPr id="550" name="TextBox 549"/>
            <p:cNvSpPr txBox="1"/>
            <p:nvPr/>
          </p:nvSpPr>
          <p:spPr>
            <a:xfrm>
              <a:off x="5486400" y="5257800"/>
              <a:ext cx="3124200" cy="923330"/>
            </a:xfrm>
            <a:prstGeom prst="rect">
              <a:avLst/>
            </a:prstGeom>
            <a:noFill/>
          </p:spPr>
          <p:txBody>
            <a:bodyPr wrap="square" rtlCol="0">
              <a:spAutoFit/>
            </a:bodyPr>
            <a:lstStyle/>
            <a:p>
              <a:r>
                <a:rPr lang="en-US" dirty="0" smtClean="0"/>
                <a:t>Pb</a:t>
              </a:r>
              <a:r>
                <a:rPr lang="en-US" baseline="30000" dirty="0" smtClean="0"/>
                <a:t>2+</a:t>
              </a:r>
              <a:r>
                <a:rPr lang="en-US" dirty="0" smtClean="0"/>
                <a:t>containing plates</a:t>
              </a:r>
            </a:p>
            <a:p>
              <a:r>
                <a:rPr lang="en-US" dirty="0" smtClean="0"/>
                <a:t>MET15-/- colonies their black color </a:t>
              </a:r>
              <a:endParaRPr lang="en-US" dirty="0"/>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8" name="Group 7"/>
          <p:cNvGrpSpPr/>
          <p:nvPr/>
        </p:nvGrpSpPr>
        <p:grpSpPr>
          <a:xfrm>
            <a:off x="304800" y="1676400"/>
            <a:ext cx="5562601" cy="4953000"/>
            <a:chOff x="28803600" y="15087602"/>
            <a:chExt cx="10595431" cy="7425142"/>
          </a:xfrm>
        </p:grpSpPr>
        <p:pic>
          <p:nvPicPr>
            <p:cNvPr id="9" name="Picture 2"/>
            <p:cNvPicPr>
              <a:picLocks noChangeAspect="1" noChangeArrowheads="1"/>
            </p:cNvPicPr>
            <p:nvPr/>
          </p:nvPicPr>
          <p:blipFill>
            <a:blip r:embed="rId3"/>
            <a:srcRect/>
            <a:stretch>
              <a:fillRect/>
            </a:stretch>
          </p:blipFill>
          <p:spPr bwMode="auto">
            <a:xfrm>
              <a:off x="28803600" y="15087602"/>
              <a:ext cx="9144000" cy="3505200"/>
            </a:xfrm>
            <a:prstGeom prst="rect">
              <a:avLst/>
            </a:prstGeom>
            <a:noFill/>
            <a:ln w="9525">
              <a:noFill/>
              <a:miter lim="800000"/>
              <a:headEnd/>
              <a:tailEnd/>
            </a:ln>
            <a:effectLst/>
          </p:spPr>
        </p:pic>
        <p:grpSp>
          <p:nvGrpSpPr>
            <p:cNvPr id="10" name="Group 128"/>
            <p:cNvGrpSpPr/>
            <p:nvPr/>
          </p:nvGrpSpPr>
          <p:grpSpPr>
            <a:xfrm>
              <a:off x="28803600" y="18743056"/>
              <a:ext cx="10595431" cy="3769688"/>
              <a:chOff x="28803600" y="18743052"/>
              <a:chExt cx="10595431" cy="3769688"/>
            </a:xfrm>
          </p:grpSpPr>
          <p:pic>
            <p:nvPicPr>
              <p:cNvPr id="12" name="Picture 5"/>
              <p:cNvPicPr>
                <a:picLocks noChangeAspect="1" noChangeArrowheads="1"/>
              </p:cNvPicPr>
              <p:nvPr/>
            </p:nvPicPr>
            <p:blipFill>
              <a:blip r:embed="rId4"/>
              <a:srcRect/>
              <a:stretch>
                <a:fillRect/>
              </a:stretch>
            </p:blipFill>
            <p:spPr bwMode="auto">
              <a:xfrm>
                <a:off x="28803600" y="19251281"/>
                <a:ext cx="9144000" cy="3261459"/>
              </a:xfrm>
              <a:prstGeom prst="rect">
                <a:avLst/>
              </a:prstGeom>
              <a:noFill/>
              <a:ln w="9525">
                <a:noFill/>
                <a:miter lim="800000"/>
                <a:headEnd/>
                <a:tailEnd/>
              </a:ln>
              <a:effectLst/>
            </p:spPr>
          </p:pic>
          <p:cxnSp>
            <p:nvCxnSpPr>
              <p:cNvPr id="13" name="Straight Arrow Connector 12"/>
              <p:cNvCxnSpPr/>
              <p:nvPr/>
            </p:nvCxnSpPr>
            <p:spPr>
              <a:xfrm rot="10800000" flipV="1">
                <a:off x="34339768" y="18743052"/>
                <a:ext cx="5059263" cy="2406379"/>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cxnSp>
          <p:nvCxnSpPr>
            <p:cNvPr id="11" name="Straight Arrow Connector 10"/>
            <p:cNvCxnSpPr/>
            <p:nvPr/>
          </p:nvCxnSpPr>
          <p:spPr>
            <a:xfrm rot="10800000">
              <a:off x="31775406" y="15849602"/>
              <a:ext cx="7623623" cy="2208057"/>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228600" y="381000"/>
            <a:ext cx="8686800" cy="1143000"/>
          </a:xfrm>
        </p:spPr>
        <p:txBody>
          <a:bodyPr>
            <a:normAutofit/>
          </a:bodyPr>
          <a:lstStyle/>
          <a:p>
            <a:r>
              <a:rPr lang="en-US" b="1" dirty="0" smtClean="0">
                <a:solidFill>
                  <a:schemeClr val="tx1"/>
                </a:solidFill>
              </a:rPr>
              <a:t>Colonies formed following</a:t>
            </a:r>
            <a:r>
              <a:rPr lang="en-US" b="1" dirty="0" smtClean="0">
                <a:solidFill>
                  <a:schemeClr val="tx1"/>
                </a:solidFill>
                <a:cs typeface="Arial" pitchFamily="34" charset="0"/>
              </a:rPr>
              <a:t> H</a:t>
            </a:r>
            <a:r>
              <a:rPr lang="en-US" b="1" baseline="-25000" dirty="0" smtClean="0">
                <a:solidFill>
                  <a:schemeClr val="tx1"/>
                </a:solidFill>
              </a:rPr>
              <a:t>2</a:t>
            </a:r>
            <a:r>
              <a:rPr lang="en-US" b="1" dirty="0" smtClean="0">
                <a:solidFill>
                  <a:schemeClr val="tx1"/>
                </a:solidFill>
                <a:cs typeface="Arial" pitchFamily="34" charset="0"/>
              </a:rPr>
              <a:t>O</a:t>
            </a:r>
            <a:r>
              <a:rPr lang="en-US" b="1" baseline="-25000" dirty="0" smtClean="0">
                <a:solidFill>
                  <a:schemeClr val="tx1"/>
                </a:solidFill>
              </a:rPr>
              <a:t>2 </a:t>
            </a:r>
            <a:r>
              <a:rPr lang="en-US" b="1" dirty="0" smtClean="0">
                <a:solidFill>
                  <a:schemeClr val="tx1"/>
                </a:solidFill>
              </a:rPr>
              <a:t>treatment on lead-containing MLA plates  </a:t>
            </a:r>
            <a:endParaRPr lang="en-US" b="1" dirty="0">
              <a:solidFill>
                <a:schemeClr val="tx1"/>
              </a:solidFill>
            </a:endParaRPr>
          </a:p>
        </p:txBody>
      </p:sp>
      <p:sp>
        <p:nvSpPr>
          <p:cNvPr id="30" name="Rectangle 29"/>
          <p:cNvSpPr/>
          <p:nvPr/>
        </p:nvSpPr>
        <p:spPr>
          <a:xfrm>
            <a:off x="5791201" y="3505200"/>
            <a:ext cx="2819400" cy="1231106"/>
          </a:xfrm>
          <a:prstGeom prst="rect">
            <a:avLst/>
          </a:prstGeom>
        </p:spPr>
        <p:txBody>
          <a:bodyPr wrap="square">
            <a:spAutoFit/>
          </a:bodyPr>
          <a:lstStyle/>
          <a:p>
            <a:r>
              <a:rPr lang="en-US" dirty="0" smtClean="0">
                <a:latin typeface="+mj-lt"/>
                <a:cs typeface="Arial" pitchFamily="34" charset="0"/>
              </a:rPr>
              <a:t>Fully black colonies (indicate LOH in mother cells)</a:t>
            </a:r>
          </a:p>
          <a:p>
            <a:endParaRPr lang="en-US" sz="2000" b="1" dirty="0" smtClean="0">
              <a:solidFill>
                <a:srgbClr val="FF0000"/>
              </a:solidFill>
              <a:latin typeface="+mj-lt"/>
              <a:cs typeface="Arial" pitchFamily="34" charset="0"/>
            </a:endParaRPr>
          </a:p>
        </p:txBody>
      </p:sp>
      <p:sp>
        <p:nvSpPr>
          <p:cNvPr id="31" name="TextBox 30"/>
          <p:cNvSpPr txBox="1"/>
          <p:nvPr/>
        </p:nvSpPr>
        <p:spPr>
          <a:xfrm>
            <a:off x="2438400" y="3581400"/>
            <a:ext cx="2645276" cy="400110"/>
          </a:xfrm>
          <a:prstGeom prst="rect">
            <a:avLst/>
          </a:prstGeom>
          <a:noFill/>
        </p:spPr>
        <p:txBody>
          <a:bodyPr wrap="none" rtlCol="0">
            <a:spAutoFit/>
          </a:bodyPr>
          <a:lstStyle/>
          <a:p>
            <a:r>
              <a:rPr lang="en-US" sz="2000" dirty="0" smtClean="0"/>
              <a:t>M1-2* (0.01% H</a:t>
            </a:r>
            <a:r>
              <a:rPr lang="en-US" sz="2000" b="1" baseline="-25000" dirty="0" smtClean="0"/>
              <a:t>2</a:t>
            </a:r>
            <a:r>
              <a:rPr lang="en-US" sz="2000" dirty="0" smtClean="0"/>
              <a:t>O</a:t>
            </a:r>
            <a:r>
              <a:rPr lang="en-US" sz="2000" b="1" baseline="-25000" dirty="0" smtClean="0"/>
              <a:t>2</a:t>
            </a:r>
            <a:r>
              <a:rPr lang="en-US" sz="2000" dirty="0" smtClean="0"/>
              <a:t>)</a:t>
            </a:r>
            <a:endParaRPr lang="en-US" sz="2000" dirty="0"/>
          </a:p>
        </p:txBody>
      </p:sp>
      <p:sp>
        <p:nvSpPr>
          <p:cNvPr id="7" name="Footer Placeholder 5"/>
          <p:cNvSpPr>
            <a:spLocks noGrp="1"/>
          </p:cNvSpPr>
          <p:nvPr>
            <p:ph type="ftr" sz="quarter" idx="16"/>
          </p:nvPr>
        </p:nvSpPr>
        <p:spPr>
          <a:xfrm rot="16200000">
            <a:off x="8313420" y="464820"/>
            <a:ext cx="1295400" cy="365760"/>
          </a:xfrm>
        </p:spPr>
        <p:txBody>
          <a:bodyPr/>
          <a:lstStyle/>
          <a:p>
            <a:r>
              <a:rPr lang="en-US" sz="2000" b="1" dirty="0" smtClean="0">
                <a:solidFill>
                  <a:schemeClr val="tx1"/>
                </a:solidFill>
              </a:rPr>
              <a:t>Results</a:t>
            </a:r>
            <a:endParaRPr lang="en-US" sz="2000" b="1" dirty="0">
              <a:solidFill>
                <a:schemeClr val="tx1"/>
              </a:solidFill>
            </a:endParaRPr>
          </a:p>
        </p:txBody>
      </p:sp>
      <p:sp>
        <p:nvSpPr>
          <p:cNvPr id="14" name="TextBox 13"/>
          <p:cNvSpPr txBox="1"/>
          <p:nvPr/>
        </p:nvSpPr>
        <p:spPr>
          <a:xfrm>
            <a:off x="2438400" y="6248400"/>
            <a:ext cx="2645276" cy="400110"/>
          </a:xfrm>
          <a:prstGeom prst="rect">
            <a:avLst/>
          </a:prstGeom>
          <a:noFill/>
        </p:spPr>
        <p:txBody>
          <a:bodyPr wrap="none" rtlCol="0">
            <a:spAutoFit/>
          </a:bodyPr>
          <a:lstStyle/>
          <a:p>
            <a:r>
              <a:rPr lang="en-US" sz="2000" dirty="0" smtClean="0"/>
              <a:t>M1-2* (0.01% H</a:t>
            </a:r>
            <a:r>
              <a:rPr lang="en-US" sz="2000" b="1" baseline="-25000" dirty="0" smtClean="0"/>
              <a:t>2</a:t>
            </a:r>
            <a:r>
              <a:rPr lang="en-US" sz="2000" dirty="0" smtClean="0"/>
              <a:t>O</a:t>
            </a:r>
            <a:r>
              <a:rPr lang="en-US" sz="2000" b="1" baseline="-25000" dirty="0" smtClean="0"/>
              <a:t>2</a:t>
            </a:r>
            <a:r>
              <a:rPr lang="en-US" sz="2000" dirty="0" smtClean="0"/>
              <a:t>)</a:t>
            </a:r>
            <a:endParaRPr lang="en-US" sz="20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6897</TotalTime>
  <Words>2088</Words>
  <Application>Microsoft Macintosh PowerPoint</Application>
  <PresentationFormat>On-screen Show (4:3)</PresentationFormat>
  <Paragraphs>250</Paragraphs>
  <Slides>24</Slides>
  <Notes>17</Notes>
  <HiddenSlides>0</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Oriel</vt:lpstr>
      <vt:lpstr>Acrobat Document</vt:lpstr>
      <vt:lpstr>The interconnection between oxidative stress, genomic instability, mitotic asymmetry, and chronological lifespan in Saccharomyces cerevisiae</vt:lpstr>
      <vt:lpstr>The Concept of Biological Aging</vt:lpstr>
      <vt:lpstr>S. cerevisiae is an Ideal Model for Studying Cellular Mechanisms of Human Aging</vt:lpstr>
      <vt:lpstr>Reactive Oxygen Species (ROS) are Accepted Mechanistic Causes of Aging</vt:lpstr>
      <vt:lpstr>Previous Results </vt:lpstr>
      <vt:lpstr>Hypothesis and Experimental Design</vt:lpstr>
      <vt:lpstr>Experimental Design: Using LOH to detect genomic instability</vt:lpstr>
      <vt:lpstr>Experimental Procedure </vt:lpstr>
      <vt:lpstr>Colonies formed following H2O2 treatment on lead-containing MLA plates  </vt:lpstr>
      <vt:lpstr> Contrasting Switching Pattern of H2O2 and Chronological Aging on LOH</vt:lpstr>
      <vt:lpstr>  Genome tolerance (Cb) and viability tolerance (Cv) to H2O2 induction co-varies.</vt:lpstr>
      <vt:lpstr>There is a significant correlation between CLS and the relative timing of the H2O2 trigger on LOH </vt:lpstr>
      <vt:lpstr>Summary of Major Conclusions</vt:lpstr>
      <vt:lpstr>Slide 14</vt:lpstr>
      <vt:lpstr>Future Directions</vt:lpstr>
      <vt:lpstr>Acknowledgements</vt:lpstr>
      <vt:lpstr>References</vt:lpstr>
      <vt:lpstr>Slide 18</vt:lpstr>
      <vt:lpstr>Slide 19</vt:lpstr>
      <vt:lpstr>Back-Up Slides for Q&amp;A Session</vt:lpstr>
      <vt:lpstr>Saccharomyces Cerevisiae Strains</vt:lpstr>
      <vt:lpstr>Lifespan in Saccharomyces Cerevisiae</vt:lpstr>
      <vt:lpstr>PB2+-Containing Plates form Black colonies</vt:lpstr>
      <vt:lpstr>TOR 1 and SIR2</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interconnection between oxidative stress, genomic instability, mitotic asymmetry, and chronological lifespan in Saccharomyces cerevisiae</dc:title>
  <dc:creator>Lindsay</dc:creator>
  <cp:lastModifiedBy>Hong Qin</cp:lastModifiedBy>
  <cp:revision>675</cp:revision>
  <dcterms:created xsi:type="dcterms:W3CDTF">2012-04-23T04:01:47Z</dcterms:created>
  <dcterms:modified xsi:type="dcterms:W3CDTF">2012-04-23T04:05:51Z</dcterms:modified>
</cp:coreProperties>
</file>