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Default Extension="gif" ContentType="image/gi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28" d="100"/>
          <a:sy n="28" d="100"/>
        </p:scale>
        <p:origin x="-2088" y="-112"/>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3/12/12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3/12/12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3/12/12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3/12/12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3/12/12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3/12/12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3/12/12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3/12/12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3/12/12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3/12/12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3/12/12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3/12/12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3/12/12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hyperlink" Target="http://www.hhmi.org/" TargetMode="External"/><Relationship Id="rId1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gif"/><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Rectangle 21"/>
          <p:cNvSpPr/>
          <p:nvPr/>
        </p:nvSpPr>
        <p:spPr>
          <a:xfrm>
            <a:off x="26403300" y="6762750"/>
            <a:ext cx="10961370" cy="14859000"/>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r>
              <a:rPr lang="en-US" sz="5000" b="1" u="sng" dirty="0" smtClean="0">
                <a:solidFill>
                  <a:schemeClr val="tx1"/>
                </a:solidFill>
                <a:cs typeface="Arial" charset="0"/>
              </a:rPr>
              <a:t>Heterogeneity and Failure Dynamics</a:t>
            </a: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grpSp>
        <p:nvGrpSpPr>
          <p:cNvPr id="220" name="Group 219"/>
          <p:cNvGrpSpPr/>
          <p:nvPr/>
        </p:nvGrpSpPr>
        <p:grpSpPr>
          <a:xfrm>
            <a:off x="960120" y="20269200"/>
            <a:ext cx="6160770" cy="5752701"/>
            <a:chOff x="960120" y="20669251"/>
            <a:chExt cx="6160770" cy="5752701"/>
          </a:xfrm>
        </p:grpSpPr>
        <p:sp>
          <p:nvSpPr>
            <p:cNvPr id="100" name="Rectangle 99"/>
            <p:cNvSpPr/>
            <p:nvPr/>
          </p:nvSpPr>
          <p:spPr>
            <a:xfrm>
              <a:off x="960120" y="20669251"/>
              <a:ext cx="6160770" cy="575270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a:solidFill>
                  <a:srgbClr val="FFFFFF"/>
                </a:solidFill>
                <a:cs typeface="Arial" charset="0"/>
              </a:endParaRPr>
            </a:p>
          </p:txBody>
        </p:sp>
        <p:grpSp>
          <p:nvGrpSpPr>
            <p:cNvPr id="87" name="Group 86"/>
            <p:cNvGrpSpPr/>
            <p:nvPr/>
          </p:nvGrpSpPr>
          <p:grpSpPr>
            <a:xfrm>
              <a:off x="1380958" y="20909116"/>
              <a:ext cx="5419892" cy="5379884"/>
              <a:chOff x="1024627" y="1828800"/>
              <a:chExt cx="4421199" cy="4254472"/>
            </a:xfrm>
            <a:noFill/>
          </p:grpSpPr>
          <p:sp>
            <p:nvSpPr>
              <p:cNvPr id="88" name="TextBox 87"/>
              <p:cNvSpPr txBox="1"/>
              <p:nvPr/>
            </p:nvSpPr>
            <p:spPr>
              <a:xfrm>
                <a:off x="2438400" y="5791200"/>
                <a:ext cx="1752600" cy="292072"/>
              </a:xfrm>
              <a:prstGeom prst="rect">
                <a:avLst/>
              </a:prstGeom>
              <a:grpFill/>
              <a:ln w="127000">
                <a:noFill/>
              </a:ln>
            </p:spPr>
            <p:txBody>
              <a:bodyPr wrap="square" rtlCol="0">
                <a:spAutoFit/>
              </a:bodyPr>
              <a:lstStyle/>
              <a:p>
                <a:r>
                  <a:rPr lang="en-US" b="1" dirty="0" smtClean="0"/>
                  <a:t>Time</a:t>
                </a:r>
                <a:endParaRPr lang="en-US" b="1" dirty="0"/>
              </a:p>
            </p:txBody>
          </p:sp>
          <p:grpSp>
            <p:nvGrpSpPr>
              <p:cNvPr id="89" name="Group 11"/>
              <p:cNvGrpSpPr/>
              <p:nvPr/>
            </p:nvGrpSpPr>
            <p:grpSpPr>
              <a:xfrm>
                <a:off x="1024627" y="1828800"/>
                <a:ext cx="4421199" cy="4063220"/>
                <a:chOff x="1024627" y="1905000"/>
                <a:chExt cx="4421199" cy="4063220"/>
              </a:xfrm>
              <a:grpFill/>
            </p:grpSpPr>
            <p:pic>
              <p:nvPicPr>
                <p:cNvPr id="90" name="Picture 3" descr="~AUT0004"/>
                <p:cNvPicPr>
                  <a:picLocks noGrp="1" noChangeAspect="1" noChangeArrowheads="1"/>
                </p:cNvPicPr>
                <p:nvPr>
                  <p:ph sz="quarter" idx="1"/>
                </p:nvPr>
              </p:nvPicPr>
              <p:blipFill>
                <a:blip r:embed="rId3" cstate="print"/>
                <a:srcRect t="9677" b="9677"/>
                <a:stretch>
                  <a:fillRect/>
                </a:stretch>
              </p:blipFill>
              <p:spPr>
                <a:xfrm>
                  <a:off x="1178626" y="2158219"/>
                  <a:ext cx="4267200" cy="3810001"/>
                </a:xfrm>
                <a:grpFill/>
                <a:ln w="127000">
                  <a:noFill/>
                </a:ln>
              </p:spPr>
            </p:pic>
            <p:sp>
              <p:nvSpPr>
                <p:cNvPr id="91" name="TextBox 90"/>
                <p:cNvSpPr txBox="1"/>
                <p:nvPr/>
              </p:nvSpPr>
              <p:spPr>
                <a:xfrm rot="16200000" flipH="1">
                  <a:off x="32266" y="3887961"/>
                  <a:ext cx="2286000" cy="301277"/>
                </a:xfrm>
                <a:prstGeom prst="rect">
                  <a:avLst/>
                </a:prstGeom>
                <a:grpFill/>
                <a:ln w="127000">
                  <a:noFill/>
                </a:ln>
              </p:spPr>
              <p:txBody>
                <a:bodyPr wrap="square" rtlCol="0">
                  <a:spAutoFit/>
                </a:bodyPr>
                <a:lstStyle/>
                <a:p>
                  <a:r>
                    <a:rPr lang="en-US" b="1" dirty="0" smtClean="0"/>
                    <a:t>Log of Failure Rate</a:t>
                  </a:r>
                  <a:endParaRPr lang="en-US" b="1" dirty="0"/>
                </a:p>
              </p:txBody>
            </p:sp>
            <p:sp>
              <p:nvSpPr>
                <p:cNvPr id="92" name="TextBox 91"/>
                <p:cNvSpPr txBox="1"/>
                <p:nvPr/>
              </p:nvSpPr>
              <p:spPr>
                <a:xfrm>
                  <a:off x="1905000" y="1905000"/>
                  <a:ext cx="3276600" cy="292072"/>
                </a:xfrm>
                <a:prstGeom prst="rect">
                  <a:avLst/>
                </a:prstGeom>
                <a:grpFill/>
                <a:ln w="127000">
                  <a:noFill/>
                </a:ln>
              </p:spPr>
              <p:txBody>
                <a:bodyPr wrap="square" rtlCol="0">
                  <a:spAutoFit/>
                </a:bodyPr>
                <a:lstStyle/>
                <a:p>
                  <a:r>
                    <a:rPr lang="en-US" b="1" dirty="0" smtClean="0"/>
                    <a:t>Gompertz Law of Mortality</a:t>
                  </a:r>
                  <a:endParaRPr lang="en-US" b="1" dirty="0"/>
                </a:p>
              </p:txBody>
            </p:sp>
          </p:grpSp>
        </p:grpSp>
      </p:gr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7500" dirty="0" smtClean="0"/>
              <a:t>Heterogeneity is a Key Factor of Biological Aging Based on Reliability Modeling</a:t>
            </a:r>
            <a:br>
              <a:rPr lang="en-US" sz="7500" dirty="0" smtClean="0"/>
            </a:br>
            <a:r>
              <a:rPr lang="en-US" sz="5600" i="1" dirty="0" smtClean="0"/>
              <a:t>Erika </a:t>
            </a:r>
            <a:r>
              <a:rPr lang="en-US" sz="5600" i="1" dirty="0" err="1" smtClean="0"/>
              <a:t>Dommond</a:t>
            </a:r>
            <a:r>
              <a:rPr lang="en-US" sz="5600" i="1" dirty="0" smtClean="0"/>
              <a:t/>
            </a:r>
            <a:br>
              <a:rPr lang="en-US" sz="5600" i="1" dirty="0" smtClean="0"/>
            </a:br>
            <a:r>
              <a:rPr lang="en-US" sz="5600" i="1" dirty="0" smtClean="0"/>
              <a:t>Dr. Hong Qin, Ph.D., Biology Department, Dr. </a:t>
            </a:r>
            <a:r>
              <a:rPr lang="en-US" sz="5600" i="1" dirty="0" err="1" smtClean="0"/>
              <a:t>Nagambal</a:t>
            </a:r>
            <a:r>
              <a:rPr lang="en-US" sz="5600" i="1" dirty="0" smtClean="0"/>
              <a:t> Shah, Ph.D., Mathematics Department</a:t>
            </a:r>
            <a:endParaRPr lang="en-US" sz="7500" i="1" dirty="0" smtClean="0"/>
          </a:p>
        </p:txBody>
      </p:sp>
      <p:pic>
        <p:nvPicPr>
          <p:cNvPr id="84" name="il_fi" descr="http://www.alumniunit.com/wp-content/uploads/2010/10/Spelman_College-logo.gif"/>
          <p:cNvPicPr/>
          <p:nvPr/>
        </p:nvPicPr>
        <p:blipFill>
          <a:blip r:embed="rId4" cstate="print">
            <a:clrChange>
              <a:clrFrom>
                <a:srgbClr val="FFFFFF"/>
              </a:clrFrom>
              <a:clrTo>
                <a:srgbClr val="FFFFFF">
                  <a:alpha val="0"/>
                </a:srgbClr>
              </a:clrTo>
            </a:clrChange>
          </a:blip>
          <a:srcRect/>
          <a:stretch>
            <a:fillRect/>
          </a:stretch>
        </p:blipFill>
        <p:spPr bwMode="auto">
          <a:xfrm>
            <a:off x="1040130" y="2286000"/>
            <a:ext cx="2922270" cy="3124200"/>
          </a:xfrm>
          <a:prstGeom prst="rect">
            <a:avLst/>
          </a:prstGeom>
          <a:solidFill>
            <a:schemeClr val="accent4">
              <a:lumMod val="40000"/>
              <a:lumOff val="60000"/>
            </a:schemeClr>
          </a:solidFill>
          <a:ln w="127000">
            <a:noFill/>
            <a:miter lim="800000"/>
            <a:headEnd/>
            <a:tailEnd/>
          </a:ln>
        </p:spPr>
      </p:pic>
      <p:pic>
        <p:nvPicPr>
          <p:cNvPr id="29" name="Picture 7" descr="0904agef5"/>
          <p:cNvPicPr>
            <a:picLocks noChangeAspect="1" noChangeArrowheads="1"/>
          </p:cNvPicPr>
          <p:nvPr/>
        </p:nvPicPr>
        <p:blipFill>
          <a:blip r:embed="rId5" cstate="print"/>
          <a:srcRect/>
          <a:stretch>
            <a:fillRect/>
          </a:stretch>
        </p:blipFill>
        <p:spPr bwMode="auto">
          <a:xfrm>
            <a:off x="8494412" y="26136600"/>
            <a:ext cx="4867258" cy="5619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25374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23" name="Group 222"/>
          <p:cNvGrpSpPr/>
          <p:nvPr/>
        </p:nvGrpSpPr>
        <p:grpSpPr>
          <a:xfrm>
            <a:off x="14161770" y="6553200"/>
            <a:ext cx="11593830" cy="4953000"/>
            <a:chOff x="14161770" y="6553200"/>
            <a:chExt cx="11593830" cy="4953000"/>
          </a:xfrm>
        </p:grpSpPr>
        <p:sp>
          <p:nvSpPr>
            <p:cNvPr id="204" name="Rectangle 203"/>
            <p:cNvSpPr/>
            <p:nvPr/>
          </p:nvSpPr>
          <p:spPr>
            <a:xfrm>
              <a:off x="14161770" y="6553200"/>
              <a:ext cx="11593830" cy="4953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4401800" y="6858000"/>
              <a:ext cx="11201400" cy="4473304"/>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ctr"/>
              <a:r>
                <a:rPr lang="en-US" sz="7500" b="1" u="sng" dirty="0" smtClean="0"/>
                <a:t>Objective</a:t>
              </a:r>
              <a:endParaRPr lang="en-US" sz="7500" dirty="0"/>
            </a:p>
            <a:p>
              <a:pPr algn="just"/>
              <a:endParaRPr lang="en-US" sz="4700" b="1" u="sng" dirty="0"/>
            </a:p>
            <a:p>
              <a:pPr algn="just">
                <a:buFont typeface="Arial" charset="0"/>
                <a:buChar char="•"/>
              </a:pPr>
              <a:r>
                <a:rPr lang="en-US" sz="3600" dirty="0" smtClean="0"/>
                <a:t>Determine after performing simulations </a:t>
              </a:r>
              <a:r>
                <a:rPr lang="en-US" sz="3600" dirty="0"/>
                <a:t>whether the application </a:t>
              </a:r>
              <a:r>
                <a:rPr lang="en-US" sz="3600" dirty="0" smtClean="0"/>
                <a:t>of heterogeneous </a:t>
              </a:r>
              <a:r>
                <a:rPr lang="en-US" sz="3600" dirty="0"/>
                <a:t>failure rates gives rise to a Gompertz </a:t>
              </a:r>
              <a:r>
                <a:rPr lang="en-US" sz="3600" dirty="0" smtClean="0"/>
                <a:t>Model, the key biological feature of aging. </a:t>
              </a:r>
              <a:endParaRPr lang="en-US" sz="3600" dirty="0"/>
            </a:p>
          </p:txBody>
        </p:sp>
      </p:grpSp>
      <p:grpSp>
        <p:nvGrpSpPr>
          <p:cNvPr id="218" name="Group 217"/>
          <p:cNvGrpSpPr/>
          <p:nvPr/>
        </p:nvGrpSpPr>
        <p:grpSpPr>
          <a:xfrm>
            <a:off x="720090" y="6629400"/>
            <a:ext cx="12961620" cy="13106400"/>
            <a:chOff x="720090" y="6477000"/>
            <a:chExt cx="12961620" cy="13106400"/>
          </a:xfrm>
        </p:grpSpPr>
        <p:sp>
          <p:nvSpPr>
            <p:cNvPr id="198" name="Rectangle 197"/>
            <p:cNvSpPr/>
            <p:nvPr/>
          </p:nvSpPr>
          <p:spPr>
            <a:xfrm>
              <a:off x="720090" y="6477000"/>
              <a:ext cx="12961620" cy="1310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481560" cy="1243400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a:t>Introduction</a:t>
              </a:r>
              <a:endParaRPr lang="en-US" sz="3800" b="1" u="sng" dirty="0"/>
            </a:p>
            <a:p>
              <a:pPr algn="just"/>
              <a:r>
                <a:rPr lang="en-US" sz="7500" b="1" u="sng" dirty="0"/>
                <a:t> </a:t>
              </a:r>
              <a:endParaRPr lang="en-US" sz="7500" dirty="0"/>
            </a:p>
            <a:p>
              <a:pPr algn="just"/>
              <a:r>
                <a:rPr lang="en-US" sz="3200" dirty="0"/>
                <a:t>Aging is defined by the increasing risk of failure with time. In terms of organisms, this increased risk of failure can lead to sickness and ultimately death. Therefore, deciphering the mechanisms by which cell components of a biological system age is of great interest. In terms of the aforementioned systems, components are configured in a functionally redundant manner. It follows that the failure of one component does not lead to the death of the entire system . A system fails (dies) when all of its components fail; which can take place at homogeneous (constant) failure rates or </a:t>
              </a:r>
              <a:r>
                <a:rPr lang="en-US" sz="3200" dirty="0" smtClean="0"/>
                <a:t>heterogeneous (non-constant) rates</a:t>
              </a:r>
              <a:r>
                <a:rPr lang="en-US" sz="3200" dirty="0"/>
                <a:t>. </a:t>
              </a:r>
              <a:r>
                <a:rPr lang="en-US" sz="3200" dirty="0" smtClean="0"/>
                <a:t>Consequently, it </a:t>
              </a:r>
              <a:r>
                <a:rPr lang="en-US" sz="3200" dirty="0"/>
                <a:t>is this accumulation of damage to the components which in turn leads to the aging of the system. W</a:t>
              </a:r>
              <a:r>
                <a:rPr lang="en-US" sz="3200" dirty="0" smtClean="0"/>
                <a:t>hen </a:t>
              </a:r>
              <a:r>
                <a:rPr lang="en-US" sz="3200" dirty="0"/>
                <a:t>modeling the failure rate of a biological system, its behavior leads to a Gompertz statistical model. This model is characterized by an exponential increase in failure rates over time; a key biological feature of aging. In previous studies, the classical reliability model employed homogeneous components yet failed give rise to a Gompertz statistical model.  In this study, heterogeneous, or </a:t>
              </a:r>
              <a:r>
                <a:rPr lang="en-US" sz="3200" dirty="0" smtClean="0"/>
                <a:t>non-constant </a:t>
              </a:r>
              <a:r>
                <a:rPr lang="en-US" sz="3200" dirty="0"/>
                <a:t>failure rates are explored with hopes of giving rise </a:t>
              </a:r>
              <a:r>
                <a:rPr lang="en-US" sz="3200" dirty="0" smtClean="0"/>
                <a:t>to the </a:t>
              </a:r>
              <a:r>
                <a:rPr lang="en-US" sz="3200" dirty="0"/>
                <a:t>aforementioned key biological characteristic of aging. </a:t>
              </a:r>
            </a:p>
          </p:txBody>
        </p:sp>
      </p:grpSp>
      <p:grpSp>
        <p:nvGrpSpPr>
          <p:cNvPr id="219" name="Group 218"/>
          <p:cNvGrpSpPr/>
          <p:nvPr/>
        </p:nvGrpSpPr>
        <p:grpSpPr>
          <a:xfrm>
            <a:off x="7760970" y="20802600"/>
            <a:ext cx="5920740" cy="40005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001000" y="21431250"/>
              <a:ext cx="5440680" cy="35394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This graph (left) shows the general behavior exhibited by the Gompertz Model when the logarithm of the failure rate is plotted against time. One expects a linear trend, as shown. </a:t>
              </a:r>
              <a:endParaRPr lang="en-US" sz="3200" dirty="0"/>
            </a:p>
          </p:txBody>
        </p:sp>
      </p:grpSp>
      <p:grpSp>
        <p:nvGrpSpPr>
          <p:cNvPr id="222" name="Group 221"/>
          <p:cNvGrpSpPr/>
          <p:nvPr/>
        </p:nvGrpSpPr>
        <p:grpSpPr>
          <a:xfrm>
            <a:off x="14097000" y="11925300"/>
            <a:ext cx="11601450" cy="4533900"/>
            <a:chOff x="14241780" y="12001500"/>
            <a:chExt cx="11601450" cy="4533900"/>
          </a:xfrm>
        </p:grpSpPr>
        <p:sp>
          <p:nvSpPr>
            <p:cNvPr id="206" name="Rectangle 205"/>
            <p:cNvSpPr/>
            <p:nvPr/>
          </p:nvSpPr>
          <p:spPr>
            <a:xfrm>
              <a:off x="14241780" y="12001500"/>
              <a:ext cx="11601450" cy="4533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481810" y="12382500"/>
              <a:ext cx="11121390" cy="3831818"/>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Utilize R (statistical programming package) to create a reliability model which simulates the application of non-constant failure rates to the components of a system.</a:t>
              </a:r>
            </a:p>
          </p:txBody>
        </p:sp>
      </p:grpSp>
      <p:grpSp>
        <p:nvGrpSpPr>
          <p:cNvPr id="226" name="Group 225"/>
          <p:cNvGrpSpPr/>
          <p:nvPr/>
        </p:nvGrpSpPr>
        <p:grpSpPr>
          <a:xfrm>
            <a:off x="26327100" y="22250400"/>
            <a:ext cx="11315700" cy="6477000"/>
            <a:chOff x="26174700" y="22250400"/>
            <a:chExt cx="11315700" cy="6477000"/>
          </a:xfrm>
        </p:grpSpPr>
        <p:sp>
          <p:nvSpPr>
            <p:cNvPr id="214" name="Rectangle 213"/>
            <p:cNvSpPr/>
            <p:nvPr/>
          </p:nvSpPr>
          <p:spPr>
            <a:xfrm>
              <a:off x="26174700" y="22250400"/>
              <a:ext cx="11315700" cy="647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510810" y="22570691"/>
              <a:ext cx="10744313" cy="580158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p>
            <a:p>
              <a:endParaRPr lang="en-US" sz="3600" dirty="0" smtClean="0"/>
            </a:p>
            <a:p>
              <a:pPr marL="585742" indent="-585742" algn="just">
                <a:buAutoNum type="arabicParenR"/>
              </a:pPr>
              <a:r>
                <a:rPr lang="en-US" sz="3200" dirty="0" smtClean="0"/>
                <a:t>Simulations have shown that heterogeneity can reproduce the exponentially increasing failure rates as dictated by the Gompertz Law of Mortality; the key biological feature of aging.  </a:t>
              </a:r>
            </a:p>
            <a:p>
              <a:pPr marL="585742" indent="-585742" algn="just">
                <a:buAutoNum type="arabicParenR"/>
              </a:pPr>
              <a:r>
                <a:rPr lang="en-US" sz="3200" dirty="0" smtClean="0"/>
                <a:t>There is non-linear correlation between the heterogeneity measured in variance and </a:t>
              </a:r>
              <a:r>
                <a:rPr lang="en-US" sz="3200" dirty="0" err="1" smtClean="0"/>
                <a:t>Gompertzian</a:t>
              </a:r>
              <a:r>
                <a:rPr lang="en-US" sz="3200" dirty="0" smtClean="0"/>
                <a:t> rate of aging. </a:t>
              </a:r>
            </a:p>
            <a:p>
              <a:endParaRPr lang="en-US" sz="3600" dirty="0" smtClean="0"/>
            </a:p>
          </p:txBody>
        </p:sp>
      </p:grpSp>
      <p:grpSp>
        <p:nvGrpSpPr>
          <p:cNvPr id="227" name="Group 226"/>
          <p:cNvGrpSpPr/>
          <p:nvPr/>
        </p:nvGrpSpPr>
        <p:grpSpPr>
          <a:xfrm>
            <a:off x="26212800" y="29413200"/>
            <a:ext cx="11582400" cy="5715000"/>
            <a:chOff x="26060400" y="30003750"/>
            <a:chExt cx="11582400" cy="5715000"/>
          </a:xfrm>
        </p:grpSpPr>
        <p:sp>
          <p:nvSpPr>
            <p:cNvPr id="216" name="Rectangle 215"/>
            <p:cNvSpPr/>
            <p:nvPr/>
          </p:nvSpPr>
          <p:spPr>
            <a:xfrm>
              <a:off x="26060400"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518603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a:p>
              <a:pPr algn="just"/>
              <a:r>
                <a:rPr lang="en-US" sz="3200" dirty="0" smtClean="0"/>
                <a:t>I would like to extend a sincere thank you to the Howard Hughes Medical Institute at </a:t>
              </a:r>
              <a:r>
                <a:rPr lang="en-US" sz="3200" dirty="0" err="1" smtClean="0"/>
                <a:t>Spelman</a:t>
              </a:r>
              <a:r>
                <a:rPr lang="en-US" sz="3200" dirty="0" smtClean="0"/>
                <a:t> College (52006134)  and my advisors, Dr. Qin and Dr. Shah for their continued support. Additionally, I would also like to thank Sydney Hamilton for her  creative assistance in the production of this poster. </a:t>
              </a:r>
            </a:p>
          </p:txBody>
        </p:sp>
      </p:grpSp>
      <p:pic>
        <p:nvPicPr>
          <p:cNvPr id="107" name="Picture 106"/>
          <p:cNvPicPr/>
          <p:nvPr/>
        </p:nvPicPr>
        <p:blipFill>
          <a:blip r:embed="rId6" cstate="print"/>
          <a:srcRect t="16933" r="66005" b="52516"/>
          <a:stretch>
            <a:fillRect/>
          </a:stretch>
        </p:blipFill>
        <p:spPr bwMode="auto">
          <a:xfrm>
            <a:off x="14481810" y="17145000"/>
            <a:ext cx="5040630" cy="5991979"/>
          </a:xfrm>
          <a:prstGeom prst="rect">
            <a:avLst/>
          </a:prstGeom>
          <a:solidFill>
            <a:schemeClr val="accent4">
              <a:lumMod val="40000"/>
              <a:lumOff val="60000"/>
            </a:schemeClr>
          </a:solidFill>
          <a:ln w="127000">
            <a:solidFill>
              <a:schemeClr val="accent4">
                <a:lumMod val="50000"/>
              </a:schemeClr>
            </a:solidFill>
            <a:miter lim="800000"/>
            <a:headEnd/>
            <a:tailEnd/>
          </a:ln>
        </p:spPr>
      </p:pic>
      <p:pic>
        <p:nvPicPr>
          <p:cNvPr id="108" name="Picture 107"/>
          <p:cNvPicPr/>
          <p:nvPr/>
        </p:nvPicPr>
        <p:blipFill>
          <a:blip r:embed="rId7" cstate="print"/>
          <a:srcRect t="29458" r="59421" b="31262"/>
          <a:stretch>
            <a:fillRect/>
          </a:stretch>
        </p:blipFill>
        <p:spPr bwMode="auto">
          <a:xfrm>
            <a:off x="20322540" y="17145000"/>
            <a:ext cx="5280660" cy="6000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4" name="Group 223"/>
          <p:cNvGrpSpPr/>
          <p:nvPr/>
        </p:nvGrpSpPr>
        <p:grpSpPr>
          <a:xfrm>
            <a:off x="14241780" y="23698200"/>
            <a:ext cx="11601450" cy="4210050"/>
            <a:chOff x="14241780" y="23907750"/>
            <a:chExt cx="11601450" cy="4210050"/>
          </a:xfrm>
        </p:grpSpPr>
        <p:sp>
          <p:nvSpPr>
            <p:cNvPr id="208" name="Rectangle 207"/>
            <p:cNvSpPr/>
            <p:nvPr/>
          </p:nvSpPr>
          <p:spPr>
            <a:xfrm>
              <a:off x="14241780" y="23907750"/>
              <a:ext cx="11601450" cy="42100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481810" y="24178320"/>
              <a:ext cx="11121390" cy="3693319"/>
            </a:xfrm>
            <a:prstGeom prst="rect">
              <a:avLst/>
            </a:prstGeom>
            <a:solidFill>
              <a:schemeClr val="bg1"/>
            </a:solidFill>
            <a:ln w="127000">
              <a:solidFill>
                <a:schemeClr val="accent4">
                  <a:lumMod val="50000"/>
                </a:schemeClr>
              </a:solidFill>
            </a:ln>
          </p:spPr>
          <p:txBody>
            <a:bodyPr wrap="square" rtlCol="0">
              <a:spAutoFit/>
            </a:bodyPr>
            <a:lstStyle/>
            <a:p>
              <a:r>
                <a:rPr lang="en-US" sz="3600" dirty="0" smtClean="0"/>
                <a:t>The codes shown above exhibit the method by which  the lifespan of 50 components was simulated with exponential  failure rates applied. Further, the maximal age, also known as the life span of the entire system, was simulated for  the total number of systems.   </a:t>
              </a:r>
            </a:p>
            <a:p>
              <a:endParaRPr lang="en-US" dirty="0"/>
            </a:p>
          </p:txBody>
        </p:sp>
      </p:grpSp>
      <p:pic>
        <p:nvPicPr>
          <p:cNvPr id="104" name="Picture 103"/>
          <p:cNvPicPr>
            <a:picLocks noChangeAspect="1"/>
          </p:cNvPicPr>
          <p:nvPr/>
        </p:nvPicPr>
        <p:blipFill>
          <a:blip r:embed="rId8" cstate="print"/>
          <a:stretch>
            <a:fillRect/>
          </a:stretch>
        </p:blipFill>
        <p:spPr>
          <a:xfrm>
            <a:off x="27525729" y="8096250"/>
            <a:ext cx="3598161" cy="3075460"/>
          </a:xfrm>
          <a:prstGeom prst="rect">
            <a:avLst/>
          </a:prstGeom>
        </p:spPr>
      </p:pic>
      <p:pic>
        <p:nvPicPr>
          <p:cNvPr id="105" name="Picture 104"/>
          <p:cNvPicPr>
            <a:picLocks noChangeAspect="1"/>
          </p:cNvPicPr>
          <p:nvPr/>
        </p:nvPicPr>
        <p:blipFill>
          <a:blip r:embed="rId9" cstate="print"/>
          <a:stretch>
            <a:fillRect/>
          </a:stretch>
        </p:blipFill>
        <p:spPr>
          <a:xfrm>
            <a:off x="31603950" y="11525250"/>
            <a:ext cx="3598161" cy="3075460"/>
          </a:xfrm>
          <a:prstGeom prst="rect">
            <a:avLst/>
          </a:prstGeom>
        </p:spPr>
      </p:pic>
      <p:pic>
        <p:nvPicPr>
          <p:cNvPr id="109" name="Picture 108"/>
          <p:cNvPicPr>
            <a:picLocks noChangeAspect="1"/>
          </p:cNvPicPr>
          <p:nvPr/>
        </p:nvPicPr>
        <p:blipFill>
          <a:blip r:embed="rId10" cstate="print"/>
          <a:stretch>
            <a:fillRect/>
          </a:stretch>
        </p:blipFill>
        <p:spPr>
          <a:xfrm>
            <a:off x="27523440" y="11430000"/>
            <a:ext cx="3598161" cy="3075460"/>
          </a:xfrm>
          <a:prstGeom prst="rect">
            <a:avLst/>
          </a:prstGeom>
        </p:spPr>
      </p:pic>
      <p:pic>
        <p:nvPicPr>
          <p:cNvPr id="110" name="Picture 109"/>
          <p:cNvPicPr>
            <a:picLocks noChangeAspect="1"/>
          </p:cNvPicPr>
          <p:nvPr/>
        </p:nvPicPr>
        <p:blipFill>
          <a:blip r:embed="rId11" cstate="print"/>
          <a:stretch>
            <a:fillRect/>
          </a:stretch>
        </p:blipFill>
        <p:spPr>
          <a:xfrm>
            <a:off x="31606239" y="14954250"/>
            <a:ext cx="3598161" cy="3075460"/>
          </a:xfrm>
          <a:prstGeom prst="rect">
            <a:avLst/>
          </a:prstGeom>
        </p:spPr>
      </p:pic>
      <p:pic>
        <p:nvPicPr>
          <p:cNvPr id="112" name="Picture 111"/>
          <p:cNvPicPr>
            <a:picLocks noChangeAspect="1"/>
          </p:cNvPicPr>
          <p:nvPr/>
        </p:nvPicPr>
        <p:blipFill>
          <a:blip r:embed="rId12" cstate="print"/>
          <a:stretch>
            <a:fillRect/>
          </a:stretch>
        </p:blipFill>
        <p:spPr>
          <a:xfrm>
            <a:off x="27525729" y="15022040"/>
            <a:ext cx="3598161" cy="3075460"/>
          </a:xfrm>
          <a:prstGeom prst="rect">
            <a:avLst/>
          </a:prstGeom>
        </p:spPr>
      </p:pic>
      <p:pic>
        <p:nvPicPr>
          <p:cNvPr id="113" name="Picture 112"/>
          <p:cNvPicPr>
            <a:picLocks noChangeAspect="1"/>
          </p:cNvPicPr>
          <p:nvPr/>
        </p:nvPicPr>
        <p:blipFill>
          <a:blip r:embed="rId13" cstate="print"/>
          <a:stretch>
            <a:fillRect/>
          </a:stretch>
        </p:blipFill>
        <p:spPr>
          <a:xfrm>
            <a:off x="31603950" y="18192750"/>
            <a:ext cx="3598161" cy="3075460"/>
          </a:xfrm>
          <a:prstGeom prst="rect">
            <a:avLst/>
          </a:prstGeom>
        </p:spPr>
      </p:pic>
      <p:pic>
        <p:nvPicPr>
          <p:cNvPr id="114" name="Picture 113"/>
          <p:cNvPicPr>
            <a:picLocks noChangeAspect="1"/>
          </p:cNvPicPr>
          <p:nvPr/>
        </p:nvPicPr>
        <p:blipFill>
          <a:blip r:embed="rId14" cstate="print"/>
          <a:stretch>
            <a:fillRect/>
          </a:stretch>
        </p:blipFill>
        <p:spPr>
          <a:xfrm>
            <a:off x="27603450" y="18192750"/>
            <a:ext cx="3598161" cy="3075460"/>
          </a:xfrm>
          <a:prstGeom prst="rect">
            <a:avLst/>
          </a:prstGeom>
        </p:spPr>
      </p:pic>
      <p:grpSp>
        <p:nvGrpSpPr>
          <p:cNvPr id="178" name="Group 177"/>
          <p:cNvGrpSpPr/>
          <p:nvPr/>
        </p:nvGrpSpPr>
        <p:grpSpPr>
          <a:xfrm>
            <a:off x="880110" y="267462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grpSp>
        <p:nvGrpSpPr>
          <p:cNvPr id="213" name="Group 212"/>
          <p:cNvGrpSpPr/>
          <p:nvPr/>
        </p:nvGrpSpPr>
        <p:grpSpPr>
          <a:xfrm>
            <a:off x="14401800" y="28439072"/>
            <a:ext cx="11201400" cy="6993928"/>
            <a:chOff x="13716000" y="22555200"/>
            <a:chExt cx="10668000" cy="5595142"/>
          </a:xfrm>
        </p:grpSpPr>
        <p:sp>
          <p:nvSpPr>
            <p:cNvPr id="210" name="Rectangle 209"/>
            <p:cNvSpPr/>
            <p:nvPr/>
          </p:nvSpPr>
          <p:spPr>
            <a:xfrm>
              <a:off x="13716000" y="22555200"/>
              <a:ext cx="10668000" cy="55951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017017" y="22794754"/>
              <a:ext cx="10138383" cy="505984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528-536</a:t>
              </a:r>
            </a:p>
            <a:p>
              <a:r>
                <a:rPr lang="en-US" sz="3200" dirty="0" err="1" smtClean="0"/>
                <a:t>Gavrilov</a:t>
              </a:r>
              <a:r>
                <a:rPr lang="en-US" sz="3200" dirty="0" smtClean="0"/>
                <a:t>, Leonid., </a:t>
              </a:r>
              <a:r>
                <a:rPr lang="en-US" sz="3200" dirty="0" err="1" smtClean="0"/>
                <a:t>Gavrilova</a:t>
              </a:r>
              <a:r>
                <a:rPr lang="en-US" sz="3200" dirty="0" smtClean="0"/>
                <a:t>, Natalia. (2006). Models of Systems Failure in Aging. 47-51, 57-60. </a:t>
              </a:r>
            </a:p>
            <a:p>
              <a:r>
                <a:rPr lang="en-US" sz="3200" dirty="0" err="1" smtClean="0"/>
                <a:t>Gavrilov</a:t>
              </a:r>
              <a:r>
                <a:rPr lang="en-US" sz="3200" dirty="0" smtClean="0"/>
                <a:t>, Leonid., </a:t>
              </a:r>
              <a:r>
                <a:rPr lang="en-US" sz="3200" dirty="0" err="1" smtClean="0"/>
                <a:t>Gavrilova</a:t>
              </a:r>
              <a:r>
                <a:rPr lang="en-US" sz="3200" dirty="0" smtClean="0"/>
                <a:t>, Natalia. (2003). The Quest for a General Theory of Aging and Longevity. 2-7. </a:t>
              </a:r>
            </a:p>
            <a:p>
              <a:r>
                <a:rPr lang="en-US" sz="3200" dirty="0" err="1" smtClean="0"/>
                <a:t>Hellemans</a:t>
              </a:r>
              <a:r>
                <a:rPr lang="en-US" sz="3200" dirty="0" smtClean="0"/>
                <a:t>, Alexander, Mullins, Justin, </a:t>
              </a:r>
              <a:r>
                <a:rPr lang="en-US" sz="3200" dirty="0" err="1" smtClean="0"/>
                <a:t>Lal</a:t>
              </a:r>
              <a:r>
                <a:rPr lang="en-US" sz="3200" dirty="0" smtClean="0"/>
                <a:t>, </a:t>
              </a:r>
              <a:r>
                <a:rPr lang="en-US" sz="3200" dirty="0" err="1" smtClean="0"/>
                <a:t>Amit</a:t>
              </a:r>
              <a:r>
                <a:rPr lang="en-US" sz="3200" dirty="0" smtClean="0"/>
                <a:t>. “Why We Fall Apart”. </a:t>
              </a:r>
              <a:r>
                <a:rPr lang="en-US" sz="3200" u="sng" dirty="0" smtClean="0"/>
                <a:t>IEEE Spectrum</a:t>
              </a:r>
              <a:r>
                <a:rPr lang="en-US" sz="3200" dirty="0" smtClean="0"/>
                <a:t>, </a:t>
              </a:r>
              <a:r>
                <a:rPr lang="en-US" sz="3200" u="sng" dirty="0" smtClean="0"/>
                <a:t>Vol. 41, no. 9</a:t>
              </a:r>
              <a:r>
                <a:rPr lang="en-US" sz="3200" dirty="0" smtClean="0"/>
                <a:t>.  September 2004, p. 3. </a:t>
              </a:r>
            </a:p>
          </p:txBody>
        </p:sp>
      </p:grpSp>
      <p:pic>
        <p:nvPicPr>
          <p:cNvPr id="102" name="Picture 101"/>
          <p:cNvPicPr>
            <a:picLocks noChangeAspect="1"/>
          </p:cNvPicPr>
          <p:nvPr/>
        </p:nvPicPr>
        <p:blipFill>
          <a:blip r:embed="rId15" cstate="print"/>
          <a:stretch>
            <a:fillRect/>
          </a:stretch>
        </p:blipFill>
        <p:spPr>
          <a:xfrm>
            <a:off x="31683960" y="8164040"/>
            <a:ext cx="3598161" cy="3075460"/>
          </a:xfrm>
          <a:prstGeom prst="rect">
            <a:avLst/>
          </a:prstGeom>
        </p:spPr>
      </p:pic>
      <p:sp>
        <p:nvSpPr>
          <p:cNvPr id="99" name="TextBox 98"/>
          <p:cNvSpPr txBox="1"/>
          <p:nvPr/>
        </p:nvSpPr>
        <p:spPr>
          <a:xfrm>
            <a:off x="28883610" y="10953750"/>
            <a:ext cx="98679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899858" y="9273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890080"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935299" y="12702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899858" y="16226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861147" y="19538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9203650" y="14287500"/>
            <a:ext cx="8191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9043630" y="17960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24140" y="21008057"/>
            <a:ext cx="10134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9043630" y="21008057"/>
            <a:ext cx="113157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811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04150" y="14435807"/>
            <a:ext cx="8572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9372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810070" y="12702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730060" y="16321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730060" y="19464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pic>
        <p:nvPicPr>
          <p:cNvPr id="103" name="Picture 102" descr="HHMI Logo">
            <a:hlinkClick r:id="rId16"/>
          </p:cNvPr>
          <p:cNvPicPr/>
          <p:nvPr/>
        </p:nvPicPr>
        <p:blipFill>
          <a:blip r:embed="rId17" cstate="print"/>
          <a:srcRect t="19231" b="15385"/>
          <a:stretch>
            <a:fillRect/>
          </a:stretch>
        </p:blipFill>
        <p:spPr bwMode="auto">
          <a:xfrm>
            <a:off x="32365087" y="3581400"/>
            <a:ext cx="4679543" cy="1943100"/>
          </a:xfrm>
          <a:prstGeom prst="rect">
            <a:avLst/>
          </a:prstGeom>
          <a:solidFill>
            <a:schemeClr val="accent4">
              <a:lumMod val="40000"/>
              <a:lumOff val="60000"/>
            </a:schemeClr>
          </a:solidFill>
          <a:ln w="127000">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701</Words>
  <Application>Microsoft Macintosh PowerPoint</Application>
  <PresentationFormat>Custom</PresentationFormat>
  <Paragraphs>65</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Heterogeneity is a Key Factor of Biological Aging Based on Reliability Modeling Erika Dommond Dr. Hong Qin, Ph.D., Biology Department, Dr. Nagambal Shah, Ph.D., Mathematics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42</cp:revision>
  <dcterms:created xsi:type="dcterms:W3CDTF">2012-03-12T19:16:32Z</dcterms:created>
  <dcterms:modified xsi:type="dcterms:W3CDTF">2012-03-12T19:17:35Z</dcterms:modified>
</cp:coreProperties>
</file>