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8404800" cy="32918400"/>
  <p:notesSz cx="32099250" cy="34893250"/>
  <p:defaultText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FF"/>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34615" autoAdjust="0"/>
    <p:restoredTop sz="99857" autoAdjust="0"/>
  </p:normalViewPr>
  <p:slideViewPr>
    <p:cSldViewPr>
      <p:cViewPr>
        <p:scale>
          <a:sx n="24" d="100"/>
          <a:sy n="24" d="100"/>
        </p:scale>
        <p:origin x="-138" y="-72"/>
      </p:cViewPr>
      <p:guideLst>
        <p:guide orient="horz" pos="10368"/>
        <p:guide pos="12096"/>
      </p:guideLst>
    </p:cSldViewPr>
  </p:slideViewPr>
  <p:outlineViewPr>
    <p:cViewPr>
      <p:scale>
        <a:sx n="33" d="100"/>
        <a:sy n="33" d="100"/>
      </p:scale>
      <p:origin x="296"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1744663"/>
          </a:xfrm>
          <a:prstGeom prst="rect">
            <a:avLst/>
          </a:prstGeom>
        </p:spPr>
        <p:txBody>
          <a:bodyPr vert="horz" lIns="382814" tIns="191407" rIns="382814" bIns="191407" rtlCol="0"/>
          <a:lstStyle>
            <a:lvl1pPr algn="l">
              <a:defRPr sz="5000"/>
            </a:lvl1pPr>
          </a:lstStyle>
          <a:p>
            <a:endParaRPr lang="en-US"/>
          </a:p>
        </p:txBody>
      </p:sp>
      <p:sp>
        <p:nvSpPr>
          <p:cNvPr id="3" name="Date Placeholder 2"/>
          <p:cNvSpPr>
            <a:spLocks noGrp="1"/>
          </p:cNvSpPr>
          <p:nvPr>
            <p:ph type="dt" idx="1"/>
          </p:nvPr>
        </p:nvSpPr>
        <p:spPr>
          <a:xfrm>
            <a:off x="18182147" y="0"/>
            <a:ext cx="13909675" cy="1744663"/>
          </a:xfrm>
          <a:prstGeom prst="rect">
            <a:avLst/>
          </a:prstGeom>
        </p:spPr>
        <p:txBody>
          <a:bodyPr vert="horz" lIns="382814" tIns="191407" rIns="382814" bIns="191407" rtlCol="0"/>
          <a:lstStyle>
            <a:lvl1pPr algn="r">
              <a:defRPr sz="5000"/>
            </a:lvl1pPr>
          </a:lstStyle>
          <a:p>
            <a:fld id="{59176CD6-00DA-5F4B-B345-50703BA39802}" type="datetimeFigureOut">
              <a:rPr lang="en-US" smtClean="0"/>
              <a:pPr/>
              <a:t>4/14/2011</a:t>
            </a:fld>
            <a:endParaRPr lang="en-US"/>
          </a:p>
        </p:txBody>
      </p:sp>
      <p:sp>
        <p:nvSpPr>
          <p:cNvPr id="4" name="Slide Image Placeholder 3"/>
          <p:cNvSpPr>
            <a:spLocks noGrp="1" noRot="1" noChangeAspect="1"/>
          </p:cNvSpPr>
          <p:nvPr>
            <p:ph type="sldImg" idx="2"/>
          </p:nvPr>
        </p:nvSpPr>
        <p:spPr>
          <a:xfrm>
            <a:off x="8418513" y="2617788"/>
            <a:ext cx="15263812" cy="13084175"/>
          </a:xfrm>
          <a:prstGeom prst="rect">
            <a:avLst/>
          </a:prstGeom>
          <a:noFill/>
          <a:ln w="12700">
            <a:solidFill>
              <a:prstClr val="black"/>
            </a:solidFill>
          </a:ln>
        </p:spPr>
        <p:txBody>
          <a:bodyPr vert="horz" lIns="382814" tIns="191407" rIns="382814" bIns="191407" rtlCol="0" anchor="ctr"/>
          <a:lstStyle/>
          <a:p>
            <a:endParaRPr lang="en-US"/>
          </a:p>
        </p:txBody>
      </p:sp>
      <p:sp>
        <p:nvSpPr>
          <p:cNvPr id="5" name="Notes Placeholder 4"/>
          <p:cNvSpPr>
            <a:spLocks noGrp="1"/>
          </p:cNvSpPr>
          <p:nvPr>
            <p:ph type="body" sz="quarter" idx="3"/>
          </p:nvPr>
        </p:nvSpPr>
        <p:spPr>
          <a:xfrm>
            <a:off x="3209925" y="16574294"/>
            <a:ext cx="25679400" cy="15701963"/>
          </a:xfrm>
          <a:prstGeom prst="rect">
            <a:avLst/>
          </a:prstGeom>
        </p:spPr>
        <p:txBody>
          <a:bodyPr vert="horz" lIns="382814" tIns="191407" rIns="382814" bIns="19140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33142531"/>
            <a:ext cx="13909675" cy="1744663"/>
          </a:xfrm>
          <a:prstGeom prst="rect">
            <a:avLst/>
          </a:prstGeom>
        </p:spPr>
        <p:txBody>
          <a:bodyPr vert="horz" lIns="382814" tIns="191407" rIns="382814" bIns="191407" rtlCol="0" anchor="b"/>
          <a:lstStyle>
            <a:lvl1pPr algn="l">
              <a:defRPr sz="5000"/>
            </a:lvl1pPr>
          </a:lstStyle>
          <a:p>
            <a:endParaRPr lang="en-US"/>
          </a:p>
        </p:txBody>
      </p:sp>
      <p:sp>
        <p:nvSpPr>
          <p:cNvPr id="7" name="Slide Number Placeholder 6"/>
          <p:cNvSpPr>
            <a:spLocks noGrp="1"/>
          </p:cNvSpPr>
          <p:nvPr>
            <p:ph type="sldNum" sz="quarter" idx="5"/>
          </p:nvPr>
        </p:nvSpPr>
        <p:spPr>
          <a:xfrm>
            <a:off x="18182147" y="33142531"/>
            <a:ext cx="13909675" cy="1744663"/>
          </a:xfrm>
          <a:prstGeom prst="rect">
            <a:avLst/>
          </a:prstGeom>
        </p:spPr>
        <p:txBody>
          <a:bodyPr vert="horz" lIns="382814" tIns="191407" rIns="382814" bIns="191407" rtlCol="0" anchor="b"/>
          <a:lstStyle>
            <a:lvl1pPr algn="r">
              <a:defRPr sz="5000"/>
            </a:lvl1pPr>
          </a:lstStyle>
          <a:p>
            <a:fld id="{566BED06-EE23-F844-A192-C80EE26199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Changes to be made:</a:t>
            </a:r>
          </a:p>
          <a:p>
            <a:r>
              <a:rPr lang="en-US" dirty="0" smtClean="0"/>
              <a:t>Correct grammar errors in</a:t>
            </a:r>
            <a:r>
              <a:rPr lang="en-US" baseline="0" dirty="0" smtClean="0"/>
              <a:t> abstract and introduction.</a:t>
            </a:r>
          </a:p>
          <a:p>
            <a:r>
              <a:rPr lang="en-US" baseline="0" dirty="0" smtClean="0"/>
              <a:t>   Remove inappropriate statements in abstract.   </a:t>
            </a:r>
          </a:p>
          <a:p>
            <a:r>
              <a:rPr lang="en-US" baseline="0" dirty="0" smtClean="0"/>
              <a:t>   Conflicted conclusions are found in abstract and Fig 5.</a:t>
            </a:r>
          </a:p>
          <a:p>
            <a:endParaRPr/>
          </a:p>
          <a:p>
            <a:r>
              <a:rPr lang="en-US" baseline="0" dirty="0" smtClean="0"/>
              <a:t>Introduction contain inappropriate statements, wrong citations. The Intro is not smooth. </a:t>
            </a:r>
          </a:p>
          <a:p>
            <a:endParaRPr lang="en-US" baseline="0" dirty="0" smtClean="0"/>
          </a:p>
          <a:p>
            <a:r>
              <a:rPr lang="en-US" baseline="0" dirty="0" smtClean="0"/>
              <a:t>M &amp; M:</a:t>
            </a:r>
          </a:p>
          <a:p>
            <a:r>
              <a:rPr lang="en-US" baseline="0" dirty="0" smtClean="0"/>
              <a:t>  The statement about comp biology is trivial and meaningless. </a:t>
            </a:r>
          </a:p>
          <a:p>
            <a:r>
              <a:rPr lang="en-US" baseline="0" dirty="0" smtClean="0"/>
              <a:t>  Statements on p and q are incorrect</a:t>
            </a:r>
          </a:p>
          <a:p>
            <a:r>
              <a:rPr lang="en-US" baseline="0" dirty="0" smtClean="0"/>
              <a:t>  Robustness calculation calculation is inappropriate</a:t>
            </a:r>
          </a:p>
          <a:p>
            <a:endParaRPr lang="en-US" baseline="0" dirty="0" smtClean="0"/>
          </a:p>
          <a:p>
            <a:r>
              <a:rPr lang="en-US" baseline="0" dirty="0" smtClean="0"/>
              <a:t>Figure 1 is incomplete.  Fig2, 3,4 lacks R-squared. Fig 3 lacks regression. Regression lines in figures are colored inconsistently. </a:t>
            </a:r>
          </a:p>
          <a:p>
            <a:endParaRPr lang="en-US" baseline="0" dirty="0" smtClean="0"/>
          </a:p>
          <a:p>
            <a:r>
              <a:rPr lang="en-US" baseline="0" dirty="0" smtClean="0"/>
              <a:t> Figure 5 legend is inappropriate. </a:t>
            </a:r>
          </a:p>
          <a:p>
            <a:endParaRPr lang="en-US" baseline="0" dirty="0" smtClean="0"/>
          </a:p>
          <a:p>
            <a:r>
              <a:rPr lang="en-US" baseline="0" dirty="0" smtClean="0"/>
              <a:t>Conclusions: Grammar errors, font, and format issues</a:t>
            </a:r>
          </a:p>
          <a:p>
            <a:endParaRPr lang="en-US" baseline="0" dirty="0" smtClean="0"/>
          </a:p>
          <a:p>
            <a:r>
              <a:rPr lang="en-US" baseline="0" dirty="0" smtClean="0"/>
              <a:t>Inconsistency between morphology robustness to the title of protein network robustness</a:t>
            </a:r>
          </a:p>
          <a:p>
            <a:endParaRPr lang="en-US" baseline="0" dirty="0" smtClean="0"/>
          </a:p>
          <a:p>
            <a:r>
              <a:rPr lang="en-US" baseline="0" dirty="0" err="1" smtClean="0"/>
              <a:t>Ack</a:t>
            </a:r>
            <a:r>
              <a:rPr lang="en-US" baseline="0" dirty="0" smtClean="0"/>
              <a:t> is inappropriate.</a:t>
            </a:r>
          </a:p>
          <a:p>
            <a:endParaRPr lang="en-US" baseline="0" dirty="0" smtClean="0"/>
          </a:p>
          <a:p>
            <a:r>
              <a:rPr lang="en-US" baseline="0" dirty="0" smtClean="0"/>
              <a:t>Reference misquoted and inconsistent with the body of the poster. </a:t>
            </a:r>
          </a:p>
          <a:p>
            <a:endParaRPr lang="en-US" baseline="0" dirty="0" smtClean="0"/>
          </a:p>
          <a:p>
            <a:r>
              <a:rPr lang="en-US" baseline="0" dirty="0" smtClean="0"/>
              <a:t>Need to add a R logo.</a:t>
            </a:r>
          </a:p>
          <a:p>
            <a:r>
              <a:rPr lang="en-US" baseline="0" dirty="0" smtClean="0"/>
              <a:t>Need to add a Spelman CHDRE logo.</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66BED06-EE23-F844-A192-C80EE2619933}"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4/14/2011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4/14/2011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318265"/>
            <a:ext cx="864108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318265"/>
            <a:ext cx="2528316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4/14/2011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4/14/2011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042E4-6996-4957-8890-543F663FB0FA}" type="datetimeFigureOut">
              <a:rPr lang="en-US" smtClean="0"/>
              <a:pPr/>
              <a:t>4/14/2011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3042E4-6996-4957-8890-543F663FB0FA}" type="datetimeFigureOut">
              <a:rPr lang="en-US" smtClean="0"/>
              <a:pPr/>
              <a:t>4/14/2011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3042E4-6996-4957-8890-543F663FB0FA}" type="datetimeFigureOut">
              <a:rPr lang="en-US" smtClean="0"/>
              <a:pPr/>
              <a:t>4/14/2011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3042E4-6996-4957-8890-543F663FB0FA}" type="datetimeFigureOut">
              <a:rPr lang="en-US" smtClean="0"/>
              <a:pPr/>
              <a:t>4/14/2011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042E4-6996-4957-8890-543F663FB0FA}" type="datetimeFigureOut">
              <a:rPr lang="en-US" smtClean="0"/>
              <a:pPr/>
              <a:t>4/14/2011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042E4-6996-4957-8890-543F663FB0FA}" type="datetimeFigureOut">
              <a:rPr lang="en-US" smtClean="0"/>
              <a:pPr/>
              <a:t>4/14/2011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20"/>
            <a:ext cx="23042880" cy="1975104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endParaRPr lang="en-US"/>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042E4-6996-4957-8890-543F663FB0FA}" type="datetimeFigureOut">
              <a:rPr lang="en-US" smtClean="0"/>
              <a:pPr/>
              <a:t>4/14/2011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407557" tIns="203779" rIns="407557" bIns="20377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3"/>
            <a:ext cx="34564320" cy="21724622"/>
          </a:xfrm>
          <a:prstGeom prst="rect">
            <a:avLst/>
          </a:prstGeom>
        </p:spPr>
        <p:txBody>
          <a:bodyPr vert="horz" lIns="407557" tIns="203779" rIns="407557" bIns="2037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2"/>
            <a:ext cx="8961120" cy="1752600"/>
          </a:xfrm>
          <a:prstGeom prst="rect">
            <a:avLst/>
          </a:prstGeom>
        </p:spPr>
        <p:txBody>
          <a:bodyPr vert="horz" lIns="407557" tIns="203779" rIns="407557" bIns="203779" rtlCol="0" anchor="ctr"/>
          <a:lstStyle>
            <a:lvl1pPr algn="l">
              <a:defRPr sz="5300">
                <a:solidFill>
                  <a:schemeClr val="tx1">
                    <a:tint val="75000"/>
                  </a:schemeClr>
                </a:solidFill>
              </a:defRPr>
            </a:lvl1pPr>
          </a:lstStyle>
          <a:p>
            <a:fld id="{D53042E4-6996-4957-8890-543F663FB0FA}" type="datetimeFigureOut">
              <a:rPr lang="en-US" smtClean="0"/>
              <a:pPr/>
              <a:t>4/14/2011</a:t>
            </a:fld>
            <a:endParaRPr lang="en-US"/>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407557" tIns="203779" rIns="407557" bIns="203779" rtlCol="0" anchor="ctr"/>
          <a:lstStyle>
            <a:lvl1pPr algn="r">
              <a:defRPr sz="5300">
                <a:solidFill>
                  <a:schemeClr val="tx1">
                    <a:tint val="75000"/>
                  </a:schemeClr>
                </a:solidFill>
              </a:defRPr>
            </a:lvl1pPr>
          </a:lstStyle>
          <a:p>
            <a:fld id="{17EBB7AA-DA85-4488-B2B2-BB589C8F48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572"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4075572" rtl="0" eaLnBrk="1" latinLnBrk="0" hangingPunct="1">
        <a:spcBef>
          <a:spcPct val="20000"/>
        </a:spcBef>
        <a:buFont typeface="Arial" pitchFamily="34" charset="0"/>
        <a:buChar char="•"/>
        <a:defRPr sz="14300" kern="1200">
          <a:solidFill>
            <a:schemeClr val="tx1"/>
          </a:solidFill>
          <a:latin typeface="+mn-lt"/>
          <a:ea typeface="+mn-ea"/>
          <a:cs typeface="+mn-cs"/>
        </a:defRPr>
      </a:lvl1pPr>
      <a:lvl2pPr marL="3311402" indent="-1273616" algn="l" defTabSz="4075572" rtl="0" eaLnBrk="1" latinLnBrk="0" hangingPunct="1">
        <a:spcBef>
          <a:spcPct val="20000"/>
        </a:spcBef>
        <a:buFont typeface="Arial" pitchFamily="34" charset="0"/>
        <a:buChar char="–"/>
        <a:defRPr sz="12500" kern="1200">
          <a:solidFill>
            <a:schemeClr val="tx1"/>
          </a:solidFill>
          <a:latin typeface="+mn-lt"/>
          <a:ea typeface="+mn-ea"/>
          <a:cs typeface="+mn-cs"/>
        </a:defRPr>
      </a:lvl2pPr>
      <a:lvl3pPr marL="5094465" indent="-1018893" algn="l" defTabSz="4075572" rtl="0" eaLnBrk="1" latinLnBrk="0" hangingPunct="1">
        <a:spcBef>
          <a:spcPct val="20000"/>
        </a:spcBef>
        <a:buFont typeface="Arial" pitchFamily="34" charset="0"/>
        <a:buChar char="•"/>
        <a:defRPr sz="10700" kern="1200">
          <a:solidFill>
            <a:schemeClr val="tx1"/>
          </a:solidFill>
          <a:latin typeface="+mn-lt"/>
          <a:ea typeface="+mn-ea"/>
          <a:cs typeface="+mn-cs"/>
        </a:defRPr>
      </a:lvl3pPr>
      <a:lvl4pPr marL="7132251"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4pPr>
      <a:lvl5pPr marL="9170038"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5pPr>
      <a:lvl6pPr marL="11207824"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0"/>
          <p:cNvSpPr>
            <a:spLocks noChangeArrowheads="1"/>
          </p:cNvSpPr>
          <p:nvPr/>
        </p:nvSpPr>
        <p:spPr bwMode="auto">
          <a:xfrm>
            <a:off x="0" y="0"/>
            <a:ext cx="38404800" cy="4754880"/>
          </a:xfrm>
          <a:prstGeom prst="rect">
            <a:avLst/>
          </a:prstGeom>
          <a:solidFill>
            <a:srgbClr val="0033CC"/>
          </a:solidFill>
          <a:ln w="9525">
            <a:solidFill>
              <a:schemeClr val="tx1"/>
            </a:solidFill>
            <a:miter lim="800000"/>
            <a:headEnd/>
            <a:tailEnd/>
          </a:ln>
        </p:spPr>
        <p:txBody>
          <a:bodyPr wrap="none" lIns="85915" tIns="42958" rIns="85915" bIns="42958" anchor="ctr"/>
          <a:lstStyle/>
          <a:p>
            <a:endParaRPr lang="en-US" dirty="0"/>
          </a:p>
        </p:txBody>
      </p:sp>
      <p:sp>
        <p:nvSpPr>
          <p:cNvPr id="2052" name="Rectangle 16"/>
          <p:cNvSpPr>
            <a:spLocks noChangeArrowheads="1"/>
          </p:cNvSpPr>
          <p:nvPr/>
        </p:nvSpPr>
        <p:spPr bwMode="auto">
          <a:xfrm>
            <a:off x="2971800" y="533400"/>
            <a:ext cx="34162409" cy="4389120"/>
          </a:xfrm>
          <a:prstGeom prst="rect">
            <a:avLst/>
          </a:prstGeom>
          <a:noFill/>
          <a:ln w="9525">
            <a:noFill/>
            <a:miter lim="800000"/>
            <a:headEnd/>
            <a:tailEnd/>
          </a:ln>
        </p:spPr>
        <p:txBody>
          <a:bodyPr lIns="407468" tIns="203734" rIns="407468" bIns="203734" anchor="ctr"/>
          <a:lstStyle/>
          <a:p>
            <a:pPr algn="ctr" defTabSz="4074904"/>
            <a:r>
              <a:rPr lang="en-US" sz="9600" dirty="0" smtClean="0"/>
              <a:t>Quantifying the Aging Process of Long Lived Yeast Mutants</a:t>
            </a:r>
          </a:p>
          <a:p>
            <a:pPr algn="ctr" defTabSz="4074904"/>
            <a:r>
              <a:rPr lang="en-US" sz="6200" i="1" dirty="0" smtClean="0">
                <a:solidFill>
                  <a:schemeClr val="bg1"/>
                </a:solidFill>
              </a:rPr>
              <a:t>                 Megan MaGee and Hong Qin</a:t>
            </a:r>
            <a:endParaRPr lang="en-US" sz="6200" i="1" dirty="0">
              <a:solidFill>
                <a:schemeClr val="bg1"/>
              </a:solidFill>
            </a:endParaRPr>
          </a:p>
          <a:p>
            <a:pPr algn="ctr" defTabSz="4074904"/>
            <a:r>
              <a:rPr lang="en-US" sz="6200" i="1" dirty="0">
                <a:solidFill>
                  <a:schemeClr val="bg1"/>
                </a:solidFill>
              </a:rPr>
              <a:t>Biology Department, Spelman College, Atlanta, GA </a:t>
            </a:r>
            <a:r>
              <a:rPr lang="en-US" sz="6200" i="1" dirty="0" smtClean="0">
                <a:solidFill>
                  <a:schemeClr val="bg1"/>
                </a:solidFill>
              </a:rPr>
              <a:t>30314 </a:t>
            </a:r>
            <a:endParaRPr lang="en-US" sz="6200" i="1" dirty="0">
              <a:solidFill>
                <a:schemeClr val="bg1"/>
              </a:solidFill>
            </a:endParaRPr>
          </a:p>
        </p:txBody>
      </p:sp>
      <p:sp>
        <p:nvSpPr>
          <p:cNvPr id="2053" name="Rectangle 17"/>
          <p:cNvSpPr>
            <a:spLocks noChangeArrowheads="1"/>
          </p:cNvSpPr>
          <p:nvPr/>
        </p:nvSpPr>
        <p:spPr bwMode="auto">
          <a:xfrm>
            <a:off x="1219200" y="6400800"/>
            <a:ext cx="7848600" cy="23698200"/>
          </a:xfrm>
          <a:prstGeom prst="rect">
            <a:avLst/>
          </a:prstGeom>
          <a:noFill/>
          <a:ln w="9525">
            <a:noFill/>
            <a:miter lim="800000"/>
            <a:headEnd/>
            <a:tailEnd/>
          </a:ln>
        </p:spPr>
        <p:txBody>
          <a:bodyPr lIns="407468" tIns="203734" rIns="407468" bIns="203734"/>
          <a:lstStyle/>
          <a:p>
            <a:pPr marL="1527341" indent="-1527341" defTabSz="4074904">
              <a:lnSpc>
                <a:spcPct val="80000"/>
              </a:lnSpc>
              <a:spcBef>
                <a:spcPct val="20000"/>
              </a:spcBef>
            </a:pPr>
            <a:r>
              <a:rPr lang="en-US" sz="5300" b="1" dirty="0" smtClean="0">
                <a:solidFill>
                  <a:srgbClr val="0033CC"/>
                </a:solidFill>
              </a:rPr>
              <a:t>OVERVIEW:</a:t>
            </a:r>
          </a:p>
          <a:p>
            <a:pPr algn="just"/>
            <a:endParaRPr lang="en-US" sz="3600" dirty="0" smtClean="0"/>
          </a:p>
          <a:p>
            <a:pPr algn="just"/>
            <a:r>
              <a:rPr lang="en-US" sz="3600" dirty="0" smtClean="0"/>
              <a:t>Human aging is one of the most complex biological phenomena, particularly because aging is greatly diverse and is due to numerous functions in the body. It was first purposed that the budding yeast, </a:t>
            </a:r>
            <a:r>
              <a:rPr lang="en-US" sz="3600" i="1" dirty="0" smtClean="0"/>
              <a:t>Saccharomyces cerevisiae</a:t>
            </a:r>
            <a:r>
              <a:rPr lang="en-US" sz="3600" dirty="0" smtClean="0"/>
              <a:t>, serve as a model for human aging in 1959. This single- celled, eukaryotic organism is the most amenable to genetic and molecular manipulation. The replicative life span of </a:t>
            </a:r>
            <a:r>
              <a:rPr lang="en-US" sz="3600" i="1" dirty="0" smtClean="0"/>
              <a:t>S. cerevisiae </a:t>
            </a:r>
            <a:r>
              <a:rPr lang="en-US" sz="3600" dirty="0" smtClean="0"/>
              <a:t>is the number of cell divisions that individual cells can accomplish before senescence. The replicative life span of yeast cells follows Gompertz model of aging.</a:t>
            </a:r>
          </a:p>
          <a:p>
            <a:pPr algn="just"/>
            <a:r>
              <a:rPr lang="en-US" sz="3600" dirty="0" smtClean="0"/>
              <a:t>Benjamin Gompertz created a model, known as </a:t>
            </a:r>
            <a:r>
              <a:rPr lang="en-US" sz="3600" i="1" dirty="0" smtClean="0"/>
              <a:t>Gompertz’s Law of Mortality.</a:t>
            </a:r>
            <a:r>
              <a:rPr lang="en-US" sz="3600" dirty="0" smtClean="0"/>
              <a:t> to show the probability of a person living to a certain age, if nothing unexpected occurred</a:t>
            </a:r>
            <a:r>
              <a:rPr lang="en-US" sz="3600" i="1" dirty="0" smtClean="0"/>
              <a:t>. </a:t>
            </a:r>
            <a:r>
              <a:rPr lang="en-US" sz="3600" dirty="0" smtClean="0"/>
              <a:t>This law simply states that the rate of mortality (decay) increases exponentially with age or time. It is expressed in the equation:</a:t>
            </a:r>
            <a:br>
              <a:rPr lang="en-US" sz="3600" dirty="0" smtClean="0"/>
            </a:br>
            <a:r>
              <a:rPr lang="en-US" sz="3600" dirty="0" smtClean="0"/>
              <a:t>m(t) = A * </a:t>
            </a:r>
            <a:r>
              <a:rPr lang="en-US" sz="3600" dirty="0" err="1" smtClean="0"/>
              <a:t>e</a:t>
            </a:r>
            <a:r>
              <a:rPr lang="en-US" sz="3600" baseline="30000" dirty="0" err="1" smtClean="0"/>
              <a:t>Gt</a:t>
            </a:r>
            <a:endParaRPr lang="en-US" sz="3600" baseline="30000" dirty="0" smtClean="0"/>
          </a:p>
          <a:p>
            <a:pPr algn="just"/>
            <a:r>
              <a:rPr lang="en-US" sz="3600" dirty="0" smtClean="0"/>
              <a:t>William Makeham improved Gompertz’s Law, known as the Gompertz- Makeham Law, expressed as: m(t) = A * </a:t>
            </a:r>
            <a:r>
              <a:rPr lang="en-US" sz="3600" dirty="0" err="1" smtClean="0"/>
              <a:t>e</a:t>
            </a:r>
            <a:r>
              <a:rPr lang="en-US" sz="3600" baseline="30000" dirty="0" err="1" smtClean="0"/>
              <a:t>Gt</a:t>
            </a:r>
            <a:r>
              <a:rPr lang="en-US" sz="3600" dirty="0" smtClean="0"/>
              <a:t>  + M</a:t>
            </a:r>
          </a:p>
          <a:p>
            <a:pPr algn="just"/>
            <a:r>
              <a:rPr lang="en-US" sz="3600" dirty="0" smtClean="0"/>
              <a:t>This states that the death rate is the sum of an age-independent component and an age-dependent component which increases exponentially with age.</a:t>
            </a:r>
          </a:p>
          <a:p>
            <a:pPr algn="just"/>
            <a:r>
              <a:rPr lang="en-US" sz="3600" dirty="0" smtClean="0"/>
              <a:t>In this project, we aim to use a Maximum Likelihood method to estimate the Gompertz parameters from experimental data of yeast aging. </a:t>
            </a:r>
          </a:p>
          <a:p>
            <a:endParaRPr lang="en-US" sz="4400" dirty="0" smtClean="0"/>
          </a:p>
          <a:p>
            <a:endParaRPr lang="en-US" sz="4400" dirty="0" smtClean="0"/>
          </a:p>
          <a:p>
            <a:endParaRPr lang="en-US" sz="4400" dirty="0" smtClean="0"/>
          </a:p>
          <a:p>
            <a:r>
              <a:rPr lang="en-US" sz="4400" dirty="0" smtClean="0"/>
              <a:t> </a:t>
            </a:r>
          </a:p>
          <a:p>
            <a:pPr marL="1040122" indent="-1040122" defTabSz="4074904">
              <a:spcBef>
                <a:spcPct val="20000"/>
              </a:spcBef>
            </a:pPr>
            <a:endParaRPr lang="en-US" sz="3900" b="1" dirty="0" smtClean="0">
              <a:solidFill>
                <a:srgbClr val="0000FF"/>
              </a:solidFill>
              <a:latin typeface="Arial" pitchFamily="34" charset="0"/>
              <a:cs typeface="Arial" pitchFamily="34" charset="0"/>
            </a:endParaRPr>
          </a:p>
          <a:p>
            <a:pPr marL="1040122" indent="-1040122" defTabSz="4074904">
              <a:spcBef>
                <a:spcPct val="20000"/>
              </a:spcBef>
            </a:pPr>
            <a:endParaRPr lang="en-US" sz="5300" b="1" dirty="0" smtClean="0">
              <a:solidFill>
                <a:srgbClr val="0000FF"/>
              </a:solidFill>
            </a:endParaRPr>
          </a:p>
          <a:p>
            <a:pPr marL="1040122" indent="-1040122" defTabSz="4074904">
              <a:spcBef>
                <a:spcPct val="20000"/>
              </a:spcBef>
            </a:pPr>
            <a:endParaRPr dirty="0"/>
          </a:p>
          <a:p>
            <a:pPr marL="1040122" indent="-1040122" defTabSz="4074904">
              <a:lnSpc>
                <a:spcPct val="80000"/>
              </a:lnSpc>
              <a:spcBef>
                <a:spcPct val="20000"/>
              </a:spcBef>
            </a:pPr>
            <a:endParaRPr lang="en-US" sz="4500" dirty="0" smtClean="0">
              <a:solidFill>
                <a:srgbClr val="0070C0"/>
              </a:solidFill>
              <a:latin typeface="Arial" pitchFamily="34" charset="0"/>
              <a:cs typeface="Arial" pitchFamily="34" charset="0"/>
            </a:endParaRPr>
          </a:p>
          <a:p>
            <a:pPr marL="1040122" indent="-1040122" defTabSz="4074904">
              <a:lnSpc>
                <a:spcPct val="80000"/>
              </a:lnSpc>
              <a:spcBef>
                <a:spcPct val="20000"/>
              </a:spcBef>
            </a:pPr>
            <a:endParaRPr lang="en-US" sz="4500" dirty="0" smtClean="0">
              <a:solidFill>
                <a:srgbClr val="0070C0"/>
              </a:solidFill>
              <a:latin typeface="Arial" pitchFamily="34" charset="0"/>
              <a:cs typeface="Arial" pitchFamily="34" charset="0"/>
            </a:endParaRPr>
          </a:p>
          <a:p>
            <a:pPr marL="1527341" indent="-1527341" defTabSz="4074904">
              <a:lnSpc>
                <a:spcPct val="80000"/>
              </a:lnSpc>
              <a:spcBef>
                <a:spcPct val="20000"/>
              </a:spcBef>
            </a:pPr>
            <a:endParaRPr lang="en-US" sz="4500" b="1" dirty="0">
              <a:solidFill>
                <a:srgbClr val="0070C0"/>
              </a:solidFill>
            </a:endParaRPr>
          </a:p>
          <a:p>
            <a:pPr marL="1527341" indent="-1527341" defTabSz="4074904">
              <a:lnSpc>
                <a:spcPct val="80000"/>
              </a:lnSpc>
              <a:spcBef>
                <a:spcPct val="20000"/>
              </a:spcBef>
            </a:pPr>
            <a:endParaRPr lang="en-US" sz="4500" dirty="0">
              <a:solidFill>
                <a:srgbClr val="0033CC"/>
              </a:solidFill>
            </a:endParaRPr>
          </a:p>
          <a:p>
            <a:pPr marL="1040122" indent="-1040122" defTabSz="4074904">
              <a:lnSpc>
                <a:spcPct val="80000"/>
              </a:lnSpc>
              <a:spcBef>
                <a:spcPct val="20000"/>
              </a:spcBef>
            </a:pPr>
            <a:endParaRPr lang="en-US" sz="4500" dirty="0">
              <a:latin typeface="Arial" pitchFamily="34" charset="0"/>
              <a:cs typeface="Arial" pitchFamily="34" charset="0"/>
            </a:endParaRPr>
          </a:p>
          <a:p>
            <a:pPr marL="1527341" indent="-1527341" defTabSz="4074904">
              <a:lnSpc>
                <a:spcPct val="80000"/>
              </a:lnSpc>
              <a:spcBef>
                <a:spcPct val="20000"/>
              </a:spcBef>
            </a:pPr>
            <a:endParaRPr lang="en-US" sz="4500" dirty="0"/>
          </a:p>
        </p:txBody>
      </p:sp>
      <p:sp>
        <p:nvSpPr>
          <p:cNvPr id="2054" name="Rectangle 18"/>
          <p:cNvSpPr>
            <a:spLocks noChangeArrowheads="1"/>
          </p:cNvSpPr>
          <p:nvPr/>
        </p:nvSpPr>
        <p:spPr bwMode="auto">
          <a:xfrm>
            <a:off x="6720840" y="23774400"/>
            <a:ext cx="24323040" cy="8412480"/>
          </a:xfrm>
          <a:prstGeom prst="rect">
            <a:avLst/>
          </a:prstGeom>
          <a:noFill/>
          <a:ln w="9525">
            <a:noFill/>
            <a:miter lim="800000"/>
            <a:headEnd/>
            <a:tailEnd/>
          </a:ln>
        </p:spPr>
        <p:txBody>
          <a:bodyPr lIns="407468" tIns="203734" rIns="407468" bIns="203734"/>
          <a:lstStyle/>
          <a:p>
            <a:pPr marL="2377524" indent="-2377524" defTabSz="4074904">
              <a:spcBef>
                <a:spcPct val="20000"/>
              </a:spcBef>
            </a:pPr>
            <a:endParaRPr lang="en-US" sz="4000" b="1" dirty="0" smtClean="0"/>
          </a:p>
          <a:p>
            <a:pPr marL="1040122" indent="-1040122" defTabSz="4074904">
              <a:spcBef>
                <a:spcPct val="20000"/>
              </a:spcBef>
            </a:pPr>
            <a:endParaRPr lang="en-US" sz="3600" b="1" dirty="0"/>
          </a:p>
        </p:txBody>
      </p:sp>
      <p:sp>
        <p:nvSpPr>
          <p:cNvPr id="2055" name="Text Box 20"/>
          <p:cNvSpPr txBox="1">
            <a:spLocks noChangeArrowheads="1"/>
          </p:cNvSpPr>
          <p:nvPr/>
        </p:nvSpPr>
        <p:spPr bwMode="auto">
          <a:xfrm>
            <a:off x="8915400" y="6248400"/>
            <a:ext cx="21487778" cy="1242444"/>
          </a:xfrm>
          <a:prstGeom prst="rect">
            <a:avLst/>
          </a:prstGeom>
          <a:noFill/>
          <a:ln w="9525">
            <a:noFill/>
            <a:miter lim="800000"/>
            <a:headEnd/>
            <a:tailEnd/>
          </a:ln>
        </p:spPr>
        <p:txBody>
          <a:bodyPr wrap="square" lIns="407468" tIns="203734" rIns="407468" bIns="203734">
            <a:spAutoFit/>
          </a:bodyPr>
          <a:lstStyle/>
          <a:p>
            <a:pPr defTabSz="4074904">
              <a:spcBef>
                <a:spcPct val="50000"/>
              </a:spcBef>
            </a:pPr>
            <a:r>
              <a:rPr lang="en-US" sz="5400" b="1" dirty="0" smtClean="0">
                <a:solidFill>
                  <a:srgbClr val="0033CC"/>
                </a:solidFill>
              </a:rPr>
              <a:t>   RESULTS:</a:t>
            </a:r>
            <a:endParaRPr lang="en-US" sz="5400" b="1" dirty="0">
              <a:solidFill>
                <a:srgbClr val="0033CC"/>
              </a:solidFill>
            </a:endParaRPr>
          </a:p>
        </p:txBody>
      </p:sp>
      <p:sp>
        <p:nvSpPr>
          <p:cNvPr id="2057" name="Text Box 28"/>
          <p:cNvSpPr txBox="1">
            <a:spLocks noChangeArrowheads="1"/>
          </p:cNvSpPr>
          <p:nvPr/>
        </p:nvSpPr>
        <p:spPr bwMode="auto">
          <a:xfrm>
            <a:off x="29489400" y="6248401"/>
            <a:ext cx="7620000" cy="29357833"/>
          </a:xfrm>
          <a:prstGeom prst="rect">
            <a:avLst/>
          </a:prstGeom>
          <a:noFill/>
          <a:ln w="9525">
            <a:noFill/>
            <a:miter lim="800000"/>
            <a:headEnd/>
            <a:tailEnd/>
          </a:ln>
        </p:spPr>
        <p:txBody>
          <a:bodyPr wrap="square" lIns="407468" tIns="203734" rIns="407468" bIns="203734">
            <a:spAutoFit/>
          </a:bodyPr>
          <a:lstStyle/>
          <a:p>
            <a:pPr defTabSz="4074904"/>
            <a:r>
              <a:rPr lang="en-US" sz="5300" b="1" cap="all" dirty="0" smtClean="0">
                <a:solidFill>
                  <a:srgbClr val="0033CC"/>
                </a:solidFill>
              </a:rPr>
              <a:t>Conclusions:</a:t>
            </a:r>
            <a:endParaRPr lang="en-US" sz="5000" b="1" cap="all" dirty="0" smtClean="0">
              <a:solidFill>
                <a:srgbClr val="0033CC"/>
              </a:solidFill>
            </a:endParaRPr>
          </a:p>
          <a:p>
            <a:pPr algn="just" defTabSz="4074904">
              <a:buFont typeface="Arial" pitchFamily="34" charset="0"/>
              <a:buChar char="•"/>
            </a:pPr>
            <a:r>
              <a:rPr lang="en-US" sz="3600" dirty="0" smtClean="0"/>
              <a:t> We implemented a maximal likelihood method to estimate Gompertz parameters to quantitatively evaluate the yeast aging process. </a:t>
            </a:r>
          </a:p>
          <a:p>
            <a:pPr algn="just" defTabSz="4074904">
              <a:buFont typeface="Arial" pitchFamily="34" charset="0"/>
              <a:buChar char="•"/>
            </a:pPr>
            <a:r>
              <a:rPr lang="en-US" sz="4400" dirty="0" smtClean="0"/>
              <a:t> </a:t>
            </a:r>
            <a:r>
              <a:rPr lang="en-US" sz="3600" dirty="0" smtClean="0"/>
              <a:t>The mutant gene used in the experiment has a longer life span that the wild type gene</a:t>
            </a:r>
          </a:p>
          <a:p>
            <a:pPr defTabSz="4074904"/>
            <a:endParaRPr lang="en-US" sz="4400" dirty="0" smtClean="0"/>
          </a:p>
          <a:p>
            <a:pPr defTabSz="4074904"/>
            <a:r>
              <a:rPr lang="en-US" sz="5300" b="1" cap="all" dirty="0" smtClean="0">
                <a:solidFill>
                  <a:srgbClr val="0033CC"/>
                </a:solidFill>
              </a:rPr>
              <a:t>Discussion and Future Directions:</a:t>
            </a:r>
          </a:p>
          <a:p>
            <a:pPr algn="just"/>
            <a:r>
              <a:rPr lang="en-US" sz="3600" dirty="0" smtClean="0"/>
              <a:t>We need to use a mixture modeling  approach to improve the fitting results, because there appears to be different populations of cells in the experimental data. There is no definite reason as to why this mutant gene has a longer life span </a:t>
            </a:r>
            <a:br>
              <a:rPr lang="en-US" sz="3600" dirty="0" smtClean="0"/>
            </a:br>
            <a:r>
              <a:rPr lang="en-US" sz="3600" dirty="0" smtClean="0"/>
              <a:t>Hence, further studies are needed to  investigate the connection between Gompertz parameters and gene functions.</a:t>
            </a:r>
          </a:p>
          <a:p>
            <a:pPr algn="just"/>
            <a:endParaRPr lang="en-US" sz="4400" dirty="0" smtClean="0"/>
          </a:p>
          <a:p>
            <a:pPr algn="just"/>
            <a:r>
              <a:rPr lang="en-US" sz="5400" b="1" dirty="0" smtClean="0">
                <a:solidFill>
                  <a:srgbClr val="0000FF"/>
                </a:solidFill>
              </a:rPr>
              <a:t>REFERENCES:</a:t>
            </a:r>
          </a:p>
          <a:p>
            <a:pPr algn="just"/>
            <a:endParaRPr lang="en-US" sz="5400" b="1" dirty="0" smtClean="0">
              <a:solidFill>
                <a:srgbClr val="0000FF"/>
              </a:solidFill>
            </a:endParaRPr>
          </a:p>
          <a:p>
            <a:pPr algn="just"/>
            <a:endParaRPr lang="en-US" sz="5400" b="1" dirty="0" smtClean="0">
              <a:solidFill>
                <a:srgbClr val="0000FF"/>
              </a:solidFill>
            </a:endParaRPr>
          </a:p>
          <a:p>
            <a:pPr algn="just"/>
            <a:endParaRPr lang="en-US" sz="5400" b="1" dirty="0" smtClean="0">
              <a:solidFill>
                <a:srgbClr val="0000FF"/>
              </a:solidFill>
            </a:endParaRPr>
          </a:p>
          <a:p>
            <a:pPr algn="just"/>
            <a:endParaRPr lang="en-US" sz="4400" dirty="0" smtClean="0"/>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smtClean="0">
              <a:solidFill>
                <a:srgbClr val="0066CC"/>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p:txBody>
      </p:sp>
      <p:sp>
        <p:nvSpPr>
          <p:cNvPr id="2058" name="Text Box 29"/>
          <p:cNvSpPr txBox="1">
            <a:spLocks noChangeArrowheads="1"/>
          </p:cNvSpPr>
          <p:nvPr/>
        </p:nvSpPr>
        <p:spPr bwMode="auto">
          <a:xfrm>
            <a:off x="29565600" y="27736800"/>
            <a:ext cx="7620000" cy="2889049"/>
          </a:xfrm>
          <a:prstGeom prst="rect">
            <a:avLst/>
          </a:prstGeom>
          <a:noFill/>
          <a:ln w="9525">
            <a:noFill/>
            <a:miter lim="800000"/>
            <a:headEnd/>
            <a:tailEnd/>
          </a:ln>
        </p:spPr>
        <p:txBody>
          <a:bodyPr wrap="square" lIns="407468" tIns="203734" rIns="407468" bIns="203734">
            <a:spAutoFit/>
          </a:bodyPr>
          <a:lstStyle/>
          <a:p>
            <a:pPr defTabSz="4074904"/>
            <a:r>
              <a:rPr lang="en-US" sz="5300" b="1" dirty="0" smtClean="0">
                <a:solidFill>
                  <a:srgbClr val="0000FF"/>
                </a:solidFill>
              </a:rPr>
              <a:t>ACKNOWLEDGEMENTS:</a:t>
            </a:r>
          </a:p>
          <a:p>
            <a:pPr algn="just" defTabSz="4074904"/>
            <a:r>
              <a:rPr lang="en-US" sz="3600" dirty="0" smtClean="0"/>
              <a:t>We would like to thank Spelman RIMI for seed grant and NSF award #1022294 for support. </a:t>
            </a:r>
          </a:p>
        </p:txBody>
      </p:sp>
      <p:sp>
        <p:nvSpPr>
          <p:cNvPr id="25" name="TextBox 24"/>
          <p:cNvSpPr txBox="1"/>
          <p:nvPr/>
        </p:nvSpPr>
        <p:spPr>
          <a:xfrm>
            <a:off x="10134600" y="19507200"/>
            <a:ext cx="18364200" cy="3858636"/>
          </a:xfrm>
          <a:prstGeom prst="rect">
            <a:avLst/>
          </a:prstGeom>
          <a:noFill/>
        </p:spPr>
        <p:txBody>
          <a:bodyPr wrap="square" lIns="407557" tIns="203779" rIns="407557" bIns="203779" rtlCol="0">
            <a:spAutoFit/>
          </a:bodyPr>
          <a:lstStyle/>
          <a:p>
            <a:pPr algn="just"/>
            <a:r>
              <a:rPr lang="en-US" sz="3600" dirty="0" smtClean="0"/>
              <a:t>This figure shows the life span data plot of the Wild type, BY4742, and the Mutant, afg3. The fitting curves of the Least Square and the MLE are shown through the black and green dotted lines. The green line being the Least Square and the black line, the MLE. The graph expresses  that the wild type lived and divided until about 50 then died. The mutant lived until about 53-55, then they all died. Thus showing that the mutant had a longer life span than the wild type. </a:t>
            </a:r>
          </a:p>
          <a:p>
            <a:r>
              <a:rPr lang="en-US" sz="4400" b="1" dirty="0" smtClean="0">
                <a:cs typeface="Arial" pitchFamily="34" charset="0"/>
              </a:rPr>
              <a:t>  </a:t>
            </a:r>
            <a:endParaRPr lang="en-US" sz="4400" b="1" dirty="0">
              <a:cs typeface="Arial" pitchFamily="34" charset="0"/>
            </a:endParaRPr>
          </a:p>
        </p:txBody>
      </p:sp>
      <p:sp>
        <p:nvSpPr>
          <p:cNvPr id="20" name="TextBox 19"/>
          <p:cNvSpPr txBox="1"/>
          <p:nvPr/>
        </p:nvSpPr>
        <p:spPr>
          <a:xfrm>
            <a:off x="8915400" y="24765000"/>
            <a:ext cx="21945600" cy="1923604"/>
          </a:xfrm>
          <a:prstGeom prst="rect">
            <a:avLst/>
          </a:prstGeom>
          <a:noFill/>
        </p:spPr>
        <p:txBody>
          <a:bodyPr wrap="square" rtlCol="0">
            <a:spAutoFit/>
          </a:bodyPr>
          <a:lstStyle/>
          <a:p>
            <a:endParaRPr lang="en-US" sz="3900" dirty="0" smtClean="0">
              <a:latin typeface="Arial" pitchFamily="34" charset="0"/>
              <a:cs typeface="Arial" pitchFamily="34" charset="0"/>
            </a:endParaRPr>
          </a:p>
          <a:p>
            <a:pPr marL="241300" indent="-241300"/>
            <a:endParaRPr lang="en-US" dirty="0"/>
          </a:p>
        </p:txBody>
      </p:sp>
      <p:sp>
        <p:nvSpPr>
          <p:cNvPr id="4098" name="AutoShape 2" descr="http://www.ics.uci.edu/~welling/NSFcareer/NSF_logo.jpg"/>
          <p:cNvSpPr>
            <a:spLocks noChangeAspect="1" noChangeArrowheads="1"/>
          </p:cNvSpPr>
          <p:nvPr/>
        </p:nvSpPr>
        <p:spPr bwMode="auto">
          <a:xfrm>
            <a:off x="63500" y="-136525"/>
            <a:ext cx="6591300" cy="65913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 name="AutoShape 4" descr="http://www.ics.uci.edu/~welling/NSFcareer/NSF_logo.jpg"/>
          <p:cNvSpPr>
            <a:spLocks noChangeAspect="1" noChangeArrowheads="1"/>
          </p:cNvSpPr>
          <p:nvPr/>
        </p:nvSpPr>
        <p:spPr bwMode="auto">
          <a:xfrm>
            <a:off x="63500" y="-136525"/>
            <a:ext cx="6591300" cy="65913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102" name="AutoShape 6" descr="http://www.ics.uci.edu/~welling/NSFcareer/NSF_logo.jpg"/>
          <p:cNvSpPr>
            <a:spLocks noChangeAspect="1" noChangeArrowheads="1"/>
          </p:cNvSpPr>
          <p:nvPr/>
        </p:nvSpPr>
        <p:spPr bwMode="auto">
          <a:xfrm>
            <a:off x="63500" y="-136525"/>
            <a:ext cx="6591300" cy="65913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104" name="AutoShape 8" descr="http://www.ics.uci.edu/~welling/NSFcareer/NSF_logo.jpg"/>
          <p:cNvSpPr>
            <a:spLocks noChangeAspect="1" noChangeArrowheads="1"/>
          </p:cNvSpPr>
          <p:nvPr/>
        </p:nvSpPr>
        <p:spPr bwMode="auto">
          <a:xfrm>
            <a:off x="63500" y="-136525"/>
            <a:ext cx="6591300" cy="65913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106" name="AutoShape 10" descr="http://www.brandeis.edu/mrsec/research/images/NSF_Logo.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4975800" y="1219200"/>
            <a:ext cx="2857500" cy="28575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609600" y="457200"/>
            <a:ext cx="2000250" cy="4095750"/>
          </a:xfrm>
          <a:prstGeom prst="rect">
            <a:avLst/>
          </a:prstGeom>
          <a:noFill/>
          <a:ln w="9525">
            <a:noFill/>
            <a:miter lim="800000"/>
            <a:headEnd/>
            <a:tailEnd/>
          </a:ln>
          <a:effectLst/>
        </p:spPr>
      </p:pic>
      <p:sp>
        <p:nvSpPr>
          <p:cNvPr id="34" name="Rectangle 33"/>
          <p:cNvSpPr/>
          <p:nvPr/>
        </p:nvSpPr>
        <p:spPr>
          <a:xfrm>
            <a:off x="10287000" y="23317200"/>
            <a:ext cx="17983200" cy="7694414"/>
          </a:xfrm>
          <a:prstGeom prst="rect">
            <a:avLst/>
          </a:prstGeom>
        </p:spPr>
        <p:txBody>
          <a:bodyPr wrap="square">
            <a:spAutoFit/>
          </a:bodyPr>
          <a:lstStyle/>
          <a:p>
            <a:pPr defTabSz="4074904">
              <a:spcBef>
                <a:spcPct val="50000"/>
              </a:spcBef>
            </a:pPr>
            <a:r>
              <a:rPr lang="en-US" sz="5400" b="1" dirty="0" smtClean="0">
                <a:solidFill>
                  <a:srgbClr val="0033CC"/>
                </a:solidFill>
              </a:rPr>
              <a:t>MATERIALS AND METHODS</a:t>
            </a:r>
            <a:r>
              <a:rPr lang="en-US" sz="6200" b="1" dirty="0" smtClean="0">
                <a:solidFill>
                  <a:srgbClr val="0033CC"/>
                </a:solidFill>
              </a:rPr>
              <a:t>:</a:t>
            </a:r>
          </a:p>
          <a:p>
            <a:pPr algn="just">
              <a:buFont typeface="Arial" pitchFamily="34" charset="0"/>
              <a:buChar char="•"/>
            </a:pPr>
            <a:r>
              <a:rPr lang="en-US" sz="3600" dirty="0" smtClean="0"/>
              <a:t>For every individual cell that was tested, the life span of that cell is known as the number of daughter cells the cell has given rise to after it stopped dividing. </a:t>
            </a:r>
          </a:p>
          <a:p>
            <a:pPr algn="just">
              <a:buFont typeface="Arial" pitchFamily="34" charset="0"/>
              <a:buChar char="•"/>
            </a:pPr>
            <a:r>
              <a:rPr lang="en-US" sz="3600" dirty="0" smtClean="0"/>
              <a:t>In this experiment the life span of approximately 100 cells was found via this process. </a:t>
            </a:r>
          </a:p>
          <a:p>
            <a:pPr algn="just">
              <a:buFont typeface="Arial" pitchFamily="34" charset="0"/>
              <a:buChar char="•"/>
            </a:pPr>
            <a:r>
              <a:rPr lang="en-US" sz="3600" dirty="0" smtClean="0"/>
              <a:t>The results were recorded on a data spreadsheet. </a:t>
            </a:r>
          </a:p>
          <a:p>
            <a:pPr algn="just">
              <a:buFont typeface="Arial" pitchFamily="34" charset="0"/>
              <a:buChar char="•"/>
            </a:pPr>
            <a:r>
              <a:rPr lang="en-US" sz="3600" dirty="0" smtClean="0"/>
              <a:t>First, the starting values were estimated by Least Square method which minimizes the squared errors. </a:t>
            </a:r>
          </a:p>
          <a:p>
            <a:pPr algn="just">
              <a:buFont typeface="Arial" pitchFamily="34" charset="0"/>
              <a:buChar char="•"/>
            </a:pPr>
            <a:r>
              <a:rPr lang="en-US" sz="3600" dirty="0" smtClean="0"/>
              <a:t>Then optimization procedure  was applied to find Maximum Likelihood  Estimation, a method of estimating the parameters of a statistical model. </a:t>
            </a:r>
          </a:p>
          <a:p>
            <a:pPr algn="just">
              <a:buFont typeface="Arial" pitchFamily="34" charset="0"/>
              <a:buChar char="•"/>
            </a:pPr>
            <a:r>
              <a:rPr lang="en-US" sz="3600" dirty="0" smtClean="0"/>
              <a:t>Once both results were found, they were plugged into the Gompertz Model to quantitatively analyze the data via a diagram. </a:t>
            </a:r>
          </a:p>
          <a:p>
            <a:pPr algn="just">
              <a:buFont typeface="Arial" pitchFamily="34" charset="0"/>
              <a:buChar char="•"/>
            </a:pPr>
            <a:r>
              <a:rPr lang="en-US" sz="3600" dirty="0" smtClean="0"/>
              <a:t>All calculations were conducted using the computer program R 2.12.1. </a:t>
            </a:r>
          </a:p>
          <a:p>
            <a:pPr lvl="0"/>
            <a:r>
              <a:rPr lang="en-US" sz="3600" dirty="0" smtClean="0"/>
              <a:t> </a:t>
            </a:r>
            <a:endParaRPr lang="en-US" sz="3600" dirty="0"/>
          </a:p>
        </p:txBody>
      </p:sp>
      <p:pic>
        <p:nvPicPr>
          <p:cNvPr id="29" name="Picture 2"/>
          <p:cNvPicPr>
            <a:picLocks noChangeAspect="1" noChangeArrowheads="1"/>
          </p:cNvPicPr>
          <p:nvPr/>
        </p:nvPicPr>
        <p:blipFill>
          <a:blip r:embed="rId5" cstate="print"/>
          <a:srcRect/>
          <a:stretch>
            <a:fillRect/>
          </a:stretch>
        </p:blipFill>
        <p:spPr bwMode="auto">
          <a:xfrm>
            <a:off x="10287000" y="6096001"/>
            <a:ext cx="16916400" cy="13592216"/>
          </a:xfrm>
          <a:prstGeom prst="rect">
            <a:avLst/>
          </a:prstGeom>
          <a:noFill/>
          <a:ln w="9525">
            <a:noFill/>
            <a:miter lim="800000"/>
            <a:headEnd/>
            <a:tailEnd/>
          </a:ln>
          <a:effectLst/>
        </p:spPr>
      </p:pic>
      <p:sp>
        <p:nvSpPr>
          <p:cNvPr id="21" name="Rectangle 20"/>
          <p:cNvSpPr/>
          <p:nvPr/>
        </p:nvSpPr>
        <p:spPr>
          <a:xfrm>
            <a:off x="29870400" y="21793200"/>
            <a:ext cx="6629400" cy="5632311"/>
          </a:xfrm>
          <a:prstGeom prst="rect">
            <a:avLst/>
          </a:prstGeom>
        </p:spPr>
        <p:txBody>
          <a:bodyPr wrap="square">
            <a:spAutoFit/>
          </a:bodyPr>
          <a:lstStyle/>
          <a:p>
            <a:pPr algn="just"/>
            <a:r>
              <a:rPr lang="en-US" sz="3600" dirty="0" err="1" smtClean="0"/>
              <a:t>Golubev</a:t>
            </a:r>
            <a:r>
              <a:rPr lang="en-US" sz="3600" dirty="0" smtClean="0"/>
              <a:t>, A. 2009, How could the </a:t>
            </a:r>
            <a:r>
              <a:rPr lang="en-US" sz="3600" dirty="0" err="1" smtClean="0"/>
              <a:t>Gompertz-Makeham</a:t>
            </a:r>
            <a:r>
              <a:rPr lang="en-US" sz="3600" dirty="0" smtClean="0"/>
              <a:t> law evolve. Journal of Theoretic Biology. 258:1-17.</a:t>
            </a:r>
            <a:br>
              <a:rPr lang="en-US" sz="3600" dirty="0" smtClean="0"/>
            </a:br>
            <a:r>
              <a:rPr lang="en-US" sz="3600" dirty="0" err="1" smtClean="0"/>
              <a:t>Gomptertz</a:t>
            </a:r>
            <a:r>
              <a:rPr lang="en-US" sz="3600" dirty="0" smtClean="0"/>
              <a:t>, B. 1825, On the nature of the function expressive of the law of human mortality, and on the mode of determining the value of life </a:t>
            </a:r>
            <a:r>
              <a:rPr lang="en-US" sz="3600" dirty="0" err="1" smtClean="0"/>
              <a:t>contigeneices</a:t>
            </a:r>
            <a:r>
              <a:rPr lang="en-US" sz="3600" dirty="0" smtClean="0"/>
              <a:t>. Phil. Transf. Roy. Soc. 115:513-585.</a:t>
            </a:r>
            <a:endParaRPr lang="en-US" sz="3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1329</TotalTime>
  <Words>654</Words>
  <Application>Microsoft Office PowerPoint</Application>
  <PresentationFormat>Custom</PresentationFormat>
  <Paragraphs>95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Charita Montgomery</dc:creator>
  <cp:lastModifiedBy>Megan</cp:lastModifiedBy>
  <cp:revision>56</cp:revision>
  <dcterms:created xsi:type="dcterms:W3CDTF">2010-04-08T04:17:32Z</dcterms:created>
  <dcterms:modified xsi:type="dcterms:W3CDTF">2011-04-14T15:34:14Z</dcterms:modified>
</cp:coreProperties>
</file>