
<file path=[Content_Types].xml><?xml version="1.0" encoding="utf-8"?>
<Types xmlns="http://schemas.openxmlformats.org/package/2006/content-types">
  <Override PartName="/ppt/tags/tag1.xml" ContentType="application/vnd.openxmlformats-officedocument.presentationml.tags+xml"/>
  <Override PartName="/ppt/embeddings/Microsoft_Equation8.bin" ContentType="application/vnd.openxmlformats-officedocument.oleObject"/>
  <Override PartName="/ppt/embeddings/Microsoft_Equation12.bin" ContentType="application/vnd.openxmlformats-officedocument.oleObject"/>
  <Override PartName="/ppt/slideLayouts/slideLayout1.xml" ContentType="application/vnd.openxmlformats-officedocument.presentationml.slideLayout+xml"/>
  <Default Extension="rels" ContentType="application/vnd.openxmlformats-package.relationships+xml"/>
  <Default Extension="jpeg" ContentType="image/jpeg"/>
  <Default Extension="xml" ContentType="application/xml"/>
  <Override PartName="/ppt/embeddings/Microsoft_Equation6.bin" ContentType="application/vnd.openxmlformats-officedocument.oleObject"/>
  <Override PartName="/ppt/embeddings/Microsoft_Equation10.bin" ContentType="application/vnd.openxmlformats-officedocument.oleObject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embeddings/Microsoft_Equation4.bin" ContentType="application/vnd.openxmlformats-officedocument.oleObject"/>
  <Override PartName="/ppt/slideLayouts/slideLayout6.xml" ContentType="application/vnd.openxmlformats-officedocument.presentationml.slideLayout+xml"/>
  <Override PartName="/ppt/embeddings/Microsoft_Equation2.bin" ContentType="application/vnd.openxmlformats-officedocument.oleObject"/>
  <Default Extension="wmf" ContentType="image/x-wmf"/>
  <Default Extension="pict" ContentType="image/pi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embeddings/Microsoft_Equation9.bin" ContentType="application/vnd.openxmlformats-officedocument.oleObject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embeddings/Microsoft_Equation11.bin" ContentType="application/vnd.openxmlformats-officedocument.oleObject"/>
  <Default Extension="bin" ContentType="application/vnd.openxmlformats-officedocument.presentationml.printerSettings"/>
  <Override PartName="/ppt/embeddings/Microsoft_Equation7.bin" ContentType="application/vnd.openxmlformats-officedocument.oleObject"/>
  <Override PartName="/ppt/viewProps.xml" ContentType="application/vnd.openxmlformats-officedocument.presentationml.viewProps+xml"/>
  <Override PartName="/ppt/embeddings/Microsoft_Equation5.bin" ContentType="application/vnd.openxmlformats-officedocument.oleObject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Default Extension="vml" ContentType="application/vnd.openxmlformats-officedocument.vmlDrawing"/>
  <Override PartName="/ppt/embeddings/Microsoft_Equation3.bin" ContentType="application/vnd.openxmlformats-officedocument.oleObject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embeddings/Microsoft_Equation1.bin" ContentType="application/vnd.openxmlformats-officedocument.oleObject"/>
  <Override PartName="/ppt/slideLayouts/slideLayout11.xml" ContentType="application/vnd.openxmlformats-officedocument.presentationml.slideLayout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7" r:id="rId2"/>
    <p:sldId id="260" r:id="rId3"/>
    <p:sldId id="259" r:id="rId4"/>
    <p:sldId id="258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1985" autoAdjust="0"/>
    <p:restoredTop sz="94660"/>
  </p:normalViewPr>
  <p:slideViewPr>
    <p:cSldViewPr>
      <p:cViewPr varScale="1">
        <p:scale>
          <a:sx n="155" d="100"/>
          <a:sy n="155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tags" Target="tags/tag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Relationship Id="rId2" Type="http://schemas.openxmlformats.org/officeDocument/2006/relationships/image" Target="../media/image2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Relationship Id="rId2" Type="http://schemas.openxmlformats.org/officeDocument/2006/relationships/image" Target="../media/image2.pict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Relationship Id="rId2" Type="http://schemas.openxmlformats.org/officeDocument/2006/relationships/image" Target="../media/image8.wmf"/><Relationship Id="rId3" Type="http://schemas.openxmlformats.org/officeDocument/2006/relationships/image" Target="../media/image9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59C3B-FA41-4921-A7CF-0B13CA934943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oleObject" Target="../embeddings/Microsoft_Equation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5.bin"/><Relationship Id="rId4" Type="http://schemas.openxmlformats.org/officeDocument/2006/relationships/oleObject" Target="../embeddings/Microsoft_Equation6.bin"/><Relationship Id="rId5" Type="http://schemas.openxmlformats.org/officeDocument/2006/relationships/oleObject" Target="../embeddings/Microsoft_Equation7.bin"/><Relationship Id="rId6" Type="http://schemas.openxmlformats.org/officeDocument/2006/relationships/oleObject" Target="../embeddings/Microsoft_Equation8.bin"/><Relationship Id="rId7" Type="http://schemas.openxmlformats.org/officeDocument/2006/relationships/oleObject" Target="../embeddings/Microsoft_Equation9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0.bin"/><Relationship Id="rId4" Type="http://schemas.openxmlformats.org/officeDocument/2006/relationships/oleObject" Target="../embeddings/Microsoft_Equation11.bin"/><Relationship Id="rId5" Type="http://schemas.openxmlformats.org/officeDocument/2006/relationships/oleObject" Target="../embeddings/Microsoft_Equation12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47800" y="2438400"/>
            <a:ext cx="20574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676400" y="1912203"/>
            <a:ext cx="16002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rtlCol="0">
            <a:spAutoFit/>
          </a:bodyPr>
          <a:lstStyle/>
          <a:p>
            <a:pPr algn="ctr"/>
            <a:r>
              <a:rPr lang="en-US" sz="1200" b="1" dirty="0" smtClean="0"/>
              <a:t>Bulk of network Y</a:t>
            </a:r>
          </a:p>
          <a:p>
            <a:pPr algn="ctr"/>
            <a:r>
              <a:rPr lang="en-US" sz="1200" b="1" dirty="0" smtClean="0">
                <a:solidFill>
                  <a:srgbClr val="008000"/>
                </a:solidFill>
              </a:rPr>
              <a:t>M1: Fixed </a:t>
            </a:r>
            <a:r>
              <a:rPr lang="en-US" sz="1200" b="1" dirty="0" err="1" smtClean="0">
                <a:solidFill>
                  <a:srgbClr val="008000"/>
                </a:solidFill>
              </a:rPr>
              <a:t>R</a:t>
            </a:r>
            <a:r>
              <a:rPr lang="en-US" sz="1200" b="1" baseline="-25000" dirty="0" err="1" smtClean="0">
                <a:solidFill>
                  <a:srgbClr val="008000"/>
                </a:solidFill>
              </a:rPr>
              <a:t>y</a:t>
            </a:r>
            <a:r>
              <a:rPr lang="en-US" sz="1200" b="1" dirty="0" smtClean="0">
                <a:solidFill>
                  <a:srgbClr val="008000"/>
                </a:solidFill>
              </a:rPr>
              <a:t> </a:t>
            </a:r>
            <a:r>
              <a:rPr lang="en-US" sz="1200" b="1" dirty="0" err="1" smtClean="0">
                <a:solidFill>
                  <a:srgbClr val="008000"/>
                </a:solidFill>
              </a:rPr>
              <a:t>G</a:t>
            </a:r>
            <a:r>
              <a:rPr lang="en-US" sz="1200" b="1" baseline="-25000" dirty="0" err="1" smtClean="0">
                <a:solidFill>
                  <a:srgbClr val="008000"/>
                </a:solidFill>
              </a:rPr>
              <a:t>y</a:t>
            </a:r>
            <a:endParaRPr lang="en-US" sz="1200" b="1" baseline="-25000" dirty="0" smtClean="0">
              <a:solidFill>
                <a:srgbClr val="008000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0000FF"/>
                </a:solidFill>
              </a:rPr>
              <a:t>M2: Protein Network with </a:t>
            </a:r>
            <a:r>
              <a:rPr lang="el-GR" sz="1200" b="1" dirty="0" smtClean="0">
                <a:solidFill>
                  <a:srgbClr val="0000FF"/>
                </a:solidFill>
              </a:rPr>
              <a:t>λ</a:t>
            </a:r>
            <a:r>
              <a:rPr lang="en-US" sz="1200" b="1" baseline="-25000" dirty="0" err="1" smtClean="0">
                <a:solidFill>
                  <a:srgbClr val="0000FF"/>
                </a:solidFill>
              </a:rPr>
              <a:t>y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</a:rPr>
              <a:t>p</a:t>
            </a:r>
            <a:r>
              <a:rPr lang="en-US" sz="1200" b="1" baseline="-25000" dirty="0" err="1" smtClean="0">
                <a:solidFill>
                  <a:srgbClr val="0000FF"/>
                </a:solidFill>
              </a:rPr>
              <a:t>y</a:t>
            </a:r>
            <a:endParaRPr lang="en-US" sz="1200" b="1" baseline="-25000" dirty="0" smtClean="0">
              <a:solidFill>
                <a:srgbClr val="0000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00675" y="3036332"/>
            <a:ext cx="135165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rtlCol="0">
            <a:spAutoFit/>
          </a:bodyPr>
          <a:lstStyle/>
          <a:p>
            <a:pPr algn="ctr"/>
            <a:r>
              <a:rPr lang="en-US" sz="1200" b="1" dirty="0" smtClean="0"/>
              <a:t>Limiting Module X</a:t>
            </a:r>
          </a:p>
          <a:p>
            <a:pPr algn="ctr"/>
            <a:r>
              <a:rPr lang="en-US" sz="1200" b="1" dirty="0" err="1" smtClean="0"/>
              <a:t>n</a:t>
            </a:r>
            <a:r>
              <a:rPr lang="en-US" sz="1200" b="1" baseline="-25000" dirty="0" err="1" smtClean="0"/>
              <a:t>x</a:t>
            </a:r>
            <a:r>
              <a:rPr lang="en-US" sz="1200" b="1" dirty="0" smtClean="0"/>
              <a:t> </a:t>
            </a:r>
            <a:r>
              <a:rPr lang="el-GR" sz="1200" b="1" dirty="0" smtClean="0"/>
              <a:t>λ</a:t>
            </a:r>
            <a:r>
              <a:rPr lang="en-US" sz="1200" b="1" baseline="-25000" dirty="0" smtClean="0"/>
              <a:t>x</a:t>
            </a:r>
            <a:r>
              <a:rPr lang="en-US" sz="1200" b="1" dirty="0" smtClean="0"/>
              <a:t>  </a:t>
            </a:r>
            <a:r>
              <a:rPr lang="en-US" sz="1200" b="1" dirty="0" err="1" smtClean="0"/>
              <a:t>p</a:t>
            </a:r>
            <a:r>
              <a:rPr lang="en-US" sz="1200" b="1" baseline="-25000" dirty="0" err="1" smtClean="0"/>
              <a:t>x</a:t>
            </a:r>
            <a:r>
              <a:rPr lang="en-US" sz="1200" b="1" baseline="-25000" dirty="0" smtClean="0"/>
              <a:t>  </a:t>
            </a:r>
            <a:r>
              <a:rPr lang="el-GR" sz="1200" b="1" dirty="0" smtClean="0"/>
              <a:t>φ</a:t>
            </a:r>
            <a:endParaRPr lang="en-US" sz="1200" b="1" baseline="-250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3505200" y="28194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143000" y="28194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2" idx="0"/>
            <a:endCxn id="61" idx="2"/>
          </p:cNvCxnSpPr>
          <p:nvPr/>
        </p:nvCxnSpPr>
        <p:spPr>
          <a:xfrm rot="16200000" flipV="1">
            <a:off x="2329935" y="2889765"/>
            <a:ext cx="293132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4724400" y="4191000"/>
          <a:ext cx="1808163" cy="303212"/>
        </p:xfrm>
        <a:graphic>
          <a:graphicData uri="http://schemas.openxmlformats.org/presentationml/2006/ole">
            <p:oleObj spid="_x0000_s11271" name="Equation" r:id="rId3" imgW="1257300" imgH="215900" progId="Equation.3">
              <p:embed/>
            </p:oleObj>
          </a:graphicData>
        </a:graphic>
      </p:graphicFrame>
      <p:sp>
        <p:nvSpPr>
          <p:cNvPr id="75" name="Right Arrow 74"/>
          <p:cNvSpPr/>
          <p:nvPr/>
        </p:nvSpPr>
        <p:spPr>
          <a:xfrm rot="20454605">
            <a:off x="3889049" y="2789895"/>
            <a:ext cx="1255948" cy="228600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639843" y="4114800"/>
            <a:ext cx="186461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Yeast mutant lifespans</a:t>
            </a:r>
          </a:p>
          <a:p>
            <a:r>
              <a:rPr lang="en-US" sz="1400" b="1" dirty="0" smtClean="0"/>
              <a:t>sir2</a:t>
            </a:r>
            <a:r>
              <a:rPr lang="el-GR" sz="1400" b="1" dirty="0" smtClean="0"/>
              <a:t>Δ</a:t>
            </a:r>
            <a:r>
              <a:rPr lang="en-US" sz="1400" b="1" dirty="0" smtClean="0"/>
              <a:t> tor1</a:t>
            </a:r>
            <a:r>
              <a:rPr lang="el-GR" sz="1400" b="1" dirty="0" smtClean="0"/>
              <a:t>Δ</a:t>
            </a:r>
            <a:r>
              <a:rPr lang="en-US" sz="1400" b="1" dirty="0" smtClean="0"/>
              <a:t>  … …</a:t>
            </a:r>
            <a:endParaRPr lang="en-US" sz="1400" b="1" dirty="0"/>
          </a:p>
        </p:txBody>
      </p:sp>
      <p:sp>
        <p:nvSpPr>
          <p:cNvPr id="80" name="Freeform 79"/>
          <p:cNvSpPr/>
          <p:nvPr/>
        </p:nvSpPr>
        <p:spPr>
          <a:xfrm rot="6006594">
            <a:off x="2177380" y="3701354"/>
            <a:ext cx="626889" cy="208811"/>
          </a:xfrm>
          <a:custGeom>
            <a:avLst/>
            <a:gdLst>
              <a:gd name="connsiteX0" fmla="*/ 0 w 666206"/>
              <a:gd name="connsiteY0" fmla="*/ 143692 h 143692"/>
              <a:gd name="connsiteX1" fmla="*/ 52252 w 666206"/>
              <a:gd name="connsiteY1" fmla="*/ 117566 h 143692"/>
              <a:gd name="connsiteX2" fmla="*/ 169818 w 666206"/>
              <a:gd name="connsiteY2" fmla="*/ 52252 h 143692"/>
              <a:gd name="connsiteX3" fmla="*/ 209006 w 666206"/>
              <a:gd name="connsiteY3" fmla="*/ 26126 h 143692"/>
              <a:gd name="connsiteX4" fmla="*/ 287383 w 666206"/>
              <a:gd name="connsiteY4" fmla="*/ 0 h 143692"/>
              <a:gd name="connsiteX5" fmla="*/ 352698 w 666206"/>
              <a:gd name="connsiteY5" fmla="*/ 13063 h 143692"/>
              <a:gd name="connsiteX6" fmla="*/ 391886 w 666206"/>
              <a:gd name="connsiteY6" fmla="*/ 39189 h 143692"/>
              <a:gd name="connsiteX7" fmla="*/ 600892 w 666206"/>
              <a:gd name="connsiteY7" fmla="*/ 26126 h 143692"/>
              <a:gd name="connsiteX8" fmla="*/ 666206 w 666206"/>
              <a:gd name="connsiteY8" fmla="*/ 0 h 14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206" h="143692">
                <a:moveTo>
                  <a:pt x="0" y="143692"/>
                </a:moveTo>
                <a:cubicBezTo>
                  <a:pt x="17417" y="134983"/>
                  <a:pt x="35554" y="127585"/>
                  <a:pt x="52252" y="117566"/>
                </a:cubicBezTo>
                <a:cubicBezTo>
                  <a:pt x="164544" y="50191"/>
                  <a:pt x="90992" y="78527"/>
                  <a:pt x="169818" y="52252"/>
                </a:cubicBezTo>
                <a:cubicBezTo>
                  <a:pt x="182881" y="43543"/>
                  <a:pt x="194660" y="32502"/>
                  <a:pt x="209006" y="26126"/>
                </a:cubicBezTo>
                <a:cubicBezTo>
                  <a:pt x="234171" y="14941"/>
                  <a:pt x="287383" y="0"/>
                  <a:pt x="287383" y="0"/>
                </a:cubicBezTo>
                <a:cubicBezTo>
                  <a:pt x="309155" y="4354"/>
                  <a:pt x="331909" y="5267"/>
                  <a:pt x="352698" y="13063"/>
                </a:cubicBezTo>
                <a:cubicBezTo>
                  <a:pt x="367398" y="18576"/>
                  <a:pt x="376208" y="38364"/>
                  <a:pt x="391886" y="39189"/>
                </a:cubicBezTo>
                <a:lnTo>
                  <a:pt x="600892" y="26126"/>
                </a:lnTo>
                <a:cubicBezTo>
                  <a:pt x="649317" y="9984"/>
                  <a:pt x="627764" y="19221"/>
                  <a:pt x="666206" y="0"/>
                </a:cubicBezTo>
              </a:path>
            </a:pathLst>
          </a:custGeom>
          <a:ln>
            <a:solidFill>
              <a:srgbClr val="008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514600" y="3581400"/>
            <a:ext cx="50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M1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20436727">
            <a:off x="4038829" y="2979763"/>
            <a:ext cx="103231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i="1" dirty="0" smtClean="0">
                <a:solidFill>
                  <a:srgbClr val="FF0000"/>
                </a:solidFill>
              </a:rPr>
              <a:t>Minimizing RSS</a:t>
            </a:r>
            <a:endParaRPr lang="en-US" sz="1000" b="1" i="1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33800" y="4038600"/>
            <a:ext cx="56425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i="1" dirty="0" err="1" smtClean="0">
                <a:solidFill>
                  <a:srgbClr val="FF0000"/>
                </a:solidFill>
              </a:rPr>
              <a:t>Eq</a:t>
            </a:r>
            <a:r>
              <a:rPr lang="en-US" sz="1000" b="1" i="1" dirty="0" smtClean="0">
                <a:solidFill>
                  <a:srgbClr val="FF0000"/>
                </a:solidFill>
              </a:rPr>
              <a:t> 3, 7</a:t>
            </a:r>
          </a:p>
        </p:txBody>
      </p:sp>
      <p:sp>
        <p:nvSpPr>
          <p:cNvPr id="101" name="Right Arrow 100"/>
          <p:cNvSpPr/>
          <p:nvPr/>
        </p:nvSpPr>
        <p:spPr>
          <a:xfrm>
            <a:off x="3505200" y="4267200"/>
            <a:ext cx="1165541" cy="228600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371600" y="987623"/>
            <a:ext cx="245332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Yeast wildtype lifespans</a:t>
            </a:r>
          </a:p>
          <a:p>
            <a:r>
              <a:rPr lang="en-US" sz="1400" b="1" dirty="0" smtClean="0"/>
              <a:t>BY4742, BY4741, BY4743, … …</a:t>
            </a:r>
            <a:endParaRPr lang="en-US" sz="1400" b="1" dirty="0"/>
          </a:p>
        </p:txBody>
      </p:sp>
      <p:graphicFrame>
        <p:nvGraphicFramePr>
          <p:cNvPr id="38" name="Object 7"/>
          <p:cNvGraphicFramePr>
            <a:graphicFrameLocks noChangeAspect="1"/>
          </p:cNvGraphicFramePr>
          <p:nvPr/>
        </p:nvGraphicFramePr>
        <p:xfrm>
          <a:off x="4562475" y="1090811"/>
          <a:ext cx="1754188" cy="303212"/>
        </p:xfrm>
        <a:graphic>
          <a:graphicData uri="http://schemas.openxmlformats.org/presentationml/2006/ole">
            <p:oleObj spid="_x0000_s11279" name="Equation" r:id="rId4" imgW="1219200" imgH="215900" progId="Equation.3">
              <p:embed/>
            </p:oleObj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3697566" y="914400"/>
            <a:ext cx="56425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i="1" dirty="0" err="1" smtClean="0">
                <a:solidFill>
                  <a:srgbClr val="FF0000"/>
                </a:solidFill>
              </a:rPr>
              <a:t>Eq</a:t>
            </a:r>
            <a:r>
              <a:rPr lang="en-US" sz="1000" b="1" i="1" dirty="0" smtClean="0">
                <a:solidFill>
                  <a:srgbClr val="FF0000"/>
                </a:solidFill>
              </a:rPr>
              <a:t> 3, 7 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3581400" y="1140023"/>
            <a:ext cx="914400" cy="228600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rot="10524176">
            <a:off x="2746136" y="1527501"/>
            <a:ext cx="1998746" cy="246910"/>
          </a:xfrm>
          <a:custGeom>
            <a:avLst/>
            <a:gdLst>
              <a:gd name="connsiteX0" fmla="*/ 0 w 666206"/>
              <a:gd name="connsiteY0" fmla="*/ 143692 h 143692"/>
              <a:gd name="connsiteX1" fmla="*/ 52252 w 666206"/>
              <a:gd name="connsiteY1" fmla="*/ 117566 h 143692"/>
              <a:gd name="connsiteX2" fmla="*/ 169818 w 666206"/>
              <a:gd name="connsiteY2" fmla="*/ 52252 h 143692"/>
              <a:gd name="connsiteX3" fmla="*/ 209006 w 666206"/>
              <a:gd name="connsiteY3" fmla="*/ 26126 h 143692"/>
              <a:gd name="connsiteX4" fmla="*/ 287383 w 666206"/>
              <a:gd name="connsiteY4" fmla="*/ 0 h 143692"/>
              <a:gd name="connsiteX5" fmla="*/ 352698 w 666206"/>
              <a:gd name="connsiteY5" fmla="*/ 13063 h 143692"/>
              <a:gd name="connsiteX6" fmla="*/ 391886 w 666206"/>
              <a:gd name="connsiteY6" fmla="*/ 39189 h 143692"/>
              <a:gd name="connsiteX7" fmla="*/ 600892 w 666206"/>
              <a:gd name="connsiteY7" fmla="*/ 26126 h 143692"/>
              <a:gd name="connsiteX8" fmla="*/ 666206 w 666206"/>
              <a:gd name="connsiteY8" fmla="*/ 0 h 14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206" h="143692">
                <a:moveTo>
                  <a:pt x="0" y="143692"/>
                </a:moveTo>
                <a:cubicBezTo>
                  <a:pt x="17417" y="134983"/>
                  <a:pt x="35554" y="127585"/>
                  <a:pt x="52252" y="117566"/>
                </a:cubicBezTo>
                <a:cubicBezTo>
                  <a:pt x="164544" y="50191"/>
                  <a:pt x="90992" y="78527"/>
                  <a:pt x="169818" y="52252"/>
                </a:cubicBezTo>
                <a:cubicBezTo>
                  <a:pt x="182881" y="43543"/>
                  <a:pt x="194660" y="32502"/>
                  <a:pt x="209006" y="26126"/>
                </a:cubicBezTo>
                <a:cubicBezTo>
                  <a:pt x="234171" y="14941"/>
                  <a:pt x="287383" y="0"/>
                  <a:pt x="287383" y="0"/>
                </a:cubicBezTo>
                <a:cubicBezTo>
                  <a:pt x="309155" y="4354"/>
                  <a:pt x="331909" y="5267"/>
                  <a:pt x="352698" y="13063"/>
                </a:cubicBezTo>
                <a:cubicBezTo>
                  <a:pt x="367398" y="18576"/>
                  <a:pt x="376208" y="38364"/>
                  <a:pt x="391886" y="39189"/>
                </a:cubicBezTo>
                <a:lnTo>
                  <a:pt x="600892" y="26126"/>
                </a:lnTo>
                <a:cubicBezTo>
                  <a:pt x="649317" y="9984"/>
                  <a:pt x="627764" y="19221"/>
                  <a:pt x="666206" y="0"/>
                </a:cubicBezTo>
              </a:path>
            </a:pathLst>
          </a:cu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 rot="20829987">
            <a:off x="3565370" y="1612710"/>
            <a:ext cx="152987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i="1" dirty="0" smtClean="0">
                <a:solidFill>
                  <a:srgbClr val="FF0000"/>
                </a:solidFill>
              </a:rPr>
              <a:t>Approximation to </a:t>
            </a:r>
          </a:p>
          <a:p>
            <a:pPr algn="ctr"/>
            <a:r>
              <a:rPr lang="en-US" sz="1000" b="1" i="1" dirty="0" smtClean="0">
                <a:solidFill>
                  <a:srgbClr val="FF0000"/>
                </a:solidFill>
              </a:rPr>
              <a:t>narrow parameter space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81600" y="1292423"/>
            <a:ext cx="225458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Wildtype global parameters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05400" y="4419600"/>
            <a:ext cx="214806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Mutant global parameters </a:t>
            </a:r>
          </a:p>
        </p:txBody>
      </p:sp>
      <p:sp>
        <p:nvSpPr>
          <p:cNvPr id="47" name="Freeform 46"/>
          <p:cNvSpPr/>
          <p:nvPr/>
        </p:nvSpPr>
        <p:spPr>
          <a:xfrm rot="3877990">
            <a:off x="6348488" y="2950641"/>
            <a:ext cx="367931" cy="116956"/>
          </a:xfrm>
          <a:custGeom>
            <a:avLst/>
            <a:gdLst>
              <a:gd name="connsiteX0" fmla="*/ 0 w 666206"/>
              <a:gd name="connsiteY0" fmla="*/ 143692 h 143692"/>
              <a:gd name="connsiteX1" fmla="*/ 52252 w 666206"/>
              <a:gd name="connsiteY1" fmla="*/ 117566 h 143692"/>
              <a:gd name="connsiteX2" fmla="*/ 169818 w 666206"/>
              <a:gd name="connsiteY2" fmla="*/ 52252 h 143692"/>
              <a:gd name="connsiteX3" fmla="*/ 209006 w 666206"/>
              <a:gd name="connsiteY3" fmla="*/ 26126 h 143692"/>
              <a:gd name="connsiteX4" fmla="*/ 287383 w 666206"/>
              <a:gd name="connsiteY4" fmla="*/ 0 h 143692"/>
              <a:gd name="connsiteX5" fmla="*/ 352698 w 666206"/>
              <a:gd name="connsiteY5" fmla="*/ 13063 h 143692"/>
              <a:gd name="connsiteX6" fmla="*/ 391886 w 666206"/>
              <a:gd name="connsiteY6" fmla="*/ 39189 h 143692"/>
              <a:gd name="connsiteX7" fmla="*/ 600892 w 666206"/>
              <a:gd name="connsiteY7" fmla="*/ 26126 h 143692"/>
              <a:gd name="connsiteX8" fmla="*/ 666206 w 666206"/>
              <a:gd name="connsiteY8" fmla="*/ 0 h 14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206" h="143692">
                <a:moveTo>
                  <a:pt x="0" y="143692"/>
                </a:moveTo>
                <a:cubicBezTo>
                  <a:pt x="17417" y="134983"/>
                  <a:pt x="35554" y="127585"/>
                  <a:pt x="52252" y="117566"/>
                </a:cubicBezTo>
                <a:cubicBezTo>
                  <a:pt x="164544" y="50191"/>
                  <a:pt x="90992" y="78527"/>
                  <a:pt x="169818" y="52252"/>
                </a:cubicBezTo>
                <a:cubicBezTo>
                  <a:pt x="182881" y="43543"/>
                  <a:pt x="194660" y="32502"/>
                  <a:pt x="209006" y="26126"/>
                </a:cubicBezTo>
                <a:cubicBezTo>
                  <a:pt x="234171" y="14941"/>
                  <a:pt x="287383" y="0"/>
                  <a:pt x="287383" y="0"/>
                </a:cubicBezTo>
                <a:cubicBezTo>
                  <a:pt x="309155" y="4354"/>
                  <a:pt x="331909" y="5267"/>
                  <a:pt x="352698" y="13063"/>
                </a:cubicBezTo>
                <a:cubicBezTo>
                  <a:pt x="367398" y="18576"/>
                  <a:pt x="376208" y="38364"/>
                  <a:pt x="391886" y="39189"/>
                </a:cubicBezTo>
                <a:lnTo>
                  <a:pt x="600892" y="26126"/>
                </a:lnTo>
                <a:cubicBezTo>
                  <a:pt x="649317" y="9984"/>
                  <a:pt x="627764" y="19221"/>
                  <a:pt x="666206" y="0"/>
                </a:cubicBezTo>
              </a:path>
            </a:pathLst>
          </a:cu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1295400" y="2286000"/>
            <a:ext cx="609600" cy="2057400"/>
          </a:xfrm>
          <a:custGeom>
            <a:avLst/>
            <a:gdLst>
              <a:gd name="connsiteX0" fmla="*/ 838349 w 1245638"/>
              <a:gd name="connsiteY0" fmla="*/ 2197580 h 2197580"/>
              <a:gd name="connsiteX1" fmla="*/ 600212 w 1245638"/>
              <a:gd name="connsiteY1" fmla="*/ 2179942 h 2197580"/>
              <a:gd name="connsiteX2" fmla="*/ 538473 w 1245638"/>
              <a:gd name="connsiteY2" fmla="*/ 2153484 h 2197580"/>
              <a:gd name="connsiteX3" fmla="*/ 503194 w 1245638"/>
              <a:gd name="connsiteY3" fmla="*/ 2135846 h 2197580"/>
              <a:gd name="connsiteX4" fmla="*/ 441455 w 1245638"/>
              <a:gd name="connsiteY4" fmla="*/ 2100569 h 2197580"/>
              <a:gd name="connsiteX5" fmla="*/ 414995 w 1245638"/>
              <a:gd name="connsiteY5" fmla="*/ 2074112 h 2197580"/>
              <a:gd name="connsiteX6" fmla="*/ 388535 w 1245638"/>
              <a:gd name="connsiteY6" fmla="*/ 2056473 h 2197580"/>
              <a:gd name="connsiteX7" fmla="*/ 370896 w 1245638"/>
              <a:gd name="connsiteY7" fmla="*/ 2030016 h 2197580"/>
              <a:gd name="connsiteX8" fmla="*/ 335616 w 1245638"/>
              <a:gd name="connsiteY8" fmla="*/ 1941824 h 2197580"/>
              <a:gd name="connsiteX9" fmla="*/ 326796 w 1245638"/>
              <a:gd name="connsiteY9" fmla="*/ 1915367 h 2197580"/>
              <a:gd name="connsiteX10" fmla="*/ 300337 w 1245638"/>
              <a:gd name="connsiteY10" fmla="*/ 1862452 h 2197580"/>
              <a:gd name="connsiteX11" fmla="*/ 282697 w 1245638"/>
              <a:gd name="connsiteY11" fmla="*/ 1835994 h 2197580"/>
              <a:gd name="connsiteX12" fmla="*/ 265057 w 1245638"/>
              <a:gd name="connsiteY12" fmla="*/ 1800718 h 2197580"/>
              <a:gd name="connsiteX13" fmla="*/ 247417 w 1245638"/>
              <a:gd name="connsiteY13" fmla="*/ 1747803 h 2197580"/>
              <a:gd name="connsiteX14" fmla="*/ 194498 w 1245638"/>
              <a:gd name="connsiteY14" fmla="*/ 1668430 h 2197580"/>
              <a:gd name="connsiteX15" fmla="*/ 176858 w 1245638"/>
              <a:gd name="connsiteY15" fmla="*/ 1641973 h 2197580"/>
              <a:gd name="connsiteX16" fmla="*/ 141579 w 1245638"/>
              <a:gd name="connsiteY16" fmla="*/ 1571420 h 2197580"/>
              <a:gd name="connsiteX17" fmla="*/ 123939 w 1245638"/>
              <a:gd name="connsiteY17" fmla="*/ 1465590 h 2197580"/>
              <a:gd name="connsiteX18" fmla="*/ 115119 w 1245638"/>
              <a:gd name="connsiteY18" fmla="*/ 1430313 h 2197580"/>
              <a:gd name="connsiteX19" fmla="*/ 97480 w 1245638"/>
              <a:gd name="connsiteY19" fmla="*/ 1403856 h 2197580"/>
              <a:gd name="connsiteX20" fmla="*/ 79840 w 1245638"/>
              <a:gd name="connsiteY20" fmla="*/ 1350941 h 2197580"/>
              <a:gd name="connsiteX21" fmla="*/ 71020 w 1245638"/>
              <a:gd name="connsiteY21" fmla="*/ 1324483 h 2197580"/>
              <a:gd name="connsiteX22" fmla="*/ 62200 w 1245638"/>
              <a:gd name="connsiteY22" fmla="*/ 1280387 h 2197580"/>
              <a:gd name="connsiteX23" fmla="*/ 53380 w 1245638"/>
              <a:gd name="connsiteY23" fmla="*/ 1253930 h 2197580"/>
              <a:gd name="connsiteX24" fmla="*/ 26921 w 1245638"/>
              <a:gd name="connsiteY24" fmla="*/ 1086366 h 2197580"/>
              <a:gd name="connsiteX25" fmla="*/ 461 w 1245638"/>
              <a:gd name="connsiteY25" fmla="*/ 821791 h 2197580"/>
              <a:gd name="connsiteX26" fmla="*/ 9281 w 1245638"/>
              <a:gd name="connsiteY26" fmla="*/ 583674 h 2197580"/>
              <a:gd name="connsiteX27" fmla="*/ 35741 w 1245638"/>
              <a:gd name="connsiteY27" fmla="*/ 521939 h 2197580"/>
              <a:gd name="connsiteX28" fmla="*/ 79840 w 1245638"/>
              <a:gd name="connsiteY28" fmla="*/ 407290 h 2197580"/>
              <a:gd name="connsiteX29" fmla="*/ 141579 w 1245638"/>
              <a:gd name="connsiteY29" fmla="*/ 336737 h 2197580"/>
              <a:gd name="connsiteX30" fmla="*/ 273877 w 1245638"/>
              <a:gd name="connsiteY30" fmla="*/ 230907 h 2197580"/>
              <a:gd name="connsiteX31" fmla="*/ 335616 w 1245638"/>
              <a:gd name="connsiteY31" fmla="*/ 195631 h 2197580"/>
              <a:gd name="connsiteX32" fmla="*/ 370896 w 1245638"/>
              <a:gd name="connsiteY32" fmla="*/ 177992 h 2197580"/>
              <a:gd name="connsiteX33" fmla="*/ 441455 w 1245638"/>
              <a:gd name="connsiteY33" fmla="*/ 116258 h 2197580"/>
              <a:gd name="connsiteX34" fmla="*/ 503194 w 1245638"/>
              <a:gd name="connsiteY34" fmla="*/ 80981 h 2197580"/>
              <a:gd name="connsiteX35" fmla="*/ 529653 w 1245638"/>
              <a:gd name="connsiteY35" fmla="*/ 63343 h 2197580"/>
              <a:gd name="connsiteX36" fmla="*/ 609032 w 1245638"/>
              <a:gd name="connsiteY36" fmla="*/ 45705 h 2197580"/>
              <a:gd name="connsiteX37" fmla="*/ 785429 w 1245638"/>
              <a:gd name="connsiteY37" fmla="*/ 19247 h 2197580"/>
              <a:gd name="connsiteX38" fmla="*/ 900088 w 1245638"/>
              <a:gd name="connsiteY38" fmla="*/ 10428 h 2197580"/>
              <a:gd name="connsiteX39" fmla="*/ 970647 w 1245638"/>
              <a:gd name="connsiteY39" fmla="*/ 19247 h 2197580"/>
              <a:gd name="connsiteX40" fmla="*/ 997106 w 1245638"/>
              <a:gd name="connsiteY40" fmla="*/ 36886 h 2197580"/>
              <a:gd name="connsiteX41" fmla="*/ 1032386 w 1245638"/>
              <a:gd name="connsiteY41" fmla="*/ 45705 h 2197580"/>
              <a:gd name="connsiteX42" fmla="*/ 1173504 w 1245638"/>
              <a:gd name="connsiteY42" fmla="*/ 45705 h 2197580"/>
              <a:gd name="connsiteX43" fmla="*/ 1191143 w 1245638"/>
              <a:gd name="connsiteY43" fmla="*/ 80981 h 2197580"/>
              <a:gd name="connsiteX44" fmla="*/ 1226423 w 1245638"/>
              <a:gd name="connsiteY44" fmla="*/ 107439 h 21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245638" h="2197580">
                <a:moveTo>
                  <a:pt x="838349" y="2197580"/>
                </a:moveTo>
                <a:cubicBezTo>
                  <a:pt x="758970" y="2191701"/>
                  <a:pt x="679438" y="2187608"/>
                  <a:pt x="600212" y="2179942"/>
                </a:cubicBezTo>
                <a:cubicBezTo>
                  <a:pt x="560972" y="2176145"/>
                  <a:pt x="569490" y="2171207"/>
                  <a:pt x="538473" y="2153484"/>
                </a:cubicBezTo>
                <a:cubicBezTo>
                  <a:pt x="527058" y="2146961"/>
                  <a:pt x="514343" y="2142814"/>
                  <a:pt x="503194" y="2135846"/>
                </a:cubicBezTo>
                <a:cubicBezTo>
                  <a:pt x="442169" y="2097708"/>
                  <a:pt x="493438" y="2117895"/>
                  <a:pt x="441455" y="2100569"/>
                </a:cubicBezTo>
                <a:cubicBezTo>
                  <a:pt x="432635" y="2091750"/>
                  <a:pt x="424577" y="2082096"/>
                  <a:pt x="414995" y="2074112"/>
                </a:cubicBezTo>
                <a:cubicBezTo>
                  <a:pt x="406851" y="2067326"/>
                  <a:pt x="396031" y="2063968"/>
                  <a:pt x="388535" y="2056473"/>
                </a:cubicBezTo>
                <a:cubicBezTo>
                  <a:pt x="381040" y="2048978"/>
                  <a:pt x="376155" y="2039219"/>
                  <a:pt x="370896" y="2030016"/>
                </a:cubicBezTo>
                <a:cubicBezTo>
                  <a:pt x="350131" y="1993680"/>
                  <a:pt x="350073" y="1985192"/>
                  <a:pt x="335616" y="1941824"/>
                </a:cubicBezTo>
                <a:cubicBezTo>
                  <a:pt x="332676" y="1933005"/>
                  <a:pt x="331953" y="1923102"/>
                  <a:pt x="326796" y="1915367"/>
                </a:cubicBezTo>
                <a:cubicBezTo>
                  <a:pt x="276238" y="1839531"/>
                  <a:pt x="336858" y="1935487"/>
                  <a:pt x="300337" y="1862452"/>
                </a:cubicBezTo>
                <a:cubicBezTo>
                  <a:pt x="295596" y="1852971"/>
                  <a:pt x="287956" y="1845197"/>
                  <a:pt x="282697" y="1835994"/>
                </a:cubicBezTo>
                <a:cubicBezTo>
                  <a:pt x="276174" y="1824580"/>
                  <a:pt x="269940" y="1812924"/>
                  <a:pt x="265057" y="1800718"/>
                </a:cubicBezTo>
                <a:cubicBezTo>
                  <a:pt x="258151" y="1783455"/>
                  <a:pt x="258573" y="1762677"/>
                  <a:pt x="247417" y="1747803"/>
                </a:cubicBezTo>
                <a:cubicBezTo>
                  <a:pt x="203376" y="1689084"/>
                  <a:pt x="237031" y="1736476"/>
                  <a:pt x="194498" y="1668430"/>
                </a:cubicBezTo>
                <a:cubicBezTo>
                  <a:pt x="188880" y="1659442"/>
                  <a:pt x="181934" y="1651278"/>
                  <a:pt x="176858" y="1641973"/>
                </a:cubicBezTo>
                <a:cubicBezTo>
                  <a:pt x="164266" y="1618890"/>
                  <a:pt x="141579" y="1571420"/>
                  <a:pt x="141579" y="1571420"/>
                </a:cubicBezTo>
                <a:cubicBezTo>
                  <a:pt x="134216" y="1519883"/>
                  <a:pt x="134257" y="1512015"/>
                  <a:pt x="123939" y="1465590"/>
                </a:cubicBezTo>
                <a:cubicBezTo>
                  <a:pt x="121309" y="1453758"/>
                  <a:pt x="119894" y="1441454"/>
                  <a:pt x="115119" y="1430313"/>
                </a:cubicBezTo>
                <a:cubicBezTo>
                  <a:pt x="110944" y="1420571"/>
                  <a:pt x="101785" y="1413542"/>
                  <a:pt x="97480" y="1403856"/>
                </a:cubicBezTo>
                <a:cubicBezTo>
                  <a:pt x="89928" y="1386866"/>
                  <a:pt x="85720" y="1368579"/>
                  <a:pt x="79840" y="1350941"/>
                </a:cubicBezTo>
                <a:cubicBezTo>
                  <a:pt x="76900" y="1342122"/>
                  <a:pt x="72843" y="1333599"/>
                  <a:pt x="71020" y="1324483"/>
                </a:cubicBezTo>
                <a:cubicBezTo>
                  <a:pt x="68080" y="1309784"/>
                  <a:pt x="65836" y="1294929"/>
                  <a:pt x="62200" y="1280387"/>
                </a:cubicBezTo>
                <a:cubicBezTo>
                  <a:pt x="59945" y="1271368"/>
                  <a:pt x="55470" y="1262988"/>
                  <a:pt x="53380" y="1253930"/>
                </a:cubicBezTo>
                <a:cubicBezTo>
                  <a:pt x="30952" y="1156746"/>
                  <a:pt x="38669" y="1180340"/>
                  <a:pt x="26921" y="1086366"/>
                </a:cubicBezTo>
                <a:cubicBezTo>
                  <a:pt x="1763" y="885117"/>
                  <a:pt x="13907" y="1023455"/>
                  <a:pt x="461" y="821791"/>
                </a:cubicBezTo>
                <a:cubicBezTo>
                  <a:pt x="3401" y="742419"/>
                  <a:pt x="0" y="662557"/>
                  <a:pt x="9281" y="583674"/>
                </a:cubicBezTo>
                <a:cubicBezTo>
                  <a:pt x="11897" y="561439"/>
                  <a:pt x="27426" y="542726"/>
                  <a:pt x="35741" y="521939"/>
                </a:cubicBezTo>
                <a:cubicBezTo>
                  <a:pt x="54108" y="476025"/>
                  <a:pt x="42691" y="468075"/>
                  <a:pt x="79840" y="407290"/>
                </a:cubicBezTo>
                <a:cubicBezTo>
                  <a:pt x="96137" y="380625"/>
                  <a:pt x="119481" y="358834"/>
                  <a:pt x="141579" y="336737"/>
                </a:cubicBezTo>
                <a:cubicBezTo>
                  <a:pt x="168353" y="309965"/>
                  <a:pt x="243771" y="250976"/>
                  <a:pt x="273877" y="230907"/>
                </a:cubicBezTo>
                <a:cubicBezTo>
                  <a:pt x="293599" y="217760"/>
                  <a:pt x="314808" y="206980"/>
                  <a:pt x="335616" y="195631"/>
                </a:cubicBezTo>
                <a:cubicBezTo>
                  <a:pt x="347159" y="189335"/>
                  <a:pt x="359956" y="185285"/>
                  <a:pt x="370896" y="177992"/>
                </a:cubicBezTo>
                <a:cubicBezTo>
                  <a:pt x="441687" y="130802"/>
                  <a:pt x="390451" y="158758"/>
                  <a:pt x="441455" y="116258"/>
                </a:cubicBezTo>
                <a:cubicBezTo>
                  <a:pt x="464895" y="96726"/>
                  <a:pt x="475748" y="96663"/>
                  <a:pt x="503194" y="80981"/>
                </a:cubicBezTo>
                <a:cubicBezTo>
                  <a:pt x="512397" y="75722"/>
                  <a:pt x="520172" y="68083"/>
                  <a:pt x="529653" y="63343"/>
                </a:cubicBezTo>
                <a:cubicBezTo>
                  <a:pt x="551365" y="52488"/>
                  <a:pt x="588709" y="49092"/>
                  <a:pt x="609032" y="45705"/>
                </a:cubicBezTo>
                <a:cubicBezTo>
                  <a:pt x="677594" y="0"/>
                  <a:pt x="622812" y="30087"/>
                  <a:pt x="785429" y="19247"/>
                </a:cubicBezTo>
                <a:cubicBezTo>
                  <a:pt x="823677" y="16697"/>
                  <a:pt x="861868" y="13368"/>
                  <a:pt x="900088" y="10428"/>
                </a:cubicBezTo>
                <a:cubicBezTo>
                  <a:pt x="923608" y="13368"/>
                  <a:pt x="947779" y="13011"/>
                  <a:pt x="970647" y="19247"/>
                </a:cubicBezTo>
                <a:cubicBezTo>
                  <a:pt x="980873" y="22036"/>
                  <a:pt x="987363" y="32711"/>
                  <a:pt x="997106" y="36886"/>
                </a:cubicBezTo>
                <a:cubicBezTo>
                  <a:pt x="1008248" y="41661"/>
                  <a:pt x="1020626" y="42765"/>
                  <a:pt x="1032386" y="45705"/>
                </a:cubicBezTo>
                <a:cubicBezTo>
                  <a:pt x="1070017" y="41002"/>
                  <a:pt x="1135873" y="26891"/>
                  <a:pt x="1173504" y="45705"/>
                </a:cubicBezTo>
                <a:cubicBezTo>
                  <a:pt x="1185263" y="51584"/>
                  <a:pt x="1181847" y="71685"/>
                  <a:pt x="1191143" y="80981"/>
                </a:cubicBezTo>
                <a:cubicBezTo>
                  <a:pt x="1245638" y="135472"/>
                  <a:pt x="1198032" y="50664"/>
                  <a:pt x="1226423" y="107439"/>
                </a:cubicBezTo>
              </a:path>
            </a:pathLst>
          </a:custGeom>
          <a:ln w="12700" cmpd="sng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399733" y="35930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M2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05197" y="3578423"/>
            <a:ext cx="1005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M1 or M2?</a:t>
            </a:r>
            <a:endParaRPr lang="en-US" sz="1400" b="1" dirty="0"/>
          </a:p>
        </p:txBody>
      </p:sp>
      <p:sp>
        <p:nvSpPr>
          <p:cNvPr id="48" name="Right Brace 47"/>
          <p:cNvSpPr/>
          <p:nvPr/>
        </p:nvSpPr>
        <p:spPr>
          <a:xfrm rot="20904101">
            <a:off x="3277883" y="2259546"/>
            <a:ext cx="654270" cy="188338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867400" y="3121223"/>
            <a:ext cx="1685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AIC=N ln(RSS/N)</a:t>
            </a:r>
            <a:r>
              <a:rPr lang="en-US" sz="1400" b="1" smtClean="0"/>
              <a:t>+2K</a:t>
            </a:r>
            <a:endParaRPr lang="en-US" sz="1400" b="1" dirty="0"/>
          </a:p>
        </p:txBody>
      </p:sp>
      <p:sp>
        <p:nvSpPr>
          <p:cNvPr id="54" name="Freeform 53"/>
          <p:cNvSpPr/>
          <p:nvPr/>
        </p:nvSpPr>
        <p:spPr>
          <a:xfrm rot="10019633">
            <a:off x="6487492" y="3464069"/>
            <a:ext cx="326517" cy="130452"/>
          </a:xfrm>
          <a:custGeom>
            <a:avLst/>
            <a:gdLst>
              <a:gd name="connsiteX0" fmla="*/ 0 w 666206"/>
              <a:gd name="connsiteY0" fmla="*/ 143692 h 143692"/>
              <a:gd name="connsiteX1" fmla="*/ 52252 w 666206"/>
              <a:gd name="connsiteY1" fmla="*/ 117566 h 143692"/>
              <a:gd name="connsiteX2" fmla="*/ 169818 w 666206"/>
              <a:gd name="connsiteY2" fmla="*/ 52252 h 143692"/>
              <a:gd name="connsiteX3" fmla="*/ 209006 w 666206"/>
              <a:gd name="connsiteY3" fmla="*/ 26126 h 143692"/>
              <a:gd name="connsiteX4" fmla="*/ 287383 w 666206"/>
              <a:gd name="connsiteY4" fmla="*/ 0 h 143692"/>
              <a:gd name="connsiteX5" fmla="*/ 352698 w 666206"/>
              <a:gd name="connsiteY5" fmla="*/ 13063 h 143692"/>
              <a:gd name="connsiteX6" fmla="*/ 391886 w 666206"/>
              <a:gd name="connsiteY6" fmla="*/ 39189 h 143692"/>
              <a:gd name="connsiteX7" fmla="*/ 600892 w 666206"/>
              <a:gd name="connsiteY7" fmla="*/ 26126 h 143692"/>
              <a:gd name="connsiteX8" fmla="*/ 666206 w 666206"/>
              <a:gd name="connsiteY8" fmla="*/ 0 h 14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206" h="143692">
                <a:moveTo>
                  <a:pt x="0" y="143692"/>
                </a:moveTo>
                <a:cubicBezTo>
                  <a:pt x="17417" y="134983"/>
                  <a:pt x="35554" y="127585"/>
                  <a:pt x="52252" y="117566"/>
                </a:cubicBezTo>
                <a:cubicBezTo>
                  <a:pt x="164544" y="50191"/>
                  <a:pt x="90992" y="78527"/>
                  <a:pt x="169818" y="52252"/>
                </a:cubicBezTo>
                <a:cubicBezTo>
                  <a:pt x="182881" y="43543"/>
                  <a:pt x="194660" y="32502"/>
                  <a:pt x="209006" y="26126"/>
                </a:cubicBezTo>
                <a:cubicBezTo>
                  <a:pt x="234171" y="14941"/>
                  <a:pt x="287383" y="0"/>
                  <a:pt x="287383" y="0"/>
                </a:cubicBezTo>
                <a:cubicBezTo>
                  <a:pt x="309155" y="4354"/>
                  <a:pt x="331909" y="5267"/>
                  <a:pt x="352698" y="13063"/>
                </a:cubicBezTo>
                <a:cubicBezTo>
                  <a:pt x="367398" y="18576"/>
                  <a:pt x="376208" y="38364"/>
                  <a:pt x="391886" y="39189"/>
                </a:cubicBezTo>
                <a:lnTo>
                  <a:pt x="600892" y="26126"/>
                </a:lnTo>
                <a:cubicBezTo>
                  <a:pt x="649317" y="9984"/>
                  <a:pt x="627764" y="19221"/>
                  <a:pt x="666206" y="0"/>
                </a:cubicBezTo>
              </a:path>
            </a:pathLst>
          </a:cu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rot="19714182">
            <a:off x="6186907" y="3972454"/>
            <a:ext cx="368035" cy="132293"/>
          </a:xfrm>
          <a:custGeom>
            <a:avLst/>
            <a:gdLst>
              <a:gd name="connsiteX0" fmla="*/ 0 w 666206"/>
              <a:gd name="connsiteY0" fmla="*/ 143692 h 143692"/>
              <a:gd name="connsiteX1" fmla="*/ 52252 w 666206"/>
              <a:gd name="connsiteY1" fmla="*/ 117566 h 143692"/>
              <a:gd name="connsiteX2" fmla="*/ 169818 w 666206"/>
              <a:gd name="connsiteY2" fmla="*/ 52252 h 143692"/>
              <a:gd name="connsiteX3" fmla="*/ 209006 w 666206"/>
              <a:gd name="connsiteY3" fmla="*/ 26126 h 143692"/>
              <a:gd name="connsiteX4" fmla="*/ 287383 w 666206"/>
              <a:gd name="connsiteY4" fmla="*/ 0 h 143692"/>
              <a:gd name="connsiteX5" fmla="*/ 352698 w 666206"/>
              <a:gd name="connsiteY5" fmla="*/ 13063 h 143692"/>
              <a:gd name="connsiteX6" fmla="*/ 391886 w 666206"/>
              <a:gd name="connsiteY6" fmla="*/ 39189 h 143692"/>
              <a:gd name="connsiteX7" fmla="*/ 600892 w 666206"/>
              <a:gd name="connsiteY7" fmla="*/ 26126 h 143692"/>
              <a:gd name="connsiteX8" fmla="*/ 666206 w 666206"/>
              <a:gd name="connsiteY8" fmla="*/ 0 h 14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206" h="143692">
                <a:moveTo>
                  <a:pt x="0" y="143692"/>
                </a:moveTo>
                <a:cubicBezTo>
                  <a:pt x="17417" y="134983"/>
                  <a:pt x="35554" y="127585"/>
                  <a:pt x="52252" y="117566"/>
                </a:cubicBezTo>
                <a:cubicBezTo>
                  <a:pt x="164544" y="50191"/>
                  <a:pt x="90992" y="78527"/>
                  <a:pt x="169818" y="52252"/>
                </a:cubicBezTo>
                <a:cubicBezTo>
                  <a:pt x="182881" y="43543"/>
                  <a:pt x="194660" y="32502"/>
                  <a:pt x="209006" y="26126"/>
                </a:cubicBezTo>
                <a:cubicBezTo>
                  <a:pt x="234171" y="14941"/>
                  <a:pt x="287383" y="0"/>
                  <a:pt x="287383" y="0"/>
                </a:cubicBezTo>
                <a:cubicBezTo>
                  <a:pt x="309155" y="4354"/>
                  <a:pt x="331909" y="5267"/>
                  <a:pt x="352698" y="13063"/>
                </a:cubicBezTo>
                <a:cubicBezTo>
                  <a:pt x="367398" y="18576"/>
                  <a:pt x="376208" y="38364"/>
                  <a:pt x="391886" y="39189"/>
                </a:cubicBezTo>
                <a:lnTo>
                  <a:pt x="600892" y="26126"/>
                </a:lnTo>
                <a:cubicBezTo>
                  <a:pt x="649317" y="9984"/>
                  <a:pt x="627764" y="19221"/>
                  <a:pt x="666206" y="0"/>
                </a:cubicBezTo>
              </a:path>
            </a:pathLst>
          </a:cu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82044" y="2206823"/>
            <a:ext cx="256175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Mutant mechanistic parameters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127449" y="2438400"/>
            <a:ext cx="1578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b="1" dirty="0" smtClean="0">
                <a:solidFill>
                  <a:prstClr val="black"/>
                </a:solidFill>
              </a:rPr>
              <a:t>M1: </a:t>
            </a:r>
            <a:r>
              <a:rPr lang="en-US" sz="1200" b="1" dirty="0" err="1" smtClean="0">
                <a:solidFill>
                  <a:prstClr val="black"/>
                </a:solidFill>
              </a:rPr>
              <a:t>n</a:t>
            </a:r>
            <a:r>
              <a:rPr lang="en-US" sz="1200" b="1" baseline="-25000" dirty="0" err="1" smtClean="0">
                <a:solidFill>
                  <a:prstClr val="black"/>
                </a:solidFill>
              </a:rPr>
              <a:t>x</a:t>
            </a:r>
            <a:r>
              <a:rPr lang="en-US" sz="1200" b="1" dirty="0" smtClean="0">
                <a:solidFill>
                  <a:prstClr val="black"/>
                </a:solidFill>
              </a:rPr>
              <a:t> </a:t>
            </a:r>
            <a:r>
              <a:rPr lang="el-GR" sz="1200" b="1" dirty="0" smtClean="0">
                <a:solidFill>
                  <a:prstClr val="black"/>
                </a:solidFill>
              </a:rPr>
              <a:t>λ</a:t>
            </a:r>
            <a:r>
              <a:rPr lang="en-US" sz="1200" b="1" baseline="-25000" dirty="0" err="1" smtClean="0">
                <a:solidFill>
                  <a:prstClr val="black"/>
                </a:solidFill>
              </a:rPr>
              <a:t>x</a:t>
            </a:r>
            <a:r>
              <a:rPr lang="en-US" sz="1200" b="1" dirty="0" smtClean="0">
                <a:solidFill>
                  <a:prstClr val="black"/>
                </a:solidFill>
              </a:rPr>
              <a:t>  </a:t>
            </a:r>
            <a:r>
              <a:rPr lang="en-US" sz="1200" b="1" dirty="0" err="1" smtClean="0">
                <a:solidFill>
                  <a:prstClr val="black"/>
                </a:solidFill>
              </a:rPr>
              <a:t>p</a:t>
            </a:r>
            <a:r>
              <a:rPr lang="en-US" sz="1200" b="1" baseline="-25000" dirty="0" err="1" smtClean="0">
                <a:solidFill>
                  <a:prstClr val="black"/>
                </a:solidFill>
              </a:rPr>
              <a:t>x</a:t>
            </a:r>
            <a:r>
              <a:rPr lang="en-US" sz="1200" b="1" baseline="-25000" dirty="0" smtClean="0">
                <a:solidFill>
                  <a:prstClr val="black"/>
                </a:solidFill>
              </a:rPr>
              <a:t>  </a:t>
            </a:r>
            <a:r>
              <a:rPr lang="el-GR" sz="1200" b="1" dirty="0" smtClean="0">
                <a:solidFill>
                  <a:prstClr val="black"/>
                </a:solidFill>
              </a:rPr>
              <a:t>φ</a:t>
            </a:r>
            <a:endParaRPr lang="en-US" sz="1200" b="1" dirty="0" smtClean="0">
              <a:solidFill>
                <a:prstClr val="black"/>
              </a:solidFill>
            </a:endParaRPr>
          </a:p>
          <a:p>
            <a:pPr lvl="0"/>
            <a:r>
              <a:rPr lang="en-US" sz="1200" b="1" dirty="0" smtClean="0">
                <a:solidFill>
                  <a:prstClr val="black"/>
                </a:solidFill>
              </a:rPr>
              <a:t>M2: more parameters</a:t>
            </a:r>
            <a:r>
              <a:rPr lang="en-US" sz="1200" b="1" baseline="-25000" dirty="0" smtClean="0">
                <a:solidFill>
                  <a:prstClr val="black"/>
                </a:solidFill>
              </a:rPr>
              <a:t> </a:t>
            </a:r>
            <a:endParaRPr lang="en-US" sz="1200" b="1" baseline="-25000" dirty="0">
              <a:solidFill>
                <a:prstClr val="black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 rot="18894850">
            <a:off x="1802088" y="3647862"/>
            <a:ext cx="604449" cy="340887"/>
          </a:xfrm>
          <a:custGeom>
            <a:avLst/>
            <a:gdLst>
              <a:gd name="connsiteX0" fmla="*/ 0 w 666206"/>
              <a:gd name="connsiteY0" fmla="*/ 143692 h 143692"/>
              <a:gd name="connsiteX1" fmla="*/ 52252 w 666206"/>
              <a:gd name="connsiteY1" fmla="*/ 117566 h 143692"/>
              <a:gd name="connsiteX2" fmla="*/ 169818 w 666206"/>
              <a:gd name="connsiteY2" fmla="*/ 52252 h 143692"/>
              <a:gd name="connsiteX3" fmla="*/ 209006 w 666206"/>
              <a:gd name="connsiteY3" fmla="*/ 26126 h 143692"/>
              <a:gd name="connsiteX4" fmla="*/ 287383 w 666206"/>
              <a:gd name="connsiteY4" fmla="*/ 0 h 143692"/>
              <a:gd name="connsiteX5" fmla="*/ 352698 w 666206"/>
              <a:gd name="connsiteY5" fmla="*/ 13063 h 143692"/>
              <a:gd name="connsiteX6" fmla="*/ 391886 w 666206"/>
              <a:gd name="connsiteY6" fmla="*/ 39189 h 143692"/>
              <a:gd name="connsiteX7" fmla="*/ 600892 w 666206"/>
              <a:gd name="connsiteY7" fmla="*/ 26126 h 143692"/>
              <a:gd name="connsiteX8" fmla="*/ 666206 w 666206"/>
              <a:gd name="connsiteY8" fmla="*/ 0 h 14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206" h="143692">
                <a:moveTo>
                  <a:pt x="0" y="143692"/>
                </a:moveTo>
                <a:cubicBezTo>
                  <a:pt x="17417" y="134983"/>
                  <a:pt x="35554" y="127585"/>
                  <a:pt x="52252" y="117566"/>
                </a:cubicBezTo>
                <a:cubicBezTo>
                  <a:pt x="164544" y="50191"/>
                  <a:pt x="90992" y="78527"/>
                  <a:pt x="169818" y="52252"/>
                </a:cubicBezTo>
                <a:cubicBezTo>
                  <a:pt x="182881" y="43543"/>
                  <a:pt x="194660" y="32502"/>
                  <a:pt x="209006" y="26126"/>
                </a:cubicBezTo>
                <a:cubicBezTo>
                  <a:pt x="234171" y="14941"/>
                  <a:pt x="287383" y="0"/>
                  <a:pt x="287383" y="0"/>
                </a:cubicBezTo>
                <a:cubicBezTo>
                  <a:pt x="309155" y="4354"/>
                  <a:pt x="331909" y="5267"/>
                  <a:pt x="352698" y="13063"/>
                </a:cubicBezTo>
                <a:cubicBezTo>
                  <a:pt x="367398" y="18576"/>
                  <a:pt x="376208" y="38364"/>
                  <a:pt x="391886" y="39189"/>
                </a:cubicBezTo>
                <a:lnTo>
                  <a:pt x="600892" y="26126"/>
                </a:lnTo>
                <a:cubicBezTo>
                  <a:pt x="649317" y="9984"/>
                  <a:pt x="627764" y="19221"/>
                  <a:pt x="666206" y="0"/>
                </a:cubicBezTo>
              </a:path>
            </a:pathLst>
          </a:custGeom>
          <a:ln w="12700" cmpd="sng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20503080">
            <a:off x="3769167" y="2394477"/>
            <a:ext cx="1297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200" b="1" dirty="0" smtClean="0">
                <a:solidFill>
                  <a:srgbClr val="008000"/>
                </a:solidFill>
              </a:rPr>
              <a:t>M1 uses </a:t>
            </a:r>
            <a:r>
              <a:rPr lang="en-US" sz="1200" b="1" dirty="0" err="1" smtClean="0">
                <a:solidFill>
                  <a:srgbClr val="008000"/>
                </a:solidFill>
              </a:rPr>
              <a:t>Eq</a:t>
            </a:r>
            <a:r>
              <a:rPr lang="en-US" sz="1200" b="1" dirty="0" smtClean="0">
                <a:solidFill>
                  <a:srgbClr val="008000"/>
                </a:solidFill>
              </a:rPr>
              <a:t> 6</a:t>
            </a:r>
          </a:p>
          <a:p>
            <a:pPr lvl="0" algn="ctr"/>
            <a:r>
              <a:rPr lang="en-US" sz="1200" b="1" dirty="0" smtClean="0">
                <a:solidFill>
                  <a:srgbClr val="0000FF"/>
                </a:solidFill>
              </a:rPr>
              <a:t>M2 by simulation</a:t>
            </a:r>
            <a:endParaRPr lang="en-US" sz="1200" b="1" baseline="-25000" dirty="0" smtClean="0">
              <a:solidFill>
                <a:srgbClr val="008000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 rot="12287604">
            <a:off x="3052921" y="3722643"/>
            <a:ext cx="2176770" cy="224909"/>
          </a:xfrm>
          <a:custGeom>
            <a:avLst/>
            <a:gdLst>
              <a:gd name="connsiteX0" fmla="*/ 0 w 666206"/>
              <a:gd name="connsiteY0" fmla="*/ 143692 h 143692"/>
              <a:gd name="connsiteX1" fmla="*/ 52252 w 666206"/>
              <a:gd name="connsiteY1" fmla="*/ 117566 h 143692"/>
              <a:gd name="connsiteX2" fmla="*/ 169818 w 666206"/>
              <a:gd name="connsiteY2" fmla="*/ 52252 h 143692"/>
              <a:gd name="connsiteX3" fmla="*/ 209006 w 666206"/>
              <a:gd name="connsiteY3" fmla="*/ 26126 h 143692"/>
              <a:gd name="connsiteX4" fmla="*/ 287383 w 666206"/>
              <a:gd name="connsiteY4" fmla="*/ 0 h 143692"/>
              <a:gd name="connsiteX5" fmla="*/ 352698 w 666206"/>
              <a:gd name="connsiteY5" fmla="*/ 13063 h 143692"/>
              <a:gd name="connsiteX6" fmla="*/ 391886 w 666206"/>
              <a:gd name="connsiteY6" fmla="*/ 39189 h 143692"/>
              <a:gd name="connsiteX7" fmla="*/ 600892 w 666206"/>
              <a:gd name="connsiteY7" fmla="*/ 26126 h 143692"/>
              <a:gd name="connsiteX8" fmla="*/ 666206 w 666206"/>
              <a:gd name="connsiteY8" fmla="*/ 0 h 14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206" h="143692">
                <a:moveTo>
                  <a:pt x="0" y="143692"/>
                </a:moveTo>
                <a:cubicBezTo>
                  <a:pt x="17417" y="134983"/>
                  <a:pt x="35554" y="127585"/>
                  <a:pt x="52252" y="117566"/>
                </a:cubicBezTo>
                <a:cubicBezTo>
                  <a:pt x="164544" y="50191"/>
                  <a:pt x="90992" y="78527"/>
                  <a:pt x="169818" y="52252"/>
                </a:cubicBezTo>
                <a:cubicBezTo>
                  <a:pt x="182881" y="43543"/>
                  <a:pt x="194660" y="32502"/>
                  <a:pt x="209006" y="26126"/>
                </a:cubicBezTo>
                <a:cubicBezTo>
                  <a:pt x="234171" y="14941"/>
                  <a:pt x="287383" y="0"/>
                  <a:pt x="287383" y="0"/>
                </a:cubicBezTo>
                <a:cubicBezTo>
                  <a:pt x="309155" y="4354"/>
                  <a:pt x="331909" y="5267"/>
                  <a:pt x="352698" y="13063"/>
                </a:cubicBezTo>
                <a:cubicBezTo>
                  <a:pt x="367398" y="18576"/>
                  <a:pt x="376208" y="38364"/>
                  <a:pt x="391886" y="39189"/>
                </a:cubicBezTo>
                <a:lnTo>
                  <a:pt x="600892" y="26126"/>
                </a:lnTo>
                <a:cubicBezTo>
                  <a:pt x="649317" y="9984"/>
                  <a:pt x="627764" y="19221"/>
                  <a:pt x="666206" y="0"/>
                </a:cubicBezTo>
              </a:path>
            </a:pathLst>
          </a:cu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 rot="1172909">
            <a:off x="3974259" y="3744590"/>
            <a:ext cx="101783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i="1" dirty="0" smtClean="0">
                <a:solidFill>
                  <a:srgbClr val="FF0000"/>
                </a:solidFill>
              </a:rPr>
              <a:t>Approximation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477000" y="3962400"/>
            <a:ext cx="82749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i="1" dirty="0" smtClean="0">
                <a:solidFill>
                  <a:srgbClr val="FF0000"/>
                </a:solidFill>
              </a:rPr>
              <a:t>Consistent?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47800" y="2438400"/>
            <a:ext cx="20574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676400" y="1912203"/>
            <a:ext cx="16002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rtlCol="0">
            <a:spAutoFit/>
          </a:bodyPr>
          <a:lstStyle/>
          <a:p>
            <a:pPr algn="ctr"/>
            <a:r>
              <a:rPr lang="en-US" sz="1200" b="1" dirty="0" smtClean="0"/>
              <a:t>Bulk of network Y</a:t>
            </a:r>
          </a:p>
          <a:p>
            <a:pPr algn="ctr"/>
            <a:r>
              <a:rPr lang="en-US" sz="1200" b="1" dirty="0" smtClean="0">
                <a:solidFill>
                  <a:srgbClr val="008000"/>
                </a:solidFill>
              </a:rPr>
              <a:t>M1: Fixed </a:t>
            </a:r>
            <a:r>
              <a:rPr lang="en-US" sz="1200" b="1" dirty="0" err="1" smtClean="0">
                <a:solidFill>
                  <a:srgbClr val="008000"/>
                </a:solidFill>
              </a:rPr>
              <a:t>R</a:t>
            </a:r>
            <a:r>
              <a:rPr lang="en-US" sz="1200" b="1" baseline="-25000" dirty="0" err="1" smtClean="0">
                <a:solidFill>
                  <a:srgbClr val="008000"/>
                </a:solidFill>
              </a:rPr>
              <a:t>y</a:t>
            </a:r>
            <a:r>
              <a:rPr lang="en-US" sz="1200" b="1" dirty="0" smtClean="0">
                <a:solidFill>
                  <a:srgbClr val="008000"/>
                </a:solidFill>
              </a:rPr>
              <a:t> </a:t>
            </a:r>
            <a:r>
              <a:rPr lang="en-US" sz="1200" b="1" dirty="0" err="1" smtClean="0">
                <a:solidFill>
                  <a:srgbClr val="008000"/>
                </a:solidFill>
              </a:rPr>
              <a:t>G</a:t>
            </a:r>
            <a:r>
              <a:rPr lang="en-US" sz="1200" b="1" baseline="-25000" dirty="0" err="1" smtClean="0">
                <a:solidFill>
                  <a:srgbClr val="008000"/>
                </a:solidFill>
              </a:rPr>
              <a:t>y</a:t>
            </a:r>
            <a:endParaRPr lang="en-US" sz="1200" b="1" baseline="-25000" dirty="0" smtClean="0">
              <a:solidFill>
                <a:srgbClr val="008000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0000FF"/>
                </a:solidFill>
              </a:rPr>
              <a:t>M2: Protein Network with </a:t>
            </a:r>
            <a:r>
              <a:rPr lang="el-GR" sz="1200" b="1" dirty="0" smtClean="0">
                <a:solidFill>
                  <a:srgbClr val="0000FF"/>
                </a:solidFill>
              </a:rPr>
              <a:t>λ</a:t>
            </a:r>
            <a:r>
              <a:rPr lang="en-US" sz="1200" b="1" baseline="-25000" dirty="0" err="1" smtClean="0">
                <a:solidFill>
                  <a:srgbClr val="0000FF"/>
                </a:solidFill>
              </a:rPr>
              <a:t>y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</a:rPr>
              <a:t>p</a:t>
            </a:r>
            <a:r>
              <a:rPr lang="en-US" sz="1200" b="1" baseline="-25000" dirty="0" err="1" smtClean="0">
                <a:solidFill>
                  <a:srgbClr val="0000FF"/>
                </a:solidFill>
              </a:rPr>
              <a:t>y</a:t>
            </a:r>
            <a:endParaRPr lang="en-US" sz="1200" b="1" baseline="-25000" dirty="0" smtClean="0">
              <a:solidFill>
                <a:srgbClr val="0000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00675" y="3036332"/>
            <a:ext cx="135165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rtlCol="0">
            <a:spAutoFit/>
          </a:bodyPr>
          <a:lstStyle/>
          <a:p>
            <a:pPr algn="ctr"/>
            <a:r>
              <a:rPr lang="en-US" sz="1200" b="1" dirty="0" smtClean="0"/>
              <a:t>Limiting Module X</a:t>
            </a:r>
          </a:p>
          <a:p>
            <a:pPr algn="ctr"/>
            <a:r>
              <a:rPr lang="en-US" sz="1200" b="1" dirty="0" err="1" smtClean="0"/>
              <a:t>n</a:t>
            </a:r>
            <a:r>
              <a:rPr lang="en-US" sz="1200" b="1" baseline="-25000" dirty="0" err="1" smtClean="0"/>
              <a:t>x</a:t>
            </a:r>
            <a:r>
              <a:rPr lang="en-US" sz="1200" b="1" dirty="0" smtClean="0"/>
              <a:t> </a:t>
            </a:r>
            <a:r>
              <a:rPr lang="el-GR" sz="1200" b="1" dirty="0" smtClean="0"/>
              <a:t>λ</a:t>
            </a:r>
            <a:r>
              <a:rPr lang="en-US" sz="1200" b="1" baseline="-25000" dirty="0" smtClean="0"/>
              <a:t>x</a:t>
            </a:r>
            <a:r>
              <a:rPr lang="en-US" sz="1200" b="1" dirty="0" smtClean="0"/>
              <a:t>  </a:t>
            </a:r>
            <a:r>
              <a:rPr lang="en-US" sz="1200" b="1" dirty="0" err="1" smtClean="0"/>
              <a:t>p</a:t>
            </a:r>
            <a:r>
              <a:rPr lang="en-US" sz="1200" b="1" baseline="-25000" dirty="0" err="1" smtClean="0"/>
              <a:t>x</a:t>
            </a:r>
            <a:r>
              <a:rPr lang="en-US" sz="1200" b="1" baseline="-25000" dirty="0" smtClean="0"/>
              <a:t>  </a:t>
            </a:r>
            <a:r>
              <a:rPr lang="el-GR" sz="1200" b="1" dirty="0" smtClean="0"/>
              <a:t>φ</a:t>
            </a:r>
            <a:endParaRPr lang="en-US" sz="1200" b="1" baseline="-250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3505200" y="28194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143000" y="28194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2" idx="0"/>
            <a:endCxn id="61" idx="2"/>
          </p:cNvCxnSpPr>
          <p:nvPr/>
        </p:nvCxnSpPr>
        <p:spPr>
          <a:xfrm rot="16200000" flipV="1">
            <a:off x="2329935" y="2889765"/>
            <a:ext cx="293132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4857750" y="4367411"/>
          <a:ext cx="1808163" cy="303212"/>
        </p:xfrm>
        <a:graphic>
          <a:graphicData uri="http://schemas.openxmlformats.org/presentationml/2006/ole">
            <p:oleObj spid="_x0000_s27650" name="Equation" r:id="rId3" imgW="1257300" imgH="215900" progId="Equation.3">
              <p:embed/>
            </p:oleObj>
          </a:graphicData>
        </a:graphic>
      </p:graphicFrame>
      <p:sp>
        <p:nvSpPr>
          <p:cNvPr id="75" name="Right Arrow 74"/>
          <p:cNvSpPr/>
          <p:nvPr/>
        </p:nvSpPr>
        <p:spPr>
          <a:xfrm rot="20454605">
            <a:off x="3887068" y="2913330"/>
            <a:ext cx="1327958" cy="228600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600200" y="4353580"/>
            <a:ext cx="194155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Yeast mutants lifespans</a:t>
            </a:r>
          </a:p>
          <a:p>
            <a:r>
              <a:rPr lang="en-US" sz="1400" b="1" dirty="0" smtClean="0"/>
              <a:t>sir2</a:t>
            </a:r>
            <a:r>
              <a:rPr lang="el-GR" sz="1400" b="1" dirty="0" smtClean="0"/>
              <a:t>Δ</a:t>
            </a:r>
            <a:r>
              <a:rPr lang="en-US" sz="1400" b="1" dirty="0" smtClean="0"/>
              <a:t> tor1</a:t>
            </a:r>
            <a:r>
              <a:rPr lang="el-GR" sz="1400" b="1" dirty="0" smtClean="0"/>
              <a:t>Δ</a:t>
            </a:r>
            <a:r>
              <a:rPr lang="en-US" sz="1400" b="1" dirty="0" smtClean="0"/>
              <a:t>  … …</a:t>
            </a:r>
            <a:endParaRPr 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838200" y="6172200"/>
            <a:ext cx="166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Tang’s mutant? </a:t>
            </a:r>
            <a:endParaRPr lang="en-US" dirty="0"/>
          </a:p>
        </p:txBody>
      </p:sp>
      <p:sp>
        <p:nvSpPr>
          <p:cNvPr id="80" name="Freeform 79"/>
          <p:cNvSpPr/>
          <p:nvPr/>
        </p:nvSpPr>
        <p:spPr>
          <a:xfrm rot="6006594">
            <a:off x="2046097" y="3811301"/>
            <a:ext cx="894752" cy="261951"/>
          </a:xfrm>
          <a:custGeom>
            <a:avLst/>
            <a:gdLst>
              <a:gd name="connsiteX0" fmla="*/ 0 w 666206"/>
              <a:gd name="connsiteY0" fmla="*/ 143692 h 143692"/>
              <a:gd name="connsiteX1" fmla="*/ 52252 w 666206"/>
              <a:gd name="connsiteY1" fmla="*/ 117566 h 143692"/>
              <a:gd name="connsiteX2" fmla="*/ 169818 w 666206"/>
              <a:gd name="connsiteY2" fmla="*/ 52252 h 143692"/>
              <a:gd name="connsiteX3" fmla="*/ 209006 w 666206"/>
              <a:gd name="connsiteY3" fmla="*/ 26126 h 143692"/>
              <a:gd name="connsiteX4" fmla="*/ 287383 w 666206"/>
              <a:gd name="connsiteY4" fmla="*/ 0 h 143692"/>
              <a:gd name="connsiteX5" fmla="*/ 352698 w 666206"/>
              <a:gd name="connsiteY5" fmla="*/ 13063 h 143692"/>
              <a:gd name="connsiteX6" fmla="*/ 391886 w 666206"/>
              <a:gd name="connsiteY6" fmla="*/ 39189 h 143692"/>
              <a:gd name="connsiteX7" fmla="*/ 600892 w 666206"/>
              <a:gd name="connsiteY7" fmla="*/ 26126 h 143692"/>
              <a:gd name="connsiteX8" fmla="*/ 666206 w 666206"/>
              <a:gd name="connsiteY8" fmla="*/ 0 h 14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206" h="143692">
                <a:moveTo>
                  <a:pt x="0" y="143692"/>
                </a:moveTo>
                <a:cubicBezTo>
                  <a:pt x="17417" y="134983"/>
                  <a:pt x="35554" y="127585"/>
                  <a:pt x="52252" y="117566"/>
                </a:cubicBezTo>
                <a:cubicBezTo>
                  <a:pt x="164544" y="50191"/>
                  <a:pt x="90992" y="78527"/>
                  <a:pt x="169818" y="52252"/>
                </a:cubicBezTo>
                <a:cubicBezTo>
                  <a:pt x="182881" y="43543"/>
                  <a:pt x="194660" y="32502"/>
                  <a:pt x="209006" y="26126"/>
                </a:cubicBezTo>
                <a:cubicBezTo>
                  <a:pt x="234171" y="14941"/>
                  <a:pt x="287383" y="0"/>
                  <a:pt x="287383" y="0"/>
                </a:cubicBezTo>
                <a:cubicBezTo>
                  <a:pt x="309155" y="4354"/>
                  <a:pt x="331909" y="5267"/>
                  <a:pt x="352698" y="13063"/>
                </a:cubicBezTo>
                <a:cubicBezTo>
                  <a:pt x="367398" y="18576"/>
                  <a:pt x="376208" y="38364"/>
                  <a:pt x="391886" y="39189"/>
                </a:cubicBezTo>
                <a:lnTo>
                  <a:pt x="600892" y="26126"/>
                </a:lnTo>
                <a:cubicBezTo>
                  <a:pt x="649317" y="9984"/>
                  <a:pt x="627764" y="19221"/>
                  <a:pt x="666206" y="0"/>
                </a:cubicBezTo>
              </a:path>
            </a:pathLst>
          </a:custGeom>
          <a:ln>
            <a:solidFill>
              <a:srgbClr val="008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590800" y="3733800"/>
            <a:ext cx="50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M1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95600" y="6107668"/>
            <a:ext cx="20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?ribosomal mutant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 rot="20436727">
            <a:off x="3748535" y="3042526"/>
            <a:ext cx="182254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solidFill>
                  <a:srgbClr val="FF0000"/>
                </a:solidFill>
              </a:rPr>
              <a:t>Minimizing errors between </a:t>
            </a:r>
          </a:p>
          <a:p>
            <a:pPr algn="ctr"/>
            <a:r>
              <a:rPr lang="en-US" sz="1000" i="1" dirty="0" smtClean="0">
                <a:solidFill>
                  <a:srgbClr val="FF0000"/>
                </a:solidFill>
              </a:rPr>
              <a:t>network survival curves &amp; data</a:t>
            </a:r>
            <a:endParaRPr lang="en-US" sz="1000" i="1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41884" y="4572000"/>
            <a:ext cx="56425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i="1" dirty="0" err="1" smtClean="0">
                <a:solidFill>
                  <a:srgbClr val="FF0000"/>
                </a:solidFill>
              </a:rPr>
              <a:t>Eq</a:t>
            </a:r>
            <a:r>
              <a:rPr lang="en-US" sz="1000" b="1" i="1" dirty="0" smtClean="0">
                <a:solidFill>
                  <a:srgbClr val="FF0000"/>
                </a:solidFill>
              </a:rPr>
              <a:t> 3, 7</a:t>
            </a:r>
          </a:p>
        </p:txBody>
      </p:sp>
      <p:sp>
        <p:nvSpPr>
          <p:cNvPr id="101" name="Right Arrow 100"/>
          <p:cNvSpPr/>
          <p:nvPr/>
        </p:nvSpPr>
        <p:spPr>
          <a:xfrm>
            <a:off x="3515565" y="4419600"/>
            <a:ext cx="1241741" cy="228600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371600" y="838200"/>
            <a:ext cx="245332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Yeast wildtype lifespans</a:t>
            </a:r>
          </a:p>
          <a:p>
            <a:r>
              <a:rPr lang="en-US" sz="1400" b="1" dirty="0" smtClean="0"/>
              <a:t>BY4742, BY4741, BY4743, … …</a:t>
            </a:r>
            <a:endParaRPr lang="en-US" sz="1400" b="1" dirty="0"/>
          </a:p>
        </p:txBody>
      </p:sp>
      <p:graphicFrame>
        <p:nvGraphicFramePr>
          <p:cNvPr id="38" name="Object 7"/>
          <p:cNvGraphicFramePr>
            <a:graphicFrameLocks noChangeAspect="1"/>
          </p:cNvGraphicFramePr>
          <p:nvPr/>
        </p:nvGraphicFramePr>
        <p:xfrm>
          <a:off x="4562475" y="941388"/>
          <a:ext cx="1754188" cy="303212"/>
        </p:xfrm>
        <a:graphic>
          <a:graphicData uri="http://schemas.openxmlformats.org/presentationml/2006/ole">
            <p:oleObj spid="_x0000_s27651" name="Equation" r:id="rId4" imgW="1219200" imgH="215900" progId="Equation.3">
              <p:embed/>
            </p:oleObj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3697566" y="744379"/>
            <a:ext cx="56425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i="1" dirty="0" err="1" smtClean="0">
                <a:solidFill>
                  <a:srgbClr val="FF0000"/>
                </a:solidFill>
              </a:rPr>
              <a:t>Eq</a:t>
            </a:r>
            <a:r>
              <a:rPr lang="en-US" sz="1000" b="1" i="1" dirty="0" smtClean="0">
                <a:solidFill>
                  <a:srgbClr val="FF0000"/>
                </a:solidFill>
              </a:rPr>
              <a:t> 3, 7 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3581400" y="990600"/>
            <a:ext cx="914400" cy="228600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rot="10046568">
            <a:off x="2898536" y="1433525"/>
            <a:ext cx="1998746" cy="246910"/>
          </a:xfrm>
          <a:custGeom>
            <a:avLst/>
            <a:gdLst>
              <a:gd name="connsiteX0" fmla="*/ 0 w 666206"/>
              <a:gd name="connsiteY0" fmla="*/ 143692 h 143692"/>
              <a:gd name="connsiteX1" fmla="*/ 52252 w 666206"/>
              <a:gd name="connsiteY1" fmla="*/ 117566 h 143692"/>
              <a:gd name="connsiteX2" fmla="*/ 169818 w 666206"/>
              <a:gd name="connsiteY2" fmla="*/ 52252 h 143692"/>
              <a:gd name="connsiteX3" fmla="*/ 209006 w 666206"/>
              <a:gd name="connsiteY3" fmla="*/ 26126 h 143692"/>
              <a:gd name="connsiteX4" fmla="*/ 287383 w 666206"/>
              <a:gd name="connsiteY4" fmla="*/ 0 h 143692"/>
              <a:gd name="connsiteX5" fmla="*/ 352698 w 666206"/>
              <a:gd name="connsiteY5" fmla="*/ 13063 h 143692"/>
              <a:gd name="connsiteX6" fmla="*/ 391886 w 666206"/>
              <a:gd name="connsiteY6" fmla="*/ 39189 h 143692"/>
              <a:gd name="connsiteX7" fmla="*/ 600892 w 666206"/>
              <a:gd name="connsiteY7" fmla="*/ 26126 h 143692"/>
              <a:gd name="connsiteX8" fmla="*/ 666206 w 666206"/>
              <a:gd name="connsiteY8" fmla="*/ 0 h 14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206" h="143692">
                <a:moveTo>
                  <a:pt x="0" y="143692"/>
                </a:moveTo>
                <a:cubicBezTo>
                  <a:pt x="17417" y="134983"/>
                  <a:pt x="35554" y="127585"/>
                  <a:pt x="52252" y="117566"/>
                </a:cubicBezTo>
                <a:cubicBezTo>
                  <a:pt x="164544" y="50191"/>
                  <a:pt x="90992" y="78527"/>
                  <a:pt x="169818" y="52252"/>
                </a:cubicBezTo>
                <a:cubicBezTo>
                  <a:pt x="182881" y="43543"/>
                  <a:pt x="194660" y="32502"/>
                  <a:pt x="209006" y="26126"/>
                </a:cubicBezTo>
                <a:cubicBezTo>
                  <a:pt x="234171" y="14941"/>
                  <a:pt x="287383" y="0"/>
                  <a:pt x="287383" y="0"/>
                </a:cubicBezTo>
                <a:cubicBezTo>
                  <a:pt x="309155" y="4354"/>
                  <a:pt x="331909" y="5267"/>
                  <a:pt x="352698" y="13063"/>
                </a:cubicBezTo>
                <a:cubicBezTo>
                  <a:pt x="367398" y="18576"/>
                  <a:pt x="376208" y="38364"/>
                  <a:pt x="391886" y="39189"/>
                </a:cubicBezTo>
                <a:lnTo>
                  <a:pt x="600892" y="26126"/>
                </a:lnTo>
                <a:cubicBezTo>
                  <a:pt x="649317" y="9984"/>
                  <a:pt x="627764" y="19221"/>
                  <a:pt x="666206" y="0"/>
                </a:cubicBezTo>
              </a:path>
            </a:pathLst>
          </a:cu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 rot="20829987">
            <a:off x="3580930" y="1495836"/>
            <a:ext cx="149875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solidFill>
                  <a:srgbClr val="FF0000"/>
                </a:solidFill>
              </a:rPr>
              <a:t>Approximation to </a:t>
            </a:r>
          </a:p>
          <a:p>
            <a:pPr algn="ctr"/>
            <a:r>
              <a:rPr lang="en-US" sz="1000" i="1" dirty="0" smtClean="0">
                <a:solidFill>
                  <a:srgbClr val="FF0000"/>
                </a:solidFill>
              </a:rPr>
              <a:t>narrow parameter space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81600" y="1143000"/>
            <a:ext cx="225458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FF"/>
                </a:solidFill>
              </a:rPr>
              <a:t>Wildtype global parameters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56290" y="4645223"/>
            <a:ext cx="214806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FF"/>
                </a:solidFill>
              </a:rPr>
              <a:t>Mutant global parameters </a:t>
            </a:r>
          </a:p>
        </p:txBody>
      </p:sp>
      <p:sp>
        <p:nvSpPr>
          <p:cNvPr id="47" name="Freeform 46"/>
          <p:cNvSpPr/>
          <p:nvPr/>
        </p:nvSpPr>
        <p:spPr>
          <a:xfrm rot="3877990">
            <a:off x="6348488" y="2950641"/>
            <a:ext cx="367931" cy="116956"/>
          </a:xfrm>
          <a:custGeom>
            <a:avLst/>
            <a:gdLst>
              <a:gd name="connsiteX0" fmla="*/ 0 w 666206"/>
              <a:gd name="connsiteY0" fmla="*/ 143692 h 143692"/>
              <a:gd name="connsiteX1" fmla="*/ 52252 w 666206"/>
              <a:gd name="connsiteY1" fmla="*/ 117566 h 143692"/>
              <a:gd name="connsiteX2" fmla="*/ 169818 w 666206"/>
              <a:gd name="connsiteY2" fmla="*/ 52252 h 143692"/>
              <a:gd name="connsiteX3" fmla="*/ 209006 w 666206"/>
              <a:gd name="connsiteY3" fmla="*/ 26126 h 143692"/>
              <a:gd name="connsiteX4" fmla="*/ 287383 w 666206"/>
              <a:gd name="connsiteY4" fmla="*/ 0 h 143692"/>
              <a:gd name="connsiteX5" fmla="*/ 352698 w 666206"/>
              <a:gd name="connsiteY5" fmla="*/ 13063 h 143692"/>
              <a:gd name="connsiteX6" fmla="*/ 391886 w 666206"/>
              <a:gd name="connsiteY6" fmla="*/ 39189 h 143692"/>
              <a:gd name="connsiteX7" fmla="*/ 600892 w 666206"/>
              <a:gd name="connsiteY7" fmla="*/ 26126 h 143692"/>
              <a:gd name="connsiteX8" fmla="*/ 666206 w 666206"/>
              <a:gd name="connsiteY8" fmla="*/ 0 h 14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206" h="143692">
                <a:moveTo>
                  <a:pt x="0" y="143692"/>
                </a:moveTo>
                <a:cubicBezTo>
                  <a:pt x="17417" y="134983"/>
                  <a:pt x="35554" y="127585"/>
                  <a:pt x="52252" y="117566"/>
                </a:cubicBezTo>
                <a:cubicBezTo>
                  <a:pt x="164544" y="50191"/>
                  <a:pt x="90992" y="78527"/>
                  <a:pt x="169818" y="52252"/>
                </a:cubicBezTo>
                <a:cubicBezTo>
                  <a:pt x="182881" y="43543"/>
                  <a:pt x="194660" y="32502"/>
                  <a:pt x="209006" y="26126"/>
                </a:cubicBezTo>
                <a:cubicBezTo>
                  <a:pt x="234171" y="14941"/>
                  <a:pt x="287383" y="0"/>
                  <a:pt x="287383" y="0"/>
                </a:cubicBezTo>
                <a:cubicBezTo>
                  <a:pt x="309155" y="4354"/>
                  <a:pt x="331909" y="5267"/>
                  <a:pt x="352698" y="13063"/>
                </a:cubicBezTo>
                <a:cubicBezTo>
                  <a:pt x="367398" y="18576"/>
                  <a:pt x="376208" y="38364"/>
                  <a:pt x="391886" y="39189"/>
                </a:cubicBezTo>
                <a:lnTo>
                  <a:pt x="600892" y="26126"/>
                </a:lnTo>
                <a:cubicBezTo>
                  <a:pt x="649317" y="9984"/>
                  <a:pt x="627764" y="19221"/>
                  <a:pt x="666206" y="0"/>
                </a:cubicBezTo>
              </a:path>
            </a:pathLst>
          </a:cu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1295400" y="2286000"/>
            <a:ext cx="609600" cy="2286000"/>
          </a:xfrm>
          <a:custGeom>
            <a:avLst/>
            <a:gdLst>
              <a:gd name="connsiteX0" fmla="*/ 838349 w 1245638"/>
              <a:gd name="connsiteY0" fmla="*/ 2197580 h 2197580"/>
              <a:gd name="connsiteX1" fmla="*/ 600212 w 1245638"/>
              <a:gd name="connsiteY1" fmla="*/ 2179942 h 2197580"/>
              <a:gd name="connsiteX2" fmla="*/ 538473 w 1245638"/>
              <a:gd name="connsiteY2" fmla="*/ 2153484 h 2197580"/>
              <a:gd name="connsiteX3" fmla="*/ 503194 w 1245638"/>
              <a:gd name="connsiteY3" fmla="*/ 2135846 h 2197580"/>
              <a:gd name="connsiteX4" fmla="*/ 441455 w 1245638"/>
              <a:gd name="connsiteY4" fmla="*/ 2100569 h 2197580"/>
              <a:gd name="connsiteX5" fmla="*/ 414995 w 1245638"/>
              <a:gd name="connsiteY5" fmla="*/ 2074112 h 2197580"/>
              <a:gd name="connsiteX6" fmla="*/ 388535 w 1245638"/>
              <a:gd name="connsiteY6" fmla="*/ 2056473 h 2197580"/>
              <a:gd name="connsiteX7" fmla="*/ 370896 w 1245638"/>
              <a:gd name="connsiteY7" fmla="*/ 2030016 h 2197580"/>
              <a:gd name="connsiteX8" fmla="*/ 335616 w 1245638"/>
              <a:gd name="connsiteY8" fmla="*/ 1941824 h 2197580"/>
              <a:gd name="connsiteX9" fmla="*/ 326796 w 1245638"/>
              <a:gd name="connsiteY9" fmla="*/ 1915367 h 2197580"/>
              <a:gd name="connsiteX10" fmla="*/ 300337 w 1245638"/>
              <a:gd name="connsiteY10" fmla="*/ 1862452 h 2197580"/>
              <a:gd name="connsiteX11" fmla="*/ 282697 w 1245638"/>
              <a:gd name="connsiteY11" fmla="*/ 1835994 h 2197580"/>
              <a:gd name="connsiteX12" fmla="*/ 265057 w 1245638"/>
              <a:gd name="connsiteY12" fmla="*/ 1800718 h 2197580"/>
              <a:gd name="connsiteX13" fmla="*/ 247417 w 1245638"/>
              <a:gd name="connsiteY13" fmla="*/ 1747803 h 2197580"/>
              <a:gd name="connsiteX14" fmla="*/ 194498 w 1245638"/>
              <a:gd name="connsiteY14" fmla="*/ 1668430 h 2197580"/>
              <a:gd name="connsiteX15" fmla="*/ 176858 w 1245638"/>
              <a:gd name="connsiteY15" fmla="*/ 1641973 h 2197580"/>
              <a:gd name="connsiteX16" fmla="*/ 141579 w 1245638"/>
              <a:gd name="connsiteY16" fmla="*/ 1571420 h 2197580"/>
              <a:gd name="connsiteX17" fmla="*/ 123939 w 1245638"/>
              <a:gd name="connsiteY17" fmla="*/ 1465590 h 2197580"/>
              <a:gd name="connsiteX18" fmla="*/ 115119 w 1245638"/>
              <a:gd name="connsiteY18" fmla="*/ 1430313 h 2197580"/>
              <a:gd name="connsiteX19" fmla="*/ 97480 w 1245638"/>
              <a:gd name="connsiteY19" fmla="*/ 1403856 h 2197580"/>
              <a:gd name="connsiteX20" fmla="*/ 79840 w 1245638"/>
              <a:gd name="connsiteY20" fmla="*/ 1350941 h 2197580"/>
              <a:gd name="connsiteX21" fmla="*/ 71020 w 1245638"/>
              <a:gd name="connsiteY21" fmla="*/ 1324483 h 2197580"/>
              <a:gd name="connsiteX22" fmla="*/ 62200 w 1245638"/>
              <a:gd name="connsiteY22" fmla="*/ 1280387 h 2197580"/>
              <a:gd name="connsiteX23" fmla="*/ 53380 w 1245638"/>
              <a:gd name="connsiteY23" fmla="*/ 1253930 h 2197580"/>
              <a:gd name="connsiteX24" fmla="*/ 26921 w 1245638"/>
              <a:gd name="connsiteY24" fmla="*/ 1086366 h 2197580"/>
              <a:gd name="connsiteX25" fmla="*/ 461 w 1245638"/>
              <a:gd name="connsiteY25" fmla="*/ 821791 h 2197580"/>
              <a:gd name="connsiteX26" fmla="*/ 9281 w 1245638"/>
              <a:gd name="connsiteY26" fmla="*/ 583674 h 2197580"/>
              <a:gd name="connsiteX27" fmla="*/ 35741 w 1245638"/>
              <a:gd name="connsiteY27" fmla="*/ 521939 h 2197580"/>
              <a:gd name="connsiteX28" fmla="*/ 79840 w 1245638"/>
              <a:gd name="connsiteY28" fmla="*/ 407290 h 2197580"/>
              <a:gd name="connsiteX29" fmla="*/ 141579 w 1245638"/>
              <a:gd name="connsiteY29" fmla="*/ 336737 h 2197580"/>
              <a:gd name="connsiteX30" fmla="*/ 273877 w 1245638"/>
              <a:gd name="connsiteY30" fmla="*/ 230907 h 2197580"/>
              <a:gd name="connsiteX31" fmla="*/ 335616 w 1245638"/>
              <a:gd name="connsiteY31" fmla="*/ 195631 h 2197580"/>
              <a:gd name="connsiteX32" fmla="*/ 370896 w 1245638"/>
              <a:gd name="connsiteY32" fmla="*/ 177992 h 2197580"/>
              <a:gd name="connsiteX33" fmla="*/ 441455 w 1245638"/>
              <a:gd name="connsiteY33" fmla="*/ 116258 h 2197580"/>
              <a:gd name="connsiteX34" fmla="*/ 503194 w 1245638"/>
              <a:gd name="connsiteY34" fmla="*/ 80981 h 2197580"/>
              <a:gd name="connsiteX35" fmla="*/ 529653 w 1245638"/>
              <a:gd name="connsiteY35" fmla="*/ 63343 h 2197580"/>
              <a:gd name="connsiteX36" fmla="*/ 609032 w 1245638"/>
              <a:gd name="connsiteY36" fmla="*/ 45705 h 2197580"/>
              <a:gd name="connsiteX37" fmla="*/ 785429 w 1245638"/>
              <a:gd name="connsiteY37" fmla="*/ 19247 h 2197580"/>
              <a:gd name="connsiteX38" fmla="*/ 900088 w 1245638"/>
              <a:gd name="connsiteY38" fmla="*/ 10428 h 2197580"/>
              <a:gd name="connsiteX39" fmla="*/ 970647 w 1245638"/>
              <a:gd name="connsiteY39" fmla="*/ 19247 h 2197580"/>
              <a:gd name="connsiteX40" fmla="*/ 997106 w 1245638"/>
              <a:gd name="connsiteY40" fmla="*/ 36886 h 2197580"/>
              <a:gd name="connsiteX41" fmla="*/ 1032386 w 1245638"/>
              <a:gd name="connsiteY41" fmla="*/ 45705 h 2197580"/>
              <a:gd name="connsiteX42" fmla="*/ 1173504 w 1245638"/>
              <a:gd name="connsiteY42" fmla="*/ 45705 h 2197580"/>
              <a:gd name="connsiteX43" fmla="*/ 1191143 w 1245638"/>
              <a:gd name="connsiteY43" fmla="*/ 80981 h 2197580"/>
              <a:gd name="connsiteX44" fmla="*/ 1226423 w 1245638"/>
              <a:gd name="connsiteY44" fmla="*/ 107439 h 219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245638" h="2197580">
                <a:moveTo>
                  <a:pt x="838349" y="2197580"/>
                </a:moveTo>
                <a:cubicBezTo>
                  <a:pt x="758970" y="2191701"/>
                  <a:pt x="679438" y="2187608"/>
                  <a:pt x="600212" y="2179942"/>
                </a:cubicBezTo>
                <a:cubicBezTo>
                  <a:pt x="560972" y="2176145"/>
                  <a:pt x="569490" y="2171207"/>
                  <a:pt x="538473" y="2153484"/>
                </a:cubicBezTo>
                <a:cubicBezTo>
                  <a:pt x="527058" y="2146961"/>
                  <a:pt x="514343" y="2142814"/>
                  <a:pt x="503194" y="2135846"/>
                </a:cubicBezTo>
                <a:cubicBezTo>
                  <a:pt x="442169" y="2097708"/>
                  <a:pt x="493438" y="2117895"/>
                  <a:pt x="441455" y="2100569"/>
                </a:cubicBezTo>
                <a:cubicBezTo>
                  <a:pt x="432635" y="2091750"/>
                  <a:pt x="424577" y="2082096"/>
                  <a:pt x="414995" y="2074112"/>
                </a:cubicBezTo>
                <a:cubicBezTo>
                  <a:pt x="406851" y="2067326"/>
                  <a:pt x="396031" y="2063968"/>
                  <a:pt x="388535" y="2056473"/>
                </a:cubicBezTo>
                <a:cubicBezTo>
                  <a:pt x="381040" y="2048978"/>
                  <a:pt x="376155" y="2039219"/>
                  <a:pt x="370896" y="2030016"/>
                </a:cubicBezTo>
                <a:cubicBezTo>
                  <a:pt x="350131" y="1993680"/>
                  <a:pt x="350073" y="1985192"/>
                  <a:pt x="335616" y="1941824"/>
                </a:cubicBezTo>
                <a:cubicBezTo>
                  <a:pt x="332676" y="1933005"/>
                  <a:pt x="331953" y="1923102"/>
                  <a:pt x="326796" y="1915367"/>
                </a:cubicBezTo>
                <a:cubicBezTo>
                  <a:pt x="276238" y="1839531"/>
                  <a:pt x="336858" y="1935487"/>
                  <a:pt x="300337" y="1862452"/>
                </a:cubicBezTo>
                <a:cubicBezTo>
                  <a:pt x="295596" y="1852971"/>
                  <a:pt x="287956" y="1845197"/>
                  <a:pt x="282697" y="1835994"/>
                </a:cubicBezTo>
                <a:cubicBezTo>
                  <a:pt x="276174" y="1824580"/>
                  <a:pt x="269940" y="1812924"/>
                  <a:pt x="265057" y="1800718"/>
                </a:cubicBezTo>
                <a:cubicBezTo>
                  <a:pt x="258151" y="1783455"/>
                  <a:pt x="258573" y="1762677"/>
                  <a:pt x="247417" y="1747803"/>
                </a:cubicBezTo>
                <a:cubicBezTo>
                  <a:pt x="203376" y="1689084"/>
                  <a:pt x="237031" y="1736476"/>
                  <a:pt x="194498" y="1668430"/>
                </a:cubicBezTo>
                <a:cubicBezTo>
                  <a:pt x="188880" y="1659442"/>
                  <a:pt x="181934" y="1651278"/>
                  <a:pt x="176858" y="1641973"/>
                </a:cubicBezTo>
                <a:cubicBezTo>
                  <a:pt x="164266" y="1618890"/>
                  <a:pt x="141579" y="1571420"/>
                  <a:pt x="141579" y="1571420"/>
                </a:cubicBezTo>
                <a:cubicBezTo>
                  <a:pt x="134216" y="1519883"/>
                  <a:pt x="134257" y="1512015"/>
                  <a:pt x="123939" y="1465590"/>
                </a:cubicBezTo>
                <a:cubicBezTo>
                  <a:pt x="121309" y="1453758"/>
                  <a:pt x="119894" y="1441454"/>
                  <a:pt x="115119" y="1430313"/>
                </a:cubicBezTo>
                <a:cubicBezTo>
                  <a:pt x="110944" y="1420571"/>
                  <a:pt x="101785" y="1413542"/>
                  <a:pt x="97480" y="1403856"/>
                </a:cubicBezTo>
                <a:cubicBezTo>
                  <a:pt x="89928" y="1386866"/>
                  <a:pt x="85720" y="1368579"/>
                  <a:pt x="79840" y="1350941"/>
                </a:cubicBezTo>
                <a:cubicBezTo>
                  <a:pt x="76900" y="1342122"/>
                  <a:pt x="72843" y="1333599"/>
                  <a:pt x="71020" y="1324483"/>
                </a:cubicBezTo>
                <a:cubicBezTo>
                  <a:pt x="68080" y="1309784"/>
                  <a:pt x="65836" y="1294929"/>
                  <a:pt x="62200" y="1280387"/>
                </a:cubicBezTo>
                <a:cubicBezTo>
                  <a:pt x="59945" y="1271368"/>
                  <a:pt x="55470" y="1262988"/>
                  <a:pt x="53380" y="1253930"/>
                </a:cubicBezTo>
                <a:cubicBezTo>
                  <a:pt x="30952" y="1156746"/>
                  <a:pt x="38669" y="1180340"/>
                  <a:pt x="26921" y="1086366"/>
                </a:cubicBezTo>
                <a:cubicBezTo>
                  <a:pt x="1763" y="885117"/>
                  <a:pt x="13907" y="1023455"/>
                  <a:pt x="461" y="821791"/>
                </a:cubicBezTo>
                <a:cubicBezTo>
                  <a:pt x="3401" y="742419"/>
                  <a:pt x="0" y="662557"/>
                  <a:pt x="9281" y="583674"/>
                </a:cubicBezTo>
                <a:cubicBezTo>
                  <a:pt x="11897" y="561439"/>
                  <a:pt x="27426" y="542726"/>
                  <a:pt x="35741" y="521939"/>
                </a:cubicBezTo>
                <a:cubicBezTo>
                  <a:pt x="54108" y="476025"/>
                  <a:pt x="42691" y="468075"/>
                  <a:pt x="79840" y="407290"/>
                </a:cubicBezTo>
                <a:cubicBezTo>
                  <a:pt x="96137" y="380625"/>
                  <a:pt x="119481" y="358834"/>
                  <a:pt x="141579" y="336737"/>
                </a:cubicBezTo>
                <a:cubicBezTo>
                  <a:pt x="168353" y="309965"/>
                  <a:pt x="243771" y="250976"/>
                  <a:pt x="273877" y="230907"/>
                </a:cubicBezTo>
                <a:cubicBezTo>
                  <a:pt x="293599" y="217760"/>
                  <a:pt x="314808" y="206980"/>
                  <a:pt x="335616" y="195631"/>
                </a:cubicBezTo>
                <a:cubicBezTo>
                  <a:pt x="347159" y="189335"/>
                  <a:pt x="359956" y="185285"/>
                  <a:pt x="370896" y="177992"/>
                </a:cubicBezTo>
                <a:cubicBezTo>
                  <a:pt x="441687" y="130802"/>
                  <a:pt x="390451" y="158758"/>
                  <a:pt x="441455" y="116258"/>
                </a:cubicBezTo>
                <a:cubicBezTo>
                  <a:pt x="464895" y="96726"/>
                  <a:pt x="475748" y="96663"/>
                  <a:pt x="503194" y="80981"/>
                </a:cubicBezTo>
                <a:cubicBezTo>
                  <a:pt x="512397" y="75722"/>
                  <a:pt x="520172" y="68083"/>
                  <a:pt x="529653" y="63343"/>
                </a:cubicBezTo>
                <a:cubicBezTo>
                  <a:pt x="551365" y="52488"/>
                  <a:pt x="588709" y="49092"/>
                  <a:pt x="609032" y="45705"/>
                </a:cubicBezTo>
                <a:cubicBezTo>
                  <a:pt x="677594" y="0"/>
                  <a:pt x="622812" y="30087"/>
                  <a:pt x="785429" y="19247"/>
                </a:cubicBezTo>
                <a:cubicBezTo>
                  <a:pt x="823677" y="16697"/>
                  <a:pt x="861868" y="13368"/>
                  <a:pt x="900088" y="10428"/>
                </a:cubicBezTo>
                <a:cubicBezTo>
                  <a:pt x="923608" y="13368"/>
                  <a:pt x="947779" y="13011"/>
                  <a:pt x="970647" y="19247"/>
                </a:cubicBezTo>
                <a:cubicBezTo>
                  <a:pt x="980873" y="22036"/>
                  <a:pt x="987363" y="32711"/>
                  <a:pt x="997106" y="36886"/>
                </a:cubicBezTo>
                <a:cubicBezTo>
                  <a:pt x="1008248" y="41661"/>
                  <a:pt x="1020626" y="42765"/>
                  <a:pt x="1032386" y="45705"/>
                </a:cubicBezTo>
                <a:cubicBezTo>
                  <a:pt x="1070017" y="41002"/>
                  <a:pt x="1135873" y="26891"/>
                  <a:pt x="1173504" y="45705"/>
                </a:cubicBezTo>
                <a:cubicBezTo>
                  <a:pt x="1185263" y="51584"/>
                  <a:pt x="1181847" y="71685"/>
                  <a:pt x="1191143" y="80981"/>
                </a:cubicBezTo>
                <a:cubicBezTo>
                  <a:pt x="1245638" y="135472"/>
                  <a:pt x="1198032" y="50664"/>
                  <a:pt x="1226423" y="107439"/>
                </a:cubicBezTo>
              </a:path>
            </a:pathLst>
          </a:custGeom>
          <a:ln w="12700" cmpd="sng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371600" y="35168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M2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05197" y="3578423"/>
            <a:ext cx="1005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M1 or M2?</a:t>
            </a:r>
            <a:endParaRPr lang="en-US" sz="1400" b="1" dirty="0"/>
          </a:p>
        </p:txBody>
      </p:sp>
      <p:sp>
        <p:nvSpPr>
          <p:cNvPr id="48" name="Right Brace 47"/>
          <p:cNvSpPr/>
          <p:nvPr/>
        </p:nvSpPr>
        <p:spPr>
          <a:xfrm rot="20904101">
            <a:off x="3185882" y="2256353"/>
            <a:ext cx="654270" cy="219609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867400" y="3121223"/>
            <a:ext cx="1685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AIC=N ln(RSS/N)</a:t>
            </a:r>
            <a:r>
              <a:rPr lang="en-US" sz="1400" b="1" smtClean="0"/>
              <a:t>+2K</a:t>
            </a:r>
            <a:endParaRPr lang="en-US" sz="1400" b="1" dirty="0"/>
          </a:p>
        </p:txBody>
      </p:sp>
      <p:sp>
        <p:nvSpPr>
          <p:cNvPr id="54" name="Freeform 53"/>
          <p:cNvSpPr/>
          <p:nvPr/>
        </p:nvSpPr>
        <p:spPr>
          <a:xfrm rot="10019633">
            <a:off x="6487492" y="3464069"/>
            <a:ext cx="326517" cy="130452"/>
          </a:xfrm>
          <a:custGeom>
            <a:avLst/>
            <a:gdLst>
              <a:gd name="connsiteX0" fmla="*/ 0 w 666206"/>
              <a:gd name="connsiteY0" fmla="*/ 143692 h 143692"/>
              <a:gd name="connsiteX1" fmla="*/ 52252 w 666206"/>
              <a:gd name="connsiteY1" fmla="*/ 117566 h 143692"/>
              <a:gd name="connsiteX2" fmla="*/ 169818 w 666206"/>
              <a:gd name="connsiteY2" fmla="*/ 52252 h 143692"/>
              <a:gd name="connsiteX3" fmla="*/ 209006 w 666206"/>
              <a:gd name="connsiteY3" fmla="*/ 26126 h 143692"/>
              <a:gd name="connsiteX4" fmla="*/ 287383 w 666206"/>
              <a:gd name="connsiteY4" fmla="*/ 0 h 143692"/>
              <a:gd name="connsiteX5" fmla="*/ 352698 w 666206"/>
              <a:gd name="connsiteY5" fmla="*/ 13063 h 143692"/>
              <a:gd name="connsiteX6" fmla="*/ 391886 w 666206"/>
              <a:gd name="connsiteY6" fmla="*/ 39189 h 143692"/>
              <a:gd name="connsiteX7" fmla="*/ 600892 w 666206"/>
              <a:gd name="connsiteY7" fmla="*/ 26126 h 143692"/>
              <a:gd name="connsiteX8" fmla="*/ 666206 w 666206"/>
              <a:gd name="connsiteY8" fmla="*/ 0 h 14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206" h="143692">
                <a:moveTo>
                  <a:pt x="0" y="143692"/>
                </a:moveTo>
                <a:cubicBezTo>
                  <a:pt x="17417" y="134983"/>
                  <a:pt x="35554" y="127585"/>
                  <a:pt x="52252" y="117566"/>
                </a:cubicBezTo>
                <a:cubicBezTo>
                  <a:pt x="164544" y="50191"/>
                  <a:pt x="90992" y="78527"/>
                  <a:pt x="169818" y="52252"/>
                </a:cubicBezTo>
                <a:cubicBezTo>
                  <a:pt x="182881" y="43543"/>
                  <a:pt x="194660" y="32502"/>
                  <a:pt x="209006" y="26126"/>
                </a:cubicBezTo>
                <a:cubicBezTo>
                  <a:pt x="234171" y="14941"/>
                  <a:pt x="287383" y="0"/>
                  <a:pt x="287383" y="0"/>
                </a:cubicBezTo>
                <a:cubicBezTo>
                  <a:pt x="309155" y="4354"/>
                  <a:pt x="331909" y="5267"/>
                  <a:pt x="352698" y="13063"/>
                </a:cubicBezTo>
                <a:cubicBezTo>
                  <a:pt x="367398" y="18576"/>
                  <a:pt x="376208" y="38364"/>
                  <a:pt x="391886" y="39189"/>
                </a:cubicBezTo>
                <a:lnTo>
                  <a:pt x="600892" y="26126"/>
                </a:lnTo>
                <a:cubicBezTo>
                  <a:pt x="649317" y="9984"/>
                  <a:pt x="627764" y="19221"/>
                  <a:pt x="666206" y="0"/>
                </a:cubicBezTo>
              </a:path>
            </a:pathLst>
          </a:cu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rot="19714182">
            <a:off x="6062867" y="4007355"/>
            <a:ext cx="539915" cy="267416"/>
          </a:xfrm>
          <a:custGeom>
            <a:avLst/>
            <a:gdLst>
              <a:gd name="connsiteX0" fmla="*/ 0 w 666206"/>
              <a:gd name="connsiteY0" fmla="*/ 143692 h 143692"/>
              <a:gd name="connsiteX1" fmla="*/ 52252 w 666206"/>
              <a:gd name="connsiteY1" fmla="*/ 117566 h 143692"/>
              <a:gd name="connsiteX2" fmla="*/ 169818 w 666206"/>
              <a:gd name="connsiteY2" fmla="*/ 52252 h 143692"/>
              <a:gd name="connsiteX3" fmla="*/ 209006 w 666206"/>
              <a:gd name="connsiteY3" fmla="*/ 26126 h 143692"/>
              <a:gd name="connsiteX4" fmla="*/ 287383 w 666206"/>
              <a:gd name="connsiteY4" fmla="*/ 0 h 143692"/>
              <a:gd name="connsiteX5" fmla="*/ 352698 w 666206"/>
              <a:gd name="connsiteY5" fmla="*/ 13063 h 143692"/>
              <a:gd name="connsiteX6" fmla="*/ 391886 w 666206"/>
              <a:gd name="connsiteY6" fmla="*/ 39189 h 143692"/>
              <a:gd name="connsiteX7" fmla="*/ 600892 w 666206"/>
              <a:gd name="connsiteY7" fmla="*/ 26126 h 143692"/>
              <a:gd name="connsiteX8" fmla="*/ 666206 w 666206"/>
              <a:gd name="connsiteY8" fmla="*/ 0 h 14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206" h="143692">
                <a:moveTo>
                  <a:pt x="0" y="143692"/>
                </a:moveTo>
                <a:cubicBezTo>
                  <a:pt x="17417" y="134983"/>
                  <a:pt x="35554" y="127585"/>
                  <a:pt x="52252" y="117566"/>
                </a:cubicBezTo>
                <a:cubicBezTo>
                  <a:pt x="164544" y="50191"/>
                  <a:pt x="90992" y="78527"/>
                  <a:pt x="169818" y="52252"/>
                </a:cubicBezTo>
                <a:cubicBezTo>
                  <a:pt x="182881" y="43543"/>
                  <a:pt x="194660" y="32502"/>
                  <a:pt x="209006" y="26126"/>
                </a:cubicBezTo>
                <a:cubicBezTo>
                  <a:pt x="234171" y="14941"/>
                  <a:pt x="287383" y="0"/>
                  <a:pt x="287383" y="0"/>
                </a:cubicBezTo>
                <a:cubicBezTo>
                  <a:pt x="309155" y="4354"/>
                  <a:pt x="331909" y="5267"/>
                  <a:pt x="352698" y="13063"/>
                </a:cubicBezTo>
                <a:cubicBezTo>
                  <a:pt x="367398" y="18576"/>
                  <a:pt x="376208" y="38364"/>
                  <a:pt x="391886" y="39189"/>
                </a:cubicBezTo>
                <a:lnTo>
                  <a:pt x="600892" y="26126"/>
                </a:lnTo>
                <a:cubicBezTo>
                  <a:pt x="649317" y="9984"/>
                  <a:pt x="627764" y="19221"/>
                  <a:pt x="666206" y="0"/>
                </a:cubicBezTo>
              </a:path>
            </a:pathLst>
          </a:cu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82044" y="2206823"/>
            <a:ext cx="256175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FF"/>
                </a:solidFill>
              </a:rPr>
              <a:t>Mutant mechanistic parameters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127449" y="2438400"/>
            <a:ext cx="1578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b="1" dirty="0" smtClean="0">
                <a:solidFill>
                  <a:prstClr val="black"/>
                </a:solidFill>
              </a:rPr>
              <a:t>M1: </a:t>
            </a:r>
            <a:r>
              <a:rPr lang="en-US" sz="1200" b="1" dirty="0" err="1" smtClean="0">
                <a:solidFill>
                  <a:prstClr val="black"/>
                </a:solidFill>
              </a:rPr>
              <a:t>n</a:t>
            </a:r>
            <a:r>
              <a:rPr lang="en-US" sz="1200" b="1" baseline="-25000" dirty="0" err="1" smtClean="0">
                <a:solidFill>
                  <a:prstClr val="black"/>
                </a:solidFill>
              </a:rPr>
              <a:t>x</a:t>
            </a:r>
            <a:r>
              <a:rPr lang="en-US" sz="1200" b="1" dirty="0" smtClean="0">
                <a:solidFill>
                  <a:prstClr val="black"/>
                </a:solidFill>
              </a:rPr>
              <a:t> </a:t>
            </a:r>
            <a:r>
              <a:rPr lang="el-GR" sz="1200" b="1" dirty="0" smtClean="0">
                <a:solidFill>
                  <a:prstClr val="black"/>
                </a:solidFill>
              </a:rPr>
              <a:t>λ</a:t>
            </a:r>
            <a:r>
              <a:rPr lang="en-US" sz="1200" b="1" baseline="-25000" dirty="0" err="1" smtClean="0">
                <a:solidFill>
                  <a:prstClr val="black"/>
                </a:solidFill>
              </a:rPr>
              <a:t>x</a:t>
            </a:r>
            <a:r>
              <a:rPr lang="en-US" sz="1200" b="1" dirty="0" smtClean="0">
                <a:solidFill>
                  <a:prstClr val="black"/>
                </a:solidFill>
              </a:rPr>
              <a:t>  </a:t>
            </a:r>
            <a:r>
              <a:rPr lang="en-US" sz="1200" b="1" dirty="0" err="1" smtClean="0">
                <a:solidFill>
                  <a:prstClr val="black"/>
                </a:solidFill>
              </a:rPr>
              <a:t>p</a:t>
            </a:r>
            <a:r>
              <a:rPr lang="en-US" sz="1200" b="1" baseline="-25000" dirty="0" err="1" smtClean="0">
                <a:solidFill>
                  <a:prstClr val="black"/>
                </a:solidFill>
              </a:rPr>
              <a:t>x</a:t>
            </a:r>
            <a:r>
              <a:rPr lang="en-US" sz="1200" b="1" baseline="-25000" dirty="0" smtClean="0">
                <a:solidFill>
                  <a:prstClr val="black"/>
                </a:solidFill>
              </a:rPr>
              <a:t>  </a:t>
            </a:r>
            <a:r>
              <a:rPr lang="el-GR" sz="1200" b="1" dirty="0" smtClean="0">
                <a:solidFill>
                  <a:prstClr val="black"/>
                </a:solidFill>
              </a:rPr>
              <a:t>φ</a:t>
            </a:r>
            <a:endParaRPr lang="en-US" sz="1200" b="1" dirty="0" smtClean="0">
              <a:solidFill>
                <a:prstClr val="black"/>
              </a:solidFill>
            </a:endParaRPr>
          </a:p>
          <a:p>
            <a:pPr lvl="0"/>
            <a:r>
              <a:rPr lang="en-US" sz="1200" b="1" dirty="0" smtClean="0">
                <a:solidFill>
                  <a:prstClr val="black"/>
                </a:solidFill>
              </a:rPr>
              <a:t>M2: more parameters</a:t>
            </a:r>
            <a:r>
              <a:rPr lang="en-US" sz="1200" b="1" baseline="-25000" dirty="0" smtClean="0">
                <a:solidFill>
                  <a:prstClr val="black"/>
                </a:solidFill>
              </a:rPr>
              <a:t> </a:t>
            </a:r>
            <a:endParaRPr lang="en-US" sz="1200" b="1" baseline="-25000" dirty="0">
              <a:solidFill>
                <a:prstClr val="black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 rot="18894850">
            <a:off x="1485465" y="3719262"/>
            <a:ext cx="856286" cy="461808"/>
          </a:xfrm>
          <a:custGeom>
            <a:avLst/>
            <a:gdLst>
              <a:gd name="connsiteX0" fmla="*/ 0 w 666206"/>
              <a:gd name="connsiteY0" fmla="*/ 143692 h 143692"/>
              <a:gd name="connsiteX1" fmla="*/ 52252 w 666206"/>
              <a:gd name="connsiteY1" fmla="*/ 117566 h 143692"/>
              <a:gd name="connsiteX2" fmla="*/ 169818 w 666206"/>
              <a:gd name="connsiteY2" fmla="*/ 52252 h 143692"/>
              <a:gd name="connsiteX3" fmla="*/ 209006 w 666206"/>
              <a:gd name="connsiteY3" fmla="*/ 26126 h 143692"/>
              <a:gd name="connsiteX4" fmla="*/ 287383 w 666206"/>
              <a:gd name="connsiteY4" fmla="*/ 0 h 143692"/>
              <a:gd name="connsiteX5" fmla="*/ 352698 w 666206"/>
              <a:gd name="connsiteY5" fmla="*/ 13063 h 143692"/>
              <a:gd name="connsiteX6" fmla="*/ 391886 w 666206"/>
              <a:gd name="connsiteY6" fmla="*/ 39189 h 143692"/>
              <a:gd name="connsiteX7" fmla="*/ 600892 w 666206"/>
              <a:gd name="connsiteY7" fmla="*/ 26126 h 143692"/>
              <a:gd name="connsiteX8" fmla="*/ 666206 w 666206"/>
              <a:gd name="connsiteY8" fmla="*/ 0 h 14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206" h="143692">
                <a:moveTo>
                  <a:pt x="0" y="143692"/>
                </a:moveTo>
                <a:cubicBezTo>
                  <a:pt x="17417" y="134983"/>
                  <a:pt x="35554" y="127585"/>
                  <a:pt x="52252" y="117566"/>
                </a:cubicBezTo>
                <a:cubicBezTo>
                  <a:pt x="164544" y="50191"/>
                  <a:pt x="90992" y="78527"/>
                  <a:pt x="169818" y="52252"/>
                </a:cubicBezTo>
                <a:cubicBezTo>
                  <a:pt x="182881" y="43543"/>
                  <a:pt x="194660" y="32502"/>
                  <a:pt x="209006" y="26126"/>
                </a:cubicBezTo>
                <a:cubicBezTo>
                  <a:pt x="234171" y="14941"/>
                  <a:pt x="287383" y="0"/>
                  <a:pt x="287383" y="0"/>
                </a:cubicBezTo>
                <a:cubicBezTo>
                  <a:pt x="309155" y="4354"/>
                  <a:pt x="331909" y="5267"/>
                  <a:pt x="352698" y="13063"/>
                </a:cubicBezTo>
                <a:cubicBezTo>
                  <a:pt x="367398" y="18576"/>
                  <a:pt x="376208" y="38364"/>
                  <a:pt x="391886" y="39189"/>
                </a:cubicBezTo>
                <a:lnTo>
                  <a:pt x="600892" y="26126"/>
                </a:lnTo>
                <a:cubicBezTo>
                  <a:pt x="649317" y="9984"/>
                  <a:pt x="627764" y="19221"/>
                  <a:pt x="666206" y="0"/>
                </a:cubicBezTo>
              </a:path>
            </a:pathLst>
          </a:custGeom>
          <a:ln w="12700" cmpd="sng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20503080">
            <a:off x="3769167" y="2535303"/>
            <a:ext cx="1297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200" b="1" dirty="0" smtClean="0">
                <a:solidFill>
                  <a:srgbClr val="008000"/>
                </a:solidFill>
              </a:rPr>
              <a:t>M1 uses </a:t>
            </a:r>
            <a:r>
              <a:rPr lang="en-US" sz="1200" b="1" dirty="0" err="1" smtClean="0">
                <a:solidFill>
                  <a:srgbClr val="008000"/>
                </a:solidFill>
              </a:rPr>
              <a:t>Eq</a:t>
            </a:r>
            <a:r>
              <a:rPr lang="en-US" sz="1200" b="1" dirty="0" smtClean="0">
                <a:solidFill>
                  <a:srgbClr val="008000"/>
                </a:solidFill>
              </a:rPr>
              <a:t> 6</a:t>
            </a:r>
          </a:p>
          <a:p>
            <a:pPr lvl="0" algn="ctr"/>
            <a:r>
              <a:rPr lang="en-US" sz="1200" b="1" dirty="0" smtClean="0">
                <a:solidFill>
                  <a:srgbClr val="0000FF"/>
                </a:solidFill>
              </a:rPr>
              <a:t>M2 by simulation</a:t>
            </a:r>
            <a:endParaRPr lang="en-US" sz="1200" b="1" baseline="-25000" dirty="0" smtClean="0">
              <a:solidFill>
                <a:srgbClr val="008000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 rot="12287604">
            <a:off x="3024301" y="3852851"/>
            <a:ext cx="2797759" cy="224909"/>
          </a:xfrm>
          <a:custGeom>
            <a:avLst/>
            <a:gdLst>
              <a:gd name="connsiteX0" fmla="*/ 0 w 666206"/>
              <a:gd name="connsiteY0" fmla="*/ 143692 h 143692"/>
              <a:gd name="connsiteX1" fmla="*/ 52252 w 666206"/>
              <a:gd name="connsiteY1" fmla="*/ 117566 h 143692"/>
              <a:gd name="connsiteX2" fmla="*/ 169818 w 666206"/>
              <a:gd name="connsiteY2" fmla="*/ 52252 h 143692"/>
              <a:gd name="connsiteX3" fmla="*/ 209006 w 666206"/>
              <a:gd name="connsiteY3" fmla="*/ 26126 h 143692"/>
              <a:gd name="connsiteX4" fmla="*/ 287383 w 666206"/>
              <a:gd name="connsiteY4" fmla="*/ 0 h 143692"/>
              <a:gd name="connsiteX5" fmla="*/ 352698 w 666206"/>
              <a:gd name="connsiteY5" fmla="*/ 13063 h 143692"/>
              <a:gd name="connsiteX6" fmla="*/ 391886 w 666206"/>
              <a:gd name="connsiteY6" fmla="*/ 39189 h 143692"/>
              <a:gd name="connsiteX7" fmla="*/ 600892 w 666206"/>
              <a:gd name="connsiteY7" fmla="*/ 26126 h 143692"/>
              <a:gd name="connsiteX8" fmla="*/ 666206 w 666206"/>
              <a:gd name="connsiteY8" fmla="*/ 0 h 14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206" h="143692">
                <a:moveTo>
                  <a:pt x="0" y="143692"/>
                </a:moveTo>
                <a:cubicBezTo>
                  <a:pt x="17417" y="134983"/>
                  <a:pt x="35554" y="127585"/>
                  <a:pt x="52252" y="117566"/>
                </a:cubicBezTo>
                <a:cubicBezTo>
                  <a:pt x="164544" y="50191"/>
                  <a:pt x="90992" y="78527"/>
                  <a:pt x="169818" y="52252"/>
                </a:cubicBezTo>
                <a:cubicBezTo>
                  <a:pt x="182881" y="43543"/>
                  <a:pt x="194660" y="32502"/>
                  <a:pt x="209006" y="26126"/>
                </a:cubicBezTo>
                <a:cubicBezTo>
                  <a:pt x="234171" y="14941"/>
                  <a:pt x="287383" y="0"/>
                  <a:pt x="287383" y="0"/>
                </a:cubicBezTo>
                <a:cubicBezTo>
                  <a:pt x="309155" y="4354"/>
                  <a:pt x="331909" y="5267"/>
                  <a:pt x="352698" y="13063"/>
                </a:cubicBezTo>
                <a:cubicBezTo>
                  <a:pt x="367398" y="18576"/>
                  <a:pt x="376208" y="38364"/>
                  <a:pt x="391886" y="39189"/>
                </a:cubicBezTo>
                <a:lnTo>
                  <a:pt x="600892" y="26126"/>
                </a:lnTo>
                <a:cubicBezTo>
                  <a:pt x="649317" y="9984"/>
                  <a:pt x="627764" y="19221"/>
                  <a:pt x="666206" y="0"/>
                </a:cubicBezTo>
              </a:path>
            </a:pathLst>
          </a:cu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 rot="1172909">
            <a:off x="4326827" y="3973965"/>
            <a:ext cx="98679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solidFill>
                  <a:srgbClr val="FF0000"/>
                </a:solidFill>
              </a:rPr>
              <a:t>Approximation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48329" y="4020979"/>
            <a:ext cx="81447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solidFill>
                  <a:srgbClr val="FF0000"/>
                </a:solidFill>
              </a:rPr>
              <a:t>Consistent?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47800" y="1524000"/>
            <a:ext cx="20574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676400" y="914400"/>
            <a:ext cx="16002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rtlCol="0">
            <a:spAutoFit/>
          </a:bodyPr>
          <a:lstStyle/>
          <a:p>
            <a:pPr algn="ctr"/>
            <a:r>
              <a:rPr lang="en-US" sz="1200" b="1" dirty="0" smtClean="0"/>
              <a:t>Component Y</a:t>
            </a:r>
          </a:p>
          <a:p>
            <a:pPr algn="ctr"/>
            <a:r>
              <a:rPr lang="en-US" sz="1200" b="1" dirty="0" smtClean="0"/>
              <a:t>Fixed </a:t>
            </a:r>
            <a:r>
              <a:rPr lang="en-US" sz="1200" b="1" dirty="0" err="1" smtClean="0"/>
              <a:t>R</a:t>
            </a:r>
            <a:r>
              <a:rPr lang="en-US" sz="1200" b="1" baseline="-25000" dirty="0" err="1" smtClean="0"/>
              <a:t>y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G</a:t>
            </a:r>
            <a:r>
              <a:rPr lang="en-US" sz="1200" b="1" baseline="-25000" dirty="0" err="1" smtClean="0"/>
              <a:t>y</a:t>
            </a:r>
            <a:endParaRPr lang="en-US" sz="1200" b="1" baseline="-25000" dirty="0" smtClean="0"/>
          </a:p>
          <a:p>
            <a:pPr algn="ctr"/>
            <a:r>
              <a:rPr lang="en-US" sz="1200" b="1" dirty="0" smtClean="0"/>
              <a:t>or</a:t>
            </a:r>
          </a:p>
          <a:p>
            <a:pPr algn="ctr"/>
            <a:r>
              <a:rPr lang="en-US" sz="1200" b="1" dirty="0" smtClean="0"/>
              <a:t> Fixed m </a:t>
            </a:r>
            <a:r>
              <a:rPr lang="en-US" sz="1200" b="1" dirty="0" err="1" smtClean="0"/>
              <a:t>n</a:t>
            </a:r>
            <a:r>
              <a:rPr lang="en-US" sz="1200" b="1" baseline="-25000" dirty="0" err="1" smtClean="0"/>
              <a:t>y</a:t>
            </a:r>
            <a:r>
              <a:rPr lang="en-US" sz="1200" b="1" dirty="0" smtClean="0"/>
              <a:t> </a:t>
            </a:r>
            <a:r>
              <a:rPr lang="el-GR" sz="1200" b="1" dirty="0" smtClean="0"/>
              <a:t>λ</a:t>
            </a:r>
            <a:r>
              <a:rPr lang="en-US" sz="1200" b="1" baseline="-25000" dirty="0" smtClean="0"/>
              <a:t>y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p</a:t>
            </a:r>
            <a:r>
              <a:rPr lang="en-US" sz="1200" b="1" baseline="-25000" dirty="0" err="1" smtClean="0"/>
              <a:t>y</a:t>
            </a:r>
            <a:r>
              <a:rPr lang="en-US" sz="1200" b="1" baseline="-25000" dirty="0" smtClean="0"/>
              <a:t> </a:t>
            </a:r>
            <a:r>
              <a:rPr lang="en-US" sz="1200" b="1" dirty="0" smtClean="0"/>
              <a:t>t</a:t>
            </a:r>
            <a:r>
              <a:rPr lang="en-US" sz="1200" b="1" baseline="-25000" dirty="0" smtClean="0"/>
              <a:t>0,y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66451" y="2121932"/>
            <a:ext cx="82009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rtlCol="0">
            <a:spAutoFit/>
          </a:bodyPr>
          <a:lstStyle/>
          <a:p>
            <a:pPr algn="ctr"/>
            <a:r>
              <a:rPr lang="en-US" sz="1200" b="1" dirty="0" smtClean="0"/>
              <a:t>Module X</a:t>
            </a:r>
          </a:p>
          <a:p>
            <a:pPr algn="ctr"/>
            <a:r>
              <a:rPr lang="en-US" sz="1200" b="1" dirty="0" err="1" smtClean="0"/>
              <a:t>n</a:t>
            </a:r>
            <a:r>
              <a:rPr lang="en-US" sz="1200" b="1" baseline="-25000" dirty="0" err="1" smtClean="0"/>
              <a:t>x</a:t>
            </a:r>
            <a:r>
              <a:rPr lang="en-US" sz="1200" b="1" dirty="0" smtClean="0"/>
              <a:t> </a:t>
            </a:r>
            <a:r>
              <a:rPr lang="el-GR" sz="1200" b="1" dirty="0" smtClean="0"/>
              <a:t>λ</a:t>
            </a:r>
            <a:r>
              <a:rPr lang="en-US" sz="1200" b="1" baseline="-25000" dirty="0" smtClean="0"/>
              <a:t>x</a:t>
            </a:r>
            <a:r>
              <a:rPr lang="en-US" sz="1200" b="1" dirty="0" smtClean="0"/>
              <a:t>  </a:t>
            </a:r>
            <a:r>
              <a:rPr lang="en-US" sz="1200" b="1" dirty="0" err="1" smtClean="0"/>
              <a:t>p</a:t>
            </a:r>
            <a:r>
              <a:rPr lang="en-US" sz="1200" b="1" baseline="-25000" dirty="0" err="1" smtClean="0"/>
              <a:t>x</a:t>
            </a:r>
            <a:r>
              <a:rPr lang="en-US" sz="1200" b="1" baseline="-25000" dirty="0" smtClean="0"/>
              <a:t>  </a:t>
            </a:r>
            <a:r>
              <a:rPr lang="el-GR" sz="1200" b="1" dirty="0" smtClean="0"/>
              <a:t>φ</a:t>
            </a:r>
            <a:endParaRPr lang="en-US" sz="1200" b="1" baseline="-250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3505200" y="19050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143000" y="19050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2" idx="0"/>
            <a:endCxn id="61" idx="2"/>
          </p:cNvCxnSpPr>
          <p:nvPr/>
        </p:nvCxnSpPr>
        <p:spPr>
          <a:xfrm flipV="1">
            <a:off x="2476500" y="1745397"/>
            <a:ext cx="0" cy="3765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927694" y="838200"/>
            <a:ext cx="82490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Bulk of</a:t>
            </a:r>
          </a:p>
          <a:p>
            <a:r>
              <a:rPr lang="en-US" sz="1400" i="1" dirty="0" smtClean="0">
                <a:solidFill>
                  <a:srgbClr val="FF0000"/>
                </a:solidFill>
              </a:rPr>
              <a:t> network</a:t>
            </a: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4724400" y="3429000"/>
          <a:ext cx="1735137" cy="357187"/>
        </p:xfrm>
        <a:graphic>
          <a:graphicData uri="http://schemas.openxmlformats.org/presentationml/2006/ole">
            <p:oleObj spid="_x0000_s25602" name="Equation" r:id="rId3" imgW="1206360" imgH="253800" progId="Equation.3">
              <p:embed/>
            </p:oleObj>
          </a:graphicData>
        </a:graphic>
      </p:graphicFrame>
      <p:sp>
        <p:nvSpPr>
          <p:cNvPr id="69" name="Freeform 68"/>
          <p:cNvSpPr/>
          <p:nvPr/>
        </p:nvSpPr>
        <p:spPr>
          <a:xfrm rot="1210333">
            <a:off x="1531735" y="1023308"/>
            <a:ext cx="392721" cy="114724"/>
          </a:xfrm>
          <a:custGeom>
            <a:avLst/>
            <a:gdLst>
              <a:gd name="connsiteX0" fmla="*/ 0 w 666206"/>
              <a:gd name="connsiteY0" fmla="*/ 143692 h 143692"/>
              <a:gd name="connsiteX1" fmla="*/ 52252 w 666206"/>
              <a:gd name="connsiteY1" fmla="*/ 117566 h 143692"/>
              <a:gd name="connsiteX2" fmla="*/ 169818 w 666206"/>
              <a:gd name="connsiteY2" fmla="*/ 52252 h 143692"/>
              <a:gd name="connsiteX3" fmla="*/ 209006 w 666206"/>
              <a:gd name="connsiteY3" fmla="*/ 26126 h 143692"/>
              <a:gd name="connsiteX4" fmla="*/ 287383 w 666206"/>
              <a:gd name="connsiteY4" fmla="*/ 0 h 143692"/>
              <a:gd name="connsiteX5" fmla="*/ 352698 w 666206"/>
              <a:gd name="connsiteY5" fmla="*/ 13063 h 143692"/>
              <a:gd name="connsiteX6" fmla="*/ 391886 w 666206"/>
              <a:gd name="connsiteY6" fmla="*/ 39189 h 143692"/>
              <a:gd name="connsiteX7" fmla="*/ 600892 w 666206"/>
              <a:gd name="connsiteY7" fmla="*/ 26126 h 143692"/>
              <a:gd name="connsiteX8" fmla="*/ 666206 w 666206"/>
              <a:gd name="connsiteY8" fmla="*/ 0 h 14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206" h="143692">
                <a:moveTo>
                  <a:pt x="0" y="143692"/>
                </a:moveTo>
                <a:cubicBezTo>
                  <a:pt x="17417" y="134983"/>
                  <a:pt x="35554" y="127585"/>
                  <a:pt x="52252" y="117566"/>
                </a:cubicBezTo>
                <a:cubicBezTo>
                  <a:pt x="164544" y="50191"/>
                  <a:pt x="90992" y="78527"/>
                  <a:pt x="169818" y="52252"/>
                </a:cubicBezTo>
                <a:cubicBezTo>
                  <a:pt x="182881" y="43543"/>
                  <a:pt x="194660" y="32502"/>
                  <a:pt x="209006" y="26126"/>
                </a:cubicBezTo>
                <a:cubicBezTo>
                  <a:pt x="234171" y="14941"/>
                  <a:pt x="287383" y="0"/>
                  <a:pt x="287383" y="0"/>
                </a:cubicBezTo>
                <a:cubicBezTo>
                  <a:pt x="309155" y="4354"/>
                  <a:pt x="331909" y="5267"/>
                  <a:pt x="352698" y="13063"/>
                </a:cubicBezTo>
                <a:cubicBezTo>
                  <a:pt x="367398" y="18576"/>
                  <a:pt x="376208" y="38364"/>
                  <a:pt x="391886" y="39189"/>
                </a:cubicBezTo>
                <a:lnTo>
                  <a:pt x="600892" y="26126"/>
                </a:lnTo>
                <a:cubicBezTo>
                  <a:pt x="649317" y="9984"/>
                  <a:pt x="627764" y="19221"/>
                  <a:pt x="666206" y="0"/>
                </a:cubicBezTo>
              </a:path>
            </a:pathLst>
          </a:cu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 rot="8607615" flipH="1">
            <a:off x="1682821" y="2395166"/>
            <a:ext cx="443518" cy="212104"/>
          </a:xfrm>
          <a:custGeom>
            <a:avLst/>
            <a:gdLst>
              <a:gd name="connsiteX0" fmla="*/ 0 w 666206"/>
              <a:gd name="connsiteY0" fmla="*/ 143692 h 143692"/>
              <a:gd name="connsiteX1" fmla="*/ 52252 w 666206"/>
              <a:gd name="connsiteY1" fmla="*/ 117566 h 143692"/>
              <a:gd name="connsiteX2" fmla="*/ 169818 w 666206"/>
              <a:gd name="connsiteY2" fmla="*/ 52252 h 143692"/>
              <a:gd name="connsiteX3" fmla="*/ 209006 w 666206"/>
              <a:gd name="connsiteY3" fmla="*/ 26126 h 143692"/>
              <a:gd name="connsiteX4" fmla="*/ 287383 w 666206"/>
              <a:gd name="connsiteY4" fmla="*/ 0 h 143692"/>
              <a:gd name="connsiteX5" fmla="*/ 352698 w 666206"/>
              <a:gd name="connsiteY5" fmla="*/ 13063 h 143692"/>
              <a:gd name="connsiteX6" fmla="*/ 391886 w 666206"/>
              <a:gd name="connsiteY6" fmla="*/ 39189 h 143692"/>
              <a:gd name="connsiteX7" fmla="*/ 600892 w 666206"/>
              <a:gd name="connsiteY7" fmla="*/ 26126 h 143692"/>
              <a:gd name="connsiteX8" fmla="*/ 666206 w 666206"/>
              <a:gd name="connsiteY8" fmla="*/ 0 h 14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206" h="143692">
                <a:moveTo>
                  <a:pt x="0" y="143692"/>
                </a:moveTo>
                <a:cubicBezTo>
                  <a:pt x="17417" y="134983"/>
                  <a:pt x="35554" y="127585"/>
                  <a:pt x="52252" y="117566"/>
                </a:cubicBezTo>
                <a:cubicBezTo>
                  <a:pt x="164544" y="50191"/>
                  <a:pt x="90992" y="78527"/>
                  <a:pt x="169818" y="52252"/>
                </a:cubicBezTo>
                <a:cubicBezTo>
                  <a:pt x="182881" y="43543"/>
                  <a:pt x="194660" y="32502"/>
                  <a:pt x="209006" y="26126"/>
                </a:cubicBezTo>
                <a:cubicBezTo>
                  <a:pt x="234171" y="14941"/>
                  <a:pt x="287383" y="0"/>
                  <a:pt x="287383" y="0"/>
                </a:cubicBezTo>
                <a:cubicBezTo>
                  <a:pt x="309155" y="4354"/>
                  <a:pt x="331909" y="5267"/>
                  <a:pt x="352698" y="13063"/>
                </a:cubicBezTo>
                <a:cubicBezTo>
                  <a:pt x="367398" y="18576"/>
                  <a:pt x="376208" y="38364"/>
                  <a:pt x="391886" y="39189"/>
                </a:cubicBezTo>
                <a:lnTo>
                  <a:pt x="600892" y="26126"/>
                </a:lnTo>
                <a:cubicBezTo>
                  <a:pt x="649317" y="9984"/>
                  <a:pt x="627764" y="19221"/>
                  <a:pt x="666206" y="0"/>
                </a:cubicBezTo>
              </a:path>
            </a:pathLst>
          </a:cu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14153" y="2286000"/>
            <a:ext cx="81464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Limiting </a:t>
            </a:r>
          </a:p>
          <a:p>
            <a:r>
              <a:rPr lang="en-US" sz="1400" i="1" dirty="0" smtClean="0">
                <a:solidFill>
                  <a:srgbClr val="FF0000"/>
                </a:solidFill>
              </a:rPr>
              <a:t>module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75" name="Right Arrow 74"/>
          <p:cNvSpPr/>
          <p:nvPr/>
        </p:nvSpPr>
        <p:spPr>
          <a:xfrm>
            <a:off x="3886200" y="1752600"/>
            <a:ext cx="914400" cy="228600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914400" y="2971800"/>
            <a:ext cx="1752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Renewals/repairs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57400" y="3439180"/>
            <a:ext cx="139480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Yeast mutants</a:t>
            </a:r>
          </a:p>
          <a:p>
            <a:r>
              <a:rPr lang="en-US" sz="1400" b="1" dirty="0" smtClean="0"/>
              <a:t>sir2</a:t>
            </a:r>
            <a:r>
              <a:rPr lang="el-GR" sz="1400" b="1" dirty="0" smtClean="0"/>
              <a:t>Δ</a:t>
            </a:r>
            <a:r>
              <a:rPr lang="en-US" sz="1400" b="1" dirty="0" smtClean="0"/>
              <a:t> tor1</a:t>
            </a:r>
            <a:r>
              <a:rPr lang="el-GR" sz="1400" b="1" dirty="0" smtClean="0"/>
              <a:t>Δ</a:t>
            </a:r>
            <a:r>
              <a:rPr lang="en-US" sz="1400" b="1" smtClean="0"/>
              <a:t>  … </a:t>
            </a:r>
            <a:r>
              <a:rPr lang="en-US" sz="1400" b="1" dirty="0" smtClean="0"/>
              <a:t>…</a:t>
            </a:r>
            <a:endParaRPr 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838200" y="5257800"/>
            <a:ext cx="166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Tang’s mutant? </a:t>
            </a:r>
            <a:endParaRPr lang="en-US" dirty="0"/>
          </a:p>
        </p:txBody>
      </p:sp>
      <p:sp>
        <p:nvSpPr>
          <p:cNvPr id="80" name="Freeform 79"/>
          <p:cNvSpPr/>
          <p:nvPr/>
        </p:nvSpPr>
        <p:spPr>
          <a:xfrm rot="17177086">
            <a:off x="2102227" y="2878923"/>
            <a:ext cx="796712" cy="261951"/>
          </a:xfrm>
          <a:custGeom>
            <a:avLst/>
            <a:gdLst>
              <a:gd name="connsiteX0" fmla="*/ 0 w 666206"/>
              <a:gd name="connsiteY0" fmla="*/ 143692 h 143692"/>
              <a:gd name="connsiteX1" fmla="*/ 52252 w 666206"/>
              <a:gd name="connsiteY1" fmla="*/ 117566 h 143692"/>
              <a:gd name="connsiteX2" fmla="*/ 169818 w 666206"/>
              <a:gd name="connsiteY2" fmla="*/ 52252 h 143692"/>
              <a:gd name="connsiteX3" fmla="*/ 209006 w 666206"/>
              <a:gd name="connsiteY3" fmla="*/ 26126 h 143692"/>
              <a:gd name="connsiteX4" fmla="*/ 287383 w 666206"/>
              <a:gd name="connsiteY4" fmla="*/ 0 h 143692"/>
              <a:gd name="connsiteX5" fmla="*/ 352698 w 666206"/>
              <a:gd name="connsiteY5" fmla="*/ 13063 h 143692"/>
              <a:gd name="connsiteX6" fmla="*/ 391886 w 666206"/>
              <a:gd name="connsiteY6" fmla="*/ 39189 h 143692"/>
              <a:gd name="connsiteX7" fmla="*/ 600892 w 666206"/>
              <a:gd name="connsiteY7" fmla="*/ 26126 h 143692"/>
              <a:gd name="connsiteX8" fmla="*/ 666206 w 666206"/>
              <a:gd name="connsiteY8" fmla="*/ 0 h 14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206" h="143692">
                <a:moveTo>
                  <a:pt x="0" y="143692"/>
                </a:moveTo>
                <a:cubicBezTo>
                  <a:pt x="17417" y="134983"/>
                  <a:pt x="35554" y="127585"/>
                  <a:pt x="52252" y="117566"/>
                </a:cubicBezTo>
                <a:cubicBezTo>
                  <a:pt x="164544" y="50191"/>
                  <a:pt x="90992" y="78527"/>
                  <a:pt x="169818" y="52252"/>
                </a:cubicBezTo>
                <a:cubicBezTo>
                  <a:pt x="182881" y="43543"/>
                  <a:pt x="194660" y="32502"/>
                  <a:pt x="209006" y="26126"/>
                </a:cubicBezTo>
                <a:cubicBezTo>
                  <a:pt x="234171" y="14941"/>
                  <a:pt x="287383" y="0"/>
                  <a:pt x="287383" y="0"/>
                </a:cubicBezTo>
                <a:cubicBezTo>
                  <a:pt x="309155" y="4354"/>
                  <a:pt x="331909" y="5267"/>
                  <a:pt x="352698" y="13063"/>
                </a:cubicBezTo>
                <a:cubicBezTo>
                  <a:pt x="367398" y="18576"/>
                  <a:pt x="376208" y="38364"/>
                  <a:pt x="391886" y="39189"/>
                </a:cubicBezTo>
                <a:lnTo>
                  <a:pt x="600892" y="26126"/>
                </a:lnTo>
                <a:cubicBezTo>
                  <a:pt x="649317" y="9984"/>
                  <a:pt x="627764" y="19221"/>
                  <a:pt x="666206" y="0"/>
                </a:cubicBezTo>
              </a:path>
            </a:pathLst>
          </a:cu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 rot="1004850" flipH="1">
            <a:off x="1533781" y="3343104"/>
            <a:ext cx="482019" cy="138839"/>
          </a:xfrm>
          <a:custGeom>
            <a:avLst/>
            <a:gdLst>
              <a:gd name="connsiteX0" fmla="*/ 0 w 666206"/>
              <a:gd name="connsiteY0" fmla="*/ 143692 h 143692"/>
              <a:gd name="connsiteX1" fmla="*/ 52252 w 666206"/>
              <a:gd name="connsiteY1" fmla="*/ 117566 h 143692"/>
              <a:gd name="connsiteX2" fmla="*/ 169818 w 666206"/>
              <a:gd name="connsiteY2" fmla="*/ 52252 h 143692"/>
              <a:gd name="connsiteX3" fmla="*/ 209006 w 666206"/>
              <a:gd name="connsiteY3" fmla="*/ 26126 h 143692"/>
              <a:gd name="connsiteX4" fmla="*/ 287383 w 666206"/>
              <a:gd name="connsiteY4" fmla="*/ 0 h 143692"/>
              <a:gd name="connsiteX5" fmla="*/ 352698 w 666206"/>
              <a:gd name="connsiteY5" fmla="*/ 13063 h 143692"/>
              <a:gd name="connsiteX6" fmla="*/ 391886 w 666206"/>
              <a:gd name="connsiteY6" fmla="*/ 39189 h 143692"/>
              <a:gd name="connsiteX7" fmla="*/ 600892 w 666206"/>
              <a:gd name="connsiteY7" fmla="*/ 26126 h 143692"/>
              <a:gd name="connsiteX8" fmla="*/ 666206 w 666206"/>
              <a:gd name="connsiteY8" fmla="*/ 0 h 14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206" h="143692">
                <a:moveTo>
                  <a:pt x="0" y="143692"/>
                </a:moveTo>
                <a:cubicBezTo>
                  <a:pt x="17417" y="134983"/>
                  <a:pt x="35554" y="127585"/>
                  <a:pt x="52252" y="117566"/>
                </a:cubicBezTo>
                <a:cubicBezTo>
                  <a:pt x="164544" y="50191"/>
                  <a:pt x="90992" y="78527"/>
                  <a:pt x="169818" y="52252"/>
                </a:cubicBezTo>
                <a:cubicBezTo>
                  <a:pt x="182881" y="43543"/>
                  <a:pt x="194660" y="32502"/>
                  <a:pt x="209006" y="26126"/>
                </a:cubicBezTo>
                <a:cubicBezTo>
                  <a:pt x="234171" y="14941"/>
                  <a:pt x="287383" y="0"/>
                  <a:pt x="287383" y="0"/>
                </a:cubicBezTo>
                <a:cubicBezTo>
                  <a:pt x="309155" y="4354"/>
                  <a:pt x="331909" y="5267"/>
                  <a:pt x="352698" y="13063"/>
                </a:cubicBezTo>
                <a:cubicBezTo>
                  <a:pt x="367398" y="18576"/>
                  <a:pt x="376208" y="38364"/>
                  <a:pt x="391886" y="39189"/>
                </a:cubicBezTo>
                <a:lnTo>
                  <a:pt x="600892" y="26126"/>
                </a:lnTo>
                <a:cubicBezTo>
                  <a:pt x="649317" y="9984"/>
                  <a:pt x="627764" y="19221"/>
                  <a:pt x="666206" y="0"/>
                </a:cubicBezTo>
              </a:path>
            </a:pathLst>
          </a:cu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 rot="19549008">
            <a:off x="1916994" y="2760257"/>
            <a:ext cx="367931" cy="116956"/>
          </a:xfrm>
          <a:custGeom>
            <a:avLst/>
            <a:gdLst>
              <a:gd name="connsiteX0" fmla="*/ 0 w 666206"/>
              <a:gd name="connsiteY0" fmla="*/ 143692 h 143692"/>
              <a:gd name="connsiteX1" fmla="*/ 52252 w 666206"/>
              <a:gd name="connsiteY1" fmla="*/ 117566 h 143692"/>
              <a:gd name="connsiteX2" fmla="*/ 169818 w 666206"/>
              <a:gd name="connsiteY2" fmla="*/ 52252 h 143692"/>
              <a:gd name="connsiteX3" fmla="*/ 209006 w 666206"/>
              <a:gd name="connsiteY3" fmla="*/ 26126 h 143692"/>
              <a:gd name="connsiteX4" fmla="*/ 287383 w 666206"/>
              <a:gd name="connsiteY4" fmla="*/ 0 h 143692"/>
              <a:gd name="connsiteX5" fmla="*/ 352698 w 666206"/>
              <a:gd name="connsiteY5" fmla="*/ 13063 h 143692"/>
              <a:gd name="connsiteX6" fmla="*/ 391886 w 666206"/>
              <a:gd name="connsiteY6" fmla="*/ 39189 h 143692"/>
              <a:gd name="connsiteX7" fmla="*/ 600892 w 666206"/>
              <a:gd name="connsiteY7" fmla="*/ 26126 h 143692"/>
              <a:gd name="connsiteX8" fmla="*/ 666206 w 666206"/>
              <a:gd name="connsiteY8" fmla="*/ 0 h 14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206" h="143692">
                <a:moveTo>
                  <a:pt x="0" y="143692"/>
                </a:moveTo>
                <a:cubicBezTo>
                  <a:pt x="17417" y="134983"/>
                  <a:pt x="35554" y="127585"/>
                  <a:pt x="52252" y="117566"/>
                </a:cubicBezTo>
                <a:cubicBezTo>
                  <a:pt x="164544" y="50191"/>
                  <a:pt x="90992" y="78527"/>
                  <a:pt x="169818" y="52252"/>
                </a:cubicBezTo>
                <a:cubicBezTo>
                  <a:pt x="182881" y="43543"/>
                  <a:pt x="194660" y="32502"/>
                  <a:pt x="209006" y="26126"/>
                </a:cubicBezTo>
                <a:cubicBezTo>
                  <a:pt x="234171" y="14941"/>
                  <a:pt x="287383" y="0"/>
                  <a:pt x="287383" y="0"/>
                </a:cubicBezTo>
                <a:cubicBezTo>
                  <a:pt x="309155" y="4354"/>
                  <a:pt x="331909" y="5267"/>
                  <a:pt x="352698" y="13063"/>
                </a:cubicBezTo>
                <a:cubicBezTo>
                  <a:pt x="367398" y="18576"/>
                  <a:pt x="376208" y="38364"/>
                  <a:pt x="391886" y="39189"/>
                </a:cubicBezTo>
                <a:lnTo>
                  <a:pt x="600892" y="26126"/>
                </a:lnTo>
                <a:cubicBezTo>
                  <a:pt x="649317" y="9984"/>
                  <a:pt x="627764" y="19221"/>
                  <a:pt x="666206" y="0"/>
                </a:cubicBezTo>
              </a:path>
            </a:pathLst>
          </a:cu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438400" y="28310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752600" y="3124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895600" y="5791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733800" y="1229380"/>
            <a:ext cx="96532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Simulation</a:t>
            </a:r>
          </a:p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&amp; Fitting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800600" y="1295400"/>
            <a:ext cx="142442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Parameters </a:t>
            </a:r>
          </a:p>
          <a:p>
            <a:r>
              <a:rPr lang="en-US" sz="1400" i="1" dirty="0" smtClean="0">
                <a:solidFill>
                  <a:srgbClr val="FF0000"/>
                </a:solidFill>
              </a:rPr>
              <a:t>of network aging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581400" y="3667780"/>
            <a:ext cx="111678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Fitting </a:t>
            </a:r>
          </a:p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observations</a:t>
            </a:r>
            <a:endParaRPr lang="en-US" sz="1400" i="1" dirty="0">
              <a:solidFill>
                <a:srgbClr val="FF0000"/>
              </a:solidFill>
            </a:endParaRPr>
          </a:p>
        </p:txBody>
      </p:sp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4953000" y="1752600"/>
          <a:ext cx="912813" cy="357188"/>
        </p:xfrm>
        <a:graphic>
          <a:graphicData uri="http://schemas.openxmlformats.org/presentationml/2006/ole">
            <p:oleObj spid="_x0000_s25603" name="Equation" r:id="rId4" imgW="634680" imgH="253800" progId="Equation.3">
              <p:embed/>
            </p:oleObj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4724400" y="2286000"/>
            <a:ext cx="1066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Comparison</a:t>
            </a:r>
          </a:p>
        </p:txBody>
      </p:sp>
      <p:sp>
        <p:nvSpPr>
          <p:cNvPr id="101" name="Right Arrow 100"/>
          <p:cNvSpPr/>
          <p:nvPr/>
        </p:nvSpPr>
        <p:spPr>
          <a:xfrm>
            <a:off x="3733800" y="3505200"/>
            <a:ext cx="914400" cy="228600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 rot="10800000">
            <a:off x="2819400" y="2667000"/>
            <a:ext cx="2743200" cy="304800"/>
          </a:xfrm>
          <a:custGeom>
            <a:avLst/>
            <a:gdLst>
              <a:gd name="connsiteX0" fmla="*/ 0 w 666206"/>
              <a:gd name="connsiteY0" fmla="*/ 143692 h 143692"/>
              <a:gd name="connsiteX1" fmla="*/ 52252 w 666206"/>
              <a:gd name="connsiteY1" fmla="*/ 117566 h 143692"/>
              <a:gd name="connsiteX2" fmla="*/ 169818 w 666206"/>
              <a:gd name="connsiteY2" fmla="*/ 52252 h 143692"/>
              <a:gd name="connsiteX3" fmla="*/ 209006 w 666206"/>
              <a:gd name="connsiteY3" fmla="*/ 26126 h 143692"/>
              <a:gd name="connsiteX4" fmla="*/ 287383 w 666206"/>
              <a:gd name="connsiteY4" fmla="*/ 0 h 143692"/>
              <a:gd name="connsiteX5" fmla="*/ 352698 w 666206"/>
              <a:gd name="connsiteY5" fmla="*/ 13063 h 143692"/>
              <a:gd name="connsiteX6" fmla="*/ 391886 w 666206"/>
              <a:gd name="connsiteY6" fmla="*/ 39189 h 143692"/>
              <a:gd name="connsiteX7" fmla="*/ 600892 w 666206"/>
              <a:gd name="connsiteY7" fmla="*/ 26126 h 143692"/>
              <a:gd name="connsiteX8" fmla="*/ 666206 w 666206"/>
              <a:gd name="connsiteY8" fmla="*/ 0 h 14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206" h="143692">
                <a:moveTo>
                  <a:pt x="0" y="143692"/>
                </a:moveTo>
                <a:cubicBezTo>
                  <a:pt x="17417" y="134983"/>
                  <a:pt x="35554" y="127585"/>
                  <a:pt x="52252" y="117566"/>
                </a:cubicBezTo>
                <a:cubicBezTo>
                  <a:pt x="164544" y="50191"/>
                  <a:pt x="90992" y="78527"/>
                  <a:pt x="169818" y="52252"/>
                </a:cubicBezTo>
                <a:cubicBezTo>
                  <a:pt x="182881" y="43543"/>
                  <a:pt x="194660" y="32502"/>
                  <a:pt x="209006" y="26126"/>
                </a:cubicBezTo>
                <a:cubicBezTo>
                  <a:pt x="234171" y="14941"/>
                  <a:pt x="287383" y="0"/>
                  <a:pt x="287383" y="0"/>
                </a:cubicBezTo>
                <a:cubicBezTo>
                  <a:pt x="309155" y="4354"/>
                  <a:pt x="331909" y="5267"/>
                  <a:pt x="352698" y="13063"/>
                </a:cubicBezTo>
                <a:cubicBezTo>
                  <a:pt x="367398" y="18576"/>
                  <a:pt x="376208" y="38364"/>
                  <a:pt x="391886" y="39189"/>
                </a:cubicBezTo>
                <a:lnTo>
                  <a:pt x="600892" y="26126"/>
                </a:lnTo>
                <a:cubicBezTo>
                  <a:pt x="649317" y="9984"/>
                  <a:pt x="627764" y="19221"/>
                  <a:pt x="666206" y="0"/>
                </a:cubicBezTo>
              </a:path>
            </a:pathLst>
          </a:cu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6019800" y="2462212"/>
          <a:ext cx="912813" cy="357188"/>
        </p:xfrm>
        <a:graphic>
          <a:graphicData uri="http://schemas.openxmlformats.org/presentationml/2006/ole">
            <p:oleObj spid="_x0000_s25604" name="Equation" r:id="rId5" imgW="634680" imgH="253800" progId="Equation.3">
              <p:embed/>
            </p:oleObj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6019800" y="2843212"/>
          <a:ext cx="1735138" cy="357188"/>
        </p:xfrm>
        <a:graphic>
          <a:graphicData uri="http://schemas.openxmlformats.org/presentationml/2006/ole">
            <p:oleObj spid="_x0000_s25605" name="Equation" r:id="rId6" imgW="1206360" imgH="253800" progId="Equation.3">
              <p:embed/>
            </p:oleObj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6019800" y="2090737"/>
          <a:ext cx="1149350" cy="338138"/>
        </p:xfrm>
        <a:graphic>
          <a:graphicData uri="http://schemas.openxmlformats.org/presentationml/2006/ole">
            <p:oleObj spid="_x0000_s25606" name="Equation" r:id="rId7" imgW="799920" imgH="241200" progId="Equation.3">
              <p:embed/>
            </p:oleObj>
          </a:graphicData>
        </a:graphic>
      </p:graphicFrame>
      <p:sp>
        <p:nvSpPr>
          <p:cNvPr id="112" name="Left Brace 111"/>
          <p:cNvSpPr/>
          <p:nvPr/>
        </p:nvSpPr>
        <p:spPr>
          <a:xfrm>
            <a:off x="5638800" y="2209800"/>
            <a:ext cx="304800" cy="838200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3200400" y="2590800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Re-adjust parameters</a:t>
            </a:r>
            <a:endParaRPr lang="en-US" sz="1200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2590800" y="2009001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33400" y="685800"/>
            <a:ext cx="1329447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y1, y2, y3, …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6345" y="828245"/>
            <a:ext cx="1119534" cy="1025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err="1" smtClean="0"/>
              <a:t>Subnetwork</a:t>
            </a:r>
            <a:r>
              <a:rPr lang="en-US" sz="1200" b="1" dirty="0" smtClean="0"/>
              <a:t> Y</a:t>
            </a:r>
            <a:endParaRPr lang="en-US" sz="1200" b="1" dirty="0"/>
          </a:p>
        </p:txBody>
      </p:sp>
      <p:sp>
        <p:nvSpPr>
          <p:cNvPr id="29" name="Oval 28"/>
          <p:cNvSpPr/>
          <p:nvPr/>
        </p:nvSpPr>
        <p:spPr>
          <a:xfrm>
            <a:off x="533400" y="1752600"/>
            <a:ext cx="1329447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x1, x2, x3, …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9" idx="0"/>
            <a:endCxn id="27" idx="4"/>
          </p:cNvCxnSpPr>
          <p:nvPr/>
        </p:nvCxnSpPr>
        <p:spPr>
          <a:xfrm rot="5400000" flipH="1" flipV="1">
            <a:off x="1045724" y="1600200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5800" y="1954808"/>
            <a:ext cx="1049563" cy="1025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err="1" smtClean="0"/>
              <a:t>Subnetwork</a:t>
            </a:r>
            <a:r>
              <a:rPr lang="en-US" sz="1200" b="1" dirty="0" smtClean="0"/>
              <a:t> X</a:t>
            </a:r>
            <a:endParaRPr lang="en-US" sz="1200" b="1" dirty="0"/>
          </a:p>
        </p:txBody>
      </p:sp>
      <p:grpSp>
        <p:nvGrpSpPr>
          <p:cNvPr id="2" name="Group 56"/>
          <p:cNvGrpSpPr/>
          <p:nvPr/>
        </p:nvGrpSpPr>
        <p:grpSpPr>
          <a:xfrm>
            <a:off x="2604017" y="741402"/>
            <a:ext cx="1371600" cy="734199"/>
            <a:chOff x="4191000" y="990600"/>
            <a:chExt cx="1371600" cy="734199"/>
          </a:xfrm>
        </p:grpSpPr>
        <p:sp>
          <p:nvSpPr>
            <p:cNvPr id="52" name="Rectangle 51"/>
            <p:cNvSpPr/>
            <p:nvPr/>
          </p:nvSpPr>
          <p:spPr>
            <a:xfrm>
              <a:off x="4495800" y="1143000"/>
              <a:ext cx="762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24400" y="990600"/>
              <a:ext cx="26481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/>
                <a:t>Y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24400" y="1447800"/>
              <a:ext cx="26962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 smtClean="0"/>
                <a:t>X</a:t>
              </a:r>
              <a:endParaRPr lang="en-US" sz="1200" b="1" dirty="0"/>
            </a:p>
          </p:txBody>
        </p:sp>
        <p:cxnSp>
          <p:nvCxnSpPr>
            <p:cNvPr id="54" name="Straight Connector 53"/>
            <p:cNvCxnSpPr>
              <a:stCxn id="52" idx="3"/>
            </p:cNvCxnSpPr>
            <p:nvPr/>
          </p:nvCxnSpPr>
          <p:spPr>
            <a:xfrm>
              <a:off x="5257800" y="1371600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191000" y="1371600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57"/>
          <p:cNvGrpSpPr/>
          <p:nvPr/>
        </p:nvGrpSpPr>
        <p:grpSpPr>
          <a:xfrm>
            <a:off x="609600" y="3124200"/>
            <a:ext cx="1371600" cy="734199"/>
            <a:chOff x="4191000" y="990600"/>
            <a:chExt cx="1371600" cy="734199"/>
          </a:xfrm>
        </p:grpSpPr>
        <p:sp>
          <p:nvSpPr>
            <p:cNvPr id="59" name="Rectangle 58"/>
            <p:cNvSpPr/>
            <p:nvPr/>
          </p:nvSpPr>
          <p:spPr>
            <a:xfrm>
              <a:off x="4495800" y="1143000"/>
              <a:ext cx="762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724400" y="990600"/>
              <a:ext cx="26481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/>
                <a:t>Y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24400" y="1447800"/>
              <a:ext cx="26962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 smtClean="0"/>
                <a:t>X</a:t>
              </a:r>
              <a:endParaRPr lang="en-US" sz="1200" b="1" dirty="0"/>
            </a:p>
          </p:txBody>
        </p:sp>
        <p:cxnSp>
          <p:nvCxnSpPr>
            <p:cNvPr id="63" name="Straight Connector 62"/>
            <p:cNvCxnSpPr>
              <a:stCxn id="59" idx="3"/>
            </p:cNvCxnSpPr>
            <p:nvPr/>
          </p:nvCxnSpPr>
          <p:spPr>
            <a:xfrm>
              <a:off x="5257800" y="1371600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191000" y="1371600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2859384" y="1856601"/>
            <a:ext cx="26481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276600" y="1856601"/>
            <a:ext cx="26962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rtlCol="0">
            <a:spAutoFit/>
          </a:bodyPr>
          <a:lstStyle/>
          <a:p>
            <a:r>
              <a:rPr lang="en-US" sz="1200" b="1" dirty="0" smtClean="0"/>
              <a:t>X</a:t>
            </a:r>
            <a:endParaRPr lang="en-US" sz="1200" b="1" dirty="0"/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1260694" y="3401199"/>
            <a:ext cx="2405" cy="1802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02"/>
          <p:cNvGrpSpPr/>
          <p:nvPr/>
        </p:nvGrpSpPr>
        <p:grpSpPr>
          <a:xfrm>
            <a:off x="2604017" y="2380050"/>
            <a:ext cx="1676400" cy="1038999"/>
            <a:chOff x="4495800" y="2286000"/>
            <a:chExt cx="1676400" cy="1038999"/>
          </a:xfrm>
        </p:grpSpPr>
        <p:sp>
          <p:nvSpPr>
            <p:cNvPr id="83" name="Rectangle 82"/>
            <p:cNvSpPr/>
            <p:nvPr/>
          </p:nvSpPr>
          <p:spPr>
            <a:xfrm>
              <a:off x="4800600" y="2486799"/>
              <a:ext cx="1066800" cy="3326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81600" y="2286000"/>
              <a:ext cx="26481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/>
                <a:t>Y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800600" y="2819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495800" y="2819400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867400" y="2819400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181600" y="2667000"/>
              <a:ext cx="26962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 smtClean="0"/>
                <a:t>X</a:t>
              </a:r>
              <a:endParaRPr lang="en-US" sz="12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92984" y="3048000"/>
              <a:ext cx="26481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/>
                <a:t>Y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10200" y="3048000"/>
              <a:ext cx="26962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 smtClean="0"/>
                <a:t>X</a:t>
              </a:r>
              <a:endParaRPr lang="en-US" sz="12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423153" y="316468"/>
            <a:ext cx="15236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(A) Gene </a:t>
            </a:r>
            <a:r>
              <a:rPr lang="en-US" sz="1400" b="1" dirty="0"/>
              <a:t>N</a:t>
            </a:r>
            <a:r>
              <a:rPr lang="en-US" sz="1400" b="1" dirty="0" smtClean="0"/>
              <a:t>etwork</a:t>
            </a:r>
            <a:endParaRPr lang="en-US" sz="1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57200" y="2743200"/>
            <a:ext cx="170649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(B) Reliability Model</a:t>
            </a:r>
            <a:endParaRPr 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438400" y="316468"/>
            <a:ext cx="23391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(C) Equivalent</a:t>
            </a:r>
            <a:r>
              <a:rPr lang="en-US" sz="1400" b="1" dirty="0" smtClean="0"/>
              <a:t> Circuit Models</a:t>
            </a:r>
            <a:endParaRPr 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833785" y="762000"/>
            <a:ext cx="17914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Parallel Configuration</a:t>
            </a:r>
            <a:endParaRPr 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3886200" y="1676400"/>
            <a:ext cx="165549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Serial Configuration</a:t>
            </a:r>
            <a:endParaRPr lang="en-US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038600" y="2485425"/>
            <a:ext cx="77894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Mixture</a:t>
            </a:r>
            <a:endParaRPr lang="en-US" sz="1400" b="1" dirty="0"/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590800" y="3476025"/>
          <a:ext cx="3505200" cy="257775"/>
        </p:xfrm>
        <a:graphic>
          <a:graphicData uri="http://schemas.openxmlformats.org/presentationml/2006/ole">
            <p:oleObj spid="_x0000_s24578" name="Equation" r:id="rId3" imgW="2540000" imgH="177800" progId="Equation.3">
              <p:embed/>
            </p:oleObj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3733800" y="1170903"/>
          <a:ext cx="2438400" cy="353097"/>
        </p:xfrm>
        <a:graphic>
          <a:graphicData uri="http://schemas.openxmlformats.org/presentationml/2006/ole">
            <p:oleObj spid="_x0000_s24579" name="Equation" r:id="rId4" imgW="1650960" imgH="228600" progId="Equation.3">
              <p:embed/>
            </p:oleObj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3962400" y="1981200"/>
          <a:ext cx="1050926" cy="282809"/>
        </p:xfrm>
        <a:graphic>
          <a:graphicData uri="http://schemas.openxmlformats.org/presentationml/2006/ole">
            <p:oleObj spid="_x0000_s24580" name="Equation" r:id="rId5" imgW="698500" imgH="177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PVERSION" val="5"/>
  <p:tag name="TPFULLVERSION" val="5.1.0.2296"/>
  <p:tag name="PPTVERSION" val="12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321</Words>
  <Application>Microsoft Macintosh PowerPoint</Application>
  <PresentationFormat>On-screen Show (4:3)</PresentationFormat>
  <Paragraphs>104</Paragraphs>
  <Slides>4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Equation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hqin</dc:creator>
  <cp:lastModifiedBy>Hong Qin</cp:lastModifiedBy>
  <cp:revision>118</cp:revision>
  <dcterms:created xsi:type="dcterms:W3CDTF">2013-09-25T14:52:10Z</dcterms:created>
  <dcterms:modified xsi:type="dcterms:W3CDTF">2013-09-25T14:56:04Z</dcterms:modified>
</cp:coreProperties>
</file>