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73B7F-167D-6E46-AA54-D02BEA5B7381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0AA06-BFAD-0047-933F-AEB6A631D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Times New Roman" charset="0"/>
                <a:ea typeface="宋体" charset="-122"/>
                <a:cs typeface="宋体" charset="-122"/>
              </a:rPr>
              <a:t> Prediction of our hypothesis, the effect of network robustness on the rate of aging </a:t>
            </a:r>
            <a:r>
              <a:rPr lang="en-US" i="1" dirty="0">
                <a:solidFill>
                  <a:schemeClr val="bg2"/>
                </a:solidFill>
                <a:latin typeface="Times New Roman" charset="0"/>
                <a:ea typeface="宋体" charset="-122"/>
                <a:cs typeface="宋体" charset="-122"/>
              </a:rPr>
              <a:t>G</a:t>
            </a:r>
            <a:r>
              <a:rPr lang="en-US" dirty="0">
                <a:solidFill>
                  <a:schemeClr val="bg2"/>
                </a:solidFill>
                <a:latin typeface="Times New Roman" charset="0"/>
                <a:ea typeface="宋体" charset="-122"/>
                <a:cs typeface="宋体" charset="-122"/>
              </a:rPr>
              <a:t>, is shown by changes of the </a:t>
            </a:r>
            <a:r>
              <a:rPr lang="en-US" dirty="0" err="1">
                <a:solidFill>
                  <a:schemeClr val="bg2"/>
                </a:solidFill>
                <a:latin typeface="Times New Roman" charset="0"/>
                <a:ea typeface="宋体" charset="-122"/>
                <a:cs typeface="宋体" charset="-122"/>
              </a:rPr>
              <a:t>Gompertz</a:t>
            </a:r>
            <a:r>
              <a:rPr lang="en-US" dirty="0">
                <a:solidFill>
                  <a:schemeClr val="bg2"/>
                </a:solidFill>
                <a:latin typeface="Times New Roman" charset="0"/>
                <a:ea typeface="宋体" charset="-122"/>
                <a:cs typeface="宋体" charset="-122"/>
              </a:rPr>
              <a:t> survival curves. Increased robustness leads to larger </a:t>
            </a:r>
            <a:r>
              <a:rPr lang="en-US" i="1" dirty="0">
                <a:solidFill>
                  <a:schemeClr val="bg2"/>
                </a:solidFill>
                <a:latin typeface="Times New Roman" charset="0"/>
                <a:ea typeface="宋体" charset="-122"/>
                <a:cs typeface="宋体" charset="-122"/>
              </a:rPr>
              <a:t>G</a:t>
            </a:r>
            <a:r>
              <a:rPr lang="en-US" dirty="0">
                <a:solidFill>
                  <a:schemeClr val="bg2"/>
                </a:solidFill>
                <a:latin typeface="Times New Roman" charset="0"/>
                <a:ea typeface="宋体" charset="-122"/>
                <a:cs typeface="宋体" charset="-122"/>
              </a:rPr>
              <a:t> and faster aging, shown by the sharper transition of the dying off phase, whereas decreased robustness leads to smaller </a:t>
            </a:r>
            <a:r>
              <a:rPr lang="en-US" i="1" dirty="0">
                <a:solidFill>
                  <a:schemeClr val="bg2"/>
                </a:solidFill>
                <a:latin typeface="Times New Roman" charset="0"/>
                <a:ea typeface="宋体" charset="-122"/>
                <a:cs typeface="宋体" charset="-122"/>
              </a:rPr>
              <a:t>G</a:t>
            </a:r>
            <a:r>
              <a:rPr lang="en-US" dirty="0">
                <a:solidFill>
                  <a:schemeClr val="bg2"/>
                </a:solidFill>
                <a:latin typeface="Times New Roman" charset="0"/>
                <a:ea typeface="宋体" charset="-122"/>
                <a:cs typeface="宋体" charset="-122"/>
              </a:rPr>
              <a:t> and slower aging, shown by the slower dying off phase. For illustration purposes, the average life spans are unchanged</a:t>
            </a:r>
            <a:r>
              <a:rPr lang="en-US" sz="1100" dirty="0">
                <a:solidFill>
                  <a:schemeClr val="bg2"/>
                </a:solidFill>
                <a:latin typeface="Times New Roman" charset="0"/>
                <a:ea typeface="宋体" charset="-122"/>
                <a:cs typeface="宋体" charset="-122"/>
              </a:rPr>
              <a:t>. </a:t>
            </a:r>
            <a:endParaRPr lang="en-US" dirty="0">
              <a:solidFill>
                <a:schemeClr val="bg2"/>
              </a:solidFill>
              <a:latin typeface="Times New Roman" charset="0"/>
              <a:ea typeface="宋体" charset="-122"/>
              <a:cs typeface="宋体" charset="-122"/>
            </a:endParaRPr>
          </a:p>
          <a:p>
            <a:endParaRPr lang="en-US" dirty="0">
              <a:latin typeface="Times New Roman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73FFDA-A252-B046-95BB-85B0136B2056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D896-A6DD-46BD-973B-5EED99CD970C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68CA-4A7A-4327-BC57-67025909F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D896-A6DD-46BD-973B-5EED99CD970C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68CA-4A7A-4327-BC57-67025909F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D896-A6DD-46BD-973B-5EED99CD970C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68CA-4A7A-4327-BC57-67025909F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D896-A6DD-46BD-973B-5EED99CD970C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68CA-4A7A-4327-BC57-67025909F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D896-A6DD-46BD-973B-5EED99CD970C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68CA-4A7A-4327-BC57-67025909F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D896-A6DD-46BD-973B-5EED99CD970C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68CA-4A7A-4327-BC57-67025909F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D896-A6DD-46BD-973B-5EED99CD970C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68CA-4A7A-4327-BC57-67025909F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D896-A6DD-46BD-973B-5EED99CD970C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68CA-4A7A-4327-BC57-67025909F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D896-A6DD-46BD-973B-5EED99CD970C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68CA-4A7A-4327-BC57-67025909F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D896-A6DD-46BD-973B-5EED99CD970C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68CA-4A7A-4327-BC57-67025909F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D896-A6DD-46BD-973B-5EED99CD970C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68CA-4A7A-4327-BC57-67025909F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4D896-A6DD-46BD-973B-5EED99CD970C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F68CA-4A7A-4327-BC57-67025909F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of the network model of cellular aging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2775" name="Picture 7" descr="Gchan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6388" y="1609725"/>
            <a:ext cx="5627687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776" name="AutoShape 2"/>
          <p:cNvCxnSpPr>
            <a:cxnSpLocks noChangeShapeType="1"/>
          </p:cNvCxnSpPr>
          <p:nvPr/>
        </p:nvCxnSpPr>
        <p:spPr bwMode="auto">
          <a:xfrm flipH="1">
            <a:off x="3286125" y="2844800"/>
            <a:ext cx="385764" cy="330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2778" name="AutoShape 4"/>
          <p:cNvCxnSpPr>
            <a:cxnSpLocks noChangeShapeType="1"/>
          </p:cNvCxnSpPr>
          <p:nvPr/>
        </p:nvCxnSpPr>
        <p:spPr bwMode="auto">
          <a:xfrm flipV="1">
            <a:off x="4259263" y="2270126"/>
            <a:ext cx="447675" cy="14604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2773" name="TextBox 8"/>
          <p:cNvSpPr txBox="1">
            <a:spLocks noChangeArrowheads="1"/>
          </p:cNvSpPr>
          <p:nvPr/>
        </p:nvSpPr>
        <p:spPr bwMode="auto">
          <a:xfrm>
            <a:off x="4724400" y="1828800"/>
            <a:ext cx="13987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Increased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Robustness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2438400" y="3200400"/>
            <a:ext cx="13987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Decreased 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R</a:t>
            </a:r>
            <a:r>
              <a:rPr lang="en-US" sz="2000" b="1" dirty="0" smtClean="0">
                <a:solidFill>
                  <a:srgbClr val="0070C0"/>
                </a:solidFill>
              </a:rPr>
              <a:t>obustness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92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Prediction of the network model of cellular aging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qin</dc:creator>
  <cp:lastModifiedBy>hqin</cp:lastModifiedBy>
  <cp:revision>6</cp:revision>
  <dcterms:created xsi:type="dcterms:W3CDTF">2012-07-20T17:24:09Z</dcterms:created>
  <dcterms:modified xsi:type="dcterms:W3CDTF">2012-07-20T19:32:01Z</dcterms:modified>
</cp:coreProperties>
</file>