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jpeg" ContentType="image/jpeg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6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8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F1ED7-6289-F844-ACE6-4DE4E470ED04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5B56E-0181-924A-A3A9-7D3C652A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63090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37E10-F807-B943-A646-04F932B7A71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37E10-F807-B943-A646-04F932B7A71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47DA-3830-473B-AE38-6154BF7CB4AA}" type="datetimeFigureOut">
              <a:rPr lang="en-US" smtClean="0"/>
              <a:pPr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02C4D-323A-4F91-A6FE-8A9A72193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01"/>
          <p:cNvGrpSpPr/>
          <p:nvPr/>
        </p:nvGrpSpPr>
        <p:grpSpPr>
          <a:xfrm>
            <a:off x="3581400" y="827737"/>
            <a:ext cx="2590800" cy="772463"/>
            <a:chOff x="3352800" y="914400"/>
            <a:chExt cx="4472691" cy="1630755"/>
          </a:xfrm>
        </p:grpSpPr>
        <p:grpSp>
          <p:nvGrpSpPr>
            <p:cNvPr id="31" name="Group 47"/>
            <p:cNvGrpSpPr/>
            <p:nvPr/>
          </p:nvGrpSpPr>
          <p:grpSpPr>
            <a:xfrm>
              <a:off x="3394896" y="914400"/>
              <a:ext cx="2457350" cy="552287"/>
              <a:chOff x="4080696" y="533400"/>
              <a:chExt cx="2457350" cy="552287"/>
            </a:xfrm>
          </p:grpSpPr>
          <p:sp>
            <p:nvSpPr>
              <p:cNvPr id="213" name="Oval 24"/>
              <p:cNvSpPr>
                <a:spLocks noChangeArrowheads="1"/>
              </p:cNvSpPr>
              <p:nvPr/>
            </p:nvSpPr>
            <p:spPr bwMode="auto">
              <a:xfrm>
                <a:off x="4080696" y="580906"/>
                <a:ext cx="221003" cy="2743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419600" y="533400"/>
                <a:ext cx="2118446" cy="55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Essential Gene</a:t>
                </a:r>
                <a:endParaRPr lang="en-US" sz="1100" dirty="0"/>
              </a:p>
            </p:txBody>
          </p:sp>
        </p:grpSp>
        <p:grpSp>
          <p:nvGrpSpPr>
            <p:cNvPr id="12320" name="Group 50"/>
            <p:cNvGrpSpPr/>
            <p:nvPr/>
          </p:nvGrpSpPr>
          <p:grpSpPr>
            <a:xfrm>
              <a:off x="3394895" y="1307068"/>
              <a:ext cx="3115098" cy="552287"/>
              <a:chOff x="4080695" y="926068"/>
              <a:chExt cx="3115098" cy="552287"/>
            </a:xfrm>
          </p:grpSpPr>
          <p:sp>
            <p:nvSpPr>
              <p:cNvPr id="211" name="Oval 27"/>
              <p:cNvSpPr>
                <a:spLocks noChangeArrowheads="1"/>
              </p:cNvSpPr>
              <p:nvPr/>
            </p:nvSpPr>
            <p:spPr bwMode="auto">
              <a:xfrm>
                <a:off x="4080695" y="973574"/>
                <a:ext cx="221004" cy="274319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448534" y="926068"/>
                <a:ext cx="2747259" cy="55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Nonessential Gene</a:t>
                </a:r>
                <a:endParaRPr lang="en-US" sz="1100" dirty="0"/>
              </a:p>
            </p:txBody>
          </p:sp>
        </p:grpSp>
        <p:grpSp>
          <p:nvGrpSpPr>
            <p:cNvPr id="12321" name="Group 53"/>
            <p:cNvGrpSpPr/>
            <p:nvPr/>
          </p:nvGrpSpPr>
          <p:grpSpPr>
            <a:xfrm>
              <a:off x="3352800" y="1992868"/>
              <a:ext cx="4472691" cy="552287"/>
              <a:chOff x="4008120" y="1295400"/>
              <a:chExt cx="4472691" cy="552287"/>
            </a:xfrm>
          </p:grpSpPr>
          <p:cxnSp>
            <p:nvCxnSpPr>
              <p:cNvPr id="20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4008120" y="1480066"/>
                <a:ext cx="3657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210" name="TextBox 209"/>
              <p:cNvSpPr txBox="1"/>
              <p:nvPr/>
            </p:nvSpPr>
            <p:spPr>
              <a:xfrm>
                <a:off x="4495798" y="1295400"/>
                <a:ext cx="3985013" cy="55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Interactions that do no affect aging</a:t>
                </a:r>
                <a:endParaRPr lang="en-US" sz="1100" dirty="0"/>
              </a:p>
            </p:txBody>
          </p:sp>
        </p:grpSp>
        <p:grpSp>
          <p:nvGrpSpPr>
            <p:cNvPr id="12322" name="Group 56"/>
            <p:cNvGrpSpPr/>
            <p:nvPr/>
          </p:nvGrpSpPr>
          <p:grpSpPr>
            <a:xfrm>
              <a:off x="3352800" y="1688068"/>
              <a:ext cx="3814940" cy="552288"/>
              <a:chOff x="4008120" y="1600200"/>
              <a:chExt cx="3814940" cy="552288"/>
            </a:xfrm>
          </p:grpSpPr>
          <p:cxnSp>
            <p:nvCxnSpPr>
              <p:cNvPr id="207" name="Straight Connector 37"/>
              <p:cNvCxnSpPr>
                <a:cxnSpLocks noChangeShapeType="1"/>
              </p:cNvCxnSpPr>
              <p:nvPr/>
            </p:nvCxnSpPr>
            <p:spPr bwMode="auto">
              <a:xfrm rot="10800000">
                <a:off x="4008120" y="1784866"/>
                <a:ext cx="3657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08" name="TextBox 207"/>
              <p:cNvSpPr txBox="1"/>
              <p:nvPr/>
            </p:nvSpPr>
            <p:spPr>
              <a:xfrm>
                <a:off x="4495797" y="1600200"/>
                <a:ext cx="3327263" cy="55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Interactions that affect aging</a:t>
                </a:r>
                <a:endParaRPr lang="en-US" sz="1100" dirty="0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2971800" y="3377623"/>
            <a:ext cx="3280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An Equivalent Reliability Block Model </a:t>
            </a:r>
          </a:p>
          <a:p>
            <a:pPr algn="ctr"/>
            <a:r>
              <a:rPr lang="en-US" sz="1600" dirty="0" smtClean="0"/>
              <a:t>with Stochastic Components </a:t>
            </a:r>
            <a:endParaRPr lang="en-US" sz="16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971800" y="2667000"/>
            <a:ext cx="26965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 </a:t>
            </a:r>
            <a:r>
              <a:rPr lang="en-US" sz="1600" dirty="0"/>
              <a:t>F</a:t>
            </a:r>
            <a:r>
              <a:rPr lang="en-US" sz="1600" dirty="0" smtClean="0"/>
              <a:t>our-Modular Network with </a:t>
            </a:r>
          </a:p>
          <a:p>
            <a:pPr algn="ctr"/>
            <a:r>
              <a:rPr lang="en-US" sz="1600" dirty="0" smtClean="0"/>
              <a:t>Stochastic Interactions</a:t>
            </a:r>
            <a:endParaRPr lang="en-US" sz="1600" dirty="0"/>
          </a:p>
        </p:txBody>
      </p:sp>
      <p:grpSp>
        <p:nvGrpSpPr>
          <p:cNvPr id="12333" name="Group 12332"/>
          <p:cNvGrpSpPr/>
          <p:nvPr/>
        </p:nvGrpSpPr>
        <p:grpSpPr>
          <a:xfrm>
            <a:off x="914400" y="3962399"/>
            <a:ext cx="3581400" cy="1066801"/>
            <a:chOff x="685800" y="4492823"/>
            <a:chExt cx="4191000" cy="1298377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685800" y="4562475"/>
              <a:ext cx="1190781" cy="1228725"/>
              <a:chOff x="7813" y="4359"/>
              <a:chExt cx="2124" cy="914"/>
            </a:xfrm>
          </p:grpSpPr>
          <p:cxnSp>
            <p:nvCxnSpPr>
              <p:cNvPr id="12316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3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31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33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29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33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27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32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7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25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32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cxnSp>
              <p:nvCxnSpPr>
                <p:cNvPr id="12323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24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2318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8" name="Group 2"/>
            <p:cNvGrpSpPr>
              <a:grpSpLocks/>
            </p:cNvGrpSpPr>
            <p:nvPr/>
          </p:nvGrpSpPr>
          <p:grpSpPr bwMode="auto">
            <a:xfrm>
              <a:off x="1709738" y="4562475"/>
              <a:ext cx="1190781" cy="1228725"/>
              <a:chOff x="7813" y="4359"/>
              <a:chExt cx="2124" cy="914"/>
            </a:xfrm>
          </p:grpSpPr>
          <p:cxnSp>
            <p:nvCxnSpPr>
              <p:cNvPr id="12299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10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14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31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11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12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31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12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10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3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13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08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30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cxnSp>
              <p:nvCxnSpPr>
                <p:cNvPr id="12306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07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2301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Group 2"/>
            <p:cNvGrpSpPr>
              <a:grpSpLocks/>
            </p:cNvGrpSpPr>
            <p:nvPr/>
          </p:nvGrpSpPr>
          <p:grpSpPr bwMode="auto">
            <a:xfrm>
              <a:off x="2714781" y="4562475"/>
              <a:ext cx="1190781" cy="1228725"/>
              <a:chOff x="7813" y="4359"/>
              <a:chExt cx="2124" cy="914"/>
            </a:xfrm>
          </p:grpSpPr>
          <p:cxnSp>
            <p:nvCxnSpPr>
              <p:cNvPr id="120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8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19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35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3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20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33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3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21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31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3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22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9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3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cxnSp>
              <p:nvCxnSpPr>
                <p:cNvPr id="127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8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22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24" name="Group 2"/>
            <p:cNvGrpSpPr>
              <a:grpSpLocks/>
            </p:cNvGrpSpPr>
            <p:nvPr/>
          </p:nvGrpSpPr>
          <p:grpSpPr bwMode="auto">
            <a:xfrm>
              <a:off x="3686019" y="4562475"/>
              <a:ext cx="1190781" cy="1228725"/>
              <a:chOff x="7813" y="4359"/>
              <a:chExt cx="2124" cy="914"/>
            </a:xfrm>
          </p:grpSpPr>
          <p:cxnSp>
            <p:nvCxnSpPr>
              <p:cNvPr id="172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25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26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87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8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27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85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8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28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83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8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29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81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8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00"/>
                  </a:p>
                </p:txBody>
              </p:sp>
            </p:grpSp>
            <p:cxnSp>
              <p:nvCxnSpPr>
                <p:cNvPr id="179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0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74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90" name="TextBox 91"/>
            <p:cNvSpPr txBox="1">
              <a:spLocks noChangeArrowheads="1"/>
            </p:cNvSpPr>
            <p:nvPr/>
          </p:nvSpPr>
          <p:spPr bwMode="auto">
            <a:xfrm>
              <a:off x="1219200" y="4492823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1" name="TextBox 91"/>
            <p:cNvSpPr txBox="1">
              <a:spLocks noChangeArrowheads="1"/>
            </p:cNvSpPr>
            <p:nvPr/>
          </p:nvSpPr>
          <p:spPr bwMode="auto">
            <a:xfrm>
              <a:off x="1219200" y="4797623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2" name="TextBox 91"/>
            <p:cNvSpPr txBox="1">
              <a:spLocks noChangeArrowheads="1"/>
            </p:cNvSpPr>
            <p:nvPr/>
          </p:nvSpPr>
          <p:spPr bwMode="auto">
            <a:xfrm>
              <a:off x="1219200" y="5105401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3" name="TextBox 91"/>
            <p:cNvSpPr txBox="1">
              <a:spLocks noChangeArrowheads="1"/>
            </p:cNvSpPr>
            <p:nvPr/>
          </p:nvSpPr>
          <p:spPr bwMode="auto">
            <a:xfrm>
              <a:off x="1219200" y="5483423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4" name="TextBox 91"/>
            <p:cNvSpPr txBox="1">
              <a:spLocks noChangeArrowheads="1"/>
            </p:cNvSpPr>
            <p:nvPr/>
          </p:nvSpPr>
          <p:spPr bwMode="auto">
            <a:xfrm>
              <a:off x="2227448" y="5486400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5" name="TextBox 91"/>
            <p:cNvSpPr txBox="1">
              <a:spLocks noChangeArrowheads="1"/>
            </p:cNvSpPr>
            <p:nvPr/>
          </p:nvSpPr>
          <p:spPr bwMode="auto">
            <a:xfrm>
              <a:off x="2209799" y="5105401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6" name="TextBox 91"/>
            <p:cNvSpPr txBox="1">
              <a:spLocks noChangeArrowheads="1"/>
            </p:cNvSpPr>
            <p:nvPr/>
          </p:nvSpPr>
          <p:spPr bwMode="auto">
            <a:xfrm>
              <a:off x="2209799" y="4800600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7" name="TextBox 91"/>
            <p:cNvSpPr txBox="1">
              <a:spLocks noChangeArrowheads="1"/>
            </p:cNvSpPr>
            <p:nvPr/>
          </p:nvSpPr>
          <p:spPr bwMode="auto">
            <a:xfrm>
              <a:off x="2209799" y="4495800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8" name="TextBox 91"/>
            <p:cNvSpPr txBox="1">
              <a:spLocks noChangeArrowheads="1"/>
            </p:cNvSpPr>
            <p:nvPr/>
          </p:nvSpPr>
          <p:spPr bwMode="auto">
            <a:xfrm>
              <a:off x="3218048" y="4495800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99" name="TextBox 91"/>
            <p:cNvSpPr txBox="1">
              <a:spLocks noChangeArrowheads="1"/>
            </p:cNvSpPr>
            <p:nvPr/>
          </p:nvSpPr>
          <p:spPr bwMode="auto">
            <a:xfrm>
              <a:off x="3218048" y="4797623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00" name="TextBox 91"/>
            <p:cNvSpPr txBox="1">
              <a:spLocks noChangeArrowheads="1"/>
            </p:cNvSpPr>
            <p:nvPr/>
          </p:nvSpPr>
          <p:spPr bwMode="auto">
            <a:xfrm>
              <a:off x="3200400" y="5105401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01" name="TextBox 91"/>
            <p:cNvSpPr txBox="1">
              <a:spLocks noChangeArrowheads="1"/>
            </p:cNvSpPr>
            <p:nvPr/>
          </p:nvSpPr>
          <p:spPr bwMode="auto">
            <a:xfrm>
              <a:off x="3200400" y="5483423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02" name="TextBox 91"/>
            <p:cNvSpPr txBox="1">
              <a:spLocks noChangeArrowheads="1"/>
            </p:cNvSpPr>
            <p:nvPr/>
          </p:nvSpPr>
          <p:spPr bwMode="auto">
            <a:xfrm>
              <a:off x="4208648" y="5486400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03" name="TextBox 91"/>
            <p:cNvSpPr txBox="1">
              <a:spLocks noChangeArrowheads="1"/>
            </p:cNvSpPr>
            <p:nvPr/>
          </p:nvSpPr>
          <p:spPr bwMode="auto">
            <a:xfrm>
              <a:off x="4191001" y="5105401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04" name="TextBox 91"/>
            <p:cNvSpPr txBox="1">
              <a:spLocks noChangeArrowheads="1"/>
            </p:cNvSpPr>
            <p:nvPr/>
          </p:nvSpPr>
          <p:spPr bwMode="auto">
            <a:xfrm>
              <a:off x="4191001" y="4800600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05" name="TextBox 91"/>
            <p:cNvSpPr txBox="1">
              <a:spLocks noChangeArrowheads="1"/>
            </p:cNvSpPr>
            <p:nvPr/>
          </p:nvSpPr>
          <p:spPr bwMode="auto">
            <a:xfrm>
              <a:off x="4191001" y="4495800"/>
              <a:ext cx="121002" cy="26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44220" y="533400"/>
            <a:ext cx="2989580" cy="3124200"/>
            <a:chOff x="609600" y="533400"/>
            <a:chExt cx="2989580" cy="3124200"/>
          </a:xfrm>
        </p:grpSpPr>
        <p:grpSp>
          <p:nvGrpSpPr>
            <p:cNvPr id="15" name="Group 102"/>
            <p:cNvGrpSpPr/>
            <p:nvPr/>
          </p:nvGrpSpPr>
          <p:grpSpPr>
            <a:xfrm>
              <a:off x="2303779" y="1628192"/>
              <a:ext cx="1295401" cy="1094792"/>
              <a:chOff x="2608581" y="2057400"/>
              <a:chExt cx="1353820" cy="1170992"/>
            </a:xfrm>
          </p:grpSpPr>
          <p:sp>
            <p:nvSpPr>
              <p:cNvPr id="87" name="Oval 39"/>
              <p:cNvSpPr>
                <a:spLocks noChangeArrowheads="1"/>
              </p:cNvSpPr>
              <p:nvPr/>
            </p:nvSpPr>
            <p:spPr bwMode="auto">
              <a:xfrm>
                <a:off x="3153828" y="2057400"/>
                <a:ext cx="197866" cy="204953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40"/>
              <p:cNvSpPr>
                <a:spLocks noChangeArrowheads="1"/>
              </p:cNvSpPr>
              <p:nvPr/>
            </p:nvSpPr>
            <p:spPr bwMode="auto">
              <a:xfrm>
                <a:off x="3434262" y="3026285"/>
                <a:ext cx="192547" cy="19926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Oval 42"/>
              <p:cNvSpPr>
                <a:spLocks noChangeArrowheads="1"/>
              </p:cNvSpPr>
              <p:nvPr/>
            </p:nvSpPr>
            <p:spPr bwMode="auto">
              <a:xfrm>
                <a:off x="2926766" y="3023439"/>
                <a:ext cx="197866" cy="204953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Oval 43"/>
              <p:cNvSpPr>
                <a:spLocks noChangeArrowheads="1"/>
              </p:cNvSpPr>
              <p:nvPr/>
            </p:nvSpPr>
            <p:spPr bwMode="auto">
              <a:xfrm>
                <a:off x="2608581" y="2551466"/>
                <a:ext cx="197866" cy="204953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Oval 45"/>
              <p:cNvSpPr>
                <a:spLocks noChangeArrowheads="1"/>
              </p:cNvSpPr>
              <p:nvPr/>
            </p:nvSpPr>
            <p:spPr bwMode="auto">
              <a:xfrm>
                <a:off x="3764535" y="2551466"/>
                <a:ext cx="197866" cy="204953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2" name="Straight Connector 46"/>
              <p:cNvCxnSpPr>
                <a:cxnSpLocks noChangeShapeType="1"/>
                <a:stCxn id="87" idx="4"/>
                <a:endCxn id="90" idx="7"/>
              </p:cNvCxnSpPr>
              <p:nvPr/>
            </p:nvCxnSpPr>
            <p:spPr bwMode="auto">
              <a:xfrm rot="5400000">
                <a:off x="2855552" y="2184272"/>
                <a:ext cx="319127" cy="475291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3" name="Straight Connector 47"/>
              <p:cNvCxnSpPr>
                <a:cxnSpLocks noChangeShapeType="1"/>
                <a:stCxn id="87" idx="4"/>
                <a:endCxn id="89" idx="0"/>
              </p:cNvCxnSpPr>
              <p:nvPr/>
            </p:nvCxnSpPr>
            <p:spPr bwMode="auto">
              <a:xfrm rot="5400000">
                <a:off x="2758688" y="2529366"/>
                <a:ext cx="761085" cy="227062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4" name="Straight Connector 48"/>
              <p:cNvCxnSpPr>
                <a:cxnSpLocks noChangeShapeType="1"/>
                <a:stCxn id="87" idx="4"/>
                <a:endCxn id="88" idx="0"/>
              </p:cNvCxnSpPr>
              <p:nvPr/>
            </p:nvCxnSpPr>
            <p:spPr bwMode="auto">
              <a:xfrm rot="16200000" flipH="1">
                <a:off x="3009682" y="2505432"/>
                <a:ext cx="763932" cy="277774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5" name="Straight Connector 49"/>
              <p:cNvCxnSpPr>
                <a:cxnSpLocks noChangeShapeType="1"/>
                <a:stCxn id="87" idx="4"/>
                <a:endCxn id="91" idx="1"/>
              </p:cNvCxnSpPr>
              <p:nvPr/>
            </p:nvCxnSpPr>
            <p:spPr bwMode="auto">
              <a:xfrm rot="16200000" flipH="1">
                <a:off x="3363573" y="2151542"/>
                <a:ext cx="319127" cy="540751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6" name="Straight Connector 50"/>
              <p:cNvCxnSpPr>
                <a:cxnSpLocks noChangeShapeType="1"/>
                <a:stCxn id="88" idx="7"/>
                <a:endCxn id="91" idx="3"/>
              </p:cNvCxnSpPr>
              <p:nvPr/>
            </p:nvCxnSpPr>
            <p:spPr bwMode="auto">
              <a:xfrm rot="5400000" flipH="1" flipV="1">
                <a:off x="3531531" y="2793486"/>
                <a:ext cx="329061" cy="194901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97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124632" y="3125915"/>
                <a:ext cx="30963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98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2806447" y="2653943"/>
                <a:ext cx="958087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99" name="Straight Connector 53"/>
              <p:cNvCxnSpPr>
                <a:cxnSpLocks noChangeShapeType="1"/>
                <a:stCxn id="90" idx="5"/>
                <a:endCxn id="89" idx="1"/>
              </p:cNvCxnSpPr>
              <p:nvPr/>
            </p:nvCxnSpPr>
            <p:spPr bwMode="auto">
              <a:xfrm rot="16200000" flipH="1">
                <a:off x="2703083" y="2800793"/>
                <a:ext cx="327048" cy="178273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09600" y="533400"/>
              <a:ext cx="2635398" cy="3124200"/>
              <a:chOff x="609600" y="533400"/>
              <a:chExt cx="2635398" cy="3124200"/>
            </a:xfrm>
          </p:grpSpPr>
          <p:grpSp>
            <p:nvGrpSpPr>
              <p:cNvPr id="14" name="Group 103"/>
              <p:cNvGrpSpPr/>
              <p:nvPr/>
            </p:nvGrpSpPr>
            <p:grpSpPr>
              <a:xfrm>
                <a:off x="609600" y="1628192"/>
                <a:ext cx="1295401" cy="1094792"/>
                <a:chOff x="838201" y="2057400"/>
                <a:chExt cx="1353820" cy="1170992"/>
              </a:xfrm>
            </p:grpSpPr>
            <p:sp>
              <p:nvSpPr>
                <p:cNvPr id="74" name="Oval 24"/>
                <p:cNvSpPr>
                  <a:spLocks noChangeArrowheads="1"/>
                </p:cNvSpPr>
                <p:nvPr/>
              </p:nvSpPr>
              <p:spPr bwMode="auto">
                <a:xfrm>
                  <a:off x="1383448" y="2057400"/>
                  <a:ext cx="197866" cy="204953"/>
                </a:xfrm>
                <a:prstGeom prst="ellipse">
                  <a:avLst/>
                </a:prstGeom>
                <a:solidFill>
                  <a:srgbClr val="0000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25"/>
                <p:cNvSpPr>
                  <a:spLocks noChangeArrowheads="1"/>
                </p:cNvSpPr>
                <p:nvPr/>
              </p:nvSpPr>
              <p:spPr bwMode="auto">
                <a:xfrm>
                  <a:off x="1663882" y="3026285"/>
                  <a:ext cx="192547" cy="199261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Oval 26"/>
                <p:cNvSpPr>
                  <a:spLocks noChangeArrowheads="1"/>
                </p:cNvSpPr>
                <p:nvPr/>
              </p:nvSpPr>
              <p:spPr bwMode="auto">
                <a:xfrm>
                  <a:off x="1156386" y="3023439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Oval 27"/>
                <p:cNvSpPr>
                  <a:spLocks noChangeArrowheads="1"/>
                </p:cNvSpPr>
                <p:nvPr/>
              </p:nvSpPr>
              <p:spPr bwMode="auto">
                <a:xfrm>
                  <a:off x="838201" y="2551466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Oval 28"/>
                <p:cNvSpPr>
                  <a:spLocks noChangeArrowheads="1"/>
                </p:cNvSpPr>
                <p:nvPr/>
              </p:nvSpPr>
              <p:spPr bwMode="auto">
                <a:xfrm>
                  <a:off x="1994155" y="2551466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79" name="Straight Connector 37"/>
                <p:cNvCxnSpPr>
                  <a:cxnSpLocks noChangeShapeType="1"/>
                  <a:stCxn id="74" idx="4"/>
                  <a:endCxn id="77" idx="7"/>
                </p:cNvCxnSpPr>
                <p:nvPr/>
              </p:nvCxnSpPr>
              <p:spPr bwMode="auto">
                <a:xfrm rot="5400000">
                  <a:off x="1085172" y="2184272"/>
                  <a:ext cx="319127" cy="475291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80" name="Straight Connector 38"/>
                <p:cNvCxnSpPr>
                  <a:cxnSpLocks noChangeShapeType="1"/>
                  <a:stCxn id="74" idx="4"/>
                  <a:endCxn id="76" idx="0"/>
                </p:cNvCxnSpPr>
                <p:nvPr/>
              </p:nvCxnSpPr>
              <p:spPr bwMode="auto">
                <a:xfrm rot="5400000">
                  <a:off x="988308" y="2529366"/>
                  <a:ext cx="761085" cy="227062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81" name="Straight Connector 41"/>
                <p:cNvCxnSpPr>
                  <a:cxnSpLocks noChangeShapeType="1"/>
                  <a:stCxn id="74" idx="4"/>
                  <a:endCxn id="75" idx="0"/>
                </p:cNvCxnSpPr>
                <p:nvPr/>
              </p:nvCxnSpPr>
              <p:spPr bwMode="auto">
                <a:xfrm rot="16200000" flipH="1">
                  <a:off x="1239302" y="2505432"/>
                  <a:ext cx="763932" cy="277774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82" name="Straight Connector 44"/>
                <p:cNvCxnSpPr>
                  <a:cxnSpLocks noChangeShapeType="1"/>
                  <a:stCxn id="74" idx="4"/>
                  <a:endCxn id="78" idx="1"/>
                </p:cNvCxnSpPr>
                <p:nvPr/>
              </p:nvCxnSpPr>
              <p:spPr bwMode="auto">
                <a:xfrm rot="16200000" flipH="1">
                  <a:off x="1593193" y="2151542"/>
                  <a:ext cx="319127" cy="540751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83" name="Straight Connector 63"/>
                <p:cNvCxnSpPr>
                  <a:cxnSpLocks noChangeShapeType="1"/>
                  <a:stCxn id="75" idx="7"/>
                  <a:endCxn id="78" idx="3"/>
                </p:cNvCxnSpPr>
                <p:nvPr/>
              </p:nvCxnSpPr>
              <p:spPr bwMode="auto">
                <a:xfrm rot="5400000" flipH="1" flipV="1">
                  <a:off x="1761151" y="2793486"/>
                  <a:ext cx="329061" cy="194901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84" name="Straight Connector 67"/>
                <p:cNvCxnSpPr>
                  <a:cxnSpLocks noChangeShapeType="1"/>
                </p:cNvCxnSpPr>
                <p:nvPr/>
              </p:nvCxnSpPr>
              <p:spPr bwMode="auto">
                <a:xfrm>
                  <a:off x="1354252" y="3125915"/>
                  <a:ext cx="309630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85" name="Straight Connector 71"/>
                <p:cNvCxnSpPr>
                  <a:cxnSpLocks noChangeShapeType="1"/>
                </p:cNvCxnSpPr>
                <p:nvPr/>
              </p:nvCxnSpPr>
              <p:spPr bwMode="auto">
                <a:xfrm>
                  <a:off x="1036067" y="2653943"/>
                  <a:ext cx="958087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86" name="Straight Connector 75"/>
                <p:cNvCxnSpPr>
                  <a:cxnSpLocks noChangeShapeType="1"/>
                  <a:stCxn id="77" idx="5"/>
                  <a:endCxn id="76" idx="1"/>
                </p:cNvCxnSpPr>
                <p:nvPr/>
              </p:nvCxnSpPr>
              <p:spPr bwMode="auto">
                <a:xfrm rot="16200000" flipH="1">
                  <a:off x="932703" y="2800793"/>
                  <a:ext cx="327048" cy="178273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</p:grpSp>
          <p:cxnSp>
            <p:nvCxnSpPr>
              <p:cNvPr id="100" name="Straight Connector 54"/>
              <p:cNvCxnSpPr>
                <a:cxnSpLocks noChangeShapeType="1"/>
                <a:stCxn id="78" idx="6"/>
                <a:endCxn id="90" idx="2"/>
              </p:cNvCxnSpPr>
              <p:nvPr/>
            </p:nvCxnSpPr>
            <p:spPr bwMode="auto">
              <a:xfrm>
                <a:off x="1905001" y="2185916"/>
                <a:ext cx="398778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grpSp>
            <p:nvGrpSpPr>
              <p:cNvPr id="16" name="Group 104"/>
              <p:cNvGrpSpPr/>
              <p:nvPr/>
            </p:nvGrpSpPr>
            <p:grpSpPr>
              <a:xfrm>
                <a:off x="1465579" y="533400"/>
                <a:ext cx="1295401" cy="1094792"/>
                <a:chOff x="2608581" y="2057400"/>
                <a:chExt cx="1353820" cy="1170992"/>
              </a:xfrm>
            </p:grpSpPr>
            <p:sp>
              <p:nvSpPr>
                <p:cNvPr id="106" name="Oval 39"/>
                <p:cNvSpPr>
                  <a:spLocks noChangeArrowheads="1"/>
                </p:cNvSpPr>
                <p:nvPr/>
              </p:nvSpPr>
              <p:spPr bwMode="auto">
                <a:xfrm>
                  <a:off x="3153828" y="2057400"/>
                  <a:ext cx="197866" cy="204953"/>
                </a:xfrm>
                <a:prstGeom prst="ellipse">
                  <a:avLst/>
                </a:prstGeom>
                <a:solidFill>
                  <a:srgbClr val="0000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Oval 40"/>
                <p:cNvSpPr>
                  <a:spLocks noChangeArrowheads="1"/>
                </p:cNvSpPr>
                <p:nvPr/>
              </p:nvSpPr>
              <p:spPr bwMode="auto">
                <a:xfrm>
                  <a:off x="3434262" y="3026285"/>
                  <a:ext cx="192547" cy="199261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Oval 42"/>
                <p:cNvSpPr>
                  <a:spLocks noChangeArrowheads="1"/>
                </p:cNvSpPr>
                <p:nvPr/>
              </p:nvSpPr>
              <p:spPr bwMode="auto">
                <a:xfrm>
                  <a:off x="2926766" y="3023439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Oval 43"/>
                <p:cNvSpPr>
                  <a:spLocks noChangeArrowheads="1"/>
                </p:cNvSpPr>
                <p:nvPr/>
              </p:nvSpPr>
              <p:spPr bwMode="auto">
                <a:xfrm>
                  <a:off x="2608581" y="2551466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Oval 45"/>
                <p:cNvSpPr>
                  <a:spLocks noChangeArrowheads="1"/>
                </p:cNvSpPr>
                <p:nvPr/>
              </p:nvSpPr>
              <p:spPr bwMode="auto">
                <a:xfrm>
                  <a:off x="3764535" y="2551466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11" name="Straight Connector 46"/>
                <p:cNvCxnSpPr>
                  <a:cxnSpLocks noChangeShapeType="1"/>
                  <a:stCxn id="106" idx="4"/>
                  <a:endCxn id="109" idx="7"/>
                </p:cNvCxnSpPr>
                <p:nvPr/>
              </p:nvCxnSpPr>
              <p:spPr bwMode="auto">
                <a:xfrm rot="5400000">
                  <a:off x="2855552" y="2184272"/>
                  <a:ext cx="319127" cy="475291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2" name="Straight Connector 47"/>
                <p:cNvCxnSpPr>
                  <a:cxnSpLocks noChangeShapeType="1"/>
                  <a:stCxn id="106" idx="4"/>
                  <a:endCxn id="108" idx="0"/>
                </p:cNvCxnSpPr>
                <p:nvPr/>
              </p:nvCxnSpPr>
              <p:spPr bwMode="auto">
                <a:xfrm rot="5400000">
                  <a:off x="2758688" y="2529366"/>
                  <a:ext cx="761085" cy="227062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Straight Connector 48"/>
                <p:cNvCxnSpPr>
                  <a:cxnSpLocks noChangeShapeType="1"/>
                  <a:stCxn id="106" idx="4"/>
                  <a:endCxn id="107" idx="0"/>
                </p:cNvCxnSpPr>
                <p:nvPr/>
              </p:nvCxnSpPr>
              <p:spPr bwMode="auto">
                <a:xfrm rot="16200000" flipH="1">
                  <a:off x="3009682" y="2505432"/>
                  <a:ext cx="763932" cy="277774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Straight Connector 49"/>
                <p:cNvCxnSpPr>
                  <a:cxnSpLocks noChangeShapeType="1"/>
                  <a:stCxn id="106" idx="4"/>
                  <a:endCxn id="110" idx="1"/>
                </p:cNvCxnSpPr>
                <p:nvPr/>
              </p:nvCxnSpPr>
              <p:spPr bwMode="auto">
                <a:xfrm rot="16200000" flipH="1">
                  <a:off x="3363573" y="2151542"/>
                  <a:ext cx="319127" cy="540751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Straight Connector 50"/>
                <p:cNvCxnSpPr>
                  <a:cxnSpLocks noChangeShapeType="1"/>
                  <a:stCxn id="107" idx="7"/>
                  <a:endCxn id="110" idx="3"/>
                </p:cNvCxnSpPr>
                <p:nvPr/>
              </p:nvCxnSpPr>
              <p:spPr bwMode="auto">
                <a:xfrm rot="5400000" flipH="1" flipV="1">
                  <a:off x="3531531" y="2793486"/>
                  <a:ext cx="329061" cy="194901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116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3124632" y="3125915"/>
                  <a:ext cx="309630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117" name="Straight Connector 52"/>
                <p:cNvCxnSpPr>
                  <a:cxnSpLocks noChangeShapeType="1"/>
                </p:cNvCxnSpPr>
                <p:nvPr/>
              </p:nvCxnSpPr>
              <p:spPr bwMode="auto">
                <a:xfrm>
                  <a:off x="2806447" y="2653943"/>
                  <a:ext cx="958087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118" name="Straight Connector 53"/>
                <p:cNvCxnSpPr>
                  <a:cxnSpLocks noChangeShapeType="1"/>
                  <a:stCxn id="109" idx="5"/>
                  <a:endCxn id="108" idx="1"/>
                </p:cNvCxnSpPr>
                <p:nvPr/>
              </p:nvCxnSpPr>
              <p:spPr bwMode="auto">
                <a:xfrm rot="16200000" flipH="1">
                  <a:off x="2703083" y="2800793"/>
                  <a:ext cx="327048" cy="178273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</p:grpSp>
          <p:cxnSp>
            <p:nvCxnSpPr>
              <p:cNvPr id="137" name="Straight Connector 54"/>
              <p:cNvCxnSpPr>
                <a:cxnSpLocks noChangeShapeType="1"/>
              </p:cNvCxnSpPr>
              <p:nvPr/>
            </p:nvCxnSpPr>
            <p:spPr bwMode="auto">
              <a:xfrm flipV="1">
                <a:off x="1864487" y="2095066"/>
                <a:ext cx="17424" cy="27192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40" name="Straight Connector 54"/>
              <p:cNvCxnSpPr>
                <a:cxnSpLocks noChangeShapeType="1"/>
              </p:cNvCxnSpPr>
              <p:nvPr/>
            </p:nvCxnSpPr>
            <p:spPr bwMode="auto">
              <a:xfrm flipH="1" flipV="1">
                <a:off x="2402057" y="2094881"/>
                <a:ext cx="655" cy="27377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grpSp>
            <p:nvGrpSpPr>
              <p:cNvPr id="23" name="Group 143"/>
              <p:cNvGrpSpPr/>
              <p:nvPr/>
            </p:nvGrpSpPr>
            <p:grpSpPr>
              <a:xfrm>
                <a:off x="1447799" y="2562808"/>
                <a:ext cx="1295401" cy="1094792"/>
                <a:chOff x="2608581" y="2057400"/>
                <a:chExt cx="1353820" cy="1170992"/>
              </a:xfrm>
            </p:grpSpPr>
            <p:sp>
              <p:nvSpPr>
                <p:cNvPr id="145" name="Oval 39"/>
                <p:cNvSpPr>
                  <a:spLocks noChangeArrowheads="1"/>
                </p:cNvSpPr>
                <p:nvPr/>
              </p:nvSpPr>
              <p:spPr bwMode="auto">
                <a:xfrm>
                  <a:off x="3153828" y="2057400"/>
                  <a:ext cx="197866" cy="204953"/>
                </a:xfrm>
                <a:prstGeom prst="ellipse">
                  <a:avLst/>
                </a:prstGeom>
                <a:solidFill>
                  <a:srgbClr val="0000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Oval 40"/>
                <p:cNvSpPr>
                  <a:spLocks noChangeArrowheads="1"/>
                </p:cNvSpPr>
                <p:nvPr/>
              </p:nvSpPr>
              <p:spPr bwMode="auto">
                <a:xfrm>
                  <a:off x="3434262" y="3026285"/>
                  <a:ext cx="192547" cy="199261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Oval 42"/>
                <p:cNvSpPr>
                  <a:spLocks noChangeArrowheads="1"/>
                </p:cNvSpPr>
                <p:nvPr/>
              </p:nvSpPr>
              <p:spPr bwMode="auto">
                <a:xfrm>
                  <a:off x="2926766" y="3023439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Oval 43"/>
                <p:cNvSpPr>
                  <a:spLocks noChangeArrowheads="1"/>
                </p:cNvSpPr>
                <p:nvPr/>
              </p:nvSpPr>
              <p:spPr bwMode="auto">
                <a:xfrm>
                  <a:off x="2608581" y="2551466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Oval 45"/>
                <p:cNvSpPr>
                  <a:spLocks noChangeArrowheads="1"/>
                </p:cNvSpPr>
                <p:nvPr/>
              </p:nvSpPr>
              <p:spPr bwMode="auto">
                <a:xfrm>
                  <a:off x="3764535" y="2551466"/>
                  <a:ext cx="197866" cy="204953"/>
                </a:xfrm>
                <a:prstGeom prst="ellips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50" name="Straight Connector 46"/>
                <p:cNvCxnSpPr>
                  <a:cxnSpLocks noChangeShapeType="1"/>
                  <a:stCxn id="145" idx="4"/>
                  <a:endCxn id="148" idx="7"/>
                </p:cNvCxnSpPr>
                <p:nvPr/>
              </p:nvCxnSpPr>
              <p:spPr bwMode="auto">
                <a:xfrm rot="5400000">
                  <a:off x="2855552" y="2184272"/>
                  <a:ext cx="319127" cy="475291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1" name="Straight Connector 47"/>
                <p:cNvCxnSpPr>
                  <a:cxnSpLocks noChangeShapeType="1"/>
                  <a:stCxn id="145" idx="4"/>
                  <a:endCxn id="147" idx="0"/>
                </p:cNvCxnSpPr>
                <p:nvPr/>
              </p:nvCxnSpPr>
              <p:spPr bwMode="auto">
                <a:xfrm rot="5400000">
                  <a:off x="2758688" y="2529366"/>
                  <a:ext cx="761085" cy="227062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2" name="Straight Connector 48"/>
                <p:cNvCxnSpPr>
                  <a:cxnSpLocks noChangeShapeType="1"/>
                  <a:stCxn id="145" idx="4"/>
                  <a:endCxn id="146" idx="0"/>
                </p:cNvCxnSpPr>
                <p:nvPr/>
              </p:nvCxnSpPr>
              <p:spPr bwMode="auto">
                <a:xfrm rot="16200000" flipH="1">
                  <a:off x="3009682" y="2505432"/>
                  <a:ext cx="763932" cy="277774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" name="Straight Connector 49"/>
                <p:cNvCxnSpPr>
                  <a:cxnSpLocks noChangeShapeType="1"/>
                  <a:stCxn id="145" idx="4"/>
                  <a:endCxn id="149" idx="1"/>
                </p:cNvCxnSpPr>
                <p:nvPr/>
              </p:nvCxnSpPr>
              <p:spPr bwMode="auto">
                <a:xfrm rot="16200000" flipH="1">
                  <a:off x="3363573" y="2151542"/>
                  <a:ext cx="319127" cy="540751"/>
                </a:xfrm>
                <a:prstGeom prst="line">
                  <a:avLst/>
                </a:prstGeom>
                <a:noFill/>
                <a:ln w="38100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4" name="Straight Connector 50"/>
                <p:cNvCxnSpPr>
                  <a:cxnSpLocks noChangeShapeType="1"/>
                  <a:stCxn id="146" idx="7"/>
                  <a:endCxn id="149" idx="3"/>
                </p:cNvCxnSpPr>
                <p:nvPr/>
              </p:nvCxnSpPr>
              <p:spPr bwMode="auto">
                <a:xfrm rot="5400000" flipH="1" flipV="1">
                  <a:off x="3531531" y="2793486"/>
                  <a:ext cx="329061" cy="194901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155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3124632" y="3125915"/>
                  <a:ext cx="309630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156" name="Straight Connector 52"/>
                <p:cNvCxnSpPr>
                  <a:cxnSpLocks noChangeShapeType="1"/>
                </p:cNvCxnSpPr>
                <p:nvPr/>
              </p:nvCxnSpPr>
              <p:spPr bwMode="auto">
                <a:xfrm>
                  <a:off x="2806447" y="2653943"/>
                  <a:ext cx="958087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  <p:cxnSp>
              <p:nvCxnSpPr>
                <p:cNvPr id="157" name="Straight Connector 53"/>
                <p:cNvCxnSpPr>
                  <a:cxnSpLocks noChangeShapeType="1"/>
                  <a:stCxn id="148" idx="5"/>
                  <a:endCxn id="147" idx="1"/>
                </p:cNvCxnSpPr>
                <p:nvPr/>
              </p:nvCxnSpPr>
              <p:spPr bwMode="auto">
                <a:xfrm rot="16200000" flipH="1">
                  <a:off x="2703083" y="2800793"/>
                  <a:ext cx="327048" cy="178273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prstDash val="sysDash"/>
                  <a:round/>
                  <a:headEnd/>
                  <a:tailEnd/>
                </a:ln>
              </p:spPr>
            </p:cxnSp>
          </p:grpSp>
          <p:cxnSp>
            <p:nvCxnSpPr>
              <p:cNvPr id="158" name="Straight Connector 54"/>
              <p:cNvCxnSpPr>
                <a:cxnSpLocks noChangeShapeType="1"/>
                <a:stCxn id="75" idx="5"/>
              </p:cNvCxnSpPr>
              <p:nvPr/>
            </p:nvCxnSpPr>
            <p:spPr bwMode="auto">
              <a:xfrm flipH="1">
                <a:off x="1546079" y="2693041"/>
                <a:ext cx="10830" cy="346881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62" name="Straight Connector 54"/>
              <p:cNvCxnSpPr>
                <a:cxnSpLocks noChangeShapeType="1"/>
              </p:cNvCxnSpPr>
              <p:nvPr/>
            </p:nvCxnSpPr>
            <p:spPr bwMode="auto">
              <a:xfrm flipV="1">
                <a:off x="2702685" y="3040106"/>
                <a:ext cx="17428" cy="16769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65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1096674" y="2769169"/>
                <a:ext cx="363700" cy="297045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68" name="Straight Connector 54"/>
              <p:cNvCxnSpPr>
                <a:cxnSpLocks noChangeShapeType="1"/>
                <a:stCxn id="89" idx="5"/>
                <a:endCxn id="149" idx="7"/>
              </p:cNvCxnSpPr>
              <p:nvPr/>
            </p:nvCxnSpPr>
            <p:spPr bwMode="auto">
              <a:xfrm flipH="1">
                <a:off x="2715474" y="2694922"/>
                <a:ext cx="54362" cy="357864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sp>
            <p:nvSpPr>
              <p:cNvPr id="159" name="TextBox 91"/>
              <p:cNvSpPr txBox="1">
                <a:spLocks noChangeArrowheads="1"/>
              </p:cNvSpPr>
              <p:nvPr/>
            </p:nvSpPr>
            <p:spPr bwMode="auto">
              <a:xfrm>
                <a:off x="1008248" y="1902023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0" name="TextBox 91"/>
              <p:cNvSpPr txBox="1">
                <a:spLocks noChangeArrowheads="1"/>
              </p:cNvSpPr>
              <p:nvPr/>
            </p:nvSpPr>
            <p:spPr bwMode="auto">
              <a:xfrm>
                <a:off x="811250" y="1734979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1" name="TextBox 91"/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3" name="TextBox 91"/>
              <p:cNvSpPr txBox="1">
                <a:spLocks noChangeArrowheads="1"/>
              </p:cNvSpPr>
              <p:nvPr/>
            </p:nvSpPr>
            <p:spPr bwMode="auto">
              <a:xfrm>
                <a:off x="1447800" y="16764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4" name="TextBox 91"/>
              <p:cNvSpPr txBox="1">
                <a:spLocks noChangeArrowheads="1"/>
              </p:cNvSpPr>
              <p:nvPr/>
            </p:nvSpPr>
            <p:spPr bwMode="auto">
              <a:xfrm>
                <a:off x="1694048" y="6096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6" name="TextBox 91"/>
              <p:cNvSpPr txBox="1">
                <a:spLocks noChangeArrowheads="1"/>
              </p:cNvSpPr>
              <p:nvPr/>
            </p:nvSpPr>
            <p:spPr bwMode="auto">
              <a:xfrm>
                <a:off x="1828800" y="1063823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7" name="TextBox 91"/>
              <p:cNvSpPr txBox="1">
                <a:spLocks noChangeArrowheads="1"/>
              </p:cNvSpPr>
              <p:nvPr/>
            </p:nvSpPr>
            <p:spPr bwMode="auto">
              <a:xfrm>
                <a:off x="2133600" y="10668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9" name="TextBox 91"/>
              <p:cNvSpPr txBox="1">
                <a:spLocks noChangeArrowheads="1"/>
              </p:cNvSpPr>
              <p:nvPr/>
            </p:nvSpPr>
            <p:spPr bwMode="auto">
              <a:xfrm>
                <a:off x="2303648" y="5334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70" name="TextBox 91"/>
              <p:cNvSpPr txBox="1">
                <a:spLocks noChangeArrowheads="1"/>
              </p:cNvSpPr>
              <p:nvPr/>
            </p:nvSpPr>
            <p:spPr bwMode="auto">
              <a:xfrm>
                <a:off x="2608448" y="16764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71" name="TextBox 91"/>
              <p:cNvSpPr txBox="1">
                <a:spLocks noChangeArrowheads="1"/>
              </p:cNvSpPr>
              <p:nvPr/>
            </p:nvSpPr>
            <p:spPr bwMode="auto">
              <a:xfrm>
                <a:off x="2684648" y="1902023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73" name="TextBox 91"/>
              <p:cNvSpPr txBox="1">
                <a:spLocks noChangeArrowheads="1"/>
              </p:cNvSpPr>
              <p:nvPr/>
            </p:nvSpPr>
            <p:spPr bwMode="auto">
              <a:xfrm>
                <a:off x="3048000" y="19050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75" name="TextBox 91"/>
              <p:cNvSpPr txBox="1">
                <a:spLocks noChangeArrowheads="1"/>
              </p:cNvSpPr>
              <p:nvPr/>
            </p:nvSpPr>
            <p:spPr bwMode="auto">
              <a:xfrm>
                <a:off x="3141848" y="16002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76" name="TextBox 91"/>
              <p:cNvSpPr txBox="1">
                <a:spLocks noChangeArrowheads="1"/>
              </p:cNvSpPr>
              <p:nvPr/>
            </p:nvSpPr>
            <p:spPr bwMode="auto">
              <a:xfrm>
                <a:off x="2335250" y="25908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77" name="TextBox 91"/>
              <p:cNvSpPr txBox="1">
                <a:spLocks noChangeArrowheads="1"/>
              </p:cNvSpPr>
              <p:nvPr/>
            </p:nvSpPr>
            <p:spPr bwMode="auto">
              <a:xfrm>
                <a:off x="2209800" y="28194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78" name="TextBox 91"/>
              <p:cNvSpPr txBox="1">
                <a:spLocks noChangeArrowheads="1"/>
              </p:cNvSpPr>
              <p:nvPr/>
            </p:nvSpPr>
            <p:spPr bwMode="auto">
              <a:xfrm>
                <a:off x="1846448" y="28194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89" name="TextBox 91"/>
              <p:cNvSpPr txBox="1">
                <a:spLocks noChangeArrowheads="1"/>
              </p:cNvSpPr>
              <p:nvPr/>
            </p:nvSpPr>
            <p:spPr bwMode="auto">
              <a:xfrm>
                <a:off x="1676400" y="2667000"/>
                <a:ext cx="1031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cxnSp>
            <p:nvCxnSpPr>
              <p:cNvPr id="206" name="Straight Connector 54"/>
              <p:cNvCxnSpPr>
                <a:cxnSpLocks noChangeShapeType="1"/>
                <a:endCxn id="90" idx="0"/>
              </p:cNvCxnSpPr>
              <p:nvPr/>
            </p:nvCxnSpPr>
            <p:spPr bwMode="auto">
              <a:xfrm>
                <a:off x="2362200" y="1676400"/>
                <a:ext cx="36243" cy="41370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217" name="Straight Connector 54"/>
              <p:cNvCxnSpPr>
                <a:cxnSpLocks noChangeShapeType="1"/>
                <a:stCxn id="108" idx="4"/>
                <a:endCxn id="90" idx="1"/>
              </p:cNvCxnSpPr>
              <p:nvPr/>
            </p:nvCxnSpPr>
            <p:spPr bwMode="auto">
              <a:xfrm>
                <a:off x="1864698" y="1628192"/>
                <a:ext cx="466807" cy="48997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4562475"/>
            <a:ext cx="1190781" cy="1228725"/>
            <a:chOff x="7813" y="4359"/>
            <a:chExt cx="2124" cy="914"/>
          </a:xfrm>
        </p:grpSpPr>
        <p:cxnSp>
          <p:nvCxnSpPr>
            <p:cNvPr id="1231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233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3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232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3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232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2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32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2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32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2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31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709738" y="4562475"/>
            <a:ext cx="1190781" cy="1228725"/>
            <a:chOff x="7813" y="4359"/>
            <a:chExt cx="2124" cy="914"/>
          </a:xfrm>
        </p:grpSpPr>
        <p:cxnSp>
          <p:nvCxnSpPr>
            <p:cNvPr id="12299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2314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5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2312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3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2310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11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308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2309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306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07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301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4" name="Group 103"/>
          <p:cNvGrpSpPr/>
          <p:nvPr/>
        </p:nvGrpSpPr>
        <p:grpSpPr>
          <a:xfrm>
            <a:off x="609600" y="1628192"/>
            <a:ext cx="1353820" cy="1170992"/>
            <a:chOff x="838201" y="2057400"/>
            <a:chExt cx="1353820" cy="1170992"/>
          </a:xfrm>
        </p:grpSpPr>
        <p:sp>
          <p:nvSpPr>
            <p:cNvPr id="74" name="Oval 24"/>
            <p:cNvSpPr>
              <a:spLocks noChangeArrowheads="1"/>
            </p:cNvSpPr>
            <p:nvPr/>
          </p:nvSpPr>
          <p:spPr bwMode="auto">
            <a:xfrm>
              <a:off x="138344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66388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26"/>
            <p:cNvSpPr>
              <a:spLocks noChangeArrowheads="1"/>
            </p:cNvSpPr>
            <p:nvPr/>
          </p:nvSpPr>
          <p:spPr bwMode="auto">
            <a:xfrm>
              <a:off x="115638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val 27"/>
            <p:cNvSpPr>
              <a:spLocks noChangeArrowheads="1"/>
            </p:cNvSpPr>
            <p:nvPr/>
          </p:nvSpPr>
          <p:spPr bwMode="auto">
            <a:xfrm>
              <a:off x="83820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28"/>
            <p:cNvSpPr>
              <a:spLocks noChangeArrowheads="1"/>
            </p:cNvSpPr>
            <p:nvPr/>
          </p:nvSpPr>
          <p:spPr bwMode="auto">
            <a:xfrm>
              <a:off x="199415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9" name="Straight Connector 37"/>
            <p:cNvCxnSpPr>
              <a:cxnSpLocks noChangeShapeType="1"/>
              <a:stCxn id="74" idx="4"/>
              <a:endCxn id="77" idx="7"/>
            </p:cNvCxnSpPr>
            <p:nvPr/>
          </p:nvCxnSpPr>
          <p:spPr bwMode="auto">
            <a:xfrm rot="5400000">
              <a:off x="108517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Straight Connector 38"/>
            <p:cNvCxnSpPr>
              <a:cxnSpLocks noChangeShapeType="1"/>
              <a:stCxn id="74" idx="4"/>
              <a:endCxn id="76" idx="0"/>
            </p:cNvCxnSpPr>
            <p:nvPr/>
          </p:nvCxnSpPr>
          <p:spPr bwMode="auto">
            <a:xfrm rot="5400000">
              <a:off x="98830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" name="Straight Connector 41"/>
            <p:cNvCxnSpPr>
              <a:cxnSpLocks noChangeShapeType="1"/>
              <a:stCxn id="74" idx="4"/>
              <a:endCxn id="75" idx="0"/>
            </p:cNvCxnSpPr>
            <p:nvPr/>
          </p:nvCxnSpPr>
          <p:spPr bwMode="auto">
            <a:xfrm rot="16200000" flipH="1">
              <a:off x="123930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" name="Straight Connector 44"/>
            <p:cNvCxnSpPr>
              <a:cxnSpLocks noChangeShapeType="1"/>
              <a:stCxn id="74" idx="4"/>
              <a:endCxn id="78" idx="1"/>
            </p:cNvCxnSpPr>
            <p:nvPr/>
          </p:nvCxnSpPr>
          <p:spPr bwMode="auto">
            <a:xfrm rot="16200000" flipH="1">
              <a:off x="159319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Straight Connector 63"/>
            <p:cNvCxnSpPr>
              <a:cxnSpLocks noChangeShapeType="1"/>
              <a:stCxn id="75" idx="7"/>
              <a:endCxn id="78" idx="3"/>
            </p:cNvCxnSpPr>
            <p:nvPr/>
          </p:nvCxnSpPr>
          <p:spPr bwMode="auto">
            <a:xfrm rot="5400000" flipH="1" flipV="1">
              <a:off x="176115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4" name="Straight Connector 67"/>
            <p:cNvCxnSpPr>
              <a:cxnSpLocks noChangeShapeType="1"/>
            </p:cNvCxnSpPr>
            <p:nvPr/>
          </p:nvCxnSpPr>
          <p:spPr bwMode="auto">
            <a:xfrm>
              <a:off x="135425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5" name="Straight Connector 71"/>
            <p:cNvCxnSpPr>
              <a:cxnSpLocks noChangeShapeType="1"/>
            </p:cNvCxnSpPr>
            <p:nvPr/>
          </p:nvCxnSpPr>
          <p:spPr bwMode="auto">
            <a:xfrm>
              <a:off x="103606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6" name="Straight Connector 75"/>
            <p:cNvCxnSpPr>
              <a:cxnSpLocks noChangeShapeType="1"/>
              <a:stCxn id="77" idx="5"/>
              <a:endCxn id="76" idx="1"/>
            </p:cNvCxnSpPr>
            <p:nvPr/>
          </p:nvCxnSpPr>
          <p:spPr bwMode="auto">
            <a:xfrm rot="16200000" flipH="1">
              <a:off x="93270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5" name="Group 102"/>
          <p:cNvGrpSpPr/>
          <p:nvPr/>
        </p:nvGrpSpPr>
        <p:grpSpPr>
          <a:xfrm>
            <a:off x="2303779" y="1628192"/>
            <a:ext cx="1353820" cy="1170992"/>
            <a:chOff x="2608581" y="2057400"/>
            <a:chExt cx="1353820" cy="1170992"/>
          </a:xfrm>
        </p:grpSpPr>
        <p:sp>
          <p:nvSpPr>
            <p:cNvPr id="87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2" name="Straight Connector 46"/>
            <p:cNvCxnSpPr>
              <a:cxnSpLocks noChangeShapeType="1"/>
              <a:stCxn id="87" idx="4"/>
              <a:endCxn id="90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3" name="Straight Connector 47"/>
            <p:cNvCxnSpPr>
              <a:cxnSpLocks noChangeShapeType="1"/>
              <a:stCxn id="87" idx="4"/>
              <a:endCxn id="89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4" name="Straight Connector 48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" name="Straight Connector 49"/>
            <p:cNvCxnSpPr>
              <a:cxnSpLocks noChangeShapeType="1"/>
              <a:stCxn id="87" idx="4"/>
              <a:endCxn id="91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6" name="Straight Connector 50"/>
            <p:cNvCxnSpPr>
              <a:cxnSpLocks noChangeShapeType="1"/>
              <a:stCxn id="88" idx="7"/>
              <a:endCxn id="91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7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8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9" name="Straight Connector 53"/>
            <p:cNvCxnSpPr>
              <a:cxnSpLocks noChangeShapeType="1"/>
              <a:stCxn id="90" idx="5"/>
              <a:endCxn id="89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cxnSp>
        <p:nvCxnSpPr>
          <p:cNvPr id="100" name="Straight Connector 54"/>
          <p:cNvCxnSpPr>
            <a:cxnSpLocks noChangeShapeType="1"/>
          </p:cNvCxnSpPr>
          <p:nvPr/>
        </p:nvCxnSpPr>
        <p:spPr bwMode="auto">
          <a:xfrm>
            <a:off x="1981200" y="2224735"/>
            <a:ext cx="322579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16" name="Group 104"/>
          <p:cNvGrpSpPr/>
          <p:nvPr/>
        </p:nvGrpSpPr>
        <p:grpSpPr>
          <a:xfrm>
            <a:off x="1465579" y="533400"/>
            <a:ext cx="1353820" cy="1170992"/>
            <a:chOff x="2608581" y="2057400"/>
            <a:chExt cx="1353820" cy="1170992"/>
          </a:xfrm>
        </p:grpSpPr>
        <p:sp>
          <p:nvSpPr>
            <p:cNvPr id="106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1" name="Straight Connector 46"/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" name="Straight Connector 47"/>
            <p:cNvCxnSpPr>
              <a:cxnSpLocks noChangeShapeType="1"/>
              <a:stCxn id="106" idx="4"/>
              <a:endCxn id="108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3" name="Straight Connector 48"/>
            <p:cNvCxnSpPr>
              <a:cxnSpLocks noChangeShapeType="1"/>
              <a:stCxn id="106" idx="4"/>
              <a:endCxn id="107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4" name="Straight Connector 49"/>
            <p:cNvCxnSpPr>
              <a:cxnSpLocks noChangeShapeType="1"/>
              <a:stCxn id="106" idx="4"/>
              <a:endCxn id="110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5" name="Straight Connector 50"/>
            <p:cNvCxnSpPr>
              <a:cxnSpLocks noChangeShapeType="1"/>
              <a:stCxn id="107" idx="7"/>
              <a:endCxn id="110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6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7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8" name="Straight Connector 53"/>
            <p:cNvCxnSpPr>
              <a:cxnSpLocks noChangeShapeType="1"/>
              <a:stCxn id="109" idx="5"/>
              <a:endCxn id="108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2714781" y="4562475"/>
            <a:ext cx="1190781" cy="1228725"/>
            <a:chOff x="7813" y="4359"/>
            <a:chExt cx="2124" cy="914"/>
          </a:xfrm>
        </p:grpSpPr>
        <p:cxnSp>
          <p:nvCxnSpPr>
            <p:cNvPr id="120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19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35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6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3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31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2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29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30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27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8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22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cxnSp>
        <p:nvCxnSpPr>
          <p:cNvPr id="137" name="Straight Connector 54"/>
          <p:cNvCxnSpPr>
            <a:cxnSpLocks noChangeShapeType="1"/>
          </p:cNvCxnSpPr>
          <p:nvPr/>
        </p:nvCxnSpPr>
        <p:spPr bwMode="auto">
          <a:xfrm rot="5400000" flipH="1" flipV="1">
            <a:off x="1664659" y="1904220"/>
            <a:ext cx="417866" cy="1821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40" name="Straight Connector 54"/>
          <p:cNvCxnSpPr>
            <a:cxnSpLocks noChangeShapeType="1"/>
          </p:cNvCxnSpPr>
          <p:nvPr/>
        </p:nvCxnSpPr>
        <p:spPr bwMode="auto">
          <a:xfrm rot="16200000" flipV="1">
            <a:off x="2184767" y="1904313"/>
            <a:ext cx="420712" cy="1517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23" name="Group 143"/>
          <p:cNvGrpSpPr/>
          <p:nvPr/>
        </p:nvGrpSpPr>
        <p:grpSpPr>
          <a:xfrm>
            <a:off x="1447799" y="2562808"/>
            <a:ext cx="1353820" cy="1170992"/>
            <a:chOff x="2608581" y="2057400"/>
            <a:chExt cx="1353820" cy="1170992"/>
          </a:xfrm>
        </p:grpSpPr>
        <p:sp>
          <p:nvSpPr>
            <p:cNvPr id="145" name="Oval 39"/>
            <p:cNvSpPr>
              <a:spLocks noChangeArrowheads="1"/>
            </p:cNvSpPr>
            <p:nvPr/>
          </p:nvSpPr>
          <p:spPr bwMode="auto">
            <a:xfrm>
              <a:off x="3153828" y="2057400"/>
              <a:ext cx="197866" cy="20495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40"/>
            <p:cNvSpPr>
              <a:spLocks noChangeArrowheads="1"/>
            </p:cNvSpPr>
            <p:nvPr/>
          </p:nvSpPr>
          <p:spPr bwMode="auto">
            <a:xfrm>
              <a:off x="3434262" y="3026285"/>
              <a:ext cx="192547" cy="19926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2926766" y="3023439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val 43"/>
            <p:cNvSpPr>
              <a:spLocks noChangeArrowheads="1"/>
            </p:cNvSpPr>
            <p:nvPr/>
          </p:nvSpPr>
          <p:spPr bwMode="auto">
            <a:xfrm>
              <a:off x="2608581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Oval 45"/>
            <p:cNvSpPr>
              <a:spLocks noChangeArrowheads="1"/>
            </p:cNvSpPr>
            <p:nvPr/>
          </p:nvSpPr>
          <p:spPr bwMode="auto">
            <a:xfrm>
              <a:off x="3764535" y="2551466"/>
              <a:ext cx="197866" cy="20495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0" name="Straight Connector 46"/>
            <p:cNvCxnSpPr>
              <a:cxnSpLocks noChangeShapeType="1"/>
              <a:stCxn id="145" idx="4"/>
              <a:endCxn id="148" idx="7"/>
            </p:cNvCxnSpPr>
            <p:nvPr/>
          </p:nvCxnSpPr>
          <p:spPr bwMode="auto">
            <a:xfrm rot="5400000">
              <a:off x="2855552" y="2184272"/>
              <a:ext cx="319127" cy="47529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1" name="Straight Connector 47"/>
            <p:cNvCxnSpPr>
              <a:cxnSpLocks noChangeShapeType="1"/>
              <a:stCxn id="145" idx="4"/>
              <a:endCxn id="147" idx="0"/>
            </p:cNvCxnSpPr>
            <p:nvPr/>
          </p:nvCxnSpPr>
          <p:spPr bwMode="auto">
            <a:xfrm rot="5400000">
              <a:off x="2758688" y="2529366"/>
              <a:ext cx="761085" cy="227062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2" name="Straight Connector 48"/>
            <p:cNvCxnSpPr>
              <a:cxnSpLocks noChangeShapeType="1"/>
              <a:stCxn id="145" idx="4"/>
              <a:endCxn id="146" idx="0"/>
            </p:cNvCxnSpPr>
            <p:nvPr/>
          </p:nvCxnSpPr>
          <p:spPr bwMode="auto">
            <a:xfrm rot="16200000" flipH="1">
              <a:off x="3009682" y="2505432"/>
              <a:ext cx="763932" cy="277774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3" name="Straight Connector 49"/>
            <p:cNvCxnSpPr>
              <a:cxnSpLocks noChangeShapeType="1"/>
              <a:stCxn id="145" idx="4"/>
              <a:endCxn id="149" idx="1"/>
            </p:cNvCxnSpPr>
            <p:nvPr/>
          </p:nvCxnSpPr>
          <p:spPr bwMode="auto">
            <a:xfrm rot="16200000" flipH="1">
              <a:off x="3363573" y="2151542"/>
              <a:ext cx="319127" cy="540751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" name="Straight Connector 50"/>
            <p:cNvCxnSpPr>
              <a:cxnSpLocks noChangeShapeType="1"/>
              <a:stCxn id="146" idx="7"/>
              <a:endCxn id="149" idx="3"/>
            </p:cNvCxnSpPr>
            <p:nvPr/>
          </p:nvCxnSpPr>
          <p:spPr bwMode="auto">
            <a:xfrm rot="5400000" flipH="1" flipV="1">
              <a:off x="3531531" y="2793486"/>
              <a:ext cx="329061" cy="19490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5" name="Straight Connector 51"/>
            <p:cNvCxnSpPr>
              <a:cxnSpLocks noChangeShapeType="1"/>
            </p:cNvCxnSpPr>
            <p:nvPr/>
          </p:nvCxnSpPr>
          <p:spPr bwMode="auto">
            <a:xfrm>
              <a:off x="3124632" y="3125915"/>
              <a:ext cx="30963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6" name="Straight Connector 52"/>
            <p:cNvCxnSpPr>
              <a:cxnSpLocks noChangeShapeType="1"/>
            </p:cNvCxnSpPr>
            <p:nvPr/>
          </p:nvCxnSpPr>
          <p:spPr bwMode="auto">
            <a:xfrm>
              <a:off x="2806447" y="2653943"/>
              <a:ext cx="958087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7" name="Straight Connector 53"/>
            <p:cNvCxnSpPr>
              <a:cxnSpLocks noChangeShapeType="1"/>
              <a:stCxn id="148" idx="5"/>
              <a:endCxn id="147" idx="1"/>
            </p:cNvCxnSpPr>
            <p:nvPr/>
          </p:nvCxnSpPr>
          <p:spPr bwMode="auto">
            <a:xfrm rot="16200000" flipH="1">
              <a:off x="2703083" y="2800793"/>
              <a:ext cx="327048" cy="17827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cxnSp>
        <p:nvCxnSpPr>
          <p:cNvPr id="158" name="Straight Connector 54"/>
          <p:cNvCxnSpPr>
            <a:cxnSpLocks noChangeShapeType="1"/>
          </p:cNvCxnSpPr>
          <p:nvPr/>
        </p:nvCxnSpPr>
        <p:spPr bwMode="auto">
          <a:xfrm rot="16200000" flipH="1">
            <a:off x="1408875" y="2919017"/>
            <a:ext cx="260536" cy="15177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2" name="Straight Connector 54"/>
          <p:cNvCxnSpPr>
            <a:cxnSpLocks noChangeShapeType="1"/>
          </p:cNvCxnSpPr>
          <p:nvPr/>
        </p:nvCxnSpPr>
        <p:spPr bwMode="auto">
          <a:xfrm rot="5400000" flipH="1" flipV="1">
            <a:off x="2582946" y="2918924"/>
            <a:ext cx="257690" cy="18211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5" name="Straight Connector 54"/>
          <p:cNvCxnSpPr>
            <a:cxnSpLocks noChangeShapeType="1"/>
          </p:cNvCxnSpPr>
          <p:nvPr/>
        </p:nvCxnSpPr>
        <p:spPr bwMode="auto">
          <a:xfrm rot="16200000" flipH="1">
            <a:off x="1127865" y="2737978"/>
            <a:ext cx="317720" cy="380102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168" name="Straight Connector 54"/>
          <p:cNvCxnSpPr>
            <a:cxnSpLocks noChangeShapeType="1"/>
          </p:cNvCxnSpPr>
          <p:nvPr/>
        </p:nvCxnSpPr>
        <p:spPr bwMode="auto">
          <a:xfrm rot="5400000">
            <a:off x="2805284" y="2734515"/>
            <a:ext cx="319732" cy="385016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3686019" y="4562475"/>
            <a:ext cx="1190781" cy="1228725"/>
            <a:chOff x="7813" y="4359"/>
            <a:chExt cx="2124" cy="914"/>
          </a:xfrm>
        </p:grpSpPr>
        <p:cxnSp>
          <p:nvCxnSpPr>
            <p:cNvPr id="172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26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187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8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185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6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183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4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181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82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9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0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74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0" name="Group 201"/>
          <p:cNvGrpSpPr/>
          <p:nvPr/>
        </p:nvGrpSpPr>
        <p:grpSpPr>
          <a:xfrm>
            <a:off x="3048000" y="766926"/>
            <a:ext cx="2286000" cy="757074"/>
            <a:chOff x="3352800" y="914400"/>
            <a:chExt cx="3946492" cy="1598267"/>
          </a:xfrm>
        </p:grpSpPr>
        <p:grpSp>
          <p:nvGrpSpPr>
            <p:cNvPr id="31" name="Group 47"/>
            <p:cNvGrpSpPr/>
            <p:nvPr/>
          </p:nvGrpSpPr>
          <p:grpSpPr>
            <a:xfrm>
              <a:off x="3394896" y="914400"/>
              <a:ext cx="2457350" cy="519799"/>
              <a:chOff x="4080696" y="533400"/>
              <a:chExt cx="2457350" cy="519799"/>
            </a:xfrm>
          </p:grpSpPr>
          <p:sp>
            <p:nvSpPr>
              <p:cNvPr id="213" name="Oval 24"/>
              <p:cNvSpPr>
                <a:spLocks noChangeArrowheads="1"/>
              </p:cNvSpPr>
              <p:nvPr/>
            </p:nvSpPr>
            <p:spPr bwMode="auto">
              <a:xfrm>
                <a:off x="4080696" y="580906"/>
                <a:ext cx="221003" cy="2743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419601" y="533400"/>
                <a:ext cx="2118445" cy="51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Essential Gene</a:t>
                </a:r>
                <a:endParaRPr lang="en-US" sz="1000" dirty="0"/>
              </a:p>
            </p:txBody>
          </p:sp>
        </p:grpSp>
        <p:grpSp>
          <p:nvGrpSpPr>
            <p:cNvPr id="12320" name="Group 50"/>
            <p:cNvGrpSpPr/>
            <p:nvPr/>
          </p:nvGrpSpPr>
          <p:grpSpPr>
            <a:xfrm>
              <a:off x="3394895" y="1307068"/>
              <a:ext cx="3115098" cy="519799"/>
              <a:chOff x="4080695" y="926068"/>
              <a:chExt cx="3115098" cy="519799"/>
            </a:xfrm>
          </p:grpSpPr>
          <p:sp>
            <p:nvSpPr>
              <p:cNvPr id="211" name="Oval 27"/>
              <p:cNvSpPr>
                <a:spLocks noChangeArrowheads="1"/>
              </p:cNvSpPr>
              <p:nvPr/>
            </p:nvSpPr>
            <p:spPr bwMode="auto">
              <a:xfrm>
                <a:off x="4080695" y="973574"/>
                <a:ext cx="221004" cy="274319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448534" y="926068"/>
                <a:ext cx="2747259" cy="51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Nonessential Gene</a:t>
                </a:r>
                <a:endParaRPr lang="en-US" sz="1000" dirty="0"/>
              </a:p>
            </p:txBody>
          </p:sp>
        </p:grpSp>
        <p:grpSp>
          <p:nvGrpSpPr>
            <p:cNvPr id="12321" name="Group 53"/>
            <p:cNvGrpSpPr/>
            <p:nvPr/>
          </p:nvGrpSpPr>
          <p:grpSpPr>
            <a:xfrm>
              <a:off x="3352800" y="1992868"/>
              <a:ext cx="3946492" cy="519799"/>
              <a:chOff x="4008120" y="1295400"/>
              <a:chExt cx="3946492" cy="519799"/>
            </a:xfrm>
          </p:grpSpPr>
          <p:cxnSp>
            <p:nvCxnSpPr>
              <p:cNvPr id="20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4008120" y="1480066"/>
                <a:ext cx="3657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210" name="TextBox 209"/>
              <p:cNvSpPr txBox="1"/>
              <p:nvPr/>
            </p:nvSpPr>
            <p:spPr>
              <a:xfrm>
                <a:off x="4495798" y="1295400"/>
                <a:ext cx="3458814" cy="51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Interactions that do no affect aging</a:t>
                </a:r>
                <a:endParaRPr lang="en-US" sz="1000" dirty="0"/>
              </a:p>
            </p:txBody>
          </p:sp>
        </p:grpSp>
        <p:grpSp>
          <p:nvGrpSpPr>
            <p:cNvPr id="12322" name="Group 56"/>
            <p:cNvGrpSpPr/>
            <p:nvPr/>
          </p:nvGrpSpPr>
          <p:grpSpPr>
            <a:xfrm>
              <a:off x="3352800" y="1688068"/>
              <a:ext cx="3814940" cy="519800"/>
              <a:chOff x="4008120" y="1600200"/>
              <a:chExt cx="3814940" cy="519800"/>
            </a:xfrm>
          </p:grpSpPr>
          <p:cxnSp>
            <p:nvCxnSpPr>
              <p:cNvPr id="207" name="Straight Connector 37"/>
              <p:cNvCxnSpPr>
                <a:cxnSpLocks noChangeShapeType="1"/>
              </p:cNvCxnSpPr>
              <p:nvPr/>
            </p:nvCxnSpPr>
            <p:spPr bwMode="auto">
              <a:xfrm rot="10800000">
                <a:off x="4008120" y="1784866"/>
                <a:ext cx="3657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08" name="TextBox 207"/>
              <p:cNvSpPr txBox="1"/>
              <p:nvPr/>
            </p:nvSpPr>
            <p:spPr>
              <a:xfrm>
                <a:off x="4495797" y="1600200"/>
                <a:ext cx="3327263" cy="51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Interactions that affect aging</a:t>
                </a:r>
                <a:endParaRPr lang="en-US" sz="1000" dirty="0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2947617" y="3849469"/>
            <a:ext cx="365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Equivalent Reliability Block Model </a:t>
            </a:r>
          </a:p>
          <a:p>
            <a:pPr algn="ctr"/>
            <a:r>
              <a:rPr lang="en-US" dirty="0" smtClean="0"/>
              <a:t>with Stochastic Components 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3581400" y="2514600"/>
            <a:ext cx="3010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our-Modular Network with </a:t>
            </a:r>
          </a:p>
          <a:p>
            <a:pPr algn="ctr"/>
            <a:r>
              <a:rPr lang="en-US" dirty="0" smtClean="0"/>
              <a:t>Stochastic Interactions</a:t>
            </a:r>
            <a:endParaRPr lang="en-US" dirty="0"/>
          </a:p>
        </p:txBody>
      </p:sp>
      <p:sp>
        <p:nvSpPr>
          <p:cNvPr id="159" name="TextBox 91"/>
          <p:cNvSpPr txBox="1">
            <a:spLocks noChangeArrowheads="1"/>
          </p:cNvSpPr>
          <p:nvPr/>
        </p:nvSpPr>
        <p:spPr bwMode="auto">
          <a:xfrm>
            <a:off x="1008248" y="1902023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0" name="TextBox 91"/>
          <p:cNvSpPr txBox="1">
            <a:spLocks noChangeArrowheads="1"/>
          </p:cNvSpPr>
          <p:nvPr/>
        </p:nvSpPr>
        <p:spPr bwMode="auto">
          <a:xfrm>
            <a:off x="762000" y="1676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1" name="TextBox 91"/>
          <p:cNvSpPr txBox="1">
            <a:spLocks noChangeArrowheads="1"/>
          </p:cNvSpPr>
          <p:nvPr/>
        </p:nvSpPr>
        <p:spPr bwMode="auto">
          <a:xfrm>
            <a:off x="1295400" y="21336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3" name="TextBox 91"/>
          <p:cNvSpPr txBox="1">
            <a:spLocks noChangeArrowheads="1"/>
          </p:cNvSpPr>
          <p:nvPr/>
        </p:nvSpPr>
        <p:spPr bwMode="auto">
          <a:xfrm>
            <a:off x="1447800" y="16002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4" name="TextBox 91"/>
          <p:cNvSpPr txBox="1">
            <a:spLocks noChangeArrowheads="1"/>
          </p:cNvSpPr>
          <p:nvPr/>
        </p:nvSpPr>
        <p:spPr bwMode="auto">
          <a:xfrm>
            <a:off x="1694048" y="6096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6" name="TextBox 91"/>
          <p:cNvSpPr txBox="1">
            <a:spLocks noChangeArrowheads="1"/>
          </p:cNvSpPr>
          <p:nvPr/>
        </p:nvSpPr>
        <p:spPr bwMode="auto">
          <a:xfrm>
            <a:off x="1828800" y="1063823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7" name="TextBox 91"/>
          <p:cNvSpPr txBox="1">
            <a:spLocks noChangeArrowheads="1"/>
          </p:cNvSpPr>
          <p:nvPr/>
        </p:nvSpPr>
        <p:spPr bwMode="auto">
          <a:xfrm>
            <a:off x="2133600" y="10668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9" name="TextBox 91"/>
          <p:cNvSpPr txBox="1">
            <a:spLocks noChangeArrowheads="1"/>
          </p:cNvSpPr>
          <p:nvPr/>
        </p:nvSpPr>
        <p:spPr bwMode="auto">
          <a:xfrm>
            <a:off x="2303648" y="533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0" name="TextBox 91"/>
          <p:cNvSpPr txBox="1">
            <a:spLocks noChangeArrowheads="1"/>
          </p:cNvSpPr>
          <p:nvPr/>
        </p:nvSpPr>
        <p:spPr bwMode="auto">
          <a:xfrm>
            <a:off x="2608448" y="1676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1" name="TextBox 91"/>
          <p:cNvSpPr txBox="1">
            <a:spLocks noChangeArrowheads="1"/>
          </p:cNvSpPr>
          <p:nvPr/>
        </p:nvSpPr>
        <p:spPr bwMode="auto">
          <a:xfrm>
            <a:off x="2684648" y="1902023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3" name="TextBox 91"/>
          <p:cNvSpPr txBox="1">
            <a:spLocks noChangeArrowheads="1"/>
          </p:cNvSpPr>
          <p:nvPr/>
        </p:nvSpPr>
        <p:spPr bwMode="auto">
          <a:xfrm>
            <a:off x="3048000" y="19050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5" name="TextBox 91"/>
          <p:cNvSpPr txBox="1">
            <a:spLocks noChangeArrowheads="1"/>
          </p:cNvSpPr>
          <p:nvPr/>
        </p:nvSpPr>
        <p:spPr bwMode="auto">
          <a:xfrm>
            <a:off x="3141848" y="16002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6" name="TextBox 91"/>
          <p:cNvSpPr txBox="1">
            <a:spLocks noChangeArrowheads="1"/>
          </p:cNvSpPr>
          <p:nvPr/>
        </p:nvSpPr>
        <p:spPr bwMode="auto">
          <a:xfrm>
            <a:off x="2286000" y="25146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7" name="TextBox 91"/>
          <p:cNvSpPr txBox="1">
            <a:spLocks noChangeArrowheads="1"/>
          </p:cNvSpPr>
          <p:nvPr/>
        </p:nvSpPr>
        <p:spPr bwMode="auto">
          <a:xfrm>
            <a:off x="2209800" y="2819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8" name="TextBox 91"/>
          <p:cNvSpPr txBox="1">
            <a:spLocks noChangeArrowheads="1"/>
          </p:cNvSpPr>
          <p:nvPr/>
        </p:nvSpPr>
        <p:spPr bwMode="auto">
          <a:xfrm>
            <a:off x="1846448" y="2819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9" name="TextBox 91"/>
          <p:cNvSpPr txBox="1">
            <a:spLocks noChangeArrowheads="1"/>
          </p:cNvSpPr>
          <p:nvPr/>
        </p:nvSpPr>
        <p:spPr bwMode="auto">
          <a:xfrm>
            <a:off x="1676400" y="26670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0" name="TextBox 91"/>
          <p:cNvSpPr txBox="1">
            <a:spLocks noChangeArrowheads="1"/>
          </p:cNvSpPr>
          <p:nvPr/>
        </p:nvSpPr>
        <p:spPr bwMode="auto">
          <a:xfrm>
            <a:off x="1219200" y="4492823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1" name="TextBox 91"/>
          <p:cNvSpPr txBox="1">
            <a:spLocks noChangeArrowheads="1"/>
          </p:cNvSpPr>
          <p:nvPr/>
        </p:nvSpPr>
        <p:spPr bwMode="auto">
          <a:xfrm>
            <a:off x="1219200" y="4797623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2" name="TextBox 91"/>
          <p:cNvSpPr txBox="1">
            <a:spLocks noChangeArrowheads="1"/>
          </p:cNvSpPr>
          <p:nvPr/>
        </p:nvSpPr>
        <p:spPr bwMode="auto">
          <a:xfrm>
            <a:off x="1219200" y="5105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3" name="TextBox 91"/>
          <p:cNvSpPr txBox="1">
            <a:spLocks noChangeArrowheads="1"/>
          </p:cNvSpPr>
          <p:nvPr/>
        </p:nvSpPr>
        <p:spPr bwMode="auto">
          <a:xfrm>
            <a:off x="1219200" y="5483423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4" name="TextBox 91"/>
          <p:cNvSpPr txBox="1">
            <a:spLocks noChangeArrowheads="1"/>
          </p:cNvSpPr>
          <p:nvPr/>
        </p:nvSpPr>
        <p:spPr bwMode="auto">
          <a:xfrm>
            <a:off x="2227448" y="5486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5" name="TextBox 91"/>
          <p:cNvSpPr txBox="1">
            <a:spLocks noChangeArrowheads="1"/>
          </p:cNvSpPr>
          <p:nvPr/>
        </p:nvSpPr>
        <p:spPr bwMode="auto">
          <a:xfrm>
            <a:off x="2209800" y="5105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6" name="TextBox 91"/>
          <p:cNvSpPr txBox="1">
            <a:spLocks noChangeArrowheads="1"/>
          </p:cNvSpPr>
          <p:nvPr/>
        </p:nvSpPr>
        <p:spPr bwMode="auto">
          <a:xfrm>
            <a:off x="2209800" y="48006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7" name="TextBox 91"/>
          <p:cNvSpPr txBox="1">
            <a:spLocks noChangeArrowheads="1"/>
          </p:cNvSpPr>
          <p:nvPr/>
        </p:nvSpPr>
        <p:spPr bwMode="auto">
          <a:xfrm>
            <a:off x="2209800" y="44958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8" name="TextBox 91"/>
          <p:cNvSpPr txBox="1">
            <a:spLocks noChangeArrowheads="1"/>
          </p:cNvSpPr>
          <p:nvPr/>
        </p:nvSpPr>
        <p:spPr bwMode="auto">
          <a:xfrm>
            <a:off x="3218048" y="44958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9" name="TextBox 91"/>
          <p:cNvSpPr txBox="1">
            <a:spLocks noChangeArrowheads="1"/>
          </p:cNvSpPr>
          <p:nvPr/>
        </p:nvSpPr>
        <p:spPr bwMode="auto">
          <a:xfrm>
            <a:off x="3218048" y="4797623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0" name="TextBox 91"/>
          <p:cNvSpPr txBox="1">
            <a:spLocks noChangeArrowheads="1"/>
          </p:cNvSpPr>
          <p:nvPr/>
        </p:nvSpPr>
        <p:spPr bwMode="auto">
          <a:xfrm>
            <a:off x="3200400" y="5105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1" name="TextBox 91"/>
          <p:cNvSpPr txBox="1">
            <a:spLocks noChangeArrowheads="1"/>
          </p:cNvSpPr>
          <p:nvPr/>
        </p:nvSpPr>
        <p:spPr bwMode="auto">
          <a:xfrm>
            <a:off x="3200400" y="5483423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2" name="TextBox 91"/>
          <p:cNvSpPr txBox="1">
            <a:spLocks noChangeArrowheads="1"/>
          </p:cNvSpPr>
          <p:nvPr/>
        </p:nvSpPr>
        <p:spPr bwMode="auto">
          <a:xfrm>
            <a:off x="4208648" y="5486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3" name="TextBox 91"/>
          <p:cNvSpPr txBox="1">
            <a:spLocks noChangeArrowheads="1"/>
          </p:cNvSpPr>
          <p:nvPr/>
        </p:nvSpPr>
        <p:spPr bwMode="auto">
          <a:xfrm>
            <a:off x="4191000" y="51054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4" name="TextBox 91"/>
          <p:cNvSpPr txBox="1">
            <a:spLocks noChangeArrowheads="1"/>
          </p:cNvSpPr>
          <p:nvPr/>
        </p:nvSpPr>
        <p:spPr bwMode="auto">
          <a:xfrm>
            <a:off x="4191000" y="48006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5" name="TextBox 91"/>
          <p:cNvSpPr txBox="1">
            <a:spLocks noChangeArrowheads="1"/>
          </p:cNvSpPr>
          <p:nvPr/>
        </p:nvSpPr>
        <p:spPr bwMode="auto">
          <a:xfrm>
            <a:off x="4191000" y="4495800"/>
            <a:ext cx="134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671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04"/>
          <p:cNvGrpSpPr>
            <a:grpSpLocks/>
          </p:cNvGrpSpPr>
          <p:nvPr/>
        </p:nvGrpSpPr>
        <p:grpSpPr bwMode="auto">
          <a:xfrm>
            <a:off x="2590800" y="2438400"/>
            <a:ext cx="3225793" cy="1066798"/>
            <a:chOff x="961929" y="1547153"/>
            <a:chExt cx="3226013" cy="1067405"/>
          </a:xfrm>
        </p:grpSpPr>
        <p:grpSp>
          <p:nvGrpSpPr>
            <p:cNvPr id="120" name="Group 91"/>
            <p:cNvGrpSpPr>
              <a:grpSpLocks/>
            </p:cNvGrpSpPr>
            <p:nvPr/>
          </p:nvGrpSpPr>
          <p:grpSpPr bwMode="auto">
            <a:xfrm>
              <a:off x="961929" y="1547153"/>
              <a:ext cx="3226013" cy="1067405"/>
              <a:chOff x="577880" y="1412738"/>
              <a:chExt cx="3456450" cy="1305770"/>
            </a:xfrm>
          </p:grpSpPr>
          <p:sp>
            <p:nvSpPr>
              <p:cNvPr id="129" name="Oval 24"/>
              <p:cNvSpPr>
                <a:spLocks noChangeArrowheads="1"/>
              </p:cNvSpPr>
              <p:nvPr/>
            </p:nvSpPr>
            <p:spPr bwMode="auto">
              <a:xfrm>
                <a:off x="1181112" y="1412738"/>
                <a:ext cx="218909" cy="2285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30" name="Oval 25"/>
              <p:cNvSpPr>
                <a:spLocks noChangeArrowheads="1"/>
              </p:cNvSpPr>
              <p:nvPr/>
            </p:nvSpPr>
            <p:spPr bwMode="auto">
              <a:xfrm>
                <a:off x="1491370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31" name="Oval 26"/>
              <p:cNvSpPr>
                <a:spLocks noChangeArrowheads="1"/>
              </p:cNvSpPr>
              <p:nvPr/>
            </p:nvSpPr>
            <p:spPr bwMode="auto">
              <a:xfrm>
                <a:off x="929903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32" name="Oval 27"/>
              <p:cNvSpPr>
                <a:spLocks noChangeArrowheads="1"/>
              </p:cNvSpPr>
              <p:nvPr/>
            </p:nvSpPr>
            <p:spPr bwMode="auto">
              <a:xfrm>
                <a:off x="577880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33" name="Oval 28"/>
              <p:cNvSpPr>
                <a:spLocks noChangeArrowheads="1"/>
              </p:cNvSpPr>
              <p:nvPr/>
            </p:nvSpPr>
            <p:spPr bwMode="auto">
              <a:xfrm>
                <a:off x="1856766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cxnSp>
            <p:nvCxnSpPr>
              <p:cNvPr id="134" name="Straight Connector 37"/>
              <p:cNvCxnSpPr>
                <a:cxnSpLocks noChangeShapeType="1"/>
                <a:stCxn id="129" idx="4"/>
                <a:endCxn id="132" idx="7"/>
              </p:cNvCxnSpPr>
              <p:nvPr/>
            </p:nvCxnSpPr>
            <p:spPr bwMode="auto">
              <a:xfrm rot="5400000">
                <a:off x="849720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5" name="Straight Connector 38"/>
              <p:cNvCxnSpPr>
                <a:cxnSpLocks noChangeShapeType="1"/>
                <a:stCxn id="129" idx="4"/>
                <a:endCxn id="131" idx="0"/>
              </p:cNvCxnSpPr>
              <p:nvPr/>
            </p:nvCxnSpPr>
            <p:spPr bwMode="auto">
              <a:xfrm rot="5400000">
                <a:off x="740621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6" name="Straight Connector 41"/>
              <p:cNvCxnSpPr>
                <a:cxnSpLocks noChangeShapeType="1"/>
                <a:stCxn id="129" idx="4"/>
                <a:endCxn id="130" idx="0"/>
              </p:cNvCxnSpPr>
              <p:nvPr/>
            </p:nvCxnSpPr>
            <p:spPr bwMode="auto">
              <a:xfrm rot="16200000" flipH="1">
                <a:off x="1018295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44"/>
              <p:cNvCxnSpPr>
                <a:cxnSpLocks noChangeShapeType="1"/>
                <a:stCxn id="129" idx="4"/>
                <a:endCxn id="133" idx="1"/>
              </p:cNvCxnSpPr>
              <p:nvPr/>
            </p:nvCxnSpPr>
            <p:spPr bwMode="auto">
              <a:xfrm rot="16200000" flipH="1">
                <a:off x="1411767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63"/>
              <p:cNvCxnSpPr>
                <a:cxnSpLocks noChangeShapeType="1"/>
                <a:stCxn id="130" idx="7"/>
                <a:endCxn id="133" idx="3"/>
              </p:cNvCxnSpPr>
              <p:nvPr/>
            </p:nvCxnSpPr>
            <p:spPr bwMode="auto">
              <a:xfrm rot="5400000" flipH="1" flipV="1">
                <a:off x="1597544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39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1148812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40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796789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41" name="Straight Connector 75"/>
              <p:cNvCxnSpPr>
                <a:cxnSpLocks noChangeShapeType="1"/>
                <a:stCxn id="132" idx="5"/>
                <a:endCxn id="131" idx="1"/>
              </p:cNvCxnSpPr>
              <p:nvPr/>
            </p:nvCxnSpPr>
            <p:spPr bwMode="auto">
              <a:xfrm rot="16200000" flipH="1">
                <a:off x="681001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sp>
            <p:nvSpPr>
              <p:cNvPr id="142" name="Oval 39"/>
              <p:cNvSpPr>
                <a:spLocks noChangeArrowheads="1"/>
              </p:cNvSpPr>
              <p:nvPr/>
            </p:nvSpPr>
            <p:spPr bwMode="auto">
              <a:xfrm>
                <a:off x="3139767" y="1412738"/>
                <a:ext cx="218909" cy="2285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43" name="Oval 40"/>
              <p:cNvSpPr>
                <a:spLocks noChangeArrowheads="1"/>
              </p:cNvSpPr>
              <p:nvPr/>
            </p:nvSpPr>
            <p:spPr bwMode="auto">
              <a:xfrm>
                <a:off x="3450025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44" name="Oval 42"/>
              <p:cNvSpPr>
                <a:spLocks noChangeArrowheads="1"/>
              </p:cNvSpPr>
              <p:nvPr/>
            </p:nvSpPr>
            <p:spPr bwMode="auto">
              <a:xfrm>
                <a:off x="2888558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45" name="Oval 43"/>
              <p:cNvSpPr>
                <a:spLocks noChangeArrowheads="1"/>
              </p:cNvSpPr>
              <p:nvPr/>
            </p:nvSpPr>
            <p:spPr bwMode="auto">
              <a:xfrm>
                <a:off x="2536535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46" name="Oval 45"/>
              <p:cNvSpPr>
                <a:spLocks noChangeArrowheads="1"/>
              </p:cNvSpPr>
              <p:nvPr/>
            </p:nvSpPr>
            <p:spPr bwMode="auto">
              <a:xfrm>
                <a:off x="3815421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cxnSp>
            <p:nvCxnSpPr>
              <p:cNvPr id="147" name="Straight Connector 46"/>
              <p:cNvCxnSpPr>
                <a:cxnSpLocks noChangeShapeType="1"/>
                <a:stCxn id="142" idx="4"/>
                <a:endCxn id="145" idx="7"/>
              </p:cNvCxnSpPr>
              <p:nvPr/>
            </p:nvCxnSpPr>
            <p:spPr bwMode="auto">
              <a:xfrm rot="5400000">
                <a:off x="2808375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8" name="Straight Connector 47"/>
              <p:cNvCxnSpPr>
                <a:cxnSpLocks noChangeShapeType="1"/>
                <a:stCxn id="142" idx="4"/>
                <a:endCxn id="144" idx="0"/>
              </p:cNvCxnSpPr>
              <p:nvPr/>
            </p:nvCxnSpPr>
            <p:spPr bwMode="auto">
              <a:xfrm rot="5400000">
                <a:off x="2699276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9" name="Straight Connector 48"/>
              <p:cNvCxnSpPr>
                <a:cxnSpLocks noChangeShapeType="1"/>
                <a:stCxn id="142" idx="4"/>
                <a:endCxn id="143" idx="0"/>
              </p:cNvCxnSpPr>
              <p:nvPr/>
            </p:nvCxnSpPr>
            <p:spPr bwMode="auto">
              <a:xfrm rot="16200000" flipH="1">
                <a:off x="2976950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0" name="Straight Connector 49"/>
              <p:cNvCxnSpPr>
                <a:cxnSpLocks noChangeShapeType="1"/>
                <a:stCxn id="142" idx="4"/>
                <a:endCxn id="146" idx="1"/>
              </p:cNvCxnSpPr>
              <p:nvPr/>
            </p:nvCxnSpPr>
            <p:spPr bwMode="auto">
              <a:xfrm rot="16200000" flipH="1">
                <a:off x="3370422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50"/>
              <p:cNvCxnSpPr>
                <a:cxnSpLocks noChangeShapeType="1"/>
                <a:stCxn id="143" idx="7"/>
                <a:endCxn id="146" idx="3"/>
              </p:cNvCxnSpPr>
              <p:nvPr/>
            </p:nvCxnSpPr>
            <p:spPr bwMode="auto">
              <a:xfrm rot="5400000" flipH="1" flipV="1">
                <a:off x="3556199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52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107467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53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2755444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54" name="Straight Connector 53"/>
              <p:cNvCxnSpPr>
                <a:cxnSpLocks noChangeShapeType="1"/>
                <a:stCxn id="145" idx="5"/>
                <a:endCxn id="144" idx="1"/>
              </p:cNvCxnSpPr>
              <p:nvPr/>
            </p:nvCxnSpPr>
            <p:spPr bwMode="auto">
              <a:xfrm rot="16200000" flipH="1">
                <a:off x="2639656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55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075675" y="2077941"/>
                <a:ext cx="4608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56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704394" y="2604236"/>
                <a:ext cx="11841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121" name="TextBox 72"/>
            <p:cNvSpPr txBox="1">
              <a:spLocks noChangeArrowheads="1"/>
            </p:cNvSpPr>
            <p:nvPr/>
          </p:nvSpPr>
          <p:spPr bwMode="auto">
            <a:xfrm>
              <a:off x="3674218" y="1672733"/>
              <a:ext cx="303309" cy="4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?</a:t>
              </a:r>
            </a:p>
          </p:txBody>
        </p:sp>
        <p:sp>
          <p:nvSpPr>
            <p:cNvPr id="122" name="TextBox 74"/>
            <p:cNvSpPr txBox="1">
              <a:spLocks noChangeArrowheads="1"/>
            </p:cNvSpPr>
            <p:nvPr/>
          </p:nvSpPr>
          <p:spPr bwMode="auto">
            <a:xfrm>
              <a:off x="3494995" y="1861099"/>
              <a:ext cx="303309" cy="4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?</a:t>
              </a:r>
            </a:p>
          </p:txBody>
        </p:sp>
        <p:sp>
          <p:nvSpPr>
            <p:cNvPr id="123" name="TextBox 76"/>
            <p:cNvSpPr txBox="1">
              <a:spLocks noChangeArrowheads="1"/>
            </p:cNvSpPr>
            <p:nvPr/>
          </p:nvSpPr>
          <p:spPr bwMode="auto">
            <a:xfrm>
              <a:off x="3208237" y="1923888"/>
              <a:ext cx="303309" cy="4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?</a:t>
              </a:r>
            </a:p>
          </p:txBody>
        </p:sp>
        <p:sp>
          <p:nvSpPr>
            <p:cNvPr id="124" name="TextBox 77"/>
            <p:cNvSpPr txBox="1">
              <a:spLocks noChangeArrowheads="1"/>
            </p:cNvSpPr>
            <p:nvPr/>
          </p:nvSpPr>
          <p:spPr bwMode="auto">
            <a:xfrm>
              <a:off x="3047538" y="1704128"/>
              <a:ext cx="303309" cy="4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?</a:t>
              </a:r>
            </a:p>
          </p:txBody>
        </p:sp>
        <p:sp>
          <p:nvSpPr>
            <p:cNvPr id="125" name="TextBox 78"/>
            <p:cNvSpPr txBox="1">
              <a:spLocks noChangeArrowheads="1"/>
            </p:cNvSpPr>
            <p:nvPr/>
          </p:nvSpPr>
          <p:spPr bwMode="auto">
            <a:xfrm>
              <a:off x="1846140" y="1672733"/>
              <a:ext cx="303309" cy="4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?</a:t>
              </a:r>
            </a:p>
          </p:txBody>
        </p:sp>
        <p:sp>
          <p:nvSpPr>
            <p:cNvPr id="126" name="TextBox 89"/>
            <p:cNvSpPr txBox="1">
              <a:spLocks noChangeArrowheads="1"/>
            </p:cNvSpPr>
            <p:nvPr/>
          </p:nvSpPr>
          <p:spPr bwMode="auto">
            <a:xfrm>
              <a:off x="1631072" y="1892494"/>
              <a:ext cx="303309" cy="4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?</a:t>
              </a:r>
            </a:p>
          </p:txBody>
        </p:sp>
        <p:sp>
          <p:nvSpPr>
            <p:cNvPr id="127" name="TextBox 90"/>
            <p:cNvSpPr txBox="1">
              <a:spLocks noChangeArrowheads="1"/>
            </p:cNvSpPr>
            <p:nvPr/>
          </p:nvSpPr>
          <p:spPr bwMode="auto">
            <a:xfrm>
              <a:off x="1380159" y="1923888"/>
              <a:ext cx="303309" cy="4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?</a:t>
              </a:r>
            </a:p>
          </p:txBody>
        </p:sp>
        <p:sp>
          <p:nvSpPr>
            <p:cNvPr id="128" name="TextBox 91"/>
            <p:cNvSpPr txBox="1">
              <a:spLocks noChangeArrowheads="1"/>
            </p:cNvSpPr>
            <p:nvPr/>
          </p:nvSpPr>
          <p:spPr bwMode="auto">
            <a:xfrm>
              <a:off x="1165091" y="1672733"/>
              <a:ext cx="303309" cy="4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134</Words>
  <Application>Microsoft Macintosh PowerPoint</Application>
  <PresentationFormat>On-screen Show (4:3)</PresentationFormat>
  <Paragraphs>90</Paragraphs>
  <Slides>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17</cp:revision>
  <cp:lastPrinted>2013-05-16T16:38:01Z</cp:lastPrinted>
  <dcterms:created xsi:type="dcterms:W3CDTF">2013-07-16T19:49:59Z</dcterms:created>
  <dcterms:modified xsi:type="dcterms:W3CDTF">2013-07-16T19:51:44Z</dcterms:modified>
</cp:coreProperties>
</file>