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8" r:id="rId2"/>
    <p:sldId id="262" r:id="rId3"/>
    <p:sldId id="261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0CA0-3FBD-4AF2-A38B-F8970FCD3CA4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688414" cy="967097"/>
          </a:xfrm>
          <a:prstGeom prst="rect">
            <a:avLst/>
          </a:prstGeom>
        </p:spPr>
      </p:pic>
      <p:pic>
        <p:nvPicPr>
          <p:cNvPr id="46" name="Picture 45" descr="Screen shot 2013-07-06 at 1.45.32 PM.png"/>
          <p:cNvPicPr>
            <a:picLocks noChangeAspect="1"/>
          </p:cNvPicPr>
          <p:nvPr/>
        </p:nvPicPr>
        <p:blipFill>
          <a:blip r:embed="rId3"/>
          <a:srcRect l="52009" r="4876" b="33402"/>
          <a:stretch>
            <a:fillRect/>
          </a:stretch>
        </p:blipFill>
        <p:spPr>
          <a:xfrm>
            <a:off x="1219200" y="2819400"/>
            <a:ext cx="914400" cy="618531"/>
          </a:xfrm>
          <a:prstGeom prst="rect">
            <a:avLst/>
          </a:prstGeom>
        </p:spPr>
      </p:pic>
      <p:pic>
        <p:nvPicPr>
          <p:cNvPr id="40" name="Picture 39" descr="Screen shot 2013-07-06 at 1.49.3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8" y="1828800"/>
            <a:ext cx="2319832" cy="1143000"/>
          </a:xfrm>
          <a:prstGeom prst="rect">
            <a:avLst/>
          </a:prstGeom>
        </p:spPr>
      </p:pic>
      <p:pic>
        <p:nvPicPr>
          <p:cNvPr id="49" name="Picture 48" descr="Screen shot 2013-07-06 at 2.00.2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2667000"/>
            <a:ext cx="1905000" cy="1048411"/>
          </a:xfrm>
          <a:prstGeom prst="rect">
            <a:avLst/>
          </a:prstGeom>
        </p:spPr>
      </p:pic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3583196" y="3200400"/>
            <a:ext cx="1141204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Mini proposals 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yeast aging</a:t>
            </a:r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5029200" y="3288268"/>
            <a:ext cx="8382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BIO233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Microbiology </a:t>
            </a:r>
          </a:p>
        </p:txBody>
      </p:sp>
      <p:sp>
        <p:nvSpPr>
          <p:cNvPr id="74" name="Rectangle 92"/>
          <p:cNvSpPr>
            <a:spLocks noChangeArrowheads="1"/>
          </p:cNvSpPr>
          <p:nvPr/>
        </p:nvSpPr>
        <p:spPr bwMode="auto">
          <a:xfrm>
            <a:off x="5257800" y="1676400"/>
            <a:ext cx="12954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BIO386 </a:t>
            </a:r>
            <a:r>
              <a:rPr kumimoji="0" lang="en-US" sz="900" b="1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Bioinfor</a:t>
            </a:r>
            <a:r>
              <a:rPr kumimoji="0" lang="en-US" sz="9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 &amp; Genomics, R projects</a:t>
            </a:r>
          </a:p>
        </p:txBody>
      </p:sp>
      <p:sp>
        <p:nvSpPr>
          <p:cNvPr id="75" name="Rectangle 92"/>
          <p:cNvSpPr>
            <a:spLocks noChangeArrowheads="1"/>
          </p:cNvSpPr>
          <p:nvPr/>
        </p:nvSpPr>
        <p:spPr bwMode="auto">
          <a:xfrm>
            <a:off x="5410200" y="1219200"/>
            <a:ext cx="9906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Systems</a:t>
            </a:r>
            <a:r>
              <a:rPr lang="en-US" sz="900" b="1" kern="0" dirty="0" smtClean="0">
                <a:latin typeface="Times"/>
                <a:cs typeface="Times"/>
              </a:rPr>
              <a:t> biology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A new course</a:t>
            </a: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410200" y="2667000"/>
            <a:ext cx="11430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BIO125 Mol </a:t>
            </a:r>
            <a:r>
              <a:rPr kumimoji="0" lang="en-US" sz="900" b="1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Biol</a:t>
            </a:r>
            <a:r>
              <a:rPr kumimoji="0" lang="en-US" sz="9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 &amp; Genomics</a:t>
            </a:r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5410200" y="2133600"/>
            <a:ext cx="1066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CIS115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Python projects</a:t>
            </a:r>
            <a:endParaRPr lang="en-US" sz="900" b="1" kern="0" baseline="0" dirty="0" smtClean="0">
              <a:latin typeface="Times"/>
              <a:cs typeface="Times"/>
            </a:endParaRPr>
          </a:p>
        </p:txBody>
      </p:sp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3418491" y="2895600"/>
            <a:ext cx="1389943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solidFill>
                  <a:srgbClr val="0000FF"/>
                </a:solidFill>
                <a:latin typeface="Times"/>
                <a:cs typeface="Times"/>
              </a:rPr>
              <a:t>Yeast </a:t>
            </a: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aging experiments</a:t>
            </a:r>
          </a:p>
        </p:txBody>
      </p:sp>
      <p:sp>
        <p:nvSpPr>
          <p:cNvPr id="14" name="Rectangle 92"/>
          <p:cNvSpPr>
            <a:spLocks noChangeArrowheads="1"/>
          </p:cNvSpPr>
          <p:nvPr/>
        </p:nvSpPr>
        <p:spPr bwMode="auto">
          <a:xfrm>
            <a:off x="3511003" y="2207568"/>
            <a:ext cx="1364526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Yeast networks analysis</a:t>
            </a:r>
            <a:endParaRPr kumimoji="0" lang="en-US" sz="900" b="1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15" name="Rectangle 92"/>
          <p:cNvSpPr>
            <a:spLocks noChangeArrowheads="1"/>
          </p:cNvSpPr>
          <p:nvPr/>
        </p:nvSpPr>
        <p:spPr bwMode="auto">
          <a:xfrm>
            <a:off x="3505200" y="1600200"/>
            <a:ext cx="1258991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Network simulations</a:t>
            </a:r>
          </a:p>
        </p:txBody>
      </p:sp>
      <p:cxnSp>
        <p:nvCxnSpPr>
          <p:cNvPr id="17" name="Straight Arrow Connector 16"/>
          <p:cNvCxnSpPr>
            <a:stCxn id="75" idx="1"/>
            <a:endCxn id="29" idx="3"/>
          </p:cNvCxnSpPr>
          <p:nvPr/>
        </p:nvCxnSpPr>
        <p:spPr>
          <a:xfrm rot="10800000" flipV="1">
            <a:off x="4953000" y="1403866"/>
            <a:ext cx="457200" cy="69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3"/>
          </p:cNvCxnSpPr>
          <p:nvPr/>
        </p:nvCxnSpPr>
        <p:spPr>
          <a:xfrm rot="10800000" flipV="1">
            <a:off x="4808434" y="2895600"/>
            <a:ext cx="601768" cy="1154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74" idx="1"/>
          </p:cNvCxnSpPr>
          <p:nvPr/>
        </p:nvCxnSpPr>
        <p:spPr>
          <a:xfrm>
            <a:off x="4764191" y="1715616"/>
            <a:ext cx="493609" cy="1454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1" idx="1"/>
            <a:endCxn id="76" idx="3"/>
          </p:cNvCxnSpPr>
          <p:nvPr/>
        </p:nvCxnSpPr>
        <p:spPr>
          <a:xfrm rot="10800000">
            <a:off x="4724400" y="3385066"/>
            <a:ext cx="304800" cy="8786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5" idx="1"/>
            <a:endCxn id="14" idx="3"/>
          </p:cNvCxnSpPr>
          <p:nvPr/>
        </p:nvCxnSpPr>
        <p:spPr>
          <a:xfrm rot="10800000" flipV="1">
            <a:off x="4875530" y="2318266"/>
            <a:ext cx="534671" cy="471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2"/>
          <p:cNvSpPr>
            <a:spLocks noChangeArrowheads="1"/>
          </p:cNvSpPr>
          <p:nvPr/>
        </p:nvSpPr>
        <p:spPr bwMode="auto">
          <a:xfrm>
            <a:off x="3505200" y="1295400"/>
            <a:ext cx="1447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Mathematical modeling</a:t>
            </a:r>
          </a:p>
        </p:txBody>
      </p:sp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3505200" y="1905000"/>
            <a:ext cx="12192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Natural variations</a:t>
            </a:r>
          </a:p>
        </p:txBody>
      </p:sp>
      <p:sp>
        <p:nvSpPr>
          <p:cNvPr id="48" name="Rectangle 92"/>
          <p:cNvSpPr>
            <a:spLocks noChangeArrowheads="1"/>
          </p:cNvSpPr>
          <p:nvPr/>
        </p:nvSpPr>
        <p:spPr bwMode="auto">
          <a:xfrm>
            <a:off x="3407811" y="2590800"/>
            <a:ext cx="1460725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Genome association study</a:t>
            </a:r>
          </a:p>
        </p:txBody>
      </p:sp>
      <p:sp>
        <p:nvSpPr>
          <p:cNvPr id="50" name="Rectangle 92"/>
          <p:cNvSpPr>
            <a:spLocks noChangeArrowheads="1"/>
          </p:cNvSpPr>
          <p:nvPr/>
        </p:nvSpPr>
        <p:spPr bwMode="auto">
          <a:xfrm>
            <a:off x="2362200" y="3198168"/>
            <a:ext cx="7620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Workshops</a:t>
            </a:r>
            <a:endParaRPr kumimoji="0" lang="en-US" sz="900" b="1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51" name="Rectangle 92"/>
          <p:cNvSpPr>
            <a:spLocks noChangeArrowheads="1"/>
          </p:cNvSpPr>
          <p:nvPr/>
        </p:nvSpPr>
        <p:spPr bwMode="auto">
          <a:xfrm>
            <a:off x="1295400" y="3502968"/>
            <a:ext cx="1828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noProof="0" dirty="0" smtClean="0">
                <a:latin typeface="Times"/>
                <a:cs typeface="Times"/>
              </a:rPr>
              <a:t>Software Carpentry </a:t>
            </a:r>
            <a:r>
              <a:rPr lang="en-US" sz="900" b="1" kern="0" noProof="0" dirty="0" smtClean="0">
                <a:latin typeface="Times"/>
                <a:cs typeface="Times"/>
              </a:rPr>
              <a:t> Boot </a:t>
            </a:r>
            <a:r>
              <a:rPr lang="en-US" sz="900" b="1" kern="0" dirty="0" smtClean="0">
                <a:latin typeface="Times"/>
                <a:cs typeface="Times"/>
              </a:rPr>
              <a:t>C</a:t>
            </a:r>
            <a:r>
              <a:rPr lang="en-US" sz="900" b="1" kern="0" noProof="0" dirty="0" smtClean="0">
                <a:latin typeface="Times"/>
                <a:cs typeface="Times"/>
              </a:rPr>
              <a:t>amps</a:t>
            </a:r>
            <a:endParaRPr kumimoji="0" lang="en-US" sz="900" b="1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55" name="Rectangle 92"/>
          <p:cNvSpPr>
            <a:spLocks noChangeArrowheads="1"/>
          </p:cNvSpPr>
          <p:nvPr/>
        </p:nvSpPr>
        <p:spPr bwMode="auto">
          <a:xfrm>
            <a:off x="1600200" y="1219200"/>
            <a:ext cx="16002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Student Independent Studies</a:t>
            </a:r>
            <a:endParaRPr lang="en-US" sz="900" b="1" kern="0" dirty="0" smtClean="0">
              <a:latin typeface="Times"/>
              <a:cs typeface="Times"/>
            </a:endParaRPr>
          </a:p>
        </p:txBody>
      </p:sp>
      <p:sp>
        <p:nvSpPr>
          <p:cNvPr id="56" name="Rectangle 92"/>
          <p:cNvSpPr>
            <a:spLocks noChangeArrowheads="1"/>
          </p:cNvSpPr>
          <p:nvPr/>
        </p:nvSpPr>
        <p:spPr bwMode="auto">
          <a:xfrm>
            <a:off x="2209800" y="2897832"/>
            <a:ext cx="9144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SIAM Chapter</a:t>
            </a:r>
            <a:endParaRPr lang="en-US" sz="900" b="1" kern="0" dirty="0" smtClean="0">
              <a:latin typeface="Times"/>
              <a:cs typeface="Times"/>
            </a:endParaRPr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81800" y="1905000"/>
            <a:ext cx="12954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Minor, B</a:t>
            </a:r>
            <a:r>
              <a:rPr lang="en-US" sz="900" b="1" kern="0" baseline="0" dirty="0" smtClean="0">
                <a:latin typeface="Times"/>
                <a:cs typeface="Times"/>
              </a:rPr>
              <a:t>ioinformatics</a:t>
            </a:r>
            <a:r>
              <a:rPr lang="en-US" sz="900" b="1" kern="0" dirty="0" smtClean="0">
                <a:latin typeface="Times"/>
                <a:cs typeface="Times"/>
              </a:rPr>
              <a:t> &amp; Systems Biology </a:t>
            </a:r>
          </a:p>
        </p:txBody>
      </p:sp>
      <p:cxnSp>
        <p:nvCxnSpPr>
          <p:cNvPr id="128" name="Straight Arrow Connector 127"/>
          <p:cNvCxnSpPr>
            <a:endCxn id="76" idx="3"/>
          </p:cNvCxnSpPr>
          <p:nvPr/>
        </p:nvCxnSpPr>
        <p:spPr>
          <a:xfrm rot="10800000" flipV="1">
            <a:off x="4724400" y="3048000"/>
            <a:ext cx="685800" cy="33706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00600" y="1981200"/>
            <a:ext cx="624819" cy="64881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5" idx="3"/>
          </p:cNvCxnSpPr>
          <p:nvPr/>
        </p:nvCxnSpPr>
        <p:spPr>
          <a:xfrm flipV="1">
            <a:off x="4764191" y="1524000"/>
            <a:ext cx="722209" cy="1916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5" idx="3"/>
          </p:cNvCxnSpPr>
          <p:nvPr/>
        </p:nvCxnSpPr>
        <p:spPr>
          <a:xfrm>
            <a:off x="4764191" y="1715616"/>
            <a:ext cx="722209" cy="494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8" idx="3"/>
            <a:endCxn id="144" idx="1"/>
          </p:cNvCxnSpPr>
          <p:nvPr/>
        </p:nvCxnSpPr>
        <p:spPr>
          <a:xfrm>
            <a:off x="4868536" y="2706216"/>
            <a:ext cx="541664" cy="1454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ight Brace 156"/>
          <p:cNvSpPr/>
          <p:nvPr/>
        </p:nvSpPr>
        <p:spPr>
          <a:xfrm rot="10800000">
            <a:off x="3200401" y="1295400"/>
            <a:ext cx="304799" cy="2286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b="1">
              <a:latin typeface="Times"/>
              <a:cs typeface="Times"/>
            </a:endParaRPr>
          </a:p>
        </p:txBody>
      </p:sp>
      <p:sp>
        <p:nvSpPr>
          <p:cNvPr id="171" name="Right Brace 170"/>
          <p:cNvSpPr/>
          <p:nvPr/>
        </p:nvSpPr>
        <p:spPr>
          <a:xfrm>
            <a:off x="6477000" y="1295400"/>
            <a:ext cx="3048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b="1">
              <a:latin typeface="Times"/>
              <a:cs typeface="Times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493864" y="866001"/>
            <a:ext cx="138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0000FF"/>
                </a:solidFill>
              </a:rPr>
              <a:t>Research Activities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486400" y="866001"/>
            <a:ext cx="684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/>
              <a:t>Courses</a:t>
            </a:r>
            <a:endParaRPr lang="en-US" sz="1200" b="1" dirty="0"/>
          </a:p>
        </p:txBody>
      </p:sp>
      <p:cxnSp>
        <p:nvCxnSpPr>
          <p:cNvPr id="186" name="Straight Arrow Connector 185"/>
          <p:cNvCxnSpPr>
            <a:endCxn id="14" idx="3"/>
          </p:cNvCxnSpPr>
          <p:nvPr/>
        </p:nvCxnSpPr>
        <p:spPr>
          <a:xfrm rot="10800000">
            <a:off x="4875530" y="2322984"/>
            <a:ext cx="610873" cy="3440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92"/>
          <p:cNvSpPr>
            <a:spLocks noChangeArrowheads="1"/>
          </p:cNvSpPr>
          <p:nvPr/>
        </p:nvSpPr>
        <p:spPr bwMode="auto">
          <a:xfrm>
            <a:off x="1752600" y="2450068"/>
            <a:ext cx="13716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Video Tutorials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youtube.com/qinstat</a:t>
            </a:r>
            <a:endParaRPr kumimoji="0" lang="en-US" sz="900" b="1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194" name="Rectangle 92"/>
          <p:cNvSpPr>
            <a:spLocks noChangeArrowheads="1"/>
          </p:cNvSpPr>
          <p:nvPr/>
        </p:nvSpPr>
        <p:spPr bwMode="auto">
          <a:xfrm>
            <a:off x="1905000" y="1522511"/>
            <a:ext cx="1295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Open Projects</a:t>
            </a:r>
          </a:p>
          <a:p>
            <a:pPr lvl="0">
              <a:defRPr/>
            </a:pPr>
            <a:r>
              <a:rPr lang="en-US" sz="900" b="1" kern="0" dirty="0" err="1" smtClean="0">
                <a:latin typeface="Times"/>
                <a:cs typeface="Times"/>
              </a:rPr>
              <a:t>github.com/hongqin</a:t>
            </a:r>
            <a:endParaRPr lang="en-US" sz="900" b="1" kern="0" dirty="0" smtClean="0">
              <a:latin typeface="Times"/>
              <a:cs typeface="Times"/>
            </a:endParaRPr>
          </a:p>
        </p:txBody>
      </p:sp>
      <p:sp>
        <p:nvSpPr>
          <p:cNvPr id="195" name="Rectangle 92"/>
          <p:cNvSpPr>
            <a:spLocks noChangeArrowheads="1"/>
          </p:cNvSpPr>
          <p:nvPr/>
        </p:nvSpPr>
        <p:spPr bwMode="auto">
          <a:xfrm>
            <a:off x="1752600" y="1979711"/>
            <a:ext cx="1447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Open Notebook</a:t>
            </a:r>
          </a:p>
          <a:p>
            <a:pPr lvl="0">
              <a:defRPr/>
            </a:pPr>
            <a:r>
              <a:rPr lang="en-US" sz="900" b="1" kern="0" dirty="0" err="1" smtClean="0">
                <a:latin typeface="Times"/>
                <a:cs typeface="Times"/>
              </a:rPr>
              <a:t>hongqinlab.blogspot.com</a:t>
            </a:r>
            <a:r>
              <a:rPr lang="en-US" sz="900" b="1" kern="0" dirty="0" smtClean="0">
                <a:latin typeface="Times"/>
                <a:cs typeface="Times"/>
              </a:rPr>
              <a:t>/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92483" y="866001"/>
            <a:ext cx="1960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/>
              <a:t>Other Educational Activities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4724400" y="19812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V="1">
            <a:off x="4724400" y="2057400"/>
            <a:ext cx="685800" cy="6858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creen shot 2013-07-06 at 1.45.42 PM.png"/>
          <p:cNvPicPr>
            <a:picLocks noChangeAspect="1"/>
          </p:cNvPicPr>
          <p:nvPr/>
        </p:nvPicPr>
        <p:blipFill>
          <a:blip r:embed="rId6"/>
          <a:srcRect l="6261" t="13846" r="6261" b="27692"/>
          <a:stretch>
            <a:fillRect/>
          </a:stretch>
        </p:blipFill>
        <p:spPr>
          <a:xfrm>
            <a:off x="591592" y="2362200"/>
            <a:ext cx="10086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86" y="1044950"/>
            <a:ext cx="612214" cy="860050"/>
          </a:xfrm>
          <a:prstGeom prst="rect">
            <a:avLst/>
          </a:prstGeom>
        </p:spPr>
      </p:pic>
      <p:pic>
        <p:nvPicPr>
          <p:cNvPr id="46" name="Picture 45" descr="Screen shot 2013-07-06 at 1.45.32 PM.png"/>
          <p:cNvPicPr>
            <a:picLocks noChangeAspect="1"/>
          </p:cNvPicPr>
          <p:nvPr/>
        </p:nvPicPr>
        <p:blipFill>
          <a:blip r:embed="rId3"/>
          <a:srcRect l="52009" r="4876" b="33402"/>
          <a:stretch>
            <a:fillRect/>
          </a:stretch>
        </p:blipFill>
        <p:spPr>
          <a:xfrm>
            <a:off x="1219200" y="2886669"/>
            <a:ext cx="914400" cy="618531"/>
          </a:xfrm>
          <a:prstGeom prst="rect">
            <a:avLst/>
          </a:prstGeom>
        </p:spPr>
      </p:pic>
      <p:pic>
        <p:nvPicPr>
          <p:cNvPr id="40" name="Picture 39" descr="Screen shot 2013-07-06 at 1.49.3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8" y="1828800"/>
            <a:ext cx="2319832" cy="1143000"/>
          </a:xfrm>
          <a:prstGeom prst="rect">
            <a:avLst/>
          </a:prstGeom>
        </p:spPr>
      </p:pic>
      <p:pic>
        <p:nvPicPr>
          <p:cNvPr id="49" name="Picture 48" descr="Screen shot 2013-07-06 at 2.00.2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819400"/>
            <a:ext cx="1661497" cy="914400"/>
          </a:xfrm>
          <a:prstGeom prst="rect">
            <a:avLst/>
          </a:prstGeom>
        </p:spPr>
      </p:pic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3583196" y="3200400"/>
            <a:ext cx="1141204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Mini proposals 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yeast aging</a:t>
            </a:r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5029200" y="3288268"/>
            <a:ext cx="8382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BIO233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Microbiology </a:t>
            </a:r>
          </a:p>
        </p:txBody>
      </p:sp>
      <p:sp>
        <p:nvSpPr>
          <p:cNvPr id="74" name="Rectangle 92"/>
          <p:cNvSpPr>
            <a:spLocks noChangeArrowheads="1"/>
          </p:cNvSpPr>
          <p:nvPr/>
        </p:nvSpPr>
        <p:spPr bwMode="auto">
          <a:xfrm>
            <a:off x="5257800" y="1676400"/>
            <a:ext cx="12954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BIO386 </a:t>
            </a:r>
            <a:r>
              <a:rPr kumimoji="0" lang="en-US" sz="900" b="1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Bioinfor</a:t>
            </a:r>
            <a:r>
              <a:rPr kumimoji="0" lang="en-US" sz="9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 &amp; Genomics, R projects</a:t>
            </a:r>
          </a:p>
        </p:txBody>
      </p:sp>
      <p:sp>
        <p:nvSpPr>
          <p:cNvPr id="75" name="Rectangle 92"/>
          <p:cNvSpPr>
            <a:spLocks noChangeArrowheads="1"/>
          </p:cNvSpPr>
          <p:nvPr/>
        </p:nvSpPr>
        <p:spPr bwMode="auto">
          <a:xfrm>
            <a:off x="5410200" y="1219200"/>
            <a:ext cx="9906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Systems</a:t>
            </a:r>
            <a:r>
              <a:rPr lang="en-US" sz="900" b="1" kern="0" dirty="0" smtClean="0">
                <a:latin typeface="Times"/>
                <a:cs typeface="Times"/>
              </a:rPr>
              <a:t> biology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A new course</a:t>
            </a: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410200" y="2667000"/>
            <a:ext cx="11430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BIO125 Mol </a:t>
            </a:r>
            <a:r>
              <a:rPr kumimoji="0" lang="en-US" sz="900" b="1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Biol</a:t>
            </a:r>
            <a:r>
              <a:rPr kumimoji="0" lang="en-US" sz="9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 &amp; Genomics</a:t>
            </a:r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5410200" y="2133600"/>
            <a:ext cx="10668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CIS115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Python projects</a:t>
            </a:r>
            <a:endParaRPr lang="en-US" sz="900" b="1" kern="0" baseline="0" dirty="0" smtClean="0">
              <a:latin typeface="Times"/>
              <a:cs typeface="Times"/>
            </a:endParaRPr>
          </a:p>
        </p:txBody>
      </p:sp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3418491" y="2895600"/>
            <a:ext cx="1389943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solidFill>
                  <a:srgbClr val="0000FF"/>
                </a:solidFill>
                <a:latin typeface="Times"/>
                <a:cs typeface="Times"/>
              </a:rPr>
              <a:t>Yeast </a:t>
            </a: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aging experiments</a:t>
            </a:r>
          </a:p>
        </p:txBody>
      </p:sp>
      <p:sp>
        <p:nvSpPr>
          <p:cNvPr id="14" name="Rectangle 92"/>
          <p:cNvSpPr>
            <a:spLocks noChangeArrowheads="1"/>
          </p:cNvSpPr>
          <p:nvPr/>
        </p:nvSpPr>
        <p:spPr bwMode="auto">
          <a:xfrm>
            <a:off x="3511003" y="2207568"/>
            <a:ext cx="1364526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Yeast networks analysis</a:t>
            </a:r>
            <a:endParaRPr kumimoji="0" lang="en-US" sz="900" b="1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15" name="Rectangle 92"/>
          <p:cNvSpPr>
            <a:spLocks noChangeArrowheads="1"/>
          </p:cNvSpPr>
          <p:nvPr/>
        </p:nvSpPr>
        <p:spPr bwMode="auto">
          <a:xfrm>
            <a:off x="3505200" y="1600200"/>
            <a:ext cx="1258991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Network simulations</a:t>
            </a:r>
          </a:p>
        </p:txBody>
      </p:sp>
      <p:cxnSp>
        <p:nvCxnSpPr>
          <p:cNvPr id="17" name="Straight Arrow Connector 16"/>
          <p:cNvCxnSpPr>
            <a:stCxn id="75" idx="1"/>
            <a:endCxn id="29" idx="3"/>
          </p:cNvCxnSpPr>
          <p:nvPr/>
        </p:nvCxnSpPr>
        <p:spPr>
          <a:xfrm rot="10800000" flipV="1">
            <a:off x="4953000" y="1403866"/>
            <a:ext cx="457200" cy="69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3"/>
          </p:cNvCxnSpPr>
          <p:nvPr/>
        </p:nvCxnSpPr>
        <p:spPr>
          <a:xfrm rot="10800000" flipV="1">
            <a:off x="4808434" y="2895600"/>
            <a:ext cx="601768" cy="1154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74" idx="1"/>
          </p:cNvCxnSpPr>
          <p:nvPr/>
        </p:nvCxnSpPr>
        <p:spPr>
          <a:xfrm>
            <a:off x="4764191" y="1715616"/>
            <a:ext cx="493609" cy="1454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1" idx="1"/>
            <a:endCxn id="76" idx="3"/>
          </p:cNvCxnSpPr>
          <p:nvPr/>
        </p:nvCxnSpPr>
        <p:spPr>
          <a:xfrm rot="10800000">
            <a:off x="4724400" y="3385066"/>
            <a:ext cx="304800" cy="8786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5" idx="1"/>
            <a:endCxn id="14" idx="3"/>
          </p:cNvCxnSpPr>
          <p:nvPr/>
        </p:nvCxnSpPr>
        <p:spPr>
          <a:xfrm rot="10800000" flipV="1">
            <a:off x="4875530" y="2318266"/>
            <a:ext cx="534671" cy="471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2"/>
          <p:cNvSpPr>
            <a:spLocks noChangeArrowheads="1"/>
          </p:cNvSpPr>
          <p:nvPr/>
        </p:nvSpPr>
        <p:spPr bwMode="auto">
          <a:xfrm>
            <a:off x="3505200" y="1295400"/>
            <a:ext cx="1447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Mathematical modeling</a:t>
            </a:r>
          </a:p>
        </p:txBody>
      </p:sp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3505200" y="1905000"/>
            <a:ext cx="12192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Natural variations</a:t>
            </a:r>
          </a:p>
        </p:txBody>
      </p:sp>
      <p:sp>
        <p:nvSpPr>
          <p:cNvPr id="48" name="Rectangle 92"/>
          <p:cNvSpPr>
            <a:spLocks noChangeArrowheads="1"/>
          </p:cNvSpPr>
          <p:nvPr/>
        </p:nvSpPr>
        <p:spPr bwMode="auto">
          <a:xfrm>
            <a:off x="3407811" y="2590800"/>
            <a:ext cx="1460725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Genome association study</a:t>
            </a:r>
          </a:p>
        </p:txBody>
      </p:sp>
      <p:sp>
        <p:nvSpPr>
          <p:cNvPr id="50" name="Rectangle 92"/>
          <p:cNvSpPr>
            <a:spLocks noChangeArrowheads="1"/>
          </p:cNvSpPr>
          <p:nvPr/>
        </p:nvSpPr>
        <p:spPr bwMode="auto">
          <a:xfrm>
            <a:off x="2362200" y="3198168"/>
            <a:ext cx="7620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Workshops</a:t>
            </a:r>
            <a:endParaRPr kumimoji="0" lang="en-US" sz="900" b="1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51" name="Rectangle 92"/>
          <p:cNvSpPr>
            <a:spLocks noChangeArrowheads="1"/>
          </p:cNvSpPr>
          <p:nvPr/>
        </p:nvSpPr>
        <p:spPr bwMode="auto">
          <a:xfrm>
            <a:off x="1295400" y="3502968"/>
            <a:ext cx="1828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noProof="0" dirty="0" smtClean="0">
                <a:latin typeface="Times"/>
                <a:cs typeface="Times"/>
              </a:rPr>
              <a:t>Software Carpentry  boot camps</a:t>
            </a:r>
            <a:endParaRPr kumimoji="0" lang="en-US" sz="900" b="1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55" name="Rectangle 92"/>
          <p:cNvSpPr>
            <a:spLocks noChangeArrowheads="1"/>
          </p:cNvSpPr>
          <p:nvPr/>
        </p:nvSpPr>
        <p:spPr bwMode="auto">
          <a:xfrm>
            <a:off x="1600200" y="1219200"/>
            <a:ext cx="16002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Student Independent Studies</a:t>
            </a:r>
            <a:endParaRPr lang="en-US" sz="900" b="1" kern="0" dirty="0" smtClean="0">
              <a:latin typeface="Times"/>
              <a:cs typeface="Times"/>
            </a:endParaRPr>
          </a:p>
        </p:txBody>
      </p:sp>
      <p:sp>
        <p:nvSpPr>
          <p:cNvPr id="56" name="Rectangle 92"/>
          <p:cNvSpPr>
            <a:spLocks noChangeArrowheads="1"/>
          </p:cNvSpPr>
          <p:nvPr/>
        </p:nvSpPr>
        <p:spPr bwMode="auto">
          <a:xfrm>
            <a:off x="2209800" y="2897832"/>
            <a:ext cx="9144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baseline="0" dirty="0" smtClean="0">
                <a:latin typeface="Times"/>
                <a:cs typeface="Times"/>
              </a:rPr>
              <a:t>SIAM Chapter</a:t>
            </a:r>
            <a:endParaRPr lang="en-US" sz="900" b="1" kern="0" dirty="0" smtClean="0">
              <a:latin typeface="Times"/>
              <a:cs typeface="Times"/>
            </a:endParaRPr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81800" y="1905000"/>
            <a:ext cx="9906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Minor, </a:t>
            </a:r>
            <a:r>
              <a:rPr lang="en-US" sz="900" b="1" kern="0" dirty="0" err="1" smtClean="0">
                <a:latin typeface="Times"/>
                <a:cs typeface="Times"/>
              </a:rPr>
              <a:t>B</a:t>
            </a:r>
            <a:r>
              <a:rPr lang="en-US" sz="900" b="1" kern="0" baseline="0" dirty="0" err="1" smtClean="0">
                <a:latin typeface="Times"/>
                <a:cs typeface="Times"/>
              </a:rPr>
              <a:t>ioinfor</a:t>
            </a:r>
            <a:r>
              <a:rPr lang="en-US" sz="900" b="1" kern="0" dirty="0" smtClean="0">
                <a:latin typeface="Times"/>
                <a:cs typeface="Times"/>
              </a:rPr>
              <a:t> &amp; Systems </a:t>
            </a:r>
            <a:r>
              <a:rPr lang="en-US" sz="900" b="1" kern="0" dirty="0" err="1" smtClean="0">
                <a:latin typeface="Times"/>
                <a:cs typeface="Times"/>
              </a:rPr>
              <a:t>Biol</a:t>
            </a:r>
            <a:r>
              <a:rPr lang="en-US" sz="900" b="1" kern="0" dirty="0" smtClean="0">
                <a:latin typeface="Times"/>
                <a:cs typeface="Times"/>
              </a:rPr>
              <a:t> </a:t>
            </a:r>
          </a:p>
        </p:txBody>
      </p:sp>
      <p:cxnSp>
        <p:nvCxnSpPr>
          <p:cNvPr id="128" name="Straight Arrow Connector 127"/>
          <p:cNvCxnSpPr>
            <a:endCxn id="76" idx="3"/>
          </p:cNvCxnSpPr>
          <p:nvPr/>
        </p:nvCxnSpPr>
        <p:spPr>
          <a:xfrm rot="10800000" flipV="1">
            <a:off x="4724400" y="3048000"/>
            <a:ext cx="685800" cy="33706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00600" y="1981200"/>
            <a:ext cx="624819" cy="64881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5" idx="3"/>
          </p:cNvCxnSpPr>
          <p:nvPr/>
        </p:nvCxnSpPr>
        <p:spPr>
          <a:xfrm flipV="1">
            <a:off x="4764191" y="1524000"/>
            <a:ext cx="722209" cy="1916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5" idx="3"/>
          </p:cNvCxnSpPr>
          <p:nvPr/>
        </p:nvCxnSpPr>
        <p:spPr>
          <a:xfrm>
            <a:off x="4764191" y="1715616"/>
            <a:ext cx="722209" cy="494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8" idx="3"/>
            <a:endCxn id="144" idx="1"/>
          </p:cNvCxnSpPr>
          <p:nvPr/>
        </p:nvCxnSpPr>
        <p:spPr>
          <a:xfrm>
            <a:off x="4868536" y="2706216"/>
            <a:ext cx="541664" cy="1454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ight Brace 156"/>
          <p:cNvSpPr/>
          <p:nvPr/>
        </p:nvSpPr>
        <p:spPr>
          <a:xfrm rot="10800000">
            <a:off x="3200401" y="1295400"/>
            <a:ext cx="304799" cy="2286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b="1">
              <a:latin typeface="Times"/>
              <a:cs typeface="Times"/>
            </a:endParaRPr>
          </a:p>
        </p:txBody>
      </p:sp>
      <p:sp>
        <p:nvSpPr>
          <p:cNvPr id="171" name="Right Brace 170"/>
          <p:cNvSpPr/>
          <p:nvPr/>
        </p:nvSpPr>
        <p:spPr>
          <a:xfrm>
            <a:off x="6477000" y="1295400"/>
            <a:ext cx="3048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b="1">
              <a:latin typeface="Times"/>
              <a:cs typeface="Times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493864" y="866001"/>
            <a:ext cx="138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0000FF"/>
                </a:solidFill>
              </a:rPr>
              <a:t>Research Activities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486400" y="866001"/>
            <a:ext cx="684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/>
              <a:t>Courses</a:t>
            </a:r>
            <a:endParaRPr lang="en-US" sz="1200" b="1" dirty="0"/>
          </a:p>
        </p:txBody>
      </p:sp>
      <p:cxnSp>
        <p:nvCxnSpPr>
          <p:cNvPr id="186" name="Straight Arrow Connector 185"/>
          <p:cNvCxnSpPr>
            <a:endCxn id="14" idx="3"/>
          </p:cNvCxnSpPr>
          <p:nvPr/>
        </p:nvCxnSpPr>
        <p:spPr>
          <a:xfrm rot="10800000">
            <a:off x="4875530" y="2322984"/>
            <a:ext cx="610873" cy="3440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92"/>
          <p:cNvSpPr>
            <a:spLocks noChangeArrowheads="1"/>
          </p:cNvSpPr>
          <p:nvPr/>
        </p:nvSpPr>
        <p:spPr bwMode="auto">
          <a:xfrm>
            <a:off x="1752600" y="2450068"/>
            <a:ext cx="13716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Video Tutorials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youtube.com/qinstat</a:t>
            </a:r>
            <a:endParaRPr kumimoji="0" lang="en-US" sz="900" b="1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194" name="Rectangle 92"/>
          <p:cNvSpPr>
            <a:spLocks noChangeArrowheads="1"/>
          </p:cNvSpPr>
          <p:nvPr/>
        </p:nvSpPr>
        <p:spPr bwMode="auto">
          <a:xfrm>
            <a:off x="1905000" y="1522511"/>
            <a:ext cx="1295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Open Projects</a:t>
            </a:r>
          </a:p>
          <a:p>
            <a:pPr lvl="0">
              <a:defRPr/>
            </a:pPr>
            <a:r>
              <a:rPr lang="en-US" sz="900" b="1" kern="0" dirty="0" err="1" smtClean="0">
                <a:latin typeface="Times"/>
                <a:cs typeface="Times"/>
              </a:rPr>
              <a:t>github.com/hongqin</a:t>
            </a:r>
            <a:endParaRPr lang="en-US" sz="900" b="1" kern="0" dirty="0" smtClean="0">
              <a:latin typeface="Times"/>
              <a:cs typeface="Times"/>
            </a:endParaRPr>
          </a:p>
        </p:txBody>
      </p:sp>
      <p:sp>
        <p:nvSpPr>
          <p:cNvPr id="195" name="Rectangle 92"/>
          <p:cNvSpPr>
            <a:spLocks noChangeArrowheads="1"/>
          </p:cNvSpPr>
          <p:nvPr/>
        </p:nvSpPr>
        <p:spPr bwMode="auto">
          <a:xfrm>
            <a:off x="1752600" y="1979711"/>
            <a:ext cx="1447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Open Notebook</a:t>
            </a:r>
          </a:p>
          <a:p>
            <a:pPr lvl="0">
              <a:defRPr/>
            </a:pPr>
            <a:r>
              <a:rPr lang="en-US" sz="900" b="1" kern="0" dirty="0" err="1" smtClean="0">
                <a:latin typeface="Times"/>
                <a:cs typeface="Times"/>
              </a:rPr>
              <a:t>hongqinlab.blogspot.com</a:t>
            </a:r>
            <a:r>
              <a:rPr lang="en-US" sz="900" b="1" kern="0" dirty="0" smtClean="0">
                <a:latin typeface="Times"/>
                <a:cs typeface="Times"/>
              </a:rPr>
              <a:t>/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92483" y="866001"/>
            <a:ext cx="1960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/>
              <a:t>Other Educational Activities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4724400" y="19812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V="1">
            <a:off x="4724400" y="2057400"/>
            <a:ext cx="685800" cy="6858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creen shot 2013-07-06 at 1.45.42 PM.png"/>
          <p:cNvPicPr>
            <a:picLocks noChangeAspect="1"/>
          </p:cNvPicPr>
          <p:nvPr/>
        </p:nvPicPr>
        <p:blipFill>
          <a:blip r:embed="rId6"/>
          <a:srcRect l="6261" t="13846" r="6261" b="27692"/>
          <a:stretch>
            <a:fillRect/>
          </a:stretch>
        </p:blipFill>
        <p:spPr>
          <a:xfrm>
            <a:off x="591592" y="2590800"/>
            <a:ext cx="10086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3583196" y="3200400"/>
            <a:ext cx="1141204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FF"/>
                </a:solidFill>
                <a:latin typeface="Times"/>
                <a:cs typeface="Times"/>
              </a:rPr>
              <a:t>Mini proposals 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FF"/>
                </a:solidFill>
                <a:latin typeface="Times"/>
                <a:cs typeface="Times"/>
              </a:rPr>
              <a:t>yeast aging</a:t>
            </a:r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5410200" y="3274368"/>
            <a:ext cx="12192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latin typeface="Times"/>
                <a:cs typeface="Times"/>
              </a:rPr>
              <a:t>BIO233</a:t>
            </a:r>
            <a:r>
              <a:rPr lang="en-US" sz="900" kern="0" dirty="0" smtClean="0">
                <a:latin typeface="Times"/>
                <a:cs typeface="Times"/>
              </a:rPr>
              <a:t> </a:t>
            </a:r>
            <a:r>
              <a:rPr lang="en-US" sz="900" kern="0" baseline="0" dirty="0" smtClean="0">
                <a:latin typeface="Times"/>
                <a:cs typeface="Times"/>
              </a:rPr>
              <a:t>Microbiology </a:t>
            </a:r>
          </a:p>
        </p:txBody>
      </p:sp>
      <p:sp>
        <p:nvSpPr>
          <p:cNvPr id="74" name="Rectangle 92"/>
          <p:cNvSpPr>
            <a:spLocks noChangeArrowheads="1"/>
          </p:cNvSpPr>
          <p:nvPr/>
        </p:nvSpPr>
        <p:spPr bwMode="auto">
          <a:xfrm>
            <a:off x="5334000" y="1676400"/>
            <a:ext cx="12192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BIO386 </a:t>
            </a:r>
            <a:r>
              <a:rPr kumimoji="0" lang="en-US" sz="90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Bioinfor</a:t>
            </a:r>
            <a:r>
              <a:rPr kumimoji="0" lang="en-US" sz="9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 &amp; Genomics, R projects</a:t>
            </a:r>
          </a:p>
        </p:txBody>
      </p:sp>
      <p:sp>
        <p:nvSpPr>
          <p:cNvPr id="75" name="Rectangle 92"/>
          <p:cNvSpPr>
            <a:spLocks noChangeArrowheads="1"/>
          </p:cNvSpPr>
          <p:nvPr/>
        </p:nvSpPr>
        <p:spPr bwMode="auto">
          <a:xfrm>
            <a:off x="5410200" y="1219200"/>
            <a:ext cx="9906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latin typeface="Times"/>
                <a:cs typeface="Times"/>
              </a:rPr>
              <a:t>Systems</a:t>
            </a:r>
            <a:r>
              <a:rPr lang="en-US" sz="900" kern="0" dirty="0" smtClean="0">
                <a:latin typeface="Times"/>
                <a:cs typeface="Times"/>
              </a:rPr>
              <a:t> biology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Times"/>
                <a:cs typeface="Times"/>
              </a:rPr>
              <a:t>A new course</a:t>
            </a: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410200" y="2667000"/>
            <a:ext cx="11430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BIO125 Mol </a:t>
            </a:r>
            <a:r>
              <a:rPr kumimoji="0" lang="en-US" sz="90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Biol</a:t>
            </a:r>
            <a:r>
              <a:rPr kumimoji="0" lang="en-US" sz="9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 &amp; Genomics</a:t>
            </a:r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5486400" y="2133600"/>
            <a:ext cx="9144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latin typeface="Times"/>
                <a:cs typeface="Times"/>
              </a:rPr>
              <a:t>CIS115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Times"/>
                <a:cs typeface="Times"/>
              </a:rPr>
              <a:t>Python projects</a:t>
            </a:r>
            <a:endParaRPr lang="en-US" sz="900" kern="0" baseline="0" dirty="0" smtClean="0">
              <a:latin typeface="Times"/>
              <a:cs typeface="Times"/>
            </a:endParaRPr>
          </a:p>
        </p:txBody>
      </p:sp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3449994" y="2895600"/>
            <a:ext cx="1326937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solidFill>
                  <a:srgbClr val="0000FF"/>
                </a:solidFill>
                <a:latin typeface="Times"/>
                <a:cs typeface="Times"/>
              </a:rPr>
              <a:t>Yeast </a:t>
            </a:r>
            <a:r>
              <a:rPr lang="en-US" sz="900" kern="0" dirty="0" smtClean="0">
                <a:solidFill>
                  <a:srgbClr val="0000FF"/>
                </a:solidFill>
                <a:latin typeface="Times"/>
                <a:cs typeface="Times"/>
              </a:rPr>
              <a:t>aging experiments</a:t>
            </a:r>
          </a:p>
        </p:txBody>
      </p:sp>
      <p:sp>
        <p:nvSpPr>
          <p:cNvPr id="14" name="Rectangle 92"/>
          <p:cNvSpPr>
            <a:spLocks noChangeArrowheads="1"/>
          </p:cNvSpPr>
          <p:nvPr/>
        </p:nvSpPr>
        <p:spPr bwMode="auto">
          <a:xfrm>
            <a:off x="3546140" y="2207568"/>
            <a:ext cx="1294251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FF"/>
                </a:solidFill>
                <a:latin typeface="Times"/>
                <a:cs typeface="Times"/>
              </a:rPr>
              <a:t>Yeast networks analysis</a:t>
            </a:r>
            <a:endParaRPr kumimoji="0" lang="en-US" sz="90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15" name="Rectangle 92"/>
          <p:cNvSpPr>
            <a:spLocks noChangeArrowheads="1"/>
          </p:cNvSpPr>
          <p:nvPr/>
        </p:nvSpPr>
        <p:spPr bwMode="auto">
          <a:xfrm>
            <a:off x="3621191" y="1600200"/>
            <a:ext cx="11430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FF"/>
                </a:solidFill>
                <a:latin typeface="Times"/>
                <a:cs typeface="Times"/>
              </a:rPr>
              <a:t>Network simulations</a:t>
            </a:r>
          </a:p>
        </p:txBody>
      </p:sp>
      <p:cxnSp>
        <p:nvCxnSpPr>
          <p:cNvPr id="17" name="Straight Arrow Connector 16"/>
          <p:cNvCxnSpPr>
            <a:stCxn id="75" idx="1"/>
            <a:endCxn id="29" idx="3"/>
          </p:cNvCxnSpPr>
          <p:nvPr/>
        </p:nvCxnSpPr>
        <p:spPr>
          <a:xfrm rot="10800000" flipV="1">
            <a:off x="4840392" y="1403866"/>
            <a:ext cx="569809" cy="69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3"/>
          </p:cNvCxnSpPr>
          <p:nvPr/>
        </p:nvCxnSpPr>
        <p:spPr>
          <a:xfrm rot="10800000" flipV="1">
            <a:off x="4776932" y="2895600"/>
            <a:ext cx="633269" cy="1154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74" idx="1"/>
          </p:cNvCxnSpPr>
          <p:nvPr/>
        </p:nvCxnSpPr>
        <p:spPr>
          <a:xfrm>
            <a:off x="4764191" y="1715616"/>
            <a:ext cx="569809" cy="1454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1" idx="1"/>
            <a:endCxn id="76" idx="3"/>
          </p:cNvCxnSpPr>
          <p:nvPr/>
        </p:nvCxnSpPr>
        <p:spPr>
          <a:xfrm rot="10800000">
            <a:off x="4724400" y="3385066"/>
            <a:ext cx="685800" cy="471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5" idx="1"/>
            <a:endCxn id="14" idx="3"/>
          </p:cNvCxnSpPr>
          <p:nvPr/>
        </p:nvCxnSpPr>
        <p:spPr>
          <a:xfrm rot="10800000" flipV="1">
            <a:off x="4840392" y="2318266"/>
            <a:ext cx="646009" cy="471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2"/>
          <p:cNvSpPr>
            <a:spLocks noChangeArrowheads="1"/>
          </p:cNvSpPr>
          <p:nvPr/>
        </p:nvSpPr>
        <p:spPr bwMode="auto">
          <a:xfrm>
            <a:off x="3544991" y="1295400"/>
            <a:ext cx="12954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FF"/>
                </a:solidFill>
                <a:latin typeface="Times"/>
                <a:cs typeface="Times"/>
              </a:rPr>
              <a:t>Mathematical modeling</a:t>
            </a:r>
          </a:p>
        </p:txBody>
      </p:sp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3657600" y="1905000"/>
            <a:ext cx="1066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FF"/>
                </a:solidFill>
                <a:latin typeface="Times"/>
                <a:cs typeface="Times"/>
              </a:rPr>
              <a:t>Natural variations</a:t>
            </a:r>
          </a:p>
        </p:txBody>
      </p:sp>
      <p:sp>
        <p:nvSpPr>
          <p:cNvPr id="48" name="Rectangle 92"/>
          <p:cNvSpPr>
            <a:spLocks noChangeArrowheads="1"/>
          </p:cNvSpPr>
          <p:nvPr/>
        </p:nvSpPr>
        <p:spPr bwMode="auto">
          <a:xfrm>
            <a:off x="3429000" y="2590800"/>
            <a:ext cx="1418346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FF"/>
                </a:solidFill>
                <a:latin typeface="Times"/>
                <a:cs typeface="Times"/>
              </a:rPr>
              <a:t>Genome association study</a:t>
            </a:r>
          </a:p>
        </p:txBody>
      </p:sp>
      <p:sp>
        <p:nvSpPr>
          <p:cNvPr id="50" name="Rectangle 92"/>
          <p:cNvSpPr>
            <a:spLocks noChangeArrowheads="1"/>
          </p:cNvSpPr>
          <p:nvPr/>
        </p:nvSpPr>
        <p:spPr bwMode="auto">
          <a:xfrm>
            <a:off x="2057400" y="3200400"/>
            <a:ext cx="7620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Times"/>
                <a:cs typeface="Times"/>
              </a:rPr>
              <a:t>Workshops</a:t>
            </a:r>
            <a:endParaRPr kumimoji="0" lang="en-US" sz="90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51" name="Rectangle 92"/>
          <p:cNvSpPr>
            <a:spLocks noChangeArrowheads="1"/>
          </p:cNvSpPr>
          <p:nvPr/>
        </p:nvSpPr>
        <p:spPr bwMode="auto">
          <a:xfrm>
            <a:off x="1600200" y="3502968"/>
            <a:ext cx="16764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noProof="0" dirty="0" smtClean="0">
                <a:latin typeface="Times"/>
                <a:cs typeface="Times"/>
              </a:rPr>
              <a:t>Software Carpentry  boot camps</a:t>
            </a:r>
            <a:endParaRPr kumimoji="0" lang="en-US" sz="90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55" name="Rectangle 92"/>
          <p:cNvSpPr>
            <a:spLocks noChangeArrowheads="1"/>
          </p:cNvSpPr>
          <p:nvPr/>
        </p:nvSpPr>
        <p:spPr bwMode="auto">
          <a:xfrm>
            <a:off x="1600200" y="1219200"/>
            <a:ext cx="15240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latin typeface="Times"/>
                <a:cs typeface="Times"/>
              </a:rPr>
              <a:t>Student Independent Studies</a:t>
            </a:r>
            <a:endParaRPr lang="en-US" sz="900" kern="0" dirty="0" smtClean="0">
              <a:latin typeface="Times"/>
              <a:cs typeface="Times"/>
            </a:endParaRPr>
          </a:p>
        </p:txBody>
      </p:sp>
      <p:sp>
        <p:nvSpPr>
          <p:cNvPr id="56" name="Rectangle 92"/>
          <p:cNvSpPr>
            <a:spLocks noChangeArrowheads="1"/>
          </p:cNvSpPr>
          <p:nvPr/>
        </p:nvSpPr>
        <p:spPr bwMode="auto">
          <a:xfrm>
            <a:off x="1981200" y="2897832"/>
            <a:ext cx="9144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baseline="0" dirty="0" smtClean="0">
                <a:latin typeface="Times"/>
                <a:cs typeface="Times"/>
              </a:rPr>
              <a:t>SIAM Chapter</a:t>
            </a:r>
            <a:endParaRPr lang="en-US" sz="900" kern="0" dirty="0" smtClean="0">
              <a:latin typeface="Times"/>
              <a:cs typeface="Times"/>
            </a:endParaRPr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81800" y="1981200"/>
            <a:ext cx="9144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Times"/>
                <a:cs typeface="Times"/>
              </a:rPr>
              <a:t>Minor, </a:t>
            </a:r>
            <a:r>
              <a:rPr lang="en-US" sz="900" kern="0" dirty="0" err="1" smtClean="0">
                <a:latin typeface="Times"/>
                <a:cs typeface="Times"/>
              </a:rPr>
              <a:t>b</a:t>
            </a:r>
            <a:r>
              <a:rPr lang="en-US" sz="900" kern="0" baseline="0" dirty="0" err="1" smtClean="0">
                <a:latin typeface="Times"/>
                <a:cs typeface="Times"/>
              </a:rPr>
              <a:t>ioinfor</a:t>
            </a:r>
            <a:r>
              <a:rPr lang="en-US" sz="900" kern="0" dirty="0" smtClean="0">
                <a:latin typeface="Times"/>
                <a:cs typeface="Times"/>
              </a:rPr>
              <a:t> &amp; systems </a:t>
            </a:r>
            <a:r>
              <a:rPr lang="en-US" sz="900" kern="0" dirty="0" err="1" smtClean="0">
                <a:latin typeface="Times"/>
                <a:cs typeface="Times"/>
              </a:rPr>
              <a:t>biol</a:t>
            </a:r>
            <a:r>
              <a:rPr lang="en-US" sz="900" kern="0" dirty="0" smtClean="0">
                <a:latin typeface="Times"/>
                <a:cs typeface="Times"/>
              </a:rPr>
              <a:t> </a:t>
            </a:r>
          </a:p>
        </p:txBody>
      </p:sp>
      <p:cxnSp>
        <p:nvCxnSpPr>
          <p:cNvPr id="128" name="Straight Arrow Connector 127"/>
          <p:cNvCxnSpPr>
            <a:endCxn id="76" idx="3"/>
          </p:cNvCxnSpPr>
          <p:nvPr/>
        </p:nvCxnSpPr>
        <p:spPr>
          <a:xfrm rot="10800000" flipV="1">
            <a:off x="4724400" y="3048000"/>
            <a:ext cx="685800" cy="33706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48" idx="3"/>
          </p:cNvCxnSpPr>
          <p:nvPr/>
        </p:nvCxnSpPr>
        <p:spPr>
          <a:xfrm flipV="1">
            <a:off x="4847346" y="2057401"/>
            <a:ext cx="646009" cy="64881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5" idx="3"/>
          </p:cNvCxnSpPr>
          <p:nvPr/>
        </p:nvCxnSpPr>
        <p:spPr>
          <a:xfrm flipV="1">
            <a:off x="4764191" y="1524000"/>
            <a:ext cx="722209" cy="1916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5" idx="3"/>
          </p:cNvCxnSpPr>
          <p:nvPr/>
        </p:nvCxnSpPr>
        <p:spPr>
          <a:xfrm>
            <a:off x="4764191" y="1715616"/>
            <a:ext cx="722209" cy="494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8" idx="3"/>
            <a:endCxn id="144" idx="1"/>
          </p:cNvCxnSpPr>
          <p:nvPr/>
        </p:nvCxnSpPr>
        <p:spPr>
          <a:xfrm>
            <a:off x="4847346" y="2706216"/>
            <a:ext cx="562854" cy="1454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ight Brace 156"/>
          <p:cNvSpPr/>
          <p:nvPr/>
        </p:nvSpPr>
        <p:spPr>
          <a:xfrm rot="10800000">
            <a:off x="3200401" y="1295400"/>
            <a:ext cx="304799" cy="2286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latin typeface="Times"/>
              <a:cs typeface="Times"/>
            </a:endParaRPr>
          </a:p>
        </p:txBody>
      </p:sp>
      <p:sp>
        <p:nvSpPr>
          <p:cNvPr id="171" name="Right Brace 170"/>
          <p:cNvSpPr/>
          <p:nvPr/>
        </p:nvSpPr>
        <p:spPr>
          <a:xfrm>
            <a:off x="6477000" y="1219200"/>
            <a:ext cx="304800" cy="1905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latin typeface="Times"/>
              <a:cs typeface="Times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493864" y="866001"/>
            <a:ext cx="138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0000FF"/>
                </a:solidFill>
              </a:rPr>
              <a:t>Research Activities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486400" y="866001"/>
            <a:ext cx="684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/>
              <a:t>Courses</a:t>
            </a:r>
            <a:endParaRPr lang="en-US" sz="1200" b="1" dirty="0"/>
          </a:p>
        </p:txBody>
      </p:sp>
      <p:cxnSp>
        <p:nvCxnSpPr>
          <p:cNvPr id="186" name="Straight Arrow Connector 185"/>
          <p:cNvCxnSpPr>
            <a:endCxn id="14" idx="3"/>
          </p:cNvCxnSpPr>
          <p:nvPr/>
        </p:nvCxnSpPr>
        <p:spPr>
          <a:xfrm rot="10800000">
            <a:off x="4840392" y="2322984"/>
            <a:ext cx="646009" cy="3440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92"/>
          <p:cNvSpPr>
            <a:spLocks noChangeArrowheads="1"/>
          </p:cNvSpPr>
          <p:nvPr/>
        </p:nvSpPr>
        <p:spPr bwMode="auto">
          <a:xfrm>
            <a:off x="1905000" y="2450068"/>
            <a:ext cx="11430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Times"/>
                <a:cs typeface="Times"/>
              </a:rPr>
              <a:t>Video Tutorials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"/>
                <a:cs typeface="Times"/>
              </a:rPr>
              <a:t>youtube.com/qinstat</a:t>
            </a:r>
            <a:endParaRPr kumimoji="0" lang="en-US" sz="90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"/>
              <a:cs typeface="Times"/>
            </a:endParaRPr>
          </a:p>
        </p:txBody>
      </p:sp>
      <p:sp>
        <p:nvSpPr>
          <p:cNvPr id="194" name="Rectangle 92"/>
          <p:cNvSpPr>
            <a:spLocks noChangeArrowheads="1"/>
          </p:cNvSpPr>
          <p:nvPr/>
        </p:nvSpPr>
        <p:spPr bwMode="auto">
          <a:xfrm>
            <a:off x="1905000" y="1522511"/>
            <a:ext cx="11430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Times"/>
                <a:cs typeface="Times"/>
              </a:rPr>
              <a:t>Open Projects</a:t>
            </a:r>
          </a:p>
          <a:p>
            <a:pPr lvl="0">
              <a:defRPr/>
            </a:pPr>
            <a:r>
              <a:rPr lang="en-US" sz="900" kern="0" dirty="0" err="1" smtClean="0">
                <a:latin typeface="Times"/>
                <a:cs typeface="Times"/>
              </a:rPr>
              <a:t>github.com/hongqin</a:t>
            </a:r>
            <a:endParaRPr lang="en-US" sz="900" kern="0" dirty="0" smtClean="0">
              <a:latin typeface="Times"/>
              <a:cs typeface="Times"/>
            </a:endParaRPr>
          </a:p>
        </p:txBody>
      </p:sp>
      <p:sp>
        <p:nvSpPr>
          <p:cNvPr id="195" name="Rectangle 92"/>
          <p:cNvSpPr>
            <a:spLocks noChangeArrowheads="1"/>
          </p:cNvSpPr>
          <p:nvPr/>
        </p:nvSpPr>
        <p:spPr bwMode="auto">
          <a:xfrm>
            <a:off x="1752600" y="1979711"/>
            <a:ext cx="14478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Times"/>
                <a:cs typeface="Times"/>
              </a:rPr>
              <a:t>Open Notebook</a:t>
            </a:r>
          </a:p>
          <a:p>
            <a:pPr lvl="0">
              <a:defRPr/>
            </a:pPr>
            <a:r>
              <a:rPr lang="en-US" sz="900" kern="0" dirty="0" err="1" smtClean="0">
                <a:latin typeface="Times"/>
                <a:cs typeface="Times"/>
              </a:rPr>
              <a:t>hongqinlab.blogspot.com</a:t>
            </a:r>
            <a:r>
              <a:rPr lang="en-US" sz="900" kern="0" dirty="0" smtClean="0">
                <a:latin typeface="Times"/>
                <a:cs typeface="Times"/>
              </a:rPr>
              <a:t>/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92483" y="838200"/>
            <a:ext cx="1960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/>
              <a:t>Other Educational Activities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4724400" y="19812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V="1">
            <a:off x="4724400" y="2057400"/>
            <a:ext cx="685800" cy="6858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3048000" y="2771001"/>
            <a:ext cx="1603324" cy="2769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002060"/>
                </a:solidFill>
              </a:rPr>
              <a:t>2.5 ODE model of ROS</a:t>
            </a:r>
          </a:p>
        </p:txBody>
      </p:sp>
      <p:sp>
        <p:nvSpPr>
          <p:cNvPr id="70" name="Rectangle 92"/>
          <p:cNvSpPr>
            <a:spLocks noChangeArrowheads="1"/>
          </p:cNvSpPr>
          <p:nvPr/>
        </p:nvSpPr>
        <p:spPr bwMode="auto">
          <a:xfrm>
            <a:off x="2971800" y="1443335"/>
            <a:ext cx="1569660" cy="4616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 smtClean="0">
                <a:solidFill>
                  <a:srgbClr val="002060"/>
                </a:solidFill>
              </a:rPr>
              <a:t>2.2</a:t>
            </a:r>
            <a:r>
              <a:rPr lang="en-US" sz="1200" b="1" kern="0" dirty="0" smtClean="0">
                <a:solidFill>
                  <a:srgbClr val="002060"/>
                </a:solidFill>
              </a:rPr>
              <a:t> Limiting modules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2.3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Natural variations</a:t>
            </a:r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4983150" y="1752600"/>
            <a:ext cx="960450" cy="4308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baseline="0" dirty="0" smtClean="0">
                <a:latin typeface="Arial" pitchFamily="34" charset="0"/>
                <a:cs typeface="Arial" pitchFamily="34" charset="0"/>
              </a:rPr>
              <a:t>BIO233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latin typeface="Arial" pitchFamily="34" charset="0"/>
                <a:cs typeface="Arial" pitchFamily="34" charset="0"/>
              </a:rPr>
              <a:t>(Juniors)</a:t>
            </a:r>
            <a:r>
              <a:rPr lang="en-US" sz="1100" b="1" kern="0" baseline="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1828800" y="3226713"/>
            <a:ext cx="3886200" cy="4308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latin typeface="Arial" pitchFamily="34" charset="0"/>
                <a:cs typeface="Arial" pitchFamily="34" charset="0"/>
              </a:rPr>
              <a:t>Computing culture and community: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FYE, minor, student club, </a:t>
            </a:r>
            <a:r>
              <a:rPr lang="en-US" sz="1100" b="1" kern="0" dirty="0" smtClean="0">
                <a:latin typeface="Arial" pitchFamily="34" charset="0"/>
                <a:cs typeface="Arial" pitchFamily="34" charset="0"/>
              </a:rPr>
              <a:t>f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aculty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workshop, outreach</a:t>
            </a:r>
          </a:p>
        </p:txBody>
      </p:sp>
      <p:sp>
        <p:nvSpPr>
          <p:cNvPr id="74" name="Rectangle 92"/>
          <p:cNvSpPr>
            <a:spLocks noChangeArrowheads="1"/>
          </p:cNvSpPr>
          <p:nvPr/>
        </p:nvSpPr>
        <p:spPr bwMode="auto">
          <a:xfrm>
            <a:off x="1371600" y="1443335"/>
            <a:ext cx="1230713" cy="4308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BIO386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baseline="0" dirty="0" smtClean="0">
                <a:latin typeface="Arial" pitchFamily="34" charset="0"/>
                <a:cs typeface="Arial" pitchFamily="34" charset="0"/>
              </a:rPr>
              <a:t>(Upper classes)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92"/>
          <p:cNvSpPr>
            <a:spLocks noChangeArrowheads="1"/>
          </p:cNvSpPr>
          <p:nvPr/>
        </p:nvSpPr>
        <p:spPr bwMode="auto">
          <a:xfrm>
            <a:off x="1447800" y="2693313"/>
            <a:ext cx="1295400" cy="4308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baseline="0" dirty="0" smtClean="0">
                <a:latin typeface="Arial" pitchFamily="34" charset="0"/>
                <a:cs typeface="Arial" pitchFamily="34" charset="0"/>
              </a:rPr>
              <a:t>Systems</a:t>
            </a:r>
            <a:r>
              <a:rPr lang="en-US" sz="1100" b="1" kern="0" dirty="0" smtClean="0">
                <a:latin typeface="Arial" pitchFamily="34" charset="0"/>
                <a:cs typeface="Arial" pitchFamily="34" charset="0"/>
              </a:rPr>
              <a:t> biology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(Upper classes)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4953000" y="2286000"/>
            <a:ext cx="1219200" cy="4308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BIO125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latin typeface="Arial" pitchFamily="34" charset="0"/>
                <a:cs typeface="Arial" pitchFamily="34" charset="0"/>
              </a:rPr>
              <a:t>(Sophomores)</a:t>
            </a:r>
            <a:endParaRPr kumimoji="0" lang="en-US" sz="11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1447800" y="2016695"/>
            <a:ext cx="977791" cy="4308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baseline="0" dirty="0" smtClean="0">
                <a:latin typeface="Arial" pitchFamily="34" charset="0"/>
                <a:cs typeface="Arial" pitchFamily="34" charset="0"/>
              </a:rPr>
              <a:t>CIS115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latin typeface="Arial" pitchFamily="34" charset="0"/>
                <a:cs typeface="Arial" pitchFamily="34" charset="0"/>
              </a:rPr>
              <a:t>(Freshmen)</a:t>
            </a:r>
            <a:endParaRPr lang="en-US" sz="1100" b="1" kern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2667000" y="2362200"/>
            <a:ext cx="1946367" cy="2769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 smtClean="0">
                <a:solidFill>
                  <a:srgbClr val="002060"/>
                </a:solidFill>
              </a:rPr>
              <a:t>2.4</a:t>
            </a:r>
            <a:r>
              <a:rPr lang="en-US" sz="1200" b="1" kern="0" dirty="0" smtClean="0">
                <a:solidFill>
                  <a:srgbClr val="002060"/>
                </a:solidFill>
              </a:rPr>
              <a:t>  Experimental genomics</a:t>
            </a:r>
          </a:p>
        </p:txBody>
      </p:sp>
      <p:sp>
        <p:nvSpPr>
          <p:cNvPr id="14" name="Rectangle 92"/>
          <p:cNvSpPr>
            <a:spLocks noChangeArrowheads="1"/>
          </p:cNvSpPr>
          <p:nvPr/>
        </p:nvSpPr>
        <p:spPr bwMode="auto">
          <a:xfrm>
            <a:off x="2841180" y="1981200"/>
            <a:ext cx="1654620" cy="2769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2.1 Robustness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proxies</a:t>
            </a:r>
          </a:p>
        </p:txBody>
      </p:sp>
      <p:sp>
        <p:nvSpPr>
          <p:cNvPr id="15" name="Rectangle 92"/>
          <p:cNvSpPr>
            <a:spLocks noChangeArrowheads="1"/>
          </p:cNvSpPr>
          <p:nvPr/>
        </p:nvSpPr>
        <p:spPr bwMode="auto">
          <a:xfrm>
            <a:off x="2971800" y="1062335"/>
            <a:ext cx="1814920" cy="2769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002060"/>
                </a:solidFill>
              </a:rPr>
              <a:t>1.Theoretical Component</a:t>
            </a:r>
          </a:p>
        </p:txBody>
      </p:sp>
      <p:cxnSp>
        <p:nvCxnSpPr>
          <p:cNvPr id="17" name="Straight Arrow Connector 16"/>
          <p:cNvCxnSpPr>
            <a:stCxn id="75" idx="3"/>
            <a:endCxn id="76" idx="1"/>
          </p:cNvCxnSpPr>
          <p:nvPr/>
        </p:nvCxnSpPr>
        <p:spPr>
          <a:xfrm>
            <a:off x="2743200" y="2908757"/>
            <a:ext cx="304800" cy="7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25591" y="2147500"/>
            <a:ext cx="393809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4" idx="1"/>
            <a:endCxn id="13" idx="3"/>
          </p:cNvCxnSpPr>
          <p:nvPr/>
        </p:nvCxnSpPr>
        <p:spPr>
          <a:xfrm flipH="1" flipV="1">
            <a:off x="4613367" y="2500700"/>
            <a:ext cx="339633" cy="7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1"/>
          </p:cNvCxnSpPr>
          <p:nvPr/>
        </p:nvCxnSpPr>
        <p:spPr>
          <a:xfrm flipH="1">
            <a:off x="2590800" y="1200835"/>
            <a:ext cx="381000" cy="3187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4" idx="1"/>
          </p:cNvCxnSpPr>
          <p:nvPr/>
        </p:nvCxnSpPr>
        <p:spPr>
          <a:xfrm>
            <a:off x="2536380" y="1877199"/>
            <a:ext cx="304800" cy="2425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0" idx="1"/>
            <a:endCxn id="74" idx="3"/>
          </p:cNvCxnSpPr>
          <p:nvPr/>
        </p:nvCxnSpPr>
        <p:spPr>
          <a:xfrm flipH="1" flipV="1">
            <a:off x="2602313" y="1658779"/>
            <a:ext cx="369487" cy="153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6" idx="3"/>
          </p:cNvCxnSpPr>
          <p:nvPr/>
        </p:nvCxnSpPr>
        <p:spPr>
          <a:xfrm flipH="1">
            <a:off x="4651324" y="2743200"/>
            <a:ext cx="301676" cy="16630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3"/>
          </p:cNvCxnSpPr>
          <p:nvPr/>
        </p:nvCxnSpPr>
        <p:spPr>
          <a:xfrm flipH="1">
            <a:off x="4613367" y="2133600"/>
            <a:ext cx="339633" cy="3671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1" idx="1"/>
            <a:endCxn id="14" idx="3"/>
          </p:cNvCxnSpPr>
          <p:nvPr/>
        </p:nvCxnSpPr>
        <p:spPr>
          <a:xfrm flipH="1">
            <a:off x="4495800" y="1968044"/>
            <a:ext cx="487350" cy="15165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3"/>
          </p:cNvCxnSpPr>
          <p:nvPr/>
        </p:nvCxnSpPr>
        <p:spPr>
          <a:xfrm flipH="1" flipV="1">
            <a:off x="4495800" y="2119700"/>
            <a:ext cx="457200" cy="2425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2930433" y="990600"/>
            <a:ext cx="18149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000000"/>
                </a:solidFill>
              </a:rPr>
              <a:t>1.Theoretical Component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1.1Power-law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kern="0" dirty="0" smtClean="0">
                <a:solidFill>
                  <a:srgbClr val="000000"/>
                </a:solidFill>
              </a:rPr>
              <a:t>1.2 Synthetic lethality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1.3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Renweals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/repairs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kern="0" noProof="0" dirty="0" smtClean="0">
                <a:solidFill>
                  <a:srgbClr val="000000"/>
                </a:solidFill>
              </a:rPr>
              <a:t>1.4 Quantitative genetics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Rectangle 93"/>
          <p:cNvSpPr>
            <a:spLocks noChangeArrowheads="1"/>
          </p:cNvSpPr>
          <p:nvPr/>
        </p:nvSpPr>
        <p:spPr bwMode="auto">
          <a:xfrm>
            <a:off x="6705600" y="1551801"/>
            <a:ext cx="4106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FYE</a:t>
            </a:r>
          </a:p>
        </p:txBody>
      </p:sp>
      <p:sp>
        <p:nvSpPr>
          <p:cNvPr id="70" name="Rectangle 92"/>
          <p:cNvSpPr>
            <a:spLocks noChangeArrowheads="1"/>
          </p:cNvSpPr>
          <p:nvPr/>
        </p:nvSpPr>
        <p:spPr bwMode="auto">
          <a:xfrm>
            <a:off x="2930433" y="2057400"/>
            <a:ext cx="194636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000000"/>
                </a:solidFill>
              </a:rPr>
              <a:t>2. Empirical Component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2.1 Robustness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proxies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 smtClean="0">
                <a:solidFill>
                  <a:srgbClr val="000000"/>
                </a:solidFill>
              </a:rPr>
              <a:t>2.2</a:t>
            </a:r>
            <a:r>
              <a:rPr lang="en-US" sz="1200" b="1" kern="0" dirty="0" smtClean="0">
                <a:solidFill>
                  <a:srgbClr val="000000"/>
                </a:solidFill>
              </a:rPr>
              <a:t> Limiting modules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2.3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Natural variations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 smtClean="0">
                <a:solidFill>
                  <a:srgbClr val="000000"/>
                </a:solidFill>
              </a:rPr>
              <a:t>2.4</a:t>
            </a:r>
            <a:r>
              <a:rPr lang="en-US" sz="1200" b="1" kern="0" dirty="0" smtClean="0">
                <a:solidFill>
                  <a:srgbClr val="000000"/>
                </a:solidFill>
              </a:rPr>
              <a:t>  Experimental genomics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2.5  ODE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5415606" y="1371600"/>
            <a:ext cx="652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 smtClean="0">
                <a:solidFill>
                  <a:srgbClr val="000000"/>
                </a:solidFill>
              </a:rPr>
              <a:t>BIO233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6858000" y="2133600"/>
            <a:ext cx="1314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Faculty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workshop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 smtClean="0">
                <a:solidFill>
                  <a:srgbClr val="000000"/>
                </a:solidFill>
              </a:rPr>
              <a:t>Student</a:t>
            </a:r>
            <a:r>
              <a:rPr lang="en-US" sz="1200" b="1" kern="0" dirty="0" smtClean="0">
                <a:solidFill>
                  <a:srgbClr val="000000"/>
                </a:solidFill>
              </a:rPr>
              <a:t> club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000000"/>
                </a:solidFill>
              </a:rPr>
              <a:t>Outreach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Rectangle 92"/>
          <p:cNvSpPr>
            <a:spLocks noChangeArrowheads="1"/>
          </p:cNvSpPr>
          <p:nvPr/>
        </p:nvSpPr>
        <p:spPr bwMode="auto">
          <a:xfrm>
            <a:off x="1143000" y="1828800"/>
            <a:ext cx="15023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Independent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studies</a:t>
            </a:r>
          </a:p>
        </p:txBody>
      </p:sp>
      <p:sp>
        <p:nvSpPr>
          <p:cNvPr id="74" name="Rectangle 92"/>
          <p:cNvSpPr>
            <a:spLocks noChangeArrowheads="1"/>
          </p:cNvSpPr>
          <p:nvPr/>
        </p:nvSpPr>
        <p:spPr bwMode="auto">
          <a:xfrm>
            <a:off x="5486400" y="1752600"/>
            <a:ext cx="652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BIO386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92"/>
          <p:cNvSpPr>
            <a:spLocks noChangeArrowheads="1"/>
          </p:cNvSpPr>
          <p:nvPr/>
        </p:nvSpPr>
        <p:spPr bwMode="auto">
          <a:xfrm>
            <a:off x="5562600" y="2667000"/>
            <a:ext cx="1213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 smtClean="0">
                <a:solidFill>
                  <a:srgbClr val="000000"/>
                </a:solidFill>
              </a:rPr>
              <a:t>Systems</a:t>
            </a:r>
            <a:r>
              <a:rPr lang="en-US" sz="1200" b="1" kern="0" dirty="0" smtClean="0">
                <a:solidFill>
                  <a:srgbClr val="000000"/>
                </a:solidFill>
              </a:rPr>
              <a:t> biology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7162800" y="838200"/>
            <a:ext cx="652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BIO125</a:t>
            </a:r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5562600" y="2133600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 smtClean="0">
                <a:solidFill>
                  <a:srgbClr val="000000"/>
                </a:solidFill>
              </a:rPr>
              <a:t>CIS115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345</Words>
  <Application>Microsoft Macintosh PowerPoint</Application>
  <PresentationFormat>On-screen Show (4:3)</PresentationFormat>
  <Paragraphs>128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74</cp:revision>
  <dcterms:created xsi:type="dcterms:W3CDTF">2013-07-16T02:16:43Z</dcterms:created>
  <dcterms:modified xsi:type="dcterms:W3CDTF">2013-07-16T02:17:16Z</dcterms:modified>
</cp:coreProperties>
</file>