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8" r:id="rId2"/>
    <p:sldId id="260" r:id="rId3"/>
    <p:sldId id="259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7303" autoAdjust="0"/>
    <p:restoredTop sz="94660"/>
  </p:normalViewPr>
  <p:slideViewPr>
    <p:cSldViewPr>
      <p:cViewPr>
        <p:scale>
          <a:sx n="110" d="100"/>
          <a:sy n="110" d="100"/>
        </p:scale>
        <p:origin x="-2856" y="-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0CA0-3FBD-4AF2-A38B-F8970FCD3CA4}" type="datetimeFigureOut">
              <a:rPr lang="en-US" smtClean="0"/>
              <a:pPr/>
              <a:t>7/2/13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7200" y="990600"/>
            <a:ext cx="3200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reliability and aging of yeast networks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81400" y="3562290"/>
            <a:ext cx="2819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Will Comparison show network reliability due to essential node positioning (error-tolerance)?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38400" y="1430179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Yeast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Protein Network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86200" y="1981200"/>
            <a:ext cx="1676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Random shuffle of</a:t>
            </a:r>
          </a:p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node colors (essentiality)</a:t>
            </a:r>
          </a:p>
        </p:txBody>
      </p:sp>
      <p:grpSp>
        <p:nvGrpSpPr>
          <p:cNvPr id="3091" name="Group 3090"/>
          <p:cNvGrpSpPr/>
          <p:nvPr/>
        </p:nvGrpSpPr>
        <p:grpSpPr>
          <a:xfrm>
            <a:off x="2758440" y="1752600"/>
            <a:ext cx="1280160" cy="1417320"/>
            <a:chOff x="380999" y="2438400"/>
            <a:chExt cx="1280160" cy="1417320"/>
          </a:xfrm>
        </p:grpSpPr>
        <p:sp>
          <p:nvSpPr>
            <p:cNvPr id="130" name="Oval 24"/>
            <p:cNvSpPr>
              <a:spLocks noChangeArrowheads="1"/>
            </p:cNvSpPr>
            <p:nvPr/>
          </p:nvSpPr>
          <p:spPr bwMode="auto">
            <a:xfrm>
              <a:off x="694416" y="3093654"/>
              <a:ext cx="115623" cy="106813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Oval 25"/>
            <p:cNvSpPr>
              <a:spLocks noChangeArrowheads="1"/>
            </p:cNvSpPr>
            <p:nvPr/>
          </p:nvSpPr>
          <p:spPr bwMode="auto">
            <a:xfrm>
              <a:off x="800997" y="3288430"/>
              <a:ext cx="112515" cy="103847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Oval 26"/>
            <p:cNvSpPr>
              <a:spLocks noChangeArrowheads="1"/>
            </p:cNvSpPr>
            <p:nvPr/>
          </p:nvSpPr>
          <p:spPr bwMode="auto">
            <a:xfrm>
              <a:off x="380999" y="3260035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val 27"/>
            <p:cNvSpPr>
              <a:spLocks noChangeArrowheads="1"/>
            </p:cNvSpPr>
            <p:nvPr/>
          </p:nvSpPr>
          <p:spPr bwMode="auto">
            <a:xfrm>
              <a:off x="571833" y="2843055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Oval 28"/>
            <p:cNvSpPr>
              <a:spLocks noChangeArrowheads="1"/>
            </p:cNvSpPr>
            <p:nvPr/>
          </p:nvSpPr>
          <p:spPr bwMode="auto">
            <a:xfrm>
              <a:off x="1062165" y="3021761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5" name="Straight Connector 37"/>
            <p:cNvCxnSpPr>
              <a:cxnSpLocks noChangeShapeType="1"/>
              <a:stCxn id="130" idx="1"/>
              <a:endCxn id="133" idx="5"/>
            </p:cNvCxnSpPr>
            <p:nvPr/>
          </p:nvCxnSpPr>
          <p:spPr bwMode="auto">
            <a:xfrm flipH="1" flipV="1">
              <a:off x="670524" y="2934226"/>
              <a:ext cx="40825" cy="175070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36" name="Straight Connector 38"/>
            <p:cNvCxnSpPr>
              <a:cxnSpLocks noChangeShapeType="1"/>
              <a:stCxn id="130" idx="3"/>
              <a:endCxn id="132" idx="6"/>
            </p:cNvCxnSpPr>
            <p:nvPr/>
          </p:nvCxnSpPr>
          <p:spPr bwMode="auto">
            <a:xfrm flipH="1">
              <a:off x="496622" y="3184824"/>
              <a:ext cx="214727" cy="128618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37" name="Straight Connector 41"/>
            <p:cNvCxnSpPr>
              <a:cxnSpLocks noChangeShapeType="1"/>
              <a:stCxn id="130" idx="5"/>
              <a:endCxn id="131" idx="0"/>
            </p:cNvCxnSpPr>
            <p:nvPr/>
          </p:nvCxnSpPr>
          <p:spPr bwMode="auto">
            <a:xfrm>
              <a:off x="793107" y="3184824"/>
              <a:ext cx="64148" cy="103606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38" name="Straight Connector 44"/>
            <p:cNvCxnSpPr>
              <a:cxnSpLocks noChangeShapeType="1"/>
              <a:stCxn id="130" idx="7"/>
              <a:endCxn id="134" idx="2"/>
            </p:cNvCxnSpPr>
            <p:nvPr/>
          </p:nvCxnSpPr>
          <p:spPr bwMode="auto">
            <a:xfrm flipV="1">
              <a:off x="793107" y="3075168"/>
              <a:ext cx="269058" cy="34128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39" name="Straight Connector 63"/>
            <p:cNvCxnSpPr>
              <a:cxnSpLocks noChangeShapeType="1"/>
              <a:stCxn id="131" idx="7"/>
              <a:endCxn id="134" idx="3"/>
            </p:cNvCxnSpPr>
            <p:nvPr/>
          </p:nvCxnSpPr>
          <p:spPr bwMode="auto">
            <a:xfrm flipV="1">
              <a:off x="897035" y="3112931"/>
              <a:ext cx="182062" cy="190707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40" name="Straight Connector 67"/>
            <p:cNvCxnSpPr>
              <a:cxnSpLocks noChangeShapeType="1"/>
              <a:stCxn id="132" idx="6"/>
            </p:cNvCxnSpPr>
            <p:nvPr/>
          </p:nvCxnSpPr>
          <p:spPr bwMode="auto">
            <a:xfrm>
              <a:off x="496622" y="3313442"/>
              <a:ext cx="304376" cy="2691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41" name="Straight Connector 71"/>
            <p:cNvCxnSpPr>
              <a:cxnSpLocks noChangeShapeType="1"/>
              <a:stCxn id="133" idx="6"/>
              <a:endCxn id="134" idx="1"/>
            </p:cNvCxnSpPr>
            <p:nvPr/>
          </p:nvCxnSpPr>
          <p:spPr bwMode="auto">
            <a:xfrm>
              <a:off x="687456" y="2896462"/>
              <a:ext cx="391641" cy="14094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43" name="Straight Connector 54"/>
            <p:cNvCxnSpPr>
              <a:cxnSpLocks noChangeShapeType="1"/>
              <a:stCxn id="134" idx="6"/>
              <a:endCxn id="146" idx="3"/>
            </p:cNvCxnSpPr>
            <p:nvPr/>
          </p:nvCxnSpPr>
          <p:spPr bwMode="auto">
            <a:xfrm flipV="1">
              <a:off x="1177788" y="3006553"/>
              <a:ext cx="139060" cy="6861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145" name="Oval 39"/>
            <p:cNvSpPr>
              <a:spLocks noChangeArrowheads="1"/>
            </p:cNvSpPr>
            <p:nvPr/>
          </p:nvSpPr>
          <p:spPr bwMode="auto">
            <a:xfrm>
              <a:off x="1055205" y="2676674"/>
              <a:ext cx="115623" cy="106813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val 40"/>
            <p:cNvSpPr>
              <a:spLocks noChangeArrowheads="1"/>
            </p:cNvSpPr>
            <p:nvPr/>
          </p:nvSpPr>
          <p:spPr bwMode="auto">
            <a:xfrm>
              <a:off x="1300370" y="2917914"/>
              <a:ext cx="112515" cy="103847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748748" y="2676674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Oval 43"/>
            <p:cNvSpPr>
              <a:spLocks noChangeArrowheads="1"/>
            </p:cNvSpPr>
            <p:nvPr/>
          </p:nvSpPr>
          <p:spPr bwMode="auto">
            <a:xfrm>
              <a:off x="878290" y="2438400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Oval 45"/>
            <p:cNvSpPr>
              <a:spLocks noChangeArrowheads="1"/>
            </p:cNvSpPr>
            <p:nvPr/>
          </p:nvSpPr>
          <p:spPr bwMode="auto">
            <a:xfrm>
              <a:off x="1429913" y="2617106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0" name="Straight Connector 46"/>
            <p:cNvCxnSpPr>
              <a:cxnSpLocks noChangeShapeType="1"/>
              <a:stCxn id="145" idx="1"/>
              <a:endCxn id="148" idx="5"/>
            </p:cNvCxnSpPr>
            <p:nvPr/>
          </p:nvCxnSpPr>
          <p:spPr bwMode="auto">
            <a:xfrm flipH="1" flipV="1">
              <a:off x="976981" y="2529570"/>
              <a:ext cx="95156" cy="162746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51" name="Straight Connector 47"/>
            <p:cNvCxnSpPr>
              <a:cxnSpLocks noChangeShapeType="1"/>
              <a:stCxn id="145" idx="3"/>
              <a:endCxn id="147" idx="7"/>
            </p:cNvCxnSpPr>
            <p:nvPr/>
          </p:nvCxnSpPr>
          <p:spPr bwMode="auto">
            <a:xfrm flipH="1" flipV="1">
              <a:off x="847438" y="2692317"/>
              <a:ext cx="224699" cy="75528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52" name="Straight Connector 48"/>
            <p:cNvCxnSpPr>
              <a:cxnSpLocks noChangeShapeType="1"/>
              <a:stCxn id="145" idx="5"/>
              <a:endCxn id="146" idx="0"/>
            </p:cNvCxnSpPr>
            <p:nvPr/>
          </p:nvCxnSpPr>
          <p:spPr bwMode="auto">
            <a:xfrm>
              <a:off x="1153895" y="2767844"/>
              <a:ext cx="202733" cy="150070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53" name="Straight Connector 49"/>
            <p:cNvCxnSpPr>
              <a:cxnSpLocks noChangeShapeType="1"/>
              <a:stCxn id="145" idx="6"/>
              <a:endCxn id="149" idx="3"/>
            </p:cNvCxnSpPr>
            <p:nvPr/>
          </p:nvCxnSpPr>
          <p:spPr bwMode="auto">
            <a:xfrm flipV="1">
              <a:off x="1170828" y="2708276"/>
              <a:ext cx="276018" cy="21805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54" name="Straight Connector 50"/>
            <p:cNvCxnSpPr>
              <a:cxnSpLocks noChangeShapeType="1"/>
              <a:stCxn id="146" idx="7"/>
              <a:endCxn id="149" idx="4"/>
            </p:cNvCxnSpPr>
            <p:nvPr/>
          </p:nvCxnSpPr>
          <p:spPr bwMode="auto">
            <a:xfrm flipV="1">
              <a:off x="1396408" y="2723918"/>
              <a:ext cx="91317" cy="209203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57" name="Straight Connector 53"/>
            <p:cNvCxnSpPr>
              <a:cxnSpLocks noChangeShapeType="1"/>
              <a:stCxn id="148" idx="4"/>
              <a:endCxn id="147" idx="1"/>
            </p:cNvCxnSpPr>
            <p:nvPr/>
          </p:nvCxnSpPr>
          <p:spPr bwMode="auto">
            <a:xfrm flipH="1">
              <a:off x="765680" y="2545213"/>
              <a:ext cx="170422" cy="14710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58" name="Straight Connector 54"/>
            <p:cNvCxnSpPr>
              <a:cxnSpLocks noChangeShapeType="1"/>
              <a:stCxn id="133" idx="7"/>
              <a:endCxn id="147" idx="3"/>
            </p:cNvCxnSpPr>
            <p:nvPr/>
          </p:nvCxnSpPr>
          <p:spPr bwMode="auto">
            <a:xfrm flipV="1">
              <a:off x="670524" y="2767844"/>
              <a:ext cx="95156" cy="9085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59" name="Straight Connector 54"/>
            <p:cNvCxnSpPr>
              <a:cxnSpLocks noChangeShapeType="1"/>
              <a:stCxn id="192" idx="0"/>
              <a:endCxn id="149" idx="4"/>
            </p:cNvCxnSpPr>
            <p:nvPr/>
          </p:nvCxnSpPr>
          <p:spPr bwMode="auto">
            <a:xfrm flipH="1" flipV="1">
              <a:off x="1487725" y="2723918"/>
              <a:ext cx="115623" cy="42930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161" name="Oval 39"/>
            <p:cNvSpPr>
              <a:spLocks noChangeArrowheads="1"/>
            </p:cNvSpPr>
            <p:nvPr/>
          </p:nvSpPr>
          <p:spPr bwMode="auto">
            <a:xfrm>
              <a:off x="1184748" y="3272359"/>
              <a:ext cx="115623" cy="106813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Oval 40"/>
            <p:cNvSpPr>
              <a:spLocks noChangeArrowheads="1"/>
            </p:cNvSpPr>
            <p:nvPr/>
          </p:nvSpPr>
          <p:spPr bwMode="auto">
            <a:xfrm>
              <a:off x="1335325" y="3750390"/>
              <a:ext cx="112515" cy="103847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42"/>
            <p:cNvSpPr>
              <a:spLocks noChangeArrowheads="1"/>
            </p:cNvSpPr>
            <p:nvPr/>
          </p:nvSpPr>
          <p:spPr bwMode="auto">
            <a:xfrm>
              <a:off x="1038771" y="3748907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val 45"/>
            <p:cNvSpPr>
              <a:spLocks noChangeArrowheads="1"/>
            </p:cNvSpPr>
            <p:nvPr/>
          </p:nvSpPr>
          <p:spPr bwMode="auto">
            <a:xfrm>
              <a:off x="1528320" y="3502934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6" name="Straight Connector 46"/>
            <p:cNvCxnSpPr>
              <a:cxnSpLocks noChangeShapeType="1"/>
              <a:stCxn id="161" idx="2"/>
              <a:endCxn id="131" idx="5"/>
            </p:cNvCxnSpPr>
            <p:nvPr/>
          </p:nvCxnSpPr>
          <p:spPr bwMode="auto">
            <a:xfrm flipH="1">
              <a:off x="897035" y="3325766"/>
              <a:ext cx="287713" cy="51303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67" name="Straight Connector 47"/>
            <p:cNvCxnSpPr>
              <a:cxnSpLocks noChangeShapeType="1"/>
              <a:stCxn id="161" idx="4"/>
              <a:endCxn id="163" idx="0"/>
            </p:cNvCxnSpPr>
            <p:nvPr/>
          </p:nvCxnSpPr>
          <p:spPr bwMode="auto">
            <a:xfrm flipH="1">
              <a:off x="1096583" y="3379172"/>
              <a:ext cx="145977" cy="369735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68" name="Straight Connector 48"/>
            <p:cNvCxnSpPr>
              <a:cxnSpLocks noChangeShapeType="1"/>
              <a:stCxn id="161" idx="4"/>
              <a:endCxn id="162" idx="0"/>
            </p:cNvCxnSpPr>
            <p:nvPr/>
          </p:nvCxnSpPr>
          <p:spPr bwMode="auto">
            <a:xfrm>
              <a:off x="1242559" y="3379172"/>
              <a:ext cx="149023" cy="371218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69" name="Straight Connector 49"/>
            <p:cNvCxnSpPr>
              <a:cxnSpLocks noChangeShapeType="1"/>
              <a:stCxn id="161" idx="5"/>
              <a:endCxn id="165" idx="1"/>
            </p:cNvCxnSpPr>
            <p:nvPr/>
          </p:nvCxnSpPr>
          <p:spPr bwMode="auto">
            <a:xfrm>
              <a:off x="1283438" y="3363529"/>
              <a:ext cx="261814" cy="155047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70" name="Straight Connector 50"/>
            <p:cNvCxnSpPr>
              <a:cxnSpLocks noChangeShapeType="1"/>
              <a:stCxn id="162" idx="7"/>
              <a:endCxn id="165" idx="3"/>
            </p:cNvCxnSpPr>
            <p:nvPr/>
          </p:nvCxnSpPr>
          <p:spPr bwMode="auto">
            <a:xfrm rot="5400000" flipH="1" flipV="1">
              <a:off x="1402561" y="3622907"/>
              <a:ext cx="171493" cy="11389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71" name="Straight Connector 51"/>
            <p:cNvCxnSpPr>
              <a:cxnSpLocks noChangeShapeType="1"/>
            </p:cNvCxnSpPr>
            <p:nvPr/>
          </p:nvCxnSpPr>
          <p:spPr bwMode="auto">
            <a:xfrm>
              <a:off x="1154394" y="3802313"/>
              <a:ext cx="180932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72" name="Straight Connector 52"/>
            <p:cNvCxnSpPr>
              <a:cxnSpLocks noChangeShapeType="1"/>
              <a:stCxn id="131" idx="5"/>
            </p:cNvCxnSpPr>
            <p:nvPr/>
          </p:nvCxnSpPr>
          <p:spPr bwMode="auto">
            <a:xfrm>
              <a:off x="897035" y="3377069"/>
              <a:ext cx="631285" cy="17927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74" name="Straight Connector 54"/>
            <p:cNvCxnSpPr>
              <a:cxnSpLocks noChangeShapeType="1"/>
              <a:endCxn id="163" idx="1"/>
            </p:cNvCxnSpPr>
            <p:nvPr/>
          </p:nvCxnSpPr>
          <p:spPr bwMode="auto">
            <a:xfrm>
              <a:off x="901783" y="3367152"/>
              <a:ext cx="153920" cy="397398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75" name="Straight Connector 54"/>
            <p:cNvCxnSpPr>
              <a:cxnSpLocks noChangeShapeType="1"/>
              <a:stCxn id="165" idx="0"/>
              <a:endCxn id="192" idx="4"/>
            </p:cNvCxnSpPr>
            <p:nvPr/>
          </p:nvCxnSpPr>
          <p:spPr bwMode="auto">
            <a:xfrm flipV="1">
              <a:off x="1586132" y="3260035"/>
              <a:ext cx="17216" cy="242899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76" name="Straight Connector 54"/>
            <p:cNvCxnSpPr>
              <a:cxnSpLocks noChangeShapeType="1"/>
              <a:stCxn id="132" idx="5"/>
              <a:endCxn id="163" idx="1"/>
            </p:cNvCxnSpPr>
            <p:nvPr/>
          </p:nvCxnSpPr>
          <p:spPr bwMode="auto">
            <a:xfrm>
              <a:off x="479689" y="3351205"/>
              <a:ext cx="576014" cy="41334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192" name="Oval 45"/>
            <p:cNvSpPr>
              <a:spLocks noChangeArrowheads="1"/>
            </p:cNvSpPr>
            <p:nvPr/>
          </p:nvSpPr>
          <p:spPr bwMode="auto">
            <a:xfrm>
              <a:off x="1545536" y="3153222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5" name="Straight Connector 46"/>
            <p:cNvCxnSpPr>
              <a:cxnSpLocks noChangeShapeType="1"/>
              <a:stCxn id="146" idx="4"/>
              <a:endCxn id="161" idx="0"/>
            </p:cNvCxnSpPr>
            <p:nvPr/>
          </p:nvCxnSpPr>
          <p:spPr bwMode="auto">
            <a:xfrm flipH="1">
              <a:off x="1242559" y="3021761"/>
              <a:ext cx="114069" cy="250598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20" name="Straight Connector 44"/>
            <p:cNvCxnSpPr>
              <a:cxnSpLocks noChangeShapeType="1"/>
              <a:stCxn id="130" idx="7"/>
              <a:endCxn id="145" idx="4"/>
            </p:cNvCxnSpPr>
            <p:nvPr/>
          </p:nvCxnSpPr>
          <p:spPr bwMode="auto">
            <a:xfrm flipV="1">
              <a:off x="793107" y="2783487"/>
              <a:ext cx="319910" cy="325809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269" name="TextBox 268"/>
          <p:cNvSpPr txBox="1"/>
          <p:nvPr/>
        </p:nvSpPr>
        <p:spPr>
          <a:xfrm>
            <a:off x="1447800" y="198166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Random shuffle of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inks (interactions)</a:t>
            </a:r>
          </a:p>
        </p:txBody>
      </p:sp>
      <p:grpSp>
        <p:nvGrpSpPr>
          <p:cNvPr id="3092" name="Group 3091"/>
          <p:cNvGrpSpPr/>
          <p:nvPr/>
        </p:nvGrpSpPr>
        <p:grpSpPr>
          <a:xfrm>
            <a:off x="5410200" y="1752600"/>
            <a:ext cx="1371600" cy="1417320"/>
            <a:chOff x="3657600" y="2209800"/>
            <a:chExt cx="1371600" cy="1417320"/>
          </a:xfrm>
        </p:grpSpPr>
        <p:sp>
          <p:nvSpPr>
            <p:cNvPr id="226" name="Oval 24"/>
            <p:cNvSpPr>
              <a:spLocks noChangeArrowheads="1"/>
            </p:cNvSpPr>
            <p:nvPr/>
          </p:nvSpPr>
          <p:spPr bwMode="auto">
            <a:xfrm>
              <a:off x="3993404" y="2865054"/>
              <a:ext cx="123882" cy="106813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Oval 25"/>
            <p:cNvSpPr>
              <a:spLocks noChangeArrowheads="1"/>
            </p:cNvSpPr>
            <p:nvPr/>
          </p:nvSpPr>
          <p:spPr bwMode="auto">
            <a:xfrm>
              <a:off x="4107598" y="3059830"/>
              <a:ext cx="120552" cy="10384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Oval 26"/>
            <p:cNvSpPr>
              <a:spLocks noChangeArrowheads="1"/>
            </p:cNvSpPr>
            <p:nvPr/>
          </p:nvSpPr>
          <p:spPr bwMode="auto">
            <a:xfrm>
              <a:off x="3657600" y="3031435"/>
              <a:ext cx="123882" cy="106813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Oval 27"/>
            <p:cNvSpPr>
              <a:spLocks noChangeArrowheads="1"/>
            </p:cNvSpPr>
            <p:nvPr/>
          </p:nvSpPr>
          <p:spPr bwMode="auto">
            <a:xfrm>
              <a:off x="3862065" y="2614455"/>
              <a:ext cx="123882" cy="10681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val 28"/>
            <p:cNvSpPr>
              <a:spLocks noChangeArrowheads="1"/>
            </p:cNvSpPr>
            <p:nvPr/>
          </p:nvSpPr>
          <p:spPr bwMode="auto">
            <a:xfrm>
              <a:off x="4387420" y="2793161"/>
              <a:ext cx="123882" cy="10681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1" name="Straight Connector 37"/>
            <p:cNvCxnSpPr>
              <a:cxnSpLocks noChangeShapeType="1"/>
              <a:stCxn id="226" idx="1"/>
              <a:endCxn id="229" idx="5"/>
            </p:cNvCxnSpPr>
            <p:nvPr/>
          </p:nvCxnSpPr>
          <p:spPr bwMode="auto">
            <a:xfrm flipH="1" flipV="1">
              <a:off x="3967805" y="2705626"/>
              <a:ext cx="43741" cy="17507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32" name="Straight Connector 38"/>
            <p:cNvCxnSpPr>
              <a:cxnSpLocks noChangeShapeType="1"/>
              <a:stCxn id="226" idx="3"/>
              <a:endCxn id="228" idx="6"/>
            </p:cNvCxnSpPr>
            <p:nvPr/>
          </p:nvCxnSpPr>
          <p:spPr bwMode="auto">
            <a:xfrm flipH="1">
              <a:off x="3781482" y="2956224"/>
              <a:ext cx="230064" cy="128618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33" name="Straight Connector 41"/>
            <p:cNvCxnSpPr>
              <a:cxnSpLocks noChangeShapeType="1"/>
              <a:stCxn id="226" idx="5"/>
              <a:endCxn id="227" idx="0"/>
            </p:cNvCxnSpPr>
            <p:nvPr/>
          </p:nvCxnSpPr>
          <p:spPr bwMode="auto">
            <a:xfrm>
              <a:off x="4099144" y="2956224"/>
              <a:ext cx="68731" cy="103606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34" name="Straight Connector 44"/>
            <p:cNvCxnSpPr>
              <a:cxnSpLocks noChangeShapeType="1"/>
              <a:stCxn id="226" idx="7"/>
              <a:endCxn id="230" idx="2"/>
            </p:cNvCxnSpPr>
            <p:nvPr/>
          </p:nvCxnSpPr>
          <p:spPr bwMode="auto">
            <a:xfrm flipV="1">
              <a:off x="4099144" y="2846568"/>
              <a:ext cx="288277" cy="34128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35" name="Straight Connector 63"/>
            <p:cNvCxnSpPr>
              <a:cxnSpLocks noChangeShapeType="1"/>
              <a:stCxn id="227" idx="7"/>
              <a:endCxn id="230" idx="3"/>
            </p:cNvCxnSpPr>
            <p:nvPr/>
          </p:nvCxnSpPr>
          <p:spPr bwMode="auto">
            <a:xfrm flipV="1">
              <a:off x="4210496" y="2884331"/>
              <a:ext cx="195067" cy="190707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36" name="Straight Connector 67"/>
            <p:cNvCxnSpPr>
              <a:cxnSpLocks noChangeShapeType="1"/>
              <a:stCxn id="228" idx="6"/>
            </p:cNvCxnSpPr>
            <p:nvPr/>
          </p:nvCxnSpPr>
          <p:spPr bwMode="auto">
            <a:xfrm>
              <a:off x="3781482" y="3084842"/>
              <a:ext cx="326117" cy="26911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37" name="Straight Connector 71"/>
            <p:cNvCxnSpPr>
              <a:cxnSpLocks noChangeShapeType="1"/>
              <a:stCxn id="229" idx="6"/>
              <a:endCxn id="230" idx="1"/>
            </p:cNvCxnSpPr>
            <p:nvPr/>
          </p:nvCxnSpPr>
          <p:spPr bwMode="auto">
            <a:xfrm>
              <a:off x="3985947" y="2667862"/>
              <a:ext cx="419615" cy="14094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38" name="Straight Connector 54"/>
            <p:cNvCxnSpPr>
              <a:cxnSpLocks noChangeShapeType="1"/>
              <a:stCxn id="230" idx="6"/>
              <a:endCxn id="240" idx="3"/>
            </p:cNvCxnSpPr>
            <p:nvPr/>
          </p:nvCxnSpPr>
          <p:spPr bwMode="auto">
            <a:xfrm flipV="1">
              <a:off x="4511302" y="2777953"/>
              <a:ext cx="148993" cy="68615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sp>
          <p:nvSpPr>
            <p:cNvPr id="239" name="Oval 39"/>
            <p:cNvSpPr>
              <a:spLocks noChangeArrowheads="1"/>
            </p:cNvSpPr>
            <p:nvPr/>
          </p:nvSpPr>
          <p:spPr bwMode="auto">
            <a:xfrm>
              <a:off x="4379963" y="2448074"/>
              <a:ext cx="123882" cy="106813"/>
            </a:xfrm>
            <a:prstGeom prst="ellipse">
              <a:avLst/>
            </a:prstGeom>
            <a:solidFill>
              <a:schemeClr val="bg1"/>
            </a:solidFill>
            <a:ln w="222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Oval 40"/>
            <p:cNvSpPr>
              <a:spLocks noChangeArrowheads="1"/>
            </p:cNvSpPr>
            <p:nvPr/>
          </p:nvSpPr>
          <p:spPr bwMode="auto">
            <a:xfrm>
              <a:off x="4642641" y="2689314"/>
              <a:ext cx="120552" cy="10384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Oval 42"/>
            <p:cNvSpPr>
              <a:spLocks noChangeArrowheads="1"/>
            </p:cNvSpPr>
            <p:nvPr/>
          </p:nvSpPr>
          <p:spPr bwMode="auto">
            <a:xfrm>
              <a:off x="4051616" y="2448074"/>
              <a:ext cx="123882" cy="10681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Oval 43"/>
            <p:cNvSpPr>
              <a:spLocks noChangeArrowheads="1"/>
            </p:cNvSpPr>
            <p:nvPr/>
          </p:nvSpPr>
          <p:spPr bwMode="auto">
            <a:xfrm>
              <a:off x="4190412" y="2209800"/>
              <a:ext cx="123882" cy="10681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Oval 45"/>
            <p:cNvSpPr>
              <a:spLocks noChangeArrowheads="1"/>
            </p:cNvSpPr>
            <p:nvPr/>
          </p:nvSpPr>
          <p:spPr bwMode="auto">
            <a:xfrm>
              <a:off x="4781437" y="2388506"/>
              <a:ext cx="123882" cy="10681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44" name="Straight Connector 46"/>
            <p:cNvCxnSpPr>
              <a:cxnSpLocks noChangeShapeType="1"/>
              <a:stCxn id="239" idx="1"/>
              <a:endCxn id="242" idx="5"/>
            </p:cNvCxnSpPr>
            <p:nvPr/>
          </p:nvCxnSpPr>
          <p:spPr bwMode="auto">
            <a:xfrm flipH="1" flipV="1">
              <a:off x="4296152" y="2300970"/>
              <a:ext cx="101953" cy="162746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45" name="Straight Connector 47"/>
            <p:cNvCxnSpPr>
              <a:cxnSpLocks noChangeShapeType="1"/>
              <a:stCxn id="239" idx="3"/>
              <a:endCxn id="241" idx="7"/>
            </p:cNvCxnSpPr>
            <p:nvPr/>
          </p:nvCxnSpPr>
          <p:spPr bwMode="auto">
            <a:xfrm flipH="1" flipV="1">
              <a:off x="4157356" y="2463717"/>
              <a:ext cx="240749" cy="75528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46" name="Straight Connector 48"/>
            <p:cNvCxnSpPr>
              <a:cxnSpLocks noChangeShapeType="1"/>
              <a:stCxn id="239" idx="5"/>
              <a:endCxn id="240" idx="0"/>
            </p:cNvCxnSpPr>
            <p:nvPr/>
          </p:nvCxnSpPr>
          <p:spPr bwMode="auto">
            <a:xfrm>
              <a:off x="4485703" y="2539244"/>
              <a:ext cx="217214" cy="150070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47" name="Straight Connector 49"/>
            <p:cNvCxnSpPr>
              <a:cxnSpLocks noChangeShapeType="1"/>
              <a:stCxn id="239" idx="6"/>
              <a:endCxn id="243" idx="3"/>
            </p:cNvCxnSpPr>
            <p:nvPr/>
          </p:nvCxnSpPr>
          <p:spPr bwMode="auto">
            <a:xfrm flipV="1">
              <a:off x="4503845" y="2479676"/>
              <a:ext cx="295734" cy="2180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48" name="Straight Connector 50"/>
            <p:cNvCxnSpPr>
              <a:cxnSpLocks noChangeShapeType="1"/>
              <a:stCxn id="240" idx="7"/>
              <a:endCxn id="243" idx="4"/>
            </p:cNvCxnSpPr>
            <p:nvPr/>
          </p:nvCxnSpPr>
          <p:spPr bwMode="auto">
            <a:xfrm flipV="1">
              <a:off x="4745538" y="2495318"/>
              <a:ext cx="97840" cy="209203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49" name="Straight Connector 53"/>
            <p:cNvCxnSpPr>
              <a:cxnSpLocks noChangeShapeType="1"/>
              <a:stCxn id="242" idx="4"/>
              <a:endCxn id="241" idx="1"/>
            </p:cNvCxnSpPr>
            <p:nvPr/>
          </p:nvCxnSpPr>
          <p:spPr bwMode="auto">
            <a:xfrm flipH="1">
              <a:off x="4069758" y="2316613"/>
              <a:ext cx="182595" cy="147104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50" name="Straight Connector 54"/>
            <p:cNvCxnSpPr>
              <a:cxnSpLocks noChangeShapeType="1"/>
              <a:stCxn id="229" idx="7"/>
              <a:endCxn id="241" idx="3"/>
            </p:cNvCxnSpPr>
            <p:nvPr/>
          </p:nvCxnSpPr>
          <p:spPr bwMode="auto">
            <a:xfrm flipV="1">
              <a:off x="3967805" y="2539244"/>
              <a:ext cx="101953" cy="90854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51" name="Straight Connector 54"/>
            <p:cNvCxnSpPr>
              <a:cxnSpLocks noChangeShapeType="1"/>
              <a:stCxn id="266" idx="0"/>
              <a:endCxn id="243" idx="4"/>
            </p:cNvCxnSpPr>
            <p:nvPr/>
          </p:nvCxnSpPr>
          <p:spPr bwMode="auto">
            <a:xfrm flipH="1" flipV="1">
              <a:off x="4843378" y="2495318"/>
              <a:ext cx="123882" cy="42930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252" name="Oval 39"/>
            <p:cNvSpPr>
              <a:spLocks noChangeArrowheads="1"/>
            </p:cNvSpPr>
            <p:nvPr/>
          </p:nvSpPr>
          <p:spPr bwMode="auto">
            <a:xfrm>
              <a:off x="4518759" y="3043759"/>
              <a:ext cx="123882" cy="106813"/>
            </a:xfrm>
            <a:prstGeom prst="ellipse">
              <a:avLst/>
            </a:prstGeom>
            <a:solidFill>
              <a:schemeClr val="bg1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Oval 40"/>
            <p:cNvSpPr>
              <a:spLocks noChangeArrowheads="1"/>
            </p:cNvSpPr>
            <p:nvPr/>
          </p:nvSpPr>
          <p:spPr bwMode="auto">
            <a:xfrm>
              <a:off x="4680092" y="3521790"/>
              <a:ext cx="120552" cy="103847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Oval 42"/>
            <p:cNvSpPr>
              <a:spLocks noChangeArrowheads="1"/>
            </p:cNvSpPr>
            <p:nvPr/>
          </p:nvSpPr>
          <p:spPr bwMode="auto">
            <a:xfrm>
              <a:off x="4362356" y="3520307"/>
              <a:ext cx="123882" cy="10681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Oval 45"/>
            <p:cNvSpPr>
              <a:spLocks noChangeArrowheads="1"/>
            </p:cNvSpPr>
            <p:nvPr/>
          </p:nvSpPr>
          <p:spPr bwMode="auto">
            <a:xfrm>
              <a:off x="4886872" y="3274334"/>
              <a:ext cx="123882" cy="10681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56" name="Straight Connector 46"/>
            <p:cNvCxnSpPr>
              <a:cxnSpLocks noChangeShapeType="1"/>
              <a:stCxn id="252" idx="2"/>
              <a:endCxn id="227" idx="5"/>
            </p:cNvCxnSpPr>
            <p:nvPr/>
          </p:nvCxnSpPr>
          <p:spPr bwMode="auto">
            <a:xfrm flipH="1">
              <a:off x="4210496" y="3097166"/>
              <a:ext cx="308263" cy="51303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57" name="Straight Connector 47"/>
            <p:cNvCxnSpPr>
              <a:cxnSpLocks noChangeShapeType="1"/>
              <a:stCxn id="252" idx="4"/>
              <a:endCxn id="254" idx="0"/>
            </p:cNvCxnSpPr>
            <p:nvPr/>
          </p:nvCxnSpPr>
          <p:spPr bwMode="auto">
            <a:xfrm flipH="1">
              <a:off x="4424297" y="3150572"/>
              <a:ext cx="156403" cy="36973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58" name="Straight Connector 48"/>
            <p:cNvCxnSpPr>
              <a:cxnSpLocks noChangeShapeType="1"/>
              <a:stCxn id="252" idx="4"/>
              <a:endCxn id="253" idx="0"/>
            </p:cNvCxnSpPr>
            <p:nvPr/>
          </p:nvCxnSpPr>
          <p:spPr bwMode="auto">
            <a:xfrm>
              <a:off x="4580700" y="3150572"/>
              <a:ext cx="159668" cy="371218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59" name="Straight Connector 49"/>
            <p:cNvCxnSpPr>
              <a:cxnSpLocks noChangeShapeType="1"/>
              <a:stCxn id="252" idx="5"/>
              <a:endCxn id="255" idx="1"/>
            </p:cNvCxnSpPr>
            <p:nvPr/>
          </p:nvCxnSpPr>
          <p:spPr bwMode="auto">
            <a:xfrm>
              <a:off x="4624499" y="3134929"/>
              <a:ext cx="280515" cy="155047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60" name="Straight Connector 50"/>
            <p:cNvCxnSpPr>
              <a:cxnSpLocks noChangeShapeType="1"/>
              <a:stCxn id="253" idx="7"/>
              <a:endCxn id="255" idx="3"/>
            </p:cNvCxnSpPr>
            <p:nvPr/>
          </p:nvCxnSpPr>
          <p:spPr bwMode="auto">
            <a:xfrm rot="5400000" flipH="1" flipV="1">
              <a:off x="4758255" y="3390239"/>
              <a:ext cx="171493" cy="12202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61" name="Straight Connector 51"/>
            <p:cNvCxnSpPr>
              <a:cxnSpLocks noChangeShapeType="1"/>
            </p:cNvCxnSpPr>
            <p:nvPr/>
          </p:nvCxnSpPr>
          <p:spPr bwMode="auto">
            <a:xfrm>
              <a:off x="4486237" y="3573713"/>
              <a:ext cx="193856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62" name="Straight Connector 52"/>
            <p:cNvCxnSpPr>
              <a:cxnSpLocks noChangeShapeType="1"/>
              <a:stCxn id="227" idx="5"/>
            </p:cNvCxnSpPr>
            <p:nvPr/>
          </p:nvCxnSpPr>
          <p:spPr bwMode="auto">
            <a:xfrm>
              <a:off x="4210496" y="3148469"/>
              <a:ext cx="676377" cy="17927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63" name="Straight Connector 54"/>
            <p:cNvCxnSpPr>
              <a:cxnSpLocks noChangeShapeType="1"/>
              <a:endCxn id="254" idx="1"/>
            </p:cNvCxnSpPr>
            <p:nvPr/>
          </p:nvCxnSpPr>
          <p:spPr bwMode="auto">
            <a:xfrm>
              <a:off x="4215583" y="3138552"/>
              <a:ext cx="164915" cy="397398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64" name="Straight Connector 54"/>
            <p:cNvCxnSpPr>
              <a:cxnSpLocks noChangeShapeType="1"/>
              <a:stCxn id="255" idx="0"/>
              <a:endCxn id="266" idx="4"/>
            </p:cNvCxnSpPr>
            <p:nvPr/>
          </p:nvCxnSpPr>
          <p:spPr bwMode="auto">
            <a:xfrm flipV="1">
              <a:off x="4948814" y="3031435"/>
              <a:ext cx="18446" cy="242899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65" name="Straight Connector 54"/>
            <p:cNvCxnSpPr>
              <a:cxnSpLocks noChangeShapeType="1"/>
              <a:stCxn id="228" idx="5"/>
              <a:endCxn id="254" idx="1"/>
            </p:cNvCxnSpPr>
            <p:nvPr/>
          </p:nvCxnSpPr>
          <p:spPr bwMode="auto">
            <a:xfrm>
              <a:off x="3763340" y="3122605"/>
              <a:ext cx="617158" cy="413344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sp>
          <p:nvSpPr>
            <p:cNvPr id="266" name="Oval 45"/>
            <p:cNvSpPr>
              <a:spLocks noChangeArrowheads="1"/>
            </p:cNvSpPr>
            <p:nvPr/>
          </p:nvSpPr>
          <p:spPr bwMode="auto">
            <a:xfrm>
              <a:off x="4905318" y="2924622"/>
              <a:ext cx="123882" cy="10681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67" name="Straight Connector 46"/>
            <p:cNvCxnSpPr>
              <a:cxnSpLocks noChangeShapeType="1"/>
              <a:stCxn id="240" idx="4"/>
              <a:endCxn id="252" idx="0"/>
            </p:cNvCxnSpPr>
            <p:nvPr/>
          </p:nvCxnSpPr>
          <p:spPr bwMode="auto">
            <a:xfrm flipH="1">
              <a:off x="4580700" y="2793161"/>
              <a:ext cx="122217" cy="250598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68" name="Straight Connector 44"/>
            <p:cNvCxnSpPr>
              <a:cxnSpLocks noChangeShapeType="1"/>
              <a:stCxn id="226" idx="7"/>
              <a:endCxn id="239" idx="4"/>
            </p:cNvCxnSpPr>
            <p:nvPr/>
          </p:nvCxnSpPr>
          <p:spPr bwMode="auto">
            <a:xfrm flipV="1">
              <a:off x="4099144" y="2554887"/>
              <a:ext cx="342761" cy="325809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271" name="Oval 27"/>
            <p:cNvSpPr>
              <a:spLocks noChangeArrowheads="1"/>
            </p:cNvSpPr>
            <p:nvPr/>
          </p:nvSpPr>
          <p:spPr bwMode="auto">
            <a:xfrm>
              <a:off x="3993404" y="2877378"/>
              <a:ext cx="123882" cy="106813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Oval 26"/>
            <p:cNvSpPr>
              <a:spLocks noChangeArrowheads="1"/>
            </p:cNvSpPr>
            <p:nvPr/>
          </p:nvSpPr>
          <p:spPr bwMode="auto">
            <a:xfrm>
              <a:off x="4051616" y="2460398"/>
              <a:ext cx="123882" cy="106813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Oval 26"/>
            <p:cNvSpPr>
              <a:spLocks noChangeArrowheads="1"/>
            </p:cNvSpPr>
            <p:nvPr/>
          </p:nvSpPr>
          <p:spPr bwMode="auto">
            <a:xfrm>
              <a:off x="4650098" y="2686348"/>
              <a:ext cx="123882" cy="106813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5257800" y="1430179"/>
            <a:ext cx="1752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Node Label Null Networks</a:t>
            </a:r>
          </a:p>
        </p:txBody>
      </p:sp>
      <p:sp>
        <p:nvSpPr>
          <p:cNvPr id="3093" name="Left Brace 3092"/>
          <p:cNvSpPr/>
          <p:nvPr/>
        </p:nvSpPr>
        <p:spPr>
          <a:xfrm rot="16200000">
            <a:off x="4876800" y="2209800"/>
            <a:ext cx="2286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ight Arrow 285"/>
          <p:cNvSpPr/>
          <p:nvPr/>
        </p:nvSpPr>
        <p:spPr>
          <a:xfrm rot="10800000">
            <a:off x="1524000" y="2438859"/>
            <a:ext cx="1095329" cy="151940"/>
          </a:xfrm>
          <a:prstGeom prst="rightArrow">
            <a:avLst/>
          </a:prstGeom>
          <a:noFill/>
          <a:ln w="1270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7640" y="1752600"/>
            <a:ext cx="1280160" cy="1417320"/>
            <a:chOff x="1600200" y="2240280"/>
            <a:chExt cx="1280160" cy="1417320"/>
          </a:xfrm>
        </p:grpSpPr>
        <p:sp>
          <p:nvSpPr>
            <p:cNvPr id="288" name="Oval 24"/>
            <p:cNvSpPr>
              <a:spLocks noChangeArrowheads="1"/>
            </p:cNvSpPr>
            <p:nvPr/>
          </p:nvSpPr>
          <p:spPr bwMode="auto">
            <a:xfrm>
              <a:off x="1913617" y="2895534"/>
              <a:ext cx="115623" cy="106813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Oval 25"/>
            <p:cNvSpPr>
              <a:spLocks noChangeArrowheads="1"/>
            </p:cNvSpPr>
            <p:nvPr/>
          </p:nvSpPr>
          <p:spPr bwMode="auto">
            <a:xfrm>
              <a:off x="2020198" y="3090310"/>
              <a:ext cx="112515" cy="103847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Oval 26"/>
            <p:cNvSpPr>
              <a:spLocks noChangeArrowheads="1"/>
            </p:cNvSpPr>
            <p:nvPr/>
          </p:nvSpPr>
          <p:spPr bwMode="auto">
            <a:xfrm>
              <a:off x="1600200" y="3061915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Oval 27"/>
            <p:cNvSpPr>
              <a:spLocks noChangeArrowheads="1"/>
            </p:cNvSpPr>
            <p:nvPr/>
          </p:nvSpPr>
          <p:spPr bwMode="auto">
            <a:xfrm>
              <a:off x="1791034" y="2644935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Oval 28"/>
            <p:cNvSpPr>
              <a:spLocks noChangeArrowheads="1"/>
            </p:cNvSpPr>
            <p:nvPr/>
          </p:nvSpPr>
          <p:spPr bwMode="auto">
            <a:xfrm>
              <a:off x="2281366" y="2823641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93" name="Straight Connector 37"/>
            <p:cNvCxnSpPr>
              <a:cxnSpLocks noChangeShapeType="1"/>
              <a:stCxn id="288" idx="1"/>
              <a:endCxn id="304" idx="4"/>
            </p:cNvCxnSpPr>
            <p:nvPr/>
          </p:nvCxnSpPr>
          <p:spPr bwMode="auto">
            <a:xfrm flipV="1">
              <a:off x="1930550" y="2347093"/>
              <a:ext cx="224753" cy="564083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94" name="Straight Connector 38"/>
            <p:cNvCxnSpPr>
              <a:cxnSpLocks noChangeShapeType="1"/>
              <a:stCxn id="288" idx="3"/>
              <a:endCxn id="316" idx="2"/>
            </p:cNvCxnSpPr>
            <p:nvPr/>
          </p:nvCxnSpPr>
          <p:spPr bwMode="auto">
            <a:xfrm>
              <a:off x="1930550" y="2986705"/>
              <a:ext cx="327422" cy="617489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95" name="Straight Connector 41"/>
            <p:cNvCxnSpPr>
              <a:cxnSpLocks noChangeShapeType="1"/>
              <a:stCxn id="288" idx="5"/>
              <a:endCxn id="314" idx="1"/>
            </p:cNvCxnSpPr>
            <p:nvPr/>
          </p:nvCxnSpPr>
          <p:spPr bwMode="auto">
            <a:xfrm>
              <a:off x="2012307" y="2986705"/>
              <a:ext cx="408575" cy="103176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96" name="Straight Connector 44"/>
            <p:cNvCxnSpPr>
              <a:cxnSpLocks noChangeShapeType="1"/>
              <a:stCxn id="288" idx="7"/>
              <a:endCxn id="305" idx="3"/>
            </p:cNvCxnSpPr>
            <p:nvPr/>
          </p:nvCxnSpPr>
          <p:spPr bwMode="auto">
            <a:xfrm flipV="1">
              <a:off x="2012307" y="2510157"/>
              <a:ext cx="653740" cy="401019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97" name="Straight Connector 63"/>
            <p:cNvCxnSpPr>
              <a:cxnSpLocks noChangeShapeType="1"/>
              <a:stCxn id="316" idx="0"/>
              <a:endCxn id="292" idx="3"/>
            </p:cNvCxnSpPr>
            <p:nvPr/>
          </p:nvCxnSpPr>
          <p:spPr bwMode="auto">
            <a:xfrm flipH="1" flipV="1">
              <a:off x="2298299" y="2914812"/>
              <a:ext cx="17485" cy="63597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98" name="Straight Connector 67"/>
            <p:cNvCxnSpPr>
              <a:cxnSpLocks noChangeShapeType="1"/>
              <a:stCxn id="290" idx="6"/>
              <a:endCxn id="292" idx="3"/>
            </p:cNvCxnSpPr>
            <p:nvPr/>
          </p:nvCxnSpPr>
          <p:spPr bwMode="auto">
            <a:xfrm flipV="1">
              <a:off x="1715823" y="2914812"/>
              <a:ext cx="582476" cy="20051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99" name="Straight Connector 71"/>
            <p:cNvCxnSpPr>
              <a:cxnSpLocks noChangeShapeType="1"/>
              <a:stCxn id="291" idx="6"/>
              <a:endCxn id="292" idx="1"/>
            </p:cNvCxnSpPr>
            <p:nvPr/>
          </p:nvCxnSpPr>
          <p:spPr bwMode="auto">
            <a:xfrm>
              <a:off x="1906657" y="2698342"/>
              <a:ext cx="391641" cy="14094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00" name="Straight Connector 54"/>
            <p:cNvCxnSpPr>
              <a:cxnSpLocks noChangeShapeType="1"/>
              <a:stCxn id="292" idx="6"/>
              <a:endCxn id="302" idx="3"/>
            </p:cNvCxnSpPr>
            <p:nvPr/>
          </p:nvCxnSpPr>
          <p:spPr bwMode="auto">
            <a:xfrm flipV="1">
              <a:off x="2396989" y="2808433"/>
              <a:ext cx="139060" cy="6861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301" name="Oval 39"/>
            <p:cNvSpPr>
              <a:spLocks noChangeArrowheads="1"/>
            </p:cNvSpPr>
            <p:nvPr/>
          </p:nvSpPr>
          <p:spPr bwMode="auto">
            <a:xfrm>
              <a:off x="2274406" y="2478554"/>
              <a:ext cx="115623" cy="106813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Oval 40"/>
            <p:cNvSpPr>
              <a:spLocks noChangeArrowheads="1"/>
            </p:cNvSpPr>
            <p:nvPr/>
          </p:nvSpPr>
          <p:spPr bwMode="auto">
            <a:xfrm>
              <a:off x="2519571" y="2719794"/>
              <a:ext cx="112515" cy="103847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Oval 42"/>
            <p:cNvSpPr>
              <a:spLocks noChangeArrowheads="1"/>
            </p:cNvSpPr>
            <p:nvPr/>
          </p:nvSpPr>
          <p:spPr bwMode="auto">
            <a:xfrm>
              <a:off x="1967949" y="2478554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Oval 43"/>
            <p:cNvSpPr>
              <a:spLocks noChangeArrowheads="1"/>
            </p:cNvSpPr>
            <p:nvPr/>
          </p:nvSpPr>
          <p:spPr bwMode="auto">
            <a:xfrm>
              <a:off x="2097491" y="2240280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Oval 45"/>
            <p:cNvSpPr>
              <a:spLocks noChangeArrowheads="1"/>
            </p:cNvSpPr>
            <p:nvPr/>
          </p:nvSpPr>
          <p:spPr bwMode="auto">
            <a:xfrm>
              <a:off x="2649114" y="2418986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07" name="Straight Connector 47"/>
            <p:cNvCxnSpPr>
              <a:cxnSpLocks noChangeShapeType="1"/>
              <a:stCxn id="301" idx="3"/>
              <a:endCxn id="290" idx="0"/>
            </p:cNvCxnSpPr>
            <p:nvPr/>
          </p:nvCxnSpPr>
          <p:spPr bwMode="auto">
            <a:xfrm flipH="1">
              <a:off x="1658012" y="2569725"/>
              <a:ext cx="633327" cy="492190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308" name="Straight Connector 48"/>
            <p:cNvCxnSpPr>
              <a:cxnSpLocks noChangeShapeType="1"/>
              <a:stCxn id="301" idx="2"/>
              <a:endCxn id="291" idx="7"/>
            </p:cNvCxnSpPr>
            <p:nvPr/>
          </p:nvCxnSpPr>
          <p:spPr bwMode="auto">
            <a:xfrm flipH="1">
              <a:off x="1889724" y="2531961"/>
              <a:ext cx="384682" cy="128616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309" name="Straight Connector 49"/>
            <p:cNvCxnSpPr>
              <a:cxnSpLocks noChangeShapeType="1"/>
              <a:stCxn id="301" idx="5"/>
              <a:endCxn id="315" idx="0"/>
            </p:cNvCxnSpPr>
            <p:nvPr/>
          </p:nvCxnSpPr>
          <p:spPr bwMode="auto">
            <a:xfrm>
              <a:off x="2373096" y="2569725"/>
              <a:ext cx="237688" cy="982545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310" name="Straight Connector 50"/>
            <p:cNvCxnSpPr>
              <a:cxnSpLocks noChangeShapeType="1"/>
              <a:stCxn id="317" idx="2"/>
              <a:endCxn id="305" idx="4"/>
            </p:cNvCxnSpPr>
            <p:nvPr/>
          </p:nvCxnSpPr>
          <p:spPr bwMode="auto">
            <a:xfrm flipH="1" flipV="1">
              <a:off x="2706926" y="2525799"/>
              <a:ext cx="40595" cy="832422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11" name="Straight Connector 53"/>
            <p:cNvCxnSpPr>
              <a:cxnSpLocks noChangeShapeType="1"/>
              <a:stCxn id="304" idx="4"/>
              <a:endCxn id="303" idx="1"/>
            </p:cNvCxnSpPr>
            <p:nvPr/>
          </p:nvCxnSpPr>
          <p:spPr bwMode="auto">
            <a:xfrm flipH="1">
              <a:off x="1984881" y="2347093"/>
              <a:ext cx="170422" cy="14710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12" name="Straight Connector 54"/>
            <p:cNvCxnSpPr>
              <a:cxnSpLocks noChangeShapeType="1"/>
              <a:stCxn id="291" idx="7"/>
              <a:endCxn id="303" idx="3"/>
            </p:cNvCxnSpPr>
            <p:nvPr/>
          </p:nvCxnSpPr>
          <p:spPr bwMode="auto">
            <a:xfrm flipV="1">
              <a:off x="1889725" y="2569724"/>
              <a:ext cx="95156" cy="9085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13" name="Straight Connector 54"/>
            <p:cNvCxnSpPr>
              <a:cxnSpLocks noChangeShapeType="1"/>
              <a:stCxn id="328" idx="0"/>
              <a:endCxn id="304" idx="5"/>
            </p:cNvCxnSpPr>
            <p:nvPr/>
          </p:nvCxnSpPr>
          <p:spPr bwMode="auto">
            <a:xfrm flipH="1" flipV="1">
              <a:off x="2196181" y="2331451"/>
              <a:ext cx="626368" cy="62365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314" name="Oval 39"/>
            <p:cNvSpPr>
              <a:spLocks noChangeArrowheads="1"/>
            </p:cNvSpPr>
            <p:nvPr/>
          </p:nvSpPr>
          <p:spPr bwMode="auto">
            <a:xfrm>
              <a:off x="2403949" y="3074239"/>
              <a:ext cx="115623" cy="106813"/>
            </a:xfrm>
            <a:prstGeom prst="ellipse">
              <a:avLst/>
            </a:prstGeom>
            <a:solidFill>
              <a:srgbClr val="000000"/>
            </a:solidFill>
            <a:ln w="1270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Oval 40"/>
            <p:cNvSpPr>
              <a:spLocks noChangeArrowheads="1"/>
            </p:cNvSpPr>
            <p:nvPr/>
          </p:nvSpPr>
          <p:spPr bwMode="auto">
            <a:xfrm>
              <a:off x="2554526" y="3552270"/>
              <a:ext cx="112515" cy="103847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Oval 42"/>
            <p:cNvSpPr>
              <a:spLocks noChangeArrowheads="1"/>
            </p:cNvSpPr>
            <p:nvPr/>
          </p:nvSpPr>
          <p:spPr bwMode="auto">
            <a:xfrm>
              <a:off x="2257972" y="3550787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Oval 45"/>
            <p:cNvSpPr>
              <a:spLocks noChangeArrowheads="1"/>
            </p:cNvSpPr>
            <p:nvPr/>
          </p:nvSpPr>
          <p:spPr bwMode="auto">
            <a:xfrm>
              <a:off x="2747521" y="3304814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19" name="Straight Connector 47"/>
            <p:cNvCxnSpPr>
              <a:cxnSpLocks noChangeShapeType="1"/>
              <a:stCxn id="314" idx="4"/>
              <a:endCxn id="328" idx="3"/>
            </p:cNvCxnSpPr>
            <p:nvPr/>
          </p:nvCxnSpPr>
          <p:spPr bwMode="auto">
            <a:xfrm flipV="1">
              <a:off x="2461761" y="3046273"/>
              <a:ext cx="319909" cy="134779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320" name="Straight Connector 48"/>
            <p:cNvCxnSpPr>
              <a:cxnSpLocks noChangeShapeType="1"/>
              <a:stCxn id="314" idx="4"/>
              <a:endCxn id="316" idx="0"/>
            </p:cNvCxnSpPr>
            <p:nvPr/>
          </p:nvCxnSpPr>
          <p:spPr bwMode="auto">
            <a:xfrm flipH="1">
              <a:off x="2315784" y="3181052"/>
              <a:ext cx="145977" cy="369735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322" name="Straight Connector 50"/>
            <p:cNvCxnSpPr>
              <a:cxnSpLocks noChangeShapeType="1"/>
              <a:stCxn id="315" idx="7"/>
              <a:endCxn id="317" idx="3"/>
            </p:cNvCxnSpPr>
            <p:nvPr/>
          </p:nvCxnSpPr>
          <p:spPr bwMode="auto">
            <a:xfrm rot="5400000" flipH="1" flipV="1">
              <a:off x="2621762" y="3424787"/>
              <a:ext cx="171493" cy="11389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23" name="Straight Connector 51"/>
            <p:cNvCxnSpPr>
              <a:cxnSpLocks noChangeShapeType="1"/>
            </p:cNvCxnSpPr>
            <p:nvPr/>
          </p:nvCxnSpPr>
          <p:spPr bwMode="auto">
            <a:xfrm>
              <a:off x="2373595" y="3604193"/>
              <a:ext cx="180932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24" name="Straight Connector 52"/>
            <p:cNvCxnSpPr>
              <a:cxnSpLocks noChangeShapeType="1"/>
              <a:stCxn id="289" idx="5"/>
            </p:cNvCxnSpPr>
            <p:nvPr/>
          </p:nvCxnSpPr>
          <p:spPr bwMode="auto">
            <a:xfrm>
              <a:off x="2116236" y="3178949"/>
              <a:ext cx="631285" cy="17927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25" name="Straight Connector 54"/>
            <p:cNvCxnSpPr>
              <a:cxnSpLocks noChangeShapeType="1"/>
              <a:endCxn id="316" idx="1"/>
            </p:cNvCxnSpPr>
            <p:nvPr/>
          </p:nvCxnSpPr>
          <p:spPr bwMode="auto">
            <a:xfrm>
              <a:off x="2120984" y="3169032"/>
              <a:ext cx="153920" cy="397398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26" name="Straight Connector 54"/>
            <p:cNvCxnSpPr>
              <a:cxnSpLocks noChangeShapeType="1"/>
              <a:stCxn id="317" idx="0"/>
              <a:endCxn id="328" idx="4"/>
            </p:cNvCxnSpPr>
            <p:nvPr/>
          </p:nvCxnSpPr>
          <p:spPr bwMode="auto">
            <a:xfrm flipV="1">
              <a:off x="2805333" y="3061915"/>
              <a:ext cx="17216" cy="242899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27" name="Straight Connector 54"/>
            <p:cNvCxnSpPr>
              <a:cxnSpLocks noChangeShapeType="1"/>
              <a:stCxn id="290" idx="5"/>
              <a:endCxn id="317" idx="2"/>
            </p:cNvCxnSpPr>
            <p:nvPr/>
          </p:nvCxnSpPr>
          <p:spPr bwMode="auto">
            <a:xfrm>
              <a:off x="1698890" y="3153086"/>
              <a:ext cx="1048631" cy="205135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328" name="Oval 45"/>
            <p:cNvSpPr>
              <a:spLocks noChangeArrowheads="1"/>
            </p:cNvSpPr>
            <p:nvPr/>
          </p:nvSpPr>
          <p:spPr bwMode="auto">
            <a:xfrm>
              <a:off x="2764737" y="2955102"/>
              <a:ext cx="115623" cy="106813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29" name="Straight Connector 46"/>
            <p:cNvCxnSpPr>
              <a:cxnSpLocks noChangeShapeType="1"/>
              <a:stCxn id="302" idx="4"/>
              <a:endCxn id="314" idx="0"/>
            </p:cNvCxnSpPr>
            <p:nvPr/>
          </p:nvCxnSpPr>
          <p:spPr bwMode="auto">
            <a:xfrm flipH="1">
              <a:off x="2461760" y="2823641"/>
              <a:ext cx="114069" cy="250598"/>
            </a:xfrm>
            <a:prstGeom prst="line">
              <a:avLst/>
            </a:prstGeom>
            <a:noFill/>
            <a:ln w="31750" algn="ctr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31" name="TextBox 330"/>
          <p:cNvSpPr txBox="1"/>
          <p:nvPr/>
        </p:nvSpPr>
        <p:spPr>
          <a:xfrm>
            <a:off x="76200" y="1430179"/>
            <a:ext cx="16764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Topological Null Networks</a:t>
            </a:r>
          </a:p>
        </p:txBody>
      </p:sp>
      <p:sp>
        <p:nvSpPr>
          <p:cNvPr id="352" name="Left Brace 351"/>
          <p:cNvSpPr/>
          <p:nvPr/>
        </p:nvSpPr>
        <p:spPr>
          <a:xfrm rot="16200000">
            <a:off x="2057400" y="2209800"/>
            <a:ext cx="2286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66800" y="3560802"/>
            <a:ext cx="2362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Will comparison show network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reliability due to interaction patterns?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010400" y="1752600"/>
            <a:ext cx="1752600" cy="1066800"/>
            <a:chOff x="304800" y="3505200"/>
            <a:chExt cx="1524001" cy="1066800"/>
          </a:xfrm>
        </p:grpSpPr>
        <p:sp>
          <p:nvSpPr>
            <p:cNvPr id="365" name="Oval 24"/>
            <p:cNvSpPr>
              <a:spLocks noChangeArrowheads="1"/>
            </p:cNvSpPr>
            <p:nvPr/>
          </p:nvSpPr>
          <p:spPr bwMode="auto">
            <a:xfrm>
              <a:off x="347472" y="3599021"/>
              <a:ext cx="109728" cy="1097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Oval 27"/>
            <p:cNvSpPr>
              <a:spLocks noChangeArrowheads="1"/>
            </p:cNvSpPr>
            <p:nvPr/>
          </p:nvSpPr>
          <p:spPr bwMode="auto">
            <a:xfrm>
              <a:off x="347472" y="3751421"/>
              <a:ext cx="109728" cy="10972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61" name="Straight Connector 71"/>
            <p:cNvCxnSpPr>
              <a:cxnSpLocks noChangeShapeType="1"/>
            </p:cNvCxnSpPr>
            <p:nvPr/>
          </p:nvCxnSpPr>
          <p:spPr bwMode="auto">
            <a:xfrm>
              <a:off x="304800" y="4343400"/>
              <a:ext cx="2118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59" name="Straight Connector 37"/>
            <p:cNvCxnSpPr>
              <a:cxnSpLocks noChangeShapeType="1"/>
            </p:cNvCxnSpPr>
            <p:nvPr/>
          </p:nvCxnSpPr>
          <p:spPr bwMode="auto">
            <a:xfrm rot="10800000">
              <a:off x="304800" y="4038600"/>
              <a:ext cx="21186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90" name="Group 189"/>
            <p:cNvGrpSpPr/>
            <p:nvPr/>
          </p:nvGrpSpPr>
          <p:grpSpPr>
            <a:xfrm>
              <a:off x="457200" y="3505200"/>
              <a:ext cx="1371601" cy="1066800"/>
              <a:chOff x="838200" y="3505200"/>
              <a:chExt cx="1371601" cy="1066800"/>
            </a:xfrm>
          </p:grpSpPr>
          <p:sp>
            <p:nvSpPr>
              <p:cNvPr id="366" name="TextBox 365"/>
              <p:cNvSpPr txBox="1"/>
              <p:nvPr/>
            </p:nvSpPr>
            <p:spPr>
              <a:xfrm>
                <a:off x="838200" y="3505200"/>
                <a:ext cx="12271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Essential Gene</a:t>
                </a:r>
                <a:endParaRPr lang="en-US" sz="1000" dirty="0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846106" y="3657600"/>
                <a:ext cx="13636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Nonessential Gene</a:t>
                </a:r>
                <a:endParaRPr lang="en-US" sz="1000" dirty="0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846107" y="4171890"/>
                <a:ext cx="1363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Interactions that do no </a:t>
                </a:r>
              </a:p>
              <a:p>
                <a:r>
                  <a:rPr lang="en-US" sz="1000" dirty="0" smtClean="0"/>
                  <a:t>affect reliability/aging</a:t>
                </a:r>
                <a:endParaRPr lang="en-US" sz="1000" dirty="0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846107" y="3827621"/>
                <a:ext cx="1363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Interactions that affect </a:t>
                </a:r>
              </a:p>
              <a:p>
                <a:r>
                  <a:rPr lang="en-US" sz="1000" dirty="0" smtClean="0"/>
                  <a:t>reliability/aging</a:t>
                </a:r>
                <a:endParaRPr lang="en-US" sz="1000" dirty="0"/>
              </a:p>
            </p:txBody>
          </p:sp>
        </p:grpSp>
      </p:grpSp>
      <p:sp>
        <p:nvSpPr>
          <p:cNvPr id="160" name="TextBox 159"/>
          <p:cNvSpPr txBox="1"/>
          <p:nvPr/>
        </p:nvSpPr>
        <p:spPr>
          <a:xfrm>
            <a:off x="1371600" y="297180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Introduce random failures.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Simulate stochastic aging.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038600" y="297180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Introduce random failures.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Simulate stochastic aging.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629400" y="3048000"/>
            <a:ext cx="1676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Targeted renewals</a:t>
            </a:r>
          </a:p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      vs. Modular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renewals</a:t>
            </a: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1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ight Arrow 176"/>
          <p:cNvSpPr/>
          <p:nvPr/>
        </p:nvSpPr>
        <p:spPr>
          <a:xfrm rot="10800000" flipH="1">
            <a:off x="4162471" y="2438859"/>
            <a:ext cx="1095329" cy="151940"/>
          </a:xfrm>
          <a:prstGeom prst="rightArrow">
            <a:avLst/>
          </a:prstGeom>
          <a:noFill/>
          <a:ln w="1270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6705600" y="3505200"/>
            <a:ext cx="16764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Evolutionary History</a:t>
            </a: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1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Double Bracket 23"/>
          <p:cNvSpPr/>
          <p:nvPr/>
        </p:nvSpPr>
        <p:spPr>
          <a:xfrm>
            <a:off x="1447800" y="2057400"/>
            <a:ext cx="144780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0514" y="1811179"/>
            <a:ext cx="13850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200" y="2033081"/>
            <a:ext cx="190500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0 1 1 0 0 . . .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1 0 0 0 0 . . . </a:t>
            </a:r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. . . . . . . .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1 0 1 1 0 . . .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. . . . . . . .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226689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600" y="1219200"/>
            <a:ext cx="3200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reliability and aging of yeast networks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8800" y="2819400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Network reliability </a:t>
            </a:r>
          </a:p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and aging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29200" y="205740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Individual renewal/repair</a:t>
            </a:r>
          </a:p>
          <a:p>
            <a:r>
              <a:rPr lang="en-US" sz="10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modular renewal/repair</a:t>
            </a:r>
          </a:p>
        </p:txBody>
      </p:sp>
      <p:sp>
        <p:nvSpPr>
          <p:cNvPr id="6" name="Right Arrow 5"/>
          <p:cNvSpPr/>
          <p:nvPr/>
        </p:nvSpPr>
        <p:spPr>
          <a:xfrm rot="378297">
            <a:off x="5183929" y="2786860"/>
            <a:ext cx="605154" cy="757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5181600" y="3048461"/>
            <a:ext cx="605154" cy="757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20507821">
            <a:off x="5178288" y="3259146"/>
            <a:ext cx="605154" cy="757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81600" y="2667000"/>
            <a:ext cx="369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38800" y="24384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410200" y="2357735"/>
            <a:ext cx="369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" y="160020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Yeast Mitochondrial Network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2971782" y="2395201"/>
            <a:ext cx="1095329" cy="757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58314" y="1981200"/>
            <a:ext cx="13088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Permutations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of essential labels.</a:t>
            </a:r>
          </a:p>
        </p:txBody>
      </p:sp>
    </p:spTree>
    <p:extLst>
      <p:ext uri="{BB962C8B-B14F-4D97-AF65-F5344CB8AC3E}">
        <p14:creationId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883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Double Bracket 23"/>
          <p:cNvSpPr/>
          <p:nvPr/>
        </p:nvSpPr>
        <p:spPr>
          <a:xfrm>
            <a:off x="1447800" y="2057400"/>
            <a:ext cx="1371600" cy="9906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9594784">
            <a:off x="1358114" y="1359441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47800" y="2032337"/>
            <a:ext cx="1295400" cy="8258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n,n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e,e</a:t>
            </a:r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s,s</a:t>
            </a:r>
            <a:endParaRPr lang="en-US" sz="11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57200" y="232410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1" name="TextBox 40"/>
          <p:cNvSpPr txBox="1"/>
          <p:nvPr/>
        </p:nvSpPr>
        <p:spPr>
          <a:xfrm rot="19594784">
            <a:off x="2043914" y="138312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Synthetic lethality</a:t>
            </a:r>
            <a:endParaRPr lang="en-US" sz="1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594784">
            <a:off x="1662914" y="138312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457200" y="2573179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Synthetic lethality</a:t>
            </a:r>
            <a:endParaRPr lang="en-US" sz="1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400" y="838200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NRMCA  in Adjacency Matrix</a:t>
            </a:r>
          </a:p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 an Undirected Graph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57200" y="205740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" y="3124200"/>
            <a:ext cx="1295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Basic Version: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" y="3276600"/>
            <a:ext cx="3124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n,n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e,e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Elements in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follow binomial distribution</a:t>
            </a:r>
            <a:endParaRPr lang="en-US" sz="11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9000" y="1295400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Network Configuration (Aim 1):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0" y="1524000"/>
            <a:ext cx="38862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1.1: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n,n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=0,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=0,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=0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            Elements in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follow power-law distribution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1.2: Reliability of observed networks.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29000" y="2133600"/>
            <a:ext cx="3048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Limiting Interaction Modules (Aim 2)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33800" y="2362200"/>
            <a:ext cx="4343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2.1: Develop a general framework and evaluate yeast mutants.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Estimate </a:t>
            </a:r>
            <a:r>
              <a:rPr lang="en-US" sz="1100" dirty="0" smtClean="0">
                <a:latin typeface="Arial" pitchFamily="34" charset="0"/>
              </a:rPr>
              <a:t>n</a:t>
            </a:r>
            <a:r>
              <a:rPr lang="en-US" sz="1100" baseline="-25000" dirty="0" smtClean="0">
                <a:latin typeface="Arial" pitchFamily="34" charset="0"/>
              </a:rPr>
              <a:t>e</a:t>
            </a:r>
            <a:r>
              <a:rPr lang="en-US" sz="1100" dirty="0" smtClean="0">
                <a:latin typeface="Arial" pitchFamily="34" charset="0"/>
              </a:rPr>
              <a:t> , </a:t>
            </a:r>
            <a:r>
              <a:rPr lang="en-US" sz="1100" dirty="0" err="1" smtClean="0">
                <a:latin typeface="Arial" pitchFamily="34" charset="0"/>
              </a:rPr>
              <a:t>t</a:t>
            </a:r>
            <a:r>
              <a:rPr lang="en-US" sz="1100" baseline="-25000" dirty="0" err="1" smtClean="0">
                <a:latin typeface="Arial" pitchFamily="34" charset="0"/>
              </a:rPr>
              <a:t>e</a:t>
            </a:r>
            <a:r>
              <a:rPr lang="en-US" sz="1100" dirty="0" smtClean="0">
                <a:latin typeface="Arial" pitchFamily="34" charset="0"/>
              </a:rPr>
              <a:t> , G and R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in yeast deletion mutants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2.2: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≠0, synthetic lethality.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2.3: Renewal/repair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29000" y="3226713"/>
            <a:ext cx="3048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Allelic Effect on Network Aging (Aim 3)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000" y="3455313"/>
            <a:ext cx="43434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3.1: Theoretic studies of one-locus and two-locus models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3.2: Evaluate loci associated with natural lifespan variations.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9000" y="866001"/>
            <a:ext cx="228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379</Words>
  <Application>Microsoft Macintosh PowerPoint</Application>
  <PresentationFormat>On-screen Show 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135</cp:revision>
  <dcterms:created xsi:type="dcterms:W3CDTF">2013-07-02T18:05:25Z</dcterms:created>
  <dcterms:modified xsi:type="dcterms:W3CDTF">2013-07-02T18:06:55Z</dcterms:modified>
</cp:coreProperties>
</file>