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90" r:id="rId2"/>
    <p:sldId id="256" r:id="rId3"/>
    <p:sldId id="289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7" d="100"/>
          <a:sy n="147" d="100"/>
        </p:scale>
        <p:origin x="-6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8E87A-8455-4A45-9A1C-42A5C271214E}" type="datetimeFigureOut">
              <a:rPr lang="en-US" smtClean="0"/>
              <a:t>9/24/14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F40A-BA9C-4D65-9718-83909905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33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1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12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95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06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61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8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99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1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0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8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32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31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34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17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7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9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8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4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12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9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0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52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F40A-BA9C-4D65-9718-839099052B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BCE-473B-461E-ABF6-B6318D08DB9D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480F-A4F5-4F21-9418-17A873874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BCE-473B-461E-ABF6-B6318D08DB9D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480F-A4F5-4F21-9418-17A873874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BCE-473B-461E-ABF6-B6318D08DB9D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480F-A4F5-4F21-9418-17A873874FA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BCE-473B-461E-ABF6-B6318D08DB9D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480F-A4F5-4F21-9418-17A873874F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BCE-473B-461E-ABF6-B6318D08DB9D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480F-A4F5-4F21-9418-17A873874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BCE-473B-461E-ABF6-B6318D08DB9D}" type="datetimeFigureOut">
              <a:rPr lang="en-US" smtClean="0"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480F-A4F5-4F21-9418-17A873874F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BCE-473B-461E-ABF6-B6318D08DB9D}" type="datetimeFigureOut">
              <a:rPr lang="en-US" smtClean="0"/>
              <a:t>9/24/14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480F-A4F5-4F21-9418-17A873874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BCE-473B-461E-ABF6-B6318D08DB9D}" type="datetimeFigureOut">
              <a:rPr lang="en-US" smtClean="0"/>
              <a:t>9/24/14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480F-A4F5-4F21-9418-17A873874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BCE-473B-461E-ABF6-B6318D08DB9D}" type="datetimeFigureOut">
              <a:rPr lang="en-US" smtClean="0"/>
              <a:t>9/24/14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480F-A4F5-4F21-9418-17A873874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BCE-473B-461E-ABF6-B6318D08DB9D}" type="datetimeFigureOut">
              <a:rPr lang="en-US" smtClean="0"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480F-A4F5-4F21-9418-17A873874FA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BCE-473B-461E-ABF6-B6318D08DB9D}" type="datetimeFigureOut">
              <a:rPr lang="en-US" smtClean="0"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480F-A4F5-4F21-9418-17A873874F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16E9BCE-473B-461E-ABF6-B6318D08DB9D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46F480F-A4F5-4F21-9418-17A873874F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spelman.edu/academics/research-programs/howard-hughes-program/student-research-grant-competi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tiprogram.org/" TargetMode="External"/><Relationship Id="rId4" Type="http://schemas.openxmlformats.org/officeDocument/2006/relationships/hyperlink" Target="http://www.spelman.edu/academics/office-of-the-provost/institutional-review-boar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farrow\Documents\HHMI 2014-2015\Research Proposal Workshop\Why we were given life.jp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5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Both informative </a:t>
            </a:r>
            <a:r>
              <a:rPr lang="en-US" b="1" u="sng" dirty="0"/>
              <a:t>and</a:t>
            </a:r>
            <a:r>
              <a:rPr lang="en-US" b="1" dirty="0"/>
              <a:t> persuasive – you want to inform the reader and persuade them to give you…money!</a:t>
            </a:r>
            <a:endParaRPr lang="en-US" dirty="0"/>
          </a:p>
          <a:p>
            <a:r>
              <a:rPr lang="en-US" b="1" dirty="0"/>
              <a:t>​You must convince the reader of the significance of your project and the feasibility of your solution.</a:t>
            </a:r>
            <a:endParaRPr lang="en-US" dirty="0"/>
          </a:p>
          <a:p>
            <a:r>
              <a:rPr lang="en-US" b="1" dirty="0"/>
              <a:t>​The better you are able to explain the nature, context and scope of your project, the more effective your proposal will be!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/>
              <a:t>What </a:t>
            </a:r>
            <a:r>
              <a:rPr lang="en-US" sz="4900" b="1" dirty="0"/>
              <a:t>is the goal of your research proposal?</a:t>
            </a:r>
            <a:r>
              <a:rPr lang="en-US" sz="4900" dirty="0"/>
              <a:t/>
            </a:r>
            <a:br>
              <a:rPr lang="en-US" sz="4900" dirty="0"/>
            </a:b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3099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4191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 smtClean="0"/>
              <a:t>Introduction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Methodology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Timeline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References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Budget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PARTS OF THE PROPOSAL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316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All introductions include these items in some form in the </a:t>
            </a:r>
            <a:r>
              <a:rPr lang="en-US" b="1" dirty="0" smtClean="0"/>
              <a:t>introduction: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Clear Statement of the Problem</a:t>
            </a:r>
            <a:endParaRPr lang="en-US" dirty="0"/>
          </a:p>
          <a:p>
            <a:r>
              <a:rPr lang="en-US" b="1" dirty="0"/>
              <a:t>Purpose of the Study   </a:t>
            </a:r>
            <a:endParaRPr lang="en-US" dirty="0"/>
          </a:p>
          <a:p>
            <a:r>
              <a:rPr lang="en-US" b="1" dirty="0"/>
              <a:t>Definitions </a:t>
            </a:r>
            <a:endParaRPr lang="en-US" dirty="0"/>
          </a:p>
          <a:p>
            <a:r>
              <a:rPr lang="en-US" b="1" dirty="0"/>
              <a:t>Significance of the Investigation</a:t>
            </a:r>
            <a:endParaRPr lang="en-US" dirty="0"/>
          </a:p>
          <a:p>
            <a:r>
              <a:rPr lang="en-US" b="1" dirty="0"/>
              <a:t>Literature Review</a:t>
            </a:r>
            <a:endParaRPr lang="en-US" dirty="0"/>
          </a:p>
          <a:p>
            <a:r>
              <a:rPr lang="en-US" b="1" dirty="0"/>
              <a:t>Questions or Hypothesis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993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This </a:t>
            </a:r>
            <a:r>
              <a:rPr lang="en-US" b="1" dirty="0"/>
              <a:t>is where you clearly state what you will be studying. Clear, precise, succinct </a:t>
            </a:r>
            <a:r>
              <a:rPr lang="en-US" b="1" dirty="0" smtClean="0"/>
              <a:t>wording is critical. </a:t>
            </a:r>
            <a:r>
              <a:rPr lang="en-US" b="1" dirty="0"/>
              <a:t>If you cannot clearly write what you plan to </a:t>
            </a:r>
            <a:r>
              <a:rPr lang="en-US" b="1" dirty="0" smtClean="0"/>
              <a:t>research </a:t>
            </a:r>
            <a:r>
              <a:rPr lang="en-US" b="1" dirty="0"/>
              <a:t>in your project, </a:t>
            </a:r>
            <a:r>
              <a:rPr lang="en-US" b="1" dirty="0" smtClean="0"/>
              <a:t>the reader will not clearly understand it either!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STATEMENT </a:t>
            </a:r>
            <a:r>
              <a:rPr lang="en-US" b="1" dirty="0"/>
              <a:t>OF THE RESEARCH </a:t>
            </a:r>
            <a:r>
              <a:rPr lang="en-US" b="1" dirty="0" smtClean="0"/>
              <a:t>PROBLEM/PROPOSAL </a:t>
            </a:r>
            <a:r>
              <a:rPr lang="en-US" b="1" dirty="0"/>
              <a:t>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1. Start </a:t>
            </a:r>
            <a:r>
              <a:rPr lang="en-US" sz="2200" b="1" dirty="0"/>
              <a:t>with a general problem identifying the need for the study.  </a:t>
            </a:r>
            <a:r>
              <a:rPr lang="en-US" sz="2200" b="1" dirty="0" smtClean="0"/>
              <a:t>(E.g</a:t>
            </a:r>
            <a:r>
              <a:rPr lang="en-US" sz="2200" b="1" dirty="0"/>
              <a:t>. The problem of this study </a:t>
            </a:r>
            <a:r>
              <a:rPr lang="en-US" sz="2200" b="1" dirty="0" smtClean="0"/>
              <a:t>is…)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2</a:t>
            </a:r>
            <a:r>
              <a:rPr lang="en-US" sz="2200" b="1" dirty="0"/>
              <a:t>. State the specific problem proposed for research. (use citation &amp; usually a number to make it clear to the reader, e.g. 30% of the farms have been affected by the Napier grass disease</a:t>
            </a:r>
            <a:r>
              <a:rPr lang="en-US" sz="2200" b="1" dirty="0" smtClean="0"/>
              <a:t>)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/>
              <a:t>3</a:t>
            </a:r>
            <a:r>
              <a:rPr lang="en-US" sz="2200" b="1" dirty="0"/>
              <a:t>. </a:t>
            </a:r>
            <a:r>
              <a:rPr lang="en-US" sz="2200" b="1" dirty="0" smtClean="0"/>
              <a:t>Introductory </a:t>
            </a:r>
            <a:r>
              <a:rPr lang="en-US" sz="2200" b="1" dirty="0"/>
              <a:t>words describing  </a:t>
            </a:r>
            <a:r>
              <a:rPr lang="en-US" sz="2200" b="1" dirty="0" smtClean="0"/>
              <a:t>methodological </a:t>
            </a:r>
            <a:r>
              <a:rPr lang="en-US" sz="2200" b="1" dirty="0"/>
              <a:t>approach (i.e. Research Design) are given and are appropriate to the specific proposal problem, (e.g. this qualitative study will explore... or this quantitative study will examine </a:t>
            </a:r>
            <a:r>
              <a:rPr lang="en-US" sz="2200" b="1" dirty="0" smtClean="0"/>
              <a:t>...)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/>
              <a:t>4</a:t>
            </a:r>
            <a:r>
              <a:rPr lang="en-US" sz="2200" b="1" dirty="0"/>
              <a:t>. General population group of proposed study is identified. (Small scale farmers in affected locations will be surveyed to determine </a:t>
            </a:r>
            <a:r>
              <a:rPr lang="en-US" sz="2200" b="1" dirty="0" smtClean="0"/>
              <a:t>...)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STATEMENT </a:t>
            </a:r>
            <a:r>
              <a:rPr lang="en-US" b="1" dirty="0"/>
              <a:t>OF THE RESEARCH </a:t>
            </a:r>
            <a:r>
              <a:rPr lang="en-US" b="1" dirty="0" smtClean="0"/>
              <a:t>PROBLEM/PROPOSAL </a:t>
            </a:r>
            <a:r>
              <a:rPr lang="en-US" b="1" dirty="0"/>
              <a:t>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5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852179"/>
              </p:ext>
            </p:extLst>
          </p:nvPr>
        </p:nvGraphicFramePr>
        <p:xfrm>
          <a:off x="762000" y="1295400"/>
          <a:ext cx="8077198" cy="524283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63909"/>
                <a:gridCol w="2989306"/>
                <a:gridCol w="2823983"/>
              </a:tblGrid>
              <a:tr h="216547">
                <a:tc>
                  <a:txBody>
                    <a:bodyPr/>
                    <a:lstStyle/>
                    <a:p>
                      <a:pPr marL="0" marR="0">
                        <a:lnSpc>
                          <a:spcPts val="1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STEPS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5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EXAMPLE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5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STRA</a:t>
                      </a:r>
                      <a:r>
                        <a:rPr lang="en-US" sz="1050" b="1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EG</a:t>
                      </a:r>
                      <a:r>
                        <a:rPr lang="en-US" sz="1050" b="1" spc="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ES/SOU</a:t>
                      </a:r>
                      <a:r>
                        <a:rPr lang="en-US" sz="1050" b="1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RC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ES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Select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r>
                        <a:rPr lang="en-US" sz="105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broad 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area of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interest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 research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5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topic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Costs of far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ing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Personal interest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Readings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Conversations with farmers etc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238"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ove from topic to a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1911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anageable research proble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ask questions about the topic such as "who / what / where / when </a:t>
                      </a:r>
                      <a:r>
                        <a:rPr lang="en-US" sz="105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 why 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 how</a:t>
                      </a:r>
                      <a:r>
                        <a:rPr lang="en-US" sz="1050" b="1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"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What are the issues in t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 costs of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76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fa</a:t>
                      </a:r>
                      <a:r>
                        <a:rPr lang="en-US" sz="1050" b="1" spc="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ing?</a:t>
                      </a:r>
                      <a:r>
                        <a:rPr lang="en-US" sz="1050" b="1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What is being done to control costs of fa</a:t>
                      </a:r>
                      <a:r>
                        <a:rPr lang="en-US" sz="1050" b="1" spc="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ing? 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hat factors are responsible for price increase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  <a:r>
                        <a:rPr lang="en-US" sz="1050" b="1" spc="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ow effective are institutions in contr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lli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ar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ing cost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Read abstracts of literature for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overview, make </a:t>
                      </a:r>
                      <a:r>
                        <a:rPr lang="en-US" sz="105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observations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51"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Select o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arrowly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defined </a:t>
                      </a:r>
                      <a:r>
                        <a:rPr lang="en-US" sz="105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problem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ts val="14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64770" marR="9461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Ask relevant questions that will h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lp answer the problem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Are govern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ent agriculture inputs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850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price p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 e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ff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ectiv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  <a:r>
                        <a:rPr lang="en-US" sz="1050" b="1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Does the level of training by far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spc="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050" b="1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 affect cost of far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spc="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ng?</a:t>
                      </a:r>
                      <a:r>
                        <a:rPr lang="en-US" sz="1050" b="1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hat is the role of agricultural institutions?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Read sever</a:t>
                      </a:r>
                      <a:r>
                        <a:rPr lang="en-US" sz="1050" b="1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 a</a:t>
                      </a:r>
                      <a:r>
                        <a:rPr lang="en-US" sz="1050" b="1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ti</a:t>
                      </a:r>
                      <a:r>
                        <a:rPr lang="en-US" sz="1050" b="1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les on the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21526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narrower focus; note possible </a:t>
                      </a:r>
                      <a:r>
                        <a:rPr lang="en-US" sz="1050" b="1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ethodologies that </a:t>
                      </a:r>
                      <a:r>
                        <a:rPr lang="en-US" sz="1050" b="1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ight be used in your project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270"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pc="-1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</a:t>
                      </a:r>
                      <a:r>
                        <a:rPr lang="en-US" sz="1050" b="1" spc="5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ite a problem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7366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state</a:t>
                      </a:r>
                      <a:r>
                        <a:rPr lang="en-US" sz="1050" b="1" spc="-1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ent consisting of several se</a:t>
                      </a:r>
                      <a:r>
                        <a:rPr lang="en-US" sz="1050" b="1" spc="-5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nt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ences t</a:t>
                      </a:r>
                      <a:r>
                        <a:rPr lang="en-US" sz="1050" b="1" spc="-5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at briefly frame the issues to be investigated, indicate t</a:t>
                      </a:r>
                      <a:r>
                        <a:rPr lang="en-US" sz="1050" b="1" spc="-5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 significa</a:t>
                      </a:r>
                      <a:r>
                        <a:rPr lang="en-US" sz="1050" b="1" spc="-5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ce of the question, and includes </a:t>
                      </a:r>
                      <a:r>
                        <a:rPr lang="en-US" sz="1050" b="1" i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 declaration of what you will do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Far</a:t>
                      </a:r>
                      <a:r>
                        <a:rPr lang="en-US" sz="1050" b="1" spc="-1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ing costs are escalating.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5334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Far</a:t>
                      </a:r>
                      <a:r>
                        <a:rPr lang="en-US" sz="1050" b="1" spc="-1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ers are unable to buy inputs. Many people have proposed pro- fa</a:t>
                      </a:r>
                      <a:r>
                        <a:rPr lang="en-US" sz="1050" b="1" spc="1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050" b="1" spc="-1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er policies. A</a:t>
                      </a:r>
                      <a:r>
                        <a:rPr lang="en-US" sz="1050" b="1" spc="-1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ong the potential solutions are price subsidi</a:t>
                      </a:r>
                      <a:r>
                        <a:rPr lang="en-US" sz="1050" b="1" spc="-5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s. Questions exist regarding the i</a:t>
                      </a:r>
                      <a:r>
                        <a:rPr lang="en-US" sz="1050" b="1" spc="-1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pact of price subsidies. "In this project I will..." </a:t>
                      </a:r>
                      <a:r>
                        <a:rPr lang="en-US" sz="1050" b="1" i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or 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"This study will..."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Incorporate readings-to-date to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8826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deter</a:t>
                      </a:r>
                      <a:r>
                        <a:rPr lang="en-US" sz="1050" b="1" spc="-1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ine t</a:t>
                      </a:r>
                      <a:r>
                        <a:rPr lang="en-US" sz="1050" b="1" spc="-5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is working state</a:t>
                      </a:r>
                      <a:r>
                        <a:rPr lang="en-US" sz="1050" b="1" spc="-1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ent. Of course, as your work progresses, you </a:t>
                      </a:r>
                      <a:r>
                        <a:rPr lang="en-US" sz="1050" b="1" spc="-1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spc="5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 need to </a:t>
                      </a:r>
                      <a:r>
                        <a:rPr lang="en-US" sz="1050" b="1" spc="-1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odify this problem state</a:t>
                      </a:r>
                      <a:r>
                        <a:rPr lang="en-US" sz="1050" b="1" spc="-1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ent.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207"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Select p</a:t>
                      </a:r>
                      <a:r>
                        <a:rPr lang="en-US" sz="1050" b="1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ssible re</a:t>
                      </a:r>
                      <a:r>
                        <a:rPr lang="en-US" sz="1050" b="1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earch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design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Research designs will depend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469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upon the discipline and actual state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ent of proble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It should be developed in consultation with your supervisor.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Read 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ore focused and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14351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specialized articles on content, design and 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ethodologies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Prepare a research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proposal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After  literature re</a:t>
                      </a:r>
                      <a:r>
                        <a:rPr lang="en-US" sz="1050" b="1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en-US" sz="1050" b="1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ew,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1111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ethodology selection, etc. write the co</a:t>
                      </a:r>
                      <a:r>
                        <a:rPr lang="en-US" sz="1050" b="1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plete research proposal.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/>
          <a:lstStyle/>
          <a:p>
            <a:r>
              <a:rPr lang="en-US" b="1" dirty="0" smtClean="0"/>
              <a:t>PROBLEM STATEMENT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302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The purpose often starts with a single goal statement that explains </a:t>
            </a:r>
            <a:r>
              <a:rPr lang="en-US" b="1" u="sng" dirty="0"/>
              <a:t>what the study intends to accomplish</a:t>
            </a:r>
            <a:r>
              <a:rPr lang="en-US" b="1" dirty="0"/>
              <a:t>. A few typical statements are: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The goal/purpose of this study is to...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      ... overcome the difficulty with ...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... discover what ...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... understand the causes or effects of ...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... refine our current understanding of ...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... provide a new interpretation of ...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... understand what makes ___ successful or unsuccessful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THE PURPOSE OF THE STUDY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83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GOALS VS.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Goals are </a:t>
            </a:r>
            <a:r>
              <a:rPr lang="en-US" b="1" dirty="0" smtClean="0"/>
              <a:t>broad</a:t>
            </a:r>
            <a:r>
              <a:rPr lang="en-US" b="1" dirty="0"/>
              <a:t> 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• Goals are general </a:t>
            </a:r>
          </a:p>
          <a:p>
            <a:pPr marL="0" indent="0">
              <a:buNone/>
            </a:pPr>
            <a:r>
              <a:rPr lang="en-US" b="1" dirty="0" smtClean="0"/>
              <a:t>• </a:t>
            </a:r>
            <a:r>
              <a:rPr lang="en-US" b="1" dirty="0"/>
              <a:t>Goals are intangible</a:t>
            </a:r>
          </a:p>
          <a:p>
            <a:pPr marL="0" indent="0">
              <a:buNone/>
            </a:pPr>
            <a:r>
              <a:rPr lang="en-US" b="1" dirty="0"/>
              <a:t>• Goals are abstract</a:t>
            </a:r>
          </a:p>
          <a:p>
            <a:pPr marL="0" indent="0">
              <a:buNone/>
            </a:pPr>
            <a:r>
              <a:rPr lang="en-US" b="1" dirty="0" smtClean="0"/>
              <a:t>• </a:t>
            </a:r>
            <a:r>
              <a:rPr lang="en-US" b="1" dirty="0"/>
              <a:t>Goals can't be validated as is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dirty="0" smtClean="0">
                <a:effectLst/>
                <a:latin typeface="Arial"/>
                <a:ea typeface="Arial"/>
                <a:cs typeface="Times New Roman"/>
              </a:rPr>
              <a:t>•</a:t>
            </a:r>
            <a:r>
              <a:rPr lang="en-US" spc="345" dirty="0" smtClean="0">
                <a:effectLst/>
                <a:latin typeface="Arial"/>
                <a:ea typeface="Arial"/>
                <a:cs typeface="Times New Roman"/>
              </a:rPr>
              <a:t> </a:t>
            </a:r>
            <a:r>
              <a:rPr lang="en-US" b="1" dirty="0" smtClean="0">
                <a:effectLst/>
                <a:ea typeface="Arial"/>
                <a:cs typeface="Times New Roman"/>
              </a:rPr>
              <a:t>Objectives</a:t>
            </a:r>
            <a:r>
              <a:rPr lang="en-US" b="1" spc="-10" dirty="0" smtClean="0">
                <a:effectLst/>
                <a:ea typeface="Arial"/>
                <a:cs typeface="Times New Roman"/>
              </a:rPr>
              <a:t> </a:t>
            </a:r>
            <a:r>
              <a:rPr lang="en-US" b="1" dirty="0" smtClean="0">
                <a:effectLst/>
                <a:ea typeface="Arial"/>
                <a:cs typeface="Times New Roman"/>
              </a:rPr>
              <a:t>are</a:t>
            </a:r>
            <a:r>
              <a:rPr lang="en-US" b="1" spc="-15" dirty="0" smtClean="0">
                <a:effectLst/>
                <a:ea typeface="Arial"/>
                <a:cs typeface="Times New Roman"/>
              </a:rPr>
              <a:t> </a:t>
            </a:r>
            <a:r>
              <a:rPr lang="en-US" b="1" dirty="0" smtClean="0">
                <a:effectLst/>
                <a:ea typeface="Arial"/>
                <a:cs typeface="Times New Roman"/>
              </a:rPr>
              <a:t>narrow</a:t>
            </a:r>
            <a:endParaRPr lang="en-US" sz="1800" b="1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-US" b="1" dirty="0" smtClean="0">
                <a:effectLst/>
                <a:ea typeface="Arial"/>
                <a:cs typeface="Times New Roman"/>
              </a:rPr>
              <a:t>•</a:t>
            </a:r>
            <a:r>
              <a:rPr lang="en-US" b="1" spc="345" dirty="0" smtClean="0">
                <a:effectLst/>
                <a:ea typeface="Arial"/>
                <a:cs typeface="Times New Roman"/>
              </a:rPr>
              <a:t> </a:t>
            </a:r>
            <a:r>
              <a:rPr lang="en-US" b="1" dirty="0" smtClean="0">
                <a:effectLst/>
                <a:ea typeface="Arial"/>
                <a:cs typeface="Times New Roman"/>
              </a:rPr>
              <a:t>Objectives</a:t>
            </a:r>
            <a:r>
              <a:rPr lang="en-US" b="1" spc="-20" dirty="0" smtClean="0">
                <a:effectLst/>
                <a:ea typeface="Arial"/>
                <a:cs typeface="Times New Roman"/>
              </a:rPr>
              <a:t> </a:t>
            </a:r>
            <a:r>
              <a:rPr lang="en-US" b="1" dirty="0" smtClean="0">
                <a:effectLst/>
                <a:ea typeface="Arial"/>
                <a:cs typeface="Times New Roman"/>
              </a:rPr>
              <a:t>are</a:t>
            </a:r>
            <a:r>
              <a:rPr lang="en-US" b="1" spc="-5" dirty="0" smtClean="0">
                <a:effectLst/>
                <a:ea typeface="Arial"/>
                <a:cs typeface="Times New Roman"/>
              </a:rPr>
              <a:t> </a:t>
            </a:r>
            <a:r>
              <a:rPr lang="en-US" b="1" dirty="0" smtClean="0">
                <a:effectLst/>
                <a:ea typeface="Arial"/>
                <a:cs typeface="Times New Roman"/>
              </a:rPr>
              <a:t>precise</a:t>
            </a:r>
            <a:endParaRPr lang="en-US" sz="1800" b="1" dirty="0">
              <a:ea typeface="Calibri"/>
              <a:cs typeface="Times New Roman"/>
            </a:endParaRPr>
          </a:p>
          <a:p>
            <a:pPr marL="0" marR="0" indent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a typeface="Calibri"/>
                <a:cs typeface="Times New Roman"/>
              </a:rPr>
              <a:t> </a:t>
            </a:r>
            <a:endParaRPr lang="en-US" sz="1800" b="1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/>
                <a:ea typeface="Arial"/>
                <a:cs typeface="Times New Roman"/>
              </a:rPr>
              <a:t>•</a:t>
            </a:r>
            <a:r>
              <a:rPr lang="en-US" b="1" spc="345" dirty="0" smtClean="0">
                <a:effectLst/>
                <a:ea typeface="Arial"/>
                <a:cs typeface="Times New Roman"/>
              </a:rPr>
              <a:t> </a:t>
            </a:r>
            <a:r>
              <a:rPr lang="en-US" b="1" dirty="0" smtClean="0">
                <a:effectLst/>
                <a:ea typeface="Arial"/>
                <a:cs typeface="Times New Roman"/>
              </a:rPr>
              <a:t>Objectives</a:t>
            </a:r>
            <a:r>
              <a:rPr lang="en-US" b="1" spc="-20" dirty="0" smtClean="0">
                <a:effectLst/>
                <a:ea typeface="Arial"/>
                <a:cs typeface="Times New Roman"/>
              </a:rPr>
              <a:t> </a:t>
            </a:r>
            <a:r>
              <a:rPr lang="en-US" b="1" dirty="0" smtClean="0">
                <a:effectLst/>
                <a:ea typeface="Arial"/>
                <a:cs typeface="Times New Roman"/>
              </a:rPr>
              <a:t>are</a:t>
            </a:r>
            <a:r>
              <a:rPr lang="en-US" b="1" spc="-10" dirty="0" smtClean="0">
                <a:effectLst/>
                <a:ea typeface="Arial"/>
                <a:cs typeface="Times New Roman"/>
              </a:rPr>
              <a:t> </a:t>
            </a:r>
            <a:r>
              <a:rPr lang="en-US" b="1" dirty="0" smtClean="0">
                <a:effectLst/>
                <a:ea typeface="Arial"/>
                <a:cs typeface="Times New Roman"/>
              </a:rPr>
              <a:t>tangible</a:t>
            </a:r>
            <a:endParaRPr lang="en-US" sz="1800" b="1" dirty="0" smtClean="0">
              <a:ea typeface="Calibri"/>
              <a:cs typeface="Times New Roman"/>
            </a:endParaRPr>
          </a:p>
          <a:p>
            <a:pPr marL="0" marR="0" indent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a typeface="Calibri"/>
                <a:cs typeface="Times New Roman"/>
              </a:rPr>
              <a:t> </a:t>
            </a:r>
            <a:endParaRPr lang="en-US" sz="1800" b="1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/>
                <a:ea typeface="Arial"/>
                <a:cs typeface="Times New Roman"/>
              </a:rPr>
              <a:t>•</a:t>
            </a:r>
            <a:r>
              <a:rPr lang="en-US" b="1" spc="345" dirty="0" smtClean="0">
                <a:effectLst/>
                <a:ea typeface="Arial"/>
                <a:cs typeface="Times New Roman"/>
              </a:rPr>
              <a:t> </a:t>
            </a:r>
            <a:r>
              <a:rPr lang="en-US" b="1" dirty="0" smtClean="0">
                <a:effectLst/>
                <a:ea typeface="Arial"/>
                <a:cs typeface="Times New Roman"/>
              </a:rPr>
              <a:t>Objectives</a:t>
            </a:r>
            <a:r>
              <a:rPr lang="en-US" b="1" spc="-20" dirty="0" smtClean="0">
                <a:effectLst/>
                <a:ea typeface="Arial"/>
                <a:cs typeface="Times New Roman"/>
              </a:rPr>
              <a:t> </a:t>
            </a:r>
            <a:r>
              <a:rPr lang="en-US" b="1" dirty="0" smtClean="0">
                <a:effectLst/>
                <a:ea typeface="Arial"/>
                <a:cs typeface="Times New Roman"/>
              </a:rPr>
              <a:t>are</a:t>
            </a:r>
            <a:r>
              <a:rPr lang="en-US" b="1" spc="-5" dirty="0" smtClean="0">
                <a:effectLst/>
                <a:ea typeface="Arial"/>
                <a:cs typeface="Times New Roman"/>
              </a:rPr>
              <a:t> </a:t>
            </a:r>
            <a:r>
              <a:rPr lang="en-US" b="1" dirty="0" smtClean="0">
                <a:effectLst/>
                <a:ea typeface="Arial"/>
                <a:cs typeface="Times New Roman"/>
              </a:rPr>
              <a:t>concrete</a:t>
            </a:r>
            <a:endParaRPr lang="en-US" sz="1800" b="1" dirty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b="1" dirty="0" smtClean="0">
                <a:effectLst/>
                <a:ea typeface="Arial"/>
              </a:rPr>
              <a:t>•</a:t>
            </a:r>
            <a:r>
              <a:rPr lang="en-US" b="1" spc="345" dirty="0" smtClean="0">
                <a:effectLst/>
                <a:ea typeface="Arial"/>
              </a:rPr>
              <a:t> </a:t>
            </a:r>
            <a:r>
              <a:rPr lang="en-US" b="1" dirty="0" smtClean="0">
                <a:effectLst/>
                <a:ea typeface="Arial"/>
              </a:rPr>
              <a:t>Objectives</a:t>
            </a:r>
            <a:r>
              <a:rPr lang="en-US" b="1" spc="-20" dirty="0" smtClean="0">
                <a:effectLst/>
                <a:ea typeface="Arial"/>
              </a:rPr>
              <a:t> </a:t>
            </a:r>
            <a:r>
              <a:rPr lang="en-US" b="1" dirty="0" smtClean="0">
                <a:effectLst/>
                <a:ea typeface="Arial"/>
              </a:rPr>
              <a:t>can</a:t>
            </a:r>
            <a:r>
              <a:rPr lang="en-US" b="1" spc="-5" dirty="0" smtClean="0">
                <a:effectLst/>
                <a:ea typeface="Arial"/>
              </a:rPr>
              <a:t> </a:t>
            </a:r>
            <a:r>
              <a:rPr lang="en-US" b="1" dirty="0" smtClean="0">
                <a:effectLst/>
                <a:ea typeface="Arial"/>
              </a:rPr>
              <a:t>be validated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38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Why is this work important? </a:t>
            </a:r>
            <a:endParaRPr lang="en-US" b="1" dirty="0" smtClean="0"/>
          </a:p>
          <a:p>
            <a:r>
              <a:rPr lang="en-US" b="1" dirty="0" smtClean="0"/>
              <a:t>What </a:t>
            </a:r>
            <a:r>
              <a:rPr lang="en-US" b="1" dirty="0"/>
              <a:t>are the implications of doing it? </a:t>
            </a:r>
            <a:endParaRPr lang="en-US" b="1" dirty="0" smtClean="0"/>
          </a:p>
          <a:p>
            <a:r>
              <a:rPr lang="en-US" b="1" dirty="0" smtClean="0"/>
              <a:t>How </a:t>
            </a:r>
            <a:r>
              <a:rPr lang="en-US" b="1" dirty="0"/>
              <a:t>does it link to other knowledge? </a:t>
            </a:r>
            <a:endParaRPr lang="en-US" b="1" dirty="0" smtClean="0"/>
          </a:p>
          <a:p>
            <a:r>
              <a:rPr lang="en-US" b="1" dirty="0" smtClean="0"/>
              <a:t>How </a:t>
            </a:r>
            <a:r>
              <a:rPr lang="en-US" b="1" dirty="0"/>
              <a:t>does it stand to inform policy making?  </a:t>
            </a:r>
            <a:endParaRPr lang="en-US" b="1" dirty="0" smtClean="0"/>
          </a:p>
          <a:p>
            <a:r>
              <a:rPr lang="en-US" b="1" dirty="0" smtClean="0"/>
              <a:t>Why </a:t>
            </a:r>
            <a:r>
              <a:rPr lang="en-US" b="1" dirty="0"/>
              <a:t>is it important to our understanding of the world? </a:t>
            </a:r>
            <a:endParaRPr lang="en-US" b="1" dirty="0" smtClean="0"/>
          </a:p>
          <a:p>
            <a:r>
              <a:rPr lang="en-US" b="1" dirty="0" smtClean="0"/>
              <a:t>What </a:t>
            </a:r>
            <a:r>
              <a:rPr lang="en-US" b="1" dirty="0"/>
              <a:t>new perspective will you bring to the topic? </a:t>
            </a:r>
            <a:endParaRPr lang="en-US" b="1" dirty="0" smtClean="0"/>
          </a:p>
          <a:p>
            <a:r>
              <a:rPr lang="en-US" b="1" dirty="0" smtClean="0"/>
              <a:t>What </a:t>
            </a:r>
            <a:r>
              <a:rPr lang="en-US" b="1" dirty="0"/>
              <a:t>use might your final research paper have for others in this field or in the general public? 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SIGNIFICANCE OF THE STUDY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5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Think about how your research: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* may resolve theoretical questions in your area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* may develop better theoretical models in your area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* may influence public policy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* may change the way people do their jobs in a particular field, or may change the way people live.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SIGNIFICANCE OF THE STUDY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9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HHMI STUDENT RESEARCH GRANT WRITING WORKSHOP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Write A Research Proposal</a:t>
            </a:r>
          </a:p>
          <a:p>
            <a:r>
              <a:rPr lang="en-US" dirty="0" smtClean="0"/>
              <a:t>September 17, 2014</a:t>
            </a:r>
          </a:p>
          <a:p>
            <a:r>
              <a:rPr lang="en-US" dirty="0" smtClean="0"/>
              <a:t>Facilitator: Margaret Farrow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8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An examination on what has already been written about your topic.</a:t>
            </a:r>
            <a:endParaRPr lang="en-US" dirty="0"/>
          </a:p>
          <a:p>
            <a:r>
              <a:rPr lang="en-US" b="1" dirty="0"/>
              <a:t>A collection of published research about your topic by recognized scholars and researchers.</a:t>
            </a:r>
            <a:endParaRPr lang="en-US" dirty="0"/>
          </a:p>
          <a:p>
            <a:r>
              <a:rPr lang="en-US" b="1" dirty="0"/>
              <a:t>A way for you to examine what has already been done in regard to your research question or problem.</a:t>
            </a:r>
            <a:endParaRPr lang="en-US" dirty="0"/>
          </a:p>
          <a:p>
            <a:r>
              <a:rPr lang="en-US" b="1" dirty="0"/>
              <a:t>A summary and synthesis of research driven by a guiding concept. It is not just a list of research sources.</a:t>
            </a:r>
            <a:endParaRPr lang="en-US" dirty="0"/>
          </a:p>
          <a:p>
            <a:r>
              <a:rPr lang="en-US" b="1" dirty="0"/>
              <a:t>Provides a background for your problem and a rationale for your research.</a:t>
            </a:r>
            <a:endParaRPr lang="en-US" dirty="0"/>
          </a:p>
          <a:p>
            <a:r>
              <a:rPr lang="en-US" b="1" dirty="0"/>
              <a:t>A Literature Review is NOT a research paper.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WHAT IS A LITERATURE REVIEW?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3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get guidance on a topic.</a:t>
            </a:r>
            <a:endParaRPr lang="en-US" dirty="0"/>
          </a:p>
          <a:p>
            <a:r>
              <a:rPr lang="en-US" b="1" dirty="0"/>
              <a:t>To establish a solid background on the topic</a:t>
            </a:r>
            <a:endParaRPr lang="en-US" dirty="0"/>
          </a:p>
          <a:p>
            <a:r>
              <a:rPr lang="en-US" b="1" dirty="0"/>
              <a:t>To see what areas of research exist.</a:t>
            </a:r>
            <a:endParaRPr lang="en-US" dirty="0"/>
          </a:p>
          <a:p>
            <a:r>
              <a:rPr lang="en-US" b="1" dirty="0"/>
              <a:t>To investigate researchable hypotheses.</a:t>
            </a:r>
            <a:endParaRPr lang="en-US" dirty="0"/>
          </a:p>
          <a:p>
            <a:r>
              <a:rPr lang="en-US" b="1" dirty="0"/>
              <a:t>To collect authoritative data on the topic.</a:t>
            </a:r>
            <a:endParaRPr lang="en-US" dirty="0"/>
          </a:p>
          <a:p>
            <a:r>
              <a:rPr lang="en-US" b="1" dirty="0"/>
              <a:t>To find new avenues for research direction.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/>
              <a:t>WHY DO WE DO A LITERATURE REVIEW?</a:t>
            </a:r>
            <a:r>
              <a:rPr lang="en-US" sz="4900" dirty="0"/>
              <a:t/>
            </a:r>
            <a:br>
              <a:rPr lang="en-US" sz="4900" dirty="0"/>
            </a:b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116597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Questions and hypotheses are testable explanations that are proposed before the methodology of a project is conducted, but after the researcher has had an opportunity to develop background knowledge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Need </a:t>
            </a:r>
            <a:r>
              <a:rPr lang="en-US" b="1" dirty="0"/>
              <a:t>to be as specific as possible in whatever field of study you are investigating.  </a:t>
            </a:r>
            <a:r>
              <a:rPr lang="en-US" b="1" dirty="0" smtClean="0"/>
              <a:t>Should </a:t>
            </a:r>
            <a:r>
              <a:rPr lang="en-US" b="1" dirty="0"/>
              <a:t>be </a:t>
            </a:r>
            <a:r>
              <a:rPr lang="en-US" b="1" dirty="0" smtClean="0"/>
              <a:t>realistic, feasible</a:t>
            </a:r>
            <a:r>
              <a:rPr lang="en-US" b="1" dirty="0"/>
              <a:t>, and </a:t>
            </a:r>
            <a:r>
              <a:rPr lang="en-US" b="1" dirty="0" smtClean="0"/>
              <a:t>formulated </a:t>
            </a:r>
            <a:r>
              <a:rPr lang="en-US" b="1" dirty="0"/>
              <a:t>with time and resource constraints in mind.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QUESTIONS OR HYPOTHESES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9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Although research questions and hypotheses are different in their sentence structure and purpose, both seek to predict relationships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Deciding whether to use questions or </a:t>
            </a:r>
            <a:r>
              <a:rPr lang="en-US" b="1" dirty="0" smtClean="0"/>
              <a:t>hypotheses depends on: 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purpose of the study, </a:t>
            </a:r>
            <a:endParaRPr lang="en-US" b="1" dirty="0" smtClean="0"/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approach and design of the methodology, </a:t>
            </a:r>
            <a:endParaRPr lang="en-US" b="1" dirty="0" smtClean="0"/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expected audience for the research proposal.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QUESTIONS OR HYPOTHESES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7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xample</a:t>
            </a:r>
            <a:r>
              <a:rPr lang="en-US" b="1" dirty="0"/>
              <a:t>:  What is the ethnic breakdown of patients seen in the emergency room for non- emergency </a:t>
            </a:r>
            <a:r>
              <a:rPr lang="en-US" b="1" dirty="0" smtClean="0"/>
              <a:t>conditions?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b="1" dirty="0"/>
              <a:t>:  Do patients who receive massage experience more relief from sore muscle pain than patients who take a hot bath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b="1" dirty="0"/>
              <a:t>:  If one increases his level of physical exercise does muscle mass also increase?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EXAMPLES OF RESEARCH QUESTIONS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83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Example: When </a:t>
            </a:r>
            <a:r>
              <a:rPr lang="en-US" b="1" dirty="0"/>
              <a:t>the national unemployment rate is greater than 7 percent at the time of the election, presidential incumbents are not reelected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Example: Subjects from </a:t>
            </a:r>
            <a:r>
              <a:rPr lang="en-US" b="1" dirty="0"/>
              <a:t>a community sample will tend to </a:t>
            </a:r>
            <a:r>
              <a:rPr lang="en-US" b="1" dirty="0" smtClean="0"/>
              <a:t>demonstrate </a:t>
            </a:r>
            <a:r>
              <a:rPr lang="en-US" b="1" dirty="0"/>
              <a:t>higher </a:t>
            </a:r>
            <a:r>
              <a:rPr lang="en-US" b="1" dirty="0" smtClean="0"/>
              <a:t>self-directed </a:t>
            </a:r>
            <a:r>
              <a:rPr lang="en-US" b="1" dirty="0"/>
              <a:t>readiness and life satisfaction </a:t>
            </a:r>
            <a:r>
              <a:rPr lang="en-US" b="1" dirty="0" smtClean="0"/>
              <a:t>than those </a:t>
            </a:r>
            <a:r>
              <a:rPr lang="en-US" b="1" dirty="0"/>
              <a:t>residing in an </a:t>
            </a:r>
            <a:r>
              <a:rPr lang="en-US" b="1" dirty="0" smtClean="0"/>
              <a:t>institutionalized setting.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Example: Cultural consonance in lifestyle will be associated with lower average blood pressure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 OF HYPOTHESES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676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41147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Should </a:t>
            </a:r>
            <a:r>
              <a:rPr lang="en-US" b="1" dirty="0"/>
              <a:t>describe how each specific objective will be achieved, with enough detail to enable an independent and informed assessment of the proposal. This section should include: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Restatement of research tasks: hypothesis or research questions;</a:t>
            </a:r>
            <a:endParaRPr lang="en-US" dirty="0"/>
          </a:p>
          <a:p>
            <a:r>
              <a:rPr lang="en-US" b="1" dirty="0"/>
              <a:t>Study population and sampling: description of study areas, populations and the procedures for their selection;</a:t>
            </a:r>
            <a:endParaRPr lang="en-US" dirty="0"/>
          </a:p>
          <a:p>
            <a:r>
              <a:rPr lang="en-US" b="1" dirty="0"/>
              <a:t>Data collection: description of the tools and methods used to collect information, and identification of variables;</a:t>
            </a:r>
            <a:endParaRPr lang="en-US" dirty="0"/>
          </a:p>
          <a:p>
            <a:r>
              <a:rPr lang="en-US" b="1" dirty="0"/>
              <a:t>Data analysis: description of data processing and analyzing procedures;</a:t>
            </a:r>
            <a:endParaRPr lang="en-US" dirty="0"/>
          </a:p>
          <a:p>
            <a:r>
              <a:rPr lang="en-US" b="1" dirty="0"/>
              <a:t>Laboratory procedures: descriptions of standardized procedures and protocols and new or unique procedures; and</a:t>
            </a:r>
            <a:endParaRPr lang="en-US" dirty="0"/>
          </a:p>
          <a:p>
            <a:r>
              <a:rPr lang="en-US" b="1" dirty="0"/>
              <a:t>The specific tools that will be used to study each research objective.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724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PowerPoint, Excel, Word all have timetable templates you can download and use. </a:t>
            </a:r>
            <a:endParaRPr lang="en-US" b="1" dirty="0" smtClean="0"/>
          </a:p>
          <a:p>
            <a:r>
              <a:rPr lang="en-US" b="1" dirty="0"/>
              <a:t>Think long about how much time it will take to carry out the proposed research. DO NOT UNDERESTIMATE THE TIME. </a:t>
            </a:r>
            <a:endParaRPr lang="en-US" b="1" dirty="0" smtClean="0"/>
          </a:p>
          <a:p>
            <a:r>
              <a:rPr lang="en-US" b="1" dirty="0" smtClean="0"/>
              <a:t>Start </a:t>
            </a:r>
            <a:r>
              <a:rPr lang="en-US" b="1" dirty="0"/>
              <a:t>from completion date and work backwards (ex. Research Day 2015)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TIMELINE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5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1.  Include </a:t>
            </a:r>
            <a:r>
              <a:rPr lang="en-US" b="1" dirty="0"/>
              <a:t>all pertinent and recent research that relates to your </a:t>
            </a:r>
            <a:r>
              <a:rPr lang="en-US" b="1" dirty="0" smtClean="0"/>
              <a:t>research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2. Citations should be identified in the body of the text by using superscripts, </a:t>
            </a:r>
            <a:r>
              <a:rPr lang="en-US" b="1" dirty="0" smtClean="0"/>
              <a:t>e.g.</a:t>
            </a:r>
            <a:r>
              <a:rPr lang="en-US" b="1" baseline="30000" dirty="0" smtClean="0"/>
              <a:t>15</a:t>
            </a:r>
          </a:p>
          <a:p>
            <a:pPr marL="0" indent="0">
              <a:buNone/>
            </a:pPr>
            <a:endParaRPr lang="en-US" b="1" baseline="30000" dirty="0"/>
          </a:p>
          <a:p>
            <a:pPr marL="0" indent="0">
              <a:buNone/>
            </a:pPr>
            <a:r>
              <a:rPr lang="en-US" b="1" dirty="0"/>
              <a:t>3. Format example:</a:t>
            </a:r>
          </a:p>
          <a:p>
            <a:pPr marL="0" indent="0">
              <a:buNone/>
            </a:pPr>
            <a:r>
              <a:rPr lang="en-US" b="1" baseline="30000" dirty="0"/>
              <a:t>15</a:t>
            </a:r>
            <a:r>
              <a:rPr lang="en-US" b="1" dirty="0"/>
              <a:t>D.J. Evans, M. Green; “The rate of reduction of </a:t>
            </a:r>
            <a:r>
              <a:rPr lang="en-US" b="1" dirty="0" err="1"/>
              <a:t>cis</a:t>
            </a:r>
            <a:r>
              <a:rPr lang="en-US" b="1" dirty="0"/>
              <a:t>-, </a:t>
            </a:r>
            <a:r>
              <a:rPr lang="en-US" b="1" dirty="0" err="1"/>
              <a:t>cis</a:t>
            </a:r>
            <a:r>
              <a:rPr lang="en-US" b="1" dirty="0"/>
              <a:t>-, trans-[</a:t>
            </a:r>
            <a:r>
              <a:rPr lang="en-US" b="1" dirty="0" err="1"/>
              <a:t>PtIV</a:t>
            </a:r>
            <a:r>
              <a:rPr lang="en-US" b="1" dirty="0"/>
              <a:t>(NH2Pri)2Cl2(OH)2], CHIP, </a:t>
            </a:r>
            <a:r>
              <a:rPr lang="en-US" b="1" dirty="0" smtClean="0"/>
              <a:t>the anti-cancer </a:t>
            </a:r>
            <a:r>
              <a:rPr lang="en-US" b="1" dirty="0"/>
              <a:t>drug by ascorbic acid”; </a:t>
            </a:r>
            <a:r>
              <a:rPr lang="en-US" b="1" i="1" dirty="0" err="1"/>
              <a:t>Inorg</a:t>
            </a:r>
            <a:r>
              <a:rPr lang="en-US" b="1" i="1" dirty="0"/>
              <a:t>. </a:t>
            </a:r>
            <a:r>
              <a:rPr lang="en-US" b="1" i="1" dirty="0" err="1"/>
              <a:t>Chim</a:t>
            </a:r>
            <a:r>
              <a:rPr lang="en-US" b="1" i="1" dirty="0"/>
              <a:t>. </a:t>
            </a:r>
            <a:r>
              <a:rPr lang="en-US" b="1" i="1" dirty="0" err="1"/>
              <a:t>Acta</a:t>
            </a:r>
            <a:r>
              <a:rPr lang="en-US" b="1" i="1" dirty="0"/>
              <a:t> </a:t>
            </a:r>
            <a:r>
              <a:rPr lang="en-US" b="1" dirty="0"/>
              <a:t>130, 183-184 (2010).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609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Template found on HHMI Student Research Grant webpage</a:t>
            </a:r>
          </a:p>
          <a:p>
            <a:r>
              <a:rPr lang="en-US" b="1" dirty="0" smtClean="0"/>
              <a:t>See HHMI Grant Writing Program Guidelines for instructions (pages 2 and 4)</a:t>
            </a:r>
          </a:p>
          <a:p>
            <a:r>
              <a:rPr lang="en-US" b="1" dirty="0" smtClean="0"/>
              <a:t>Include $ to pay mentor (using their time, space and expertise)</a:t>
            </a:r>
          </a:p>
          <a:p>
            <a:r>
              <a:rPr lang="en-US" b="1" dirty="0" smtClean="0"/>
              <a:t>Pay yourself!!!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BUDGET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253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lh6.googleusercontent.com/-RPddGdous3g/U_7RKA63T2I/AAAAAAAAcrk/n1KyMhzHCKY/s426/2014%2B-%2B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27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75467"/>
            <a:ext cx="8762999" cy="345069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600" b="1" dirty="0" smtClean="0"/>
              <a:t>http</a:t>
            </a:r>
            <a:r>
              <a:rPr lang="en-US" sz="2600" b="1" dirty="0"/>
              <a:t>://www.bcps.org/offices/lis/researchcourse/steps.html</a:t>
            </a: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LET’S GET TO WORK!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405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Margaret Farrow</a:t>
            </a:r>
          </a:p>
          <a:p>
            <a:pPr marL="0" indent="0">
              <a:buNone/>
            </a:pPr>
            <a:r>
              <a:rPr lang="en-US" dirty="0" smtClean="0"/>
              <a:t>Program Evaluator</a:t>
            </a:r>
          </a:p>
          <a:p>
            <a:pPr marL="0" indent="0">
              <a:buNone/>
            </a:pPr>
            <a:r>
              <a:rPr lang="en-US" dirty="0" smtClean="0"/>
              <a:t>STEM Scholars Program Manager</a:t>
            </a:r>
          </a:p>
          <a:p>
            <a:pPr marL="0" indent="0">
              <a:buNone/>
            </a:pPr>
            <a:r>
              <a:rPr lang="en-US" dirty="0" smtClean="0"/>
              <a:t>Science Center, 149</a:t>
            </a:r>
          </a:p>
          <a:p>
            <a:pPr marL="0" indent="0">
              <a:buNone/>
            </a:pPr>
            <a:r>
              <a:rPr lang="en-US" dirty="0" smtClean="0"/>
              <a:t>X5799</a:t>
            </a:r>
          </a:p>
          <a:p>
            <a:pPr marL="0" indent="0">
              <a:buNone/>
            </a:pPr>
            <a:r>
              <a:rPr lang="en-US" dirty="0" smtClean="0"/>
              <a:t>mfarrow@spelman.edu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MY CONTACT INFORMATION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5636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farrow\Documents\HHMI 2014-2015\Research Proposal Workshop\Growth pi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31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Must complete all components of grant – go to </a:t>
            </a:r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www.spelman.edu/academics/research-programs/howard-hughes-program/student-research-grant-competition</a:t>
            </a:r>
            <a:endParaRPr lang="en-US" u="sng" dirty="0" smtClean="0"/>
          </a:p>
          <a:p>
            <a:r>
              <a:rPr lang="en-US" u="sng" dirty="0" smtClean="0"/>
              <a:t>Deadlines:</a:t>
            </a:r>
          </a:p>
          <a:p>
            <a:pPr lvl="1"/>
            <a:r>
              <a:rPr lang="en-US" dirty="0"/>
              <a:t>Letter of Intent - September 19, 2014 by 11:59 p.m. EST</a:t>
            </a:r>
          </a:p>
          <a:p>
            <a:pPr lvl="1"/>
            <a:r>
              <a:rPr lang="en-US" dirty="0"/>
              <a:t>Faculty Support Letter &amp; Proposal - October 3, 2014 by 11:59 p.m. </a:t>
            </a:r>
            <a:r>
              <a:rPr lang="en-US" dirty="0" smtClean="0"/>
              <a:t>EST</a:t>
            </a:r>
          </a:p>
          <a:p>
            <a:r>
              <a:rPr lang="en-US" u="sng" dirty="0" smtClean="0"/>
              <a:t>Award Period: </a:t>
            </a:r>
            <a:r>
              <a:rPr lang="en-US" dirty="0"/>
              <a:t>October 1, 2014 – May 8, 2015 </a:t>
            </a:r>
            <a:r>
              <a:rPr lang="en-US" b="1" i="1" dirty="0"/>
              <a:t>or</a:t>
            </a:r>
            <a:r>
              <a:rPr lang="en-US" dirty="0"/>
              <a:t> May 23 - July 29, 2015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INFORMATION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780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Eligibility – students </a:t>
            </a:r>
            <a:r>
              <a:rPr lang="en-US" dirty="0"/>
              <a:t>in good standing and in their </a:t>
            </a:r>
            <a:r>
              <a:rPr lang="en-US" dirty="0" smtClean="0"/>
              <a:t>junior </a:t>
            </a:r>
            <a:r>
              <a:rPr lang="en-US" dirty="0"/>
              <a:t>or senior year at Spelman are eligible to apply.  May 2015 graduates cannot apply for summer support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Acceptable Areas of Research – Biomedical or Behavioral Research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INFORMATION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926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/>
              <a:t>Responsible Conduct of Research (RCR) – 120 days from the beginning of your research</a:t>
            </a:r>
          </a:p>
          <a:p>
            <a:pPr marL="0" indent="0"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i</a:t>
            </a:r>
            <a:r>
              <a:rPr lang="en-US" sz="2900" dirty="0" smtClean="0"/>
              <a:t>. Office </a:t>
            </a:r>
            <a:r>
              <a:rPr lang="en-US" sz="2900" dirty="0"/>
              <a:t>of Sponsored Program (OSP) </a:t>
            </a:r>
            <a:r>
              <a:rPr lang="en-US" sz="2900" dirty="0" smtClean="0"/>
              <a:t>manages RCR training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/>
              <a:t>IRB approval </a:t>
            </a:r>
          </a:p>
          <a:p>
            <a:pPr marL="0" indent="0"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i</a:t>
            </a:r>
            <a:r>
              <a:rPr lang="en-US" sz="2900" dirty="0" smtClean="0"/>
              <a:t>. Online </a:t>
            </a:r>
            <a:r>
              <a:rPr lang="en-US" sz="2900" dirty="0"/>
              <a:t>CITI training - </a:t>
            </a:r>
            <a:r>
              <a:rPr lang="en-US" sz="2900" u="sng" dirty="0">
                <a:hlinkClick r:id="rId3"/>
              </a:rPr>
              <a:t>https://www.citiprogram.org</a:t>
            </a:r>
            <a:r>
              <a:rPr lang="en-US" sz="2900" u="sng" dirty="0" smtClean="0">
                <a:hlinkClick r:id="rId3"/>
              </a:rPr>
              <a:t>/</a:t>
            </a:r>
            <a:endParaRPr lang="en-US" sz="2900" u="sng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	ii. IRB </a:t>
            </a:r>
            <a:r>
              <a:rPr lang="en-US" sz="2900" dirty="0"/>
              <a:t>approval - </a:t>
            </a:r>
            <a:r>
              <a:rPr lang="en-US" sz="2900" u="sng" dirty="0">
                <a:hlinkClick r:id="rId4"/>
              </a:rPr>
              <a:t>http://</a:t>
            </a:r>
            <a:r>
              <a:rPr lang="en-US" sz="2900" u="sng" dirty="0" smtClean="0">
                <a:hlinkClick r:id="rId4"/>
              </a:rPr>
              <a:t>www.spelman.edu/academics/office-of-the-provost/institutional-review-board</a:t>
            </a:r>
            <a:endParaRPr lang="en-US" sz="2900" u="sng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	iii. </a:t>
            </a:r>
            <a:r>
              <a:rPr lang="en-US" sz="2900" b="1" u="sng" dirty="0" smtClean="0"/>
              <a:t>MUST </a:t>
            </a:r>
            <a:r>
              <a:rPr lang="en-US" sz="2900" b="1" u="sng" dirty="0"/>
              <a:t>TAKE</a:t>
            </a:r>
            <a:r>
              <a:rPr lang="en-US" sz="2900" b="1" dirty="0"/>
              <a:t> ONLINE CITI TRAINING </a:t>
            </a:r>
            <a:r>
              <a:rPr lang="en-US" sz="2900" b="1" u="sng" dirty="0"/>
              <a:t>BEFORE </a:t>
            </a:r>
            <a:r>
              <a:rPr lang="en-US" sz="2900" b="1" dirty="0"/>
              <a:t> </a:t>
            </a:r>
            <a:r>
              <a:rPr lang="en-US" sz="2900" b="1" dirty="0" smtClean="0"/>
              <a:t>SUBMITTING IRB 	APPLICATION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	iv. </a:t>
            </a:r>
            <a:r>
              <a:rPr lang="en-US" sz="2900" b="1" u="sng" dirty="0" smtClean="0"/>
              <a:t>MUST </a:t>
            </a:r>
            <a:r>
              <a:rPr lang="en-US" sz="2900" b="1" u="sng" dirty="0"/>
              <a:t>HAVE IRB APPROVAL BEFORE RECRUITMENT </a:t>
            </a:r>
            <a:r>
              <a:rPr lang="en-US" sz="2900" b="1" u="sng" dirty="0" smtClean="0"/>
              <a:t>OR </a:t>
            </a:r>
            <a:r>
              <a:rPr lang="en-US" sz="2900" b="1" u="sng" dirty="0"/>
              <a:t>DATA </a:t>
            </a:r>
            <a:r>
              <a:rPr lang="en-US" sz="2900" b="1" dirty="0" smtClean="0"/>
              <a:t>	</a:t>
            </a:r>
            <a:r>
              <a:rPr lang="en-US" sz="2900" b="1" u="sng" dirty="0" smtClean="0"/>
              <a:t>COLLECTION </a:t>
            </a:r>
            <a:r>
              <a:rPr lang="en-US" sz="2900" b="1" u="sng" dirty="0"/>
              <a:t>CAN BEGIN!</a:t>
            </a:r>
            <a:r>
              <a:rPr lang="en-US" sz="2900" dirty="0"/>
              <a:t> </a:t>
            </a: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/>
              <a:t>Lab safety training – Mrs. </a:t>
            </a:r>
            <a:r>
              <a:rPr lang="en-US" sz="2900" dirty="0" err="1"/>
              <a:t>Sheres</a:t>
            </a:r>
            <a:r>
              <a:rPr lang="en-US" sz="2900" dirty="0"/>
              <a:t> Johnson, Environmental Health and Safety Compliance Officer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REQUIRED TRAINING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335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Before</a:t>
            </a:r>
            <a:r>
              <a:rPr lang="en-US" b="1" dirty="0" smtClean="0"/>
              <a:t> </a:t>
            </a:r>
            <a:r>
              <a:rPr lang="en-US" b="1" dirty="0"/>
              <a:t>writing your research proposal, initial steps must be </a:t>
            </a:r>
            <a:r>
              <a:rPr lang="en-US" b="1" dirty="0" smtClean="0"/>
              <a:t>taken. If you </a:t>
            </a:r>
            <a:r>
              <a:rPr lang="en-US" b="1" dirty="0"/>
              <a:t>have not </a:t>
            </a:r>
            <a:r>
              <a:rPr lang="en-US" b="1" dirty="0" smtClean="0"/>
              <a:t>started this process, where do you begin?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/>
              <a:t>Where </a:t>
            </a:r>
            <a:r>
              <a:rPr lang="en-US" sz="4900" b="1" dirty="0"/>
              <a:t>are You In the Research Development Process?</a:t>
            </a:r>
            <a:r>
              <a:rPr lang="en-US" sz="4900" dirty="0"/>
              <a:t/>
            </a:r>
            <a:br>
              <a:rPr lang="en-US" sz="4900" dirty="0"/>
            </a:b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144035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959075"/>
              </p:ext>
            </p:extLst>
          </p:nvPr>
        </p:nvGraphicFramePr>
        <p:xfrm>
          <a:off x="685800" y="1524000"/>
          <a:ext cx="8077199" cy="523224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63910"/>
                <a:gridCol w="2989306"/>
                <a:gridCol w="2823983"/>
              </a:tblGrid>
              <a:tr h="21654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050" b="1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ts val="1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STEPS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5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6477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EXAMPLE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5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6477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STRA</a:t>
                      </a:r>
                      <a:r>
                        <a:rPr lang="en-US" sz="1050" b="1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EG</a:t>
                      </a:r>
                      <a:r>
                        <a:rPr lang="en-US" sz="1050" b="1" spc="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ES/SOU</a:t>
                      </a:r>
                      <a:r>
                        <a:rPr lang="en-US" sz="1050" b="1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RC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Select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r>
                        <a:rPr lang="en-US" sz="105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broad 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area of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interest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 research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5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topic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Costs of far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ing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Personal interest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Readings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Conversations with farmers etc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238"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ove from topic to a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1911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anageable research proble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ask questions about the topic such as "who / what / where / when </a:t>
                      </a:r>
                      <a:r>
                        <a:rPr lang="en-US" sz="105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 why 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 how</a:t>
                      </a:r>
                      <a:r>
                        <a:rPr lang="en-US" sz="1050" b="1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"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What are the issues in t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 costs of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76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fa</a:t>
                      </a:r>
                      <a:r>
                        <a:rPr lang="en-US" sz="1050" b="1" spc="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ing?</a:t>
                      </a:r>
                      <a:r>
                        <a:rPr lang="en-US" sz="1050" b="1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What is being done to control costs of fa</a:t>
                      </a:r>
                      <a:r>
                        <a:rPr lang="en-US" sz="1050" b="1" spc="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ing? 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hat factors are responsible for price increase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  <a:r>
                        <a:rPr lang="en-US" sz="1050" b="1" spc="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ow effective are institutions in contr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lli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ar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ing cost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Read abstracts of literature for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overview, make </a:t>
                      </a:r>
                      <a:r>
                        <a:rPr lang="en-US" sz="105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observations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51"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Select o</a:t>
                      </a:r>
                      <a:r>
                        <a:rPr lang="en-US" sz="1050" b="1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r>
                        <a:rPr lang="en-US" sz="1050" b="1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arrowly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defined </a:t>
                      </a:r>
                      <a:r>
                        <a:rPr lang="en-US" sz="1050" b="1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problem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ts val="14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64770" marR="9461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Ask relevant questions that will h</a:t>
                      </a:r>
                      <a:r>
                        <a:rPr lang="en-US" sz="1050" b="1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lp answer the problem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Are govern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ent </a:t>
                      </a:r>
                      <a:r>
                        <a:rPr lang="en-US" sz="105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agriculture</a:t>
                      </a:r>
                      <a:r>
                        <a:rPr lang="en-US" sz="1050" b="1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5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inputs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850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price p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 e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ff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ectiv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  <a:r>
                        <a:rPr lang="en-US" sz="1050" b="1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Does the level of training by far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spc="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050" b="1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 affect cost of far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spc="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ng?</a:t>
                      </a:r>
                      <a:r>
                        <a:rPr lang="en-US" sz="1050" b="1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hat is the role of agricultural institutions?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Read sever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 a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ti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les on the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21526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narrower focus; note possible 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ethodologies that 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ight be used in your project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270"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</a:t>
                      </a:r>
                      <a:r>
                        <a:rPr lang="en-US" sz="1050" b="1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ite a problem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7366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state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ent consisting of several se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nt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ences t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at briefly frame the issues to be investigated, indicate t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 significa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ce of the question, and includes </a:t>
                      </a:r>
                      <a:r>
                        <a:rPr lang="en-US" sz="105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 declaration of what you will do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Far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ing costs are escalating.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5334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Far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ers are unable to buy inputs. Many people have proposed pro- fa</a:t>
                      </a:r>
                      <a:r>
                        <a:rPr lang="en-US" sz="1050" b="1" spc="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er policies. A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ong the potential solutions are price subsidi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s. Questions exist regarding the i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pact of price subsidies. "In this project I will..." </a:t>
                      </a:r>
                      <a:r>
                        <a:rPr lang="en-US" sz="105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or 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"This study will..."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Incorporate readings-to-date to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8826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deter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ine t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is working state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ent. Of course, as your work progresses, you 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 need to 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odify this problem state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ent.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207"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Select p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ssible re</a:t>
                      </a:r>
                      <a:r>
                        <a:rPr lang="en-US" sz="105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earch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design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Research designs will depend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469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upon the discipline and actual state</a:t>
                      </a:r>
                      <a:r>
                        <a:rPr lang="en-US" sz="1050" b="1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ent of proble</a:t>
                      </a:r>
                      <a:r>
                        <a:rPr lang="en-US" sz="1050" b="1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It should be developed in consultation with your supervisor.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Read 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ore focused and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14351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specialized articles on content, design and </a:t>
                      </a:r>
                      <a:r>
                        <a:rPr lang="en-US" sz="105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ethodologies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Prepare a research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proposal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After  literature re</a:t>
                      </a:r>
                      <a:r>
                        <a:rPr lang="en-US" sz="1050" b="1" spc="-5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en-US" sz="1050" b="1" spc="5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ew,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4770" marR="1111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spc="-1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ethodology selection, etc. write the co</a:t>
                      </a:r>
                      <a:r>
                        <a:rPr lang="en-US" sz="1050" b="1" spc="-1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plete research proposal.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Autofit/>
          </a:bodyPr>
          <a:lstStyle/>
          <a:p>
            <a:r>
              <a:rPr lang="en-US" b="1" dirty="0"/>
              <a:t>Where are You In the Research Development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4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farrow\Pictures\writer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4183" y="2674938"/>
            <a:ext cx="3343572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Writing a Research Proposal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6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410</TotalTime>
  <Words>1936</Words>
  <Application>Microsoft Macintosh PowerPoint</Application>
  <PresentationFormat>On-screen Show (4:3)</PresentationFormat>
  <Paragraphs>289</Paragraphs>
  <Slides>32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Waveform</vt:lpstr>
      <vt:lpstr>PowerPoint Presentation</vt:lpstr>
      <vt:lpstr>HHMI STUDENT RESEARCH GRANT WRITING WORKSHOP</vt:lpstr>
      <vt:lpstr>PowerPoint Presentation</vt:lpstr>
      <vt:lpstr>KEY INFORMATION</vt:lpstr>
      <vt:lpstr>KEY INFORMATION</vt:lpstr>
      <vt:lpstr>REQUIRED TRAINING</vt:lpstr>
      <vt:lpstr> Where are You In the Research Development Process? </vt:lpstr>
      <vt:lpstr>Where are You In the Research Development Process?</vt:lpstr>
      <vt:lpstr>Writing a Research Proposal </vt:lpstr>
      <vt:lpstr> What is the goal of your research proposal? </vt:lpstr>
      <vt:lpstr>PARTS OF THE PROPOSAL</vt:lpstr>
      <vt:lpstr>INTRODUCTION</vt:lpstr>
      <vt:lpstr> STATEMENT OF THE RESEARCH PROBLEM/PROPOSAL STATEMENT </vt:lpstr>
      <vt:lpstr> STATEMENT OF THE RESEARCH PROBLEM/PROPOSAL STATEMENT </vt:lpstr>
      <vt:lpstr>PROBLEM STATEMENT EXAMPLE</vt:lpstr>
      <vt:lpstr>THE PURPOSE OF THE STUDY </vt:lpstr>
      <vt:lpstr>GOALS VS. OBJECTIVES</vt:lpstr>
      <vt:lpstr>SIGNIFICANCE OF THE STUDY </vt:lpstr>
      <vt:lpstr>SIGNIFICANCE OF THE STUDY </vt:lpstr>
      <vt:lpstr>WHAT IS A LITERATURE REVIEW? </vt:lpstr>
      <vt:lpstr> WHY DO WE DO A LITERATURE REVIEW? </vt:lpstr>
      <vt:lpstr>QUESTIONS OR HYPOTHESES </vt:lpstr>
      <vt:lpstr>QUESTIONS OR HYPOTHESES </vt:lpstr>
      <vt:lpstr>EXAMPLES OF RESEARCH QUESTIONS</vt:lpstr>
      <vt:lpstr>EXAMPLES OF HYPOTHESES</vt:lpstr>
      <vt:lpstr>METHODOLOGY</vt:lpstr>
      <vt:lpstr>TIMELINE </vt:lpstr>
      <vt:lpstr>REFERENCES</vt:lpstr>
      <vt:lpstr>BUDGET</vt:lpstr>
      <vt:lpstr>LET’S GET TO WORK!</vt:lpstr>
      <vt:lpstr>MY CONTACT INFORMATION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HHM I STUDENT RESEARCH GRANT WRITING WORKSHOP</dc:title>
  <dc:creator>Margaret Farrow</dc:creator>
  <cp:lastModifiedBy>Hong</cp:lastModifiedBy>
  <cp:revision>88</cp:revision>
  <dcterms:created xsi:type="dcterms:W3CDTF">2014-09-17T13:43:30Z</dcterms:created>
  <dcterms:modified xsi:type="dcterms:W3CDTF">2014-09-24T13:58:39Z</dcterms:modified>
</cp:coreProperties>
</file>