
<file path=[Content_Types].xml><?xml version="1.0" encoding="utf-8"?>
<Types xmlns="http://schemas.openxmlformats.org/package/2006/content-types">
  <Default Extension="emf" ContentType="image/x-emf"/>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2782" autoAdjust="0"/>
  </p:normalViewPr>
  <p:slideViewPr>
    <p:cSldViewPr>
      <p:cViewPr>
        <p:scale>
          <a:sx n="150" d="100"/>
          <a:sy n="150" d="100"/>
        </p:scale>
        <p:origin x="24312" y="27352"/>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5/27/11</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5/27/11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5/27/11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5/27/11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5/27/11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5/27/11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5/27/11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5/27/11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5/27/11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5/27/11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5/27/11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5/27/11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5/27/11</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r>
              <a:rPr lang="en-US" sz="7500" b="1" dirty="0" smtClean="0"/>
              <a:t>The interconnection of molecular evolution, gene network, and cellular aging</a:t>
            </a:r>
            <a:r>
              <a:rPr lang="en-US" sz="7500" dirty="0" smtClean="0"/>
              <a:t> </a:t>
            </a:r>
            <a:br>
              <a:rPr lang="en-US" sz="7500" dirty="0" smtClean="0"/>
            </a:br>
            <a:r>
              <a:rPr lang="en-US" sz="9600" dirty="0" smtClean="0"/>
              <a:t> </a:t>
            </a:r>
            <a:r>
              <a:rPr lang="en-US" sz="5600" dirty="0" smtClean="0"/>
              <a:t>Alice Story, </a:t>
            </a:r>
            <a:r>
              <a:rPr lang="en-US" sz="5600" dirty="0" err="1" smtClean="0"/>
              <a:t>Charita</a:t>
            </a:r>
            <a:r>
              <a:rPr lang="en-US" sz="5600" dirty="0" smtClean="0"/>
              <a:t> Montgomery, and Hong Qin</a:t>
            </a:r>
            <a:br>
              <a:rPr lang="en-US" sz="5600" dirty="0" smtClean="0"/>
            </a:br>
            <a:r>
              <a:rPr lang="en-US" sz="5600" dirty="0" smtClean="0"/>
              <a:t>Biology Department, Spelman College, Atlanta, Georgia 30314 </a:t>
            </a:r>
            <a:br>
              <a:rPr lang="en-US" sz="5600" dirty="0" smtClean="0"/>
            </a:br>
            <a:endParaRPr lang="en-US" sz="5600" i="1" dirty="0" smtClean="0"/>
          </a:p>
        </p:txBody>
      </p:sp>
      <p:pic>
        <p:nvPicPr>
          <p:cNvPr id="29" name="Picture 7" descr="0904agef5"/>
          <p:cNvPicPr>
            <a:picLocks noChangeAspect="1" noChangeArrowheads="1"/>
          </p:cNvPicPr>
          <p:nvPr/>
        </p:nvPicPr>
        <p:blipFill>
          <a:blip r:embed="rId3" cstate="print"/>
          <a:srcRect/>
          <a:stretch>
            <a:fillRect/>
          </a:stretch>
        </p:blipFill>
        <p:spPr bwMode="auto">
          <a:xfrm>
            <a:off x="8382000" y="27889200"/>
            <a:ext cx="4867258" cy="50101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36042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18" name="Group 217"/>
          <p:cNvGrpSpPr/>
          <p:nvPr/>
        </p:nvGrpSpPr>
        <p:grpSpPr>
          <a:xfrm>
            <a:off x="609600" y="6477000"/>
            <a:ext cx="12961620" cy="8610600"/>
            <a:chOff x="720090" y="6477000"/>
            <a:chExt cx="12961620" cy="12139534"/>
          </a:xfrm>
        </p:grpSpPr>
        <p:sp>
          <p:nvSpPr>
            <p:cNvPr id="198" name="Rectangle 197"/>
            <p:cNvSpPr/>
            <p:nvPr/>
          </p:nvSpPr>
          <p:spPr>
            <a:xfrm>
              <a:off x="720090" y="6477000"/>
              <a:ext cx="12961620" cy="121395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48690" y="7121577"/>
              <a:ext cx="12561570" cy="1106607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7500" dirty="0"/>
            </a:p>
            <a:p>
              <a:r>
                <a:rPr lang="en-US" sz="3200" dirty="0" err="1" smtClean="0"/>
                <a:t>Pleiotropic</a:t>
              </a:r>
              <a:r>
                <a:rPr lang="en-US" sz="3200" dirty="0" smtClean="0"/>
                <a:t> traits, such as cellular aging, are shaped by gene networks which channeled the molecular evolution of individual genes into phenotypic manifestations.  We recently proposed a mathematical model and demonstrated that cellular aging is an emergent property of gene networks and the characteristics of the aging process are linked to network robustness and gene interaction patterns. In this study, we aim to dissect the interconnection of molecular evolution, interaction pattern, robustness, and life-history traits in </a:t>
              </a:r>
              <a:r>
                <a:rPr lang="en-US" sz="3200" i="1" dirty="0" err="1" smtClean="0"/>
                <a:t>Saccharomyces</a:t>
              </a:r>
              <a:r>
                <a:rPr lang="en-US" sz="3200" dirty="0" smtClean="0"/>
                <a:t> </a:t>
              </a:r>
              <a:r>
                <a:rPr lang="en-US" sz="3200" i="1" dirty="0" err="1" smtClean="0"/>
                <a:t>cerevisiae</a:t>
              </a:r>
              <a:r>
                <a:rPr lang="en-US" sz="3200" dirty="0" smtClean="0"/>
                <a:t>.  We evaluated the causal relationship of these factors with life span using partial regressions and extracted principal components from interacting factors.  We found that molecular evolution influence life span through growth fitness.</a:t>
              </a:r>
            </a:p>
            <a:p>
              <a:endParaRPr lang="en-US" sz="3200" dirty="0" smtClean="0"/>
            </a:p>
          </p:txBody>
        </p:sp>
      </p:grpSp>
      <p:grpSp>
        <p:nvGrpSpPr>
          <p:cNvPr id="222" name="Group 221"/>
          <p:cNvGrpSpPr/>
          <p:nvPr/>
        </p:nvGrpSpPr>
        <p:grpSpPr>
          <a:xfrm>
            <a:off x="13944600" y="6477000"/>
            <a:ext cx="11601450" cy="3048000"/>
            <a:chOff x="14241780" y="12001500"/>
            <a:chExt cx="11601450" cy="4114800"/>
          </a:xfrm>
        </p:grpSpPr>
        <p:sp>
          <p:nvSpPr>
            <p:cNvPr id="206" name="Rectangle 205"/>
            <p:cNvSpPr/>
            <p:nvPr/>
          </p:nvSpPr>
          <p:spPr>
            <a:xfrm>
              <a:off x="14241780" y="12001500"/>
              <a:ext cx="11601450" cy="411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550390" y="12382500"/>
              <a:ext cx="11121390" cy="3178563"/>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ctr"/>
              <a:endParaRPr lang="en-US" sz="3600" b="1" u="sng" dirty="0" smtClean="0"/>
            </a:p>
          </p:txBody>
        </p:sp>
      </p:grpSp>
      <p:grpSp>
        <p:nvGrpSpPr>
          <p:cNvPr id="226" name="Group 225"/>
          <p:cNvGrpSpPr/>
          <p:nvPr/>
        </p:nvGrpSpPr>
        <p:grpSpPr>
          <a:xfrm>
            <a:off x="26212800" y="16383002"/>
            <a:ext cx="11315700" cy="6934200"/>
            <a:chOff x="26174700" y="22250401"/>
            <a:chExt cx="11315700" cy="6079831"/>
          </a:xfrm>
        </p:grpSpPr>
        <p:sp>
          <p:nvSpPr>
            <p:cNvPr id="214" name="Rectangle 213"/>
            <p:cNvSpPr/>
            <p:nvPr/>
          </p:nvSpPr>
          <p:spPr>
            <a:xfrm>
              <a:off x="26174700" y="22250401"/>
              <a:ext cx="11315700" cy="607983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479500" y="22918513"/>
              <a:ext cx="10744313" cy="503279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endParaRPr lang="en-US" sz="3600" dirty="0" smtClean="0"/>
            </a:p>
            <a:p>
              <a:pPr defTabSz="4074904"/>
              <a:r>
                <a:rPr lang="en-US" sz="3200" dirty="0" smtClean="0"/>
                <a:t>1. There is significant positive association between growth fitness  and</a:t>
              </a:r>
              <a:r>
                <a:rPr lang="en-US" sz="3200" dirty="0" smtClean="0"/>
                <a:t> RLS, which suggests that </a:t>
              </a:r>
              <a:r>
                <a:rPr lang="en-US" sz="3200" dirty="0" smtClean="0"/>
                <a:t>f</a:t>
              </a:r>
              <a:r>
                <a:rPr lang="en-US" sz="3200" dirty="0" smtClean="0"/>
                <a:t>aster cell division </a:t>
              </a:r>
              <a:r>
                <a:rPr lang="en-US" sz="3200" dirty="0" smtClean="0"/>
                <a:t>leads to</a:t>
              </a:r>
              <a:r>
                <a:rPr lang="en-US" sz="3200" dirty="0" smtClean="0"/>
                <a:t> increase </a:t>
              </a:r>
              <a:r>
                <a:rPr lang="en-US" sz="3200" dirty="0" smtClean="0"/>
                <a:t>in</a:t>
              </a:r>
              <a:r>
                <a:rPr lang="en-US" sz="3200" dirty="0" smtClean="0"/>
                <a:t> both lifespan and growth fitness.</a:t>
              </a:r>
              <a:endParaRPr lang="en-US" sz="3200" dirty="0" smtClean="0"/>
            </a:p>
            <a:p>
              <a:pPr defTabSz="4074904"/>
              <a:r>
                <a:rPr lang="en-US" sz="3200" dirty="0" smtClean="0"/>
                <a:t>2. Morphological Plasticity robustness is negatively correlated to RLS. Change in cell morphology leads to shorter lifespan. </a:t>
              </a:r>
            </a:p>
            <a:p>
              <a:pPr defTabSz="4074904"/>
              <a:r>
                <a:rPr lang="en-US" sz="3200" dirty="0" smtClean="0"/>
                <a:t>3.</a:t>
              </a:r>
              <a:r>
                <a:rPr lang="en-US" sz="3200" dirty="0" smtClean="0"/>
                <a:t> Growth fitness is </a:t>
              </a:r>
              <a:r>
                <a:rPr lang="en-US" sz="3200" dirty="0" smtClean="0"/>
                <a:t>correlated with both m</a:t>
              </a:r>
              <a:r>
                <a:rPr lang="en-US" sz="3200" dirty="0" smtClean="0"/>
                <a:t>olecular evolution rates and life span. </a:t>
              </a:r>
            </a:p>
            <a:p>
              <a:endParaRPr lang="en-US" sz="3600" dirty="0" smtClean="0"/>
            </a:p>
          </p:txBody>
        </p:sp>
      </p:grpSp>
      <p:grpSp>
        <p:nvGrpSpPr>
          <p:cNvPr id="227" name="Group 226"/>
          <p:cNvGrpSpPr/>
          <p:nvPr/>
        </p:nvGrpSpPr>
        <p:grpSpPr>
          <a:xfrm>
            <a:off x="26136600" y="24384000"/>
            <a:ext cx="11582400" cy="5105400"/>
            <a:chOff x="26060400" y="30003750"/>
            <a:chExt cx="11582400" cy="5318125"/>
          </a:xfrm>
        </p:grpSpPr>
        <p:sp>
          <p:nvSpPr>
            <p:cNvPr id="216" name="Rectangle 215"/>
            <p:cNvSpPr/>
            <p:nvPr/>
          </p:nvSpPr>
          <p:spPr>
            <a:xfrm>
              <a:off x="26060400" y="30003750"/>
              <a:ext cx="11582400" cy="531812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439737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endParaRPr lang="en-US" sz="3200" dirty="0" smtClean="0"/>
            </a:p>
            <a:p>
              <a:r>
                <a:rPr lang="en-US" sz="3200" dirty="0" smtClean="0"/>
                <a:t>I would like to extend a sincere thank you to the Spelman College RIMI for seed grant and NSF award #1022294 and the Minority Biomedical Research Support-Research Initiative for Scientific Enhancement (MBRS-RISE) for support.  In addition, I would like to thank my advisor Dr. Hong Qin. </a:t>
              </a:r>
              <a:endParaRPr lang="en-US" sz="3200" dirty="0"/>
            </a:p>
          </p:txBody>
        </p:sp>
      </p:grpSp>
      <p:grpSp>
        <p:nvGrpSpPr>
          <p:cNvPr id="178" name="Group 177"/>
          <p:cNvGrpSpPr/>
          <p:nvPr/>
        </p:nvGrpSpPr>
        <p:grpSpPr>
          <a:xfrm>
            <a:off x="685800" y="276606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sp>
        <p:nvSpPr>
          <p:cNvPr id="210" name="Rectangle 209"/>
          <p:cNvSpPr/>
          <p:nvPr/>
        </p:nvSpPr>
        <p:spPr>
          <a:xfrm>
            <a:off x="26060400" y="30632400"/>
            <a:ext cx="11734800" cy="4800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Picture 2"/>
          <p:cNvPicPr>
            <a:picLocks noChangeAspect="1" noChangeArrowheads="1"/>
          </p:cNvPicPr>
          <p:nvPr/>
        </p:nvPicPr>
        <p:blipFill>
          <a:blip r:embed="rId4" cstate="print"/>
          <a:srcRect/>
          <a:stretch>
            <a:fillRect/>
          </a:stretch>
        </p:blipFill>
        <p:spPr bwMode="auto">
          <a:xfrm>
            <a:off x="34518600" y="3886200"/>
            <a:ext cx="1790700" cy="1790700"/>
          </a:xfrm>
          <a:prstGeom prst="rect">
            <a:avLst/>
          </a:prstGeom>
          <a:noFill/>
          <a:ln w="9525">
            <a:noFill/>
            <a:miter lim="800000"/>
            <a:headEnd/>
            <a:tailEnd/>
          </a:ln>
          <a:effectLst/>
        </p:spPr>
      </p:pic>
      <p:pic>
        <p:nvPicPr>
          <p:cNvPr id="201" name="Picture 3"/>
          <p:cNvPicPr>
            <a:picLocks noChangeAspect="1" noChangeArrowheads="1"/>
          </p:cNvPicPr>
          <p:nvPr/>
        </p:nvPicPr>
        <p:blipFill>
          <a:blip r:embed="rId5" cstate="print"/>
          <a:srcRect/>
          <a:stretch>
            <a:fillRect/>
          </a:stretch>
        </p:blipFill>
        <p:spPr bwMode="auto">
          <a:xfrm>
            <a:off x="3810000" y="3886200"/>
            <a:ext cx="1981200" cy="1634490"/>
          </a:xfrm>
          <a:prstGeom prst="rect">
            <a:avLst/>
          </a:prstGeom>
          <a:noFill/>
          <a:ln w="9525">
            <a:noFill/>
            <a:miter lim="800000"/>
            <a:headEnd/>
            <a:tailEnd/>
          </a:ln>
          <a:effectLst/>
        </p:spPr>
      </p:pic>
      <p:pic>
        <p:nvPicPr>
          <p:cNvPr id="203" name="Picture 4"/>
          <p:cNvPicPr>
            <a:picLocks noChangeAspect="1" noChangeArrowheads="1"/>
          </p:cNvPicPr>
          <p:nvPr/>
        </p:nvPicPr>
        <p:blipFill>
          <a:blip r:embed="rId6" cstate="print"/>
          <a:srcRect/>
          <a:stretch>
            <a:fillRect/>
          </a:stretch>
        </p:blipFill>
        <p:spPr bwMode="auto">
          <a:xfrm>
            <a:off x="1295400" y="2438400"/>
            <a:ext cx="1752600" cy="2937691"/>
          </a:xfrm>
          <a:prstGeom prst="rect">
            <a:avLst/>
          </a:prstGeom>
          <a:noFill/>
          <a:ln w="9525">
            <a:noFill/>
            <a:miter lim="800000"/>
            <a:headEnd/>
            <a:tailEnd/>
          </a:ln>
          <a:effectLst/>
        </p:spPr>
      </p:pic>
      <p:pic>
        <p:nvPicPr>
          <p:cNvPr id="200" name="Picture 3"/>
          <p:cNvPicPr>
            <a:picLocks noChangeAspect="1" noChangeArrowheads="1"/>
          </p:cNvPicPr>
          <p:nvPr/>
        </p:nvPicPr>
        <p:blipFill>
          <a:blip r:embed="rId7"/>
          <a:srcRect/>
          <a:stretch>
            <a:fillRect/>
          </a:stretch>
        </p:blipFill>
        <p:spPr bwMode="auto">
          <a:xfrm>
            <a:off x="16383000" y="11277600"/>
            <a:ext cx="7162800" cy="6468509"/>
          </a:xfrm>
          <a:prstGeom prst="rect">
            <a:avLst/>
          </a:prstGeom>
          <a:noFill/>
          <a:ln w="9525">
            <a:noFill/>
            <a:miter lim="800000"/>
            <a:headEnd/>
            <a:tailEnd/>
          </a:ln>
          <a:effectLst/>
        </p:spPr>
      </p:pic>
      <p:sp>
        <p:nvSpPr>
          <p:cNvPr id="204" name="TextBox 203"/>
          <p:cNvSpPr txBox="1"/>
          <p:nvPr/>
        </p:nvSpPr>
        <p:spPr>
          <a:xfrm>
            <a:off x="15392400" y="11201400"/>
            <a:ext cx="9067800" cy="780870"/>
          </a:xfrm>
          <a:prstGeom prst="rect">
            <a:avLst/>
          </a:prstGeom>
          <a:noFill/>
        </p:spPr>
        <p:txBody>
          <a:bodyPr wrap="square" lIns="407557" tIns="203779" rIns="407557" bIns="203779" rtlCol="0">
            <a:spAutoFit/>
          </a:bodyPr>
          <a:lstStyle/>
          <a:p>
            <a:pPr algn="ctr"/>
            <a:r>
              <a:rPr lang="en-US" sz="2400" b="1" dirty="0" smtClean="0">
                <a:cs typeface="Arial" pitchFamily="34" charset="0"/>
              </a:rPr>
              <a:t>Figure 1: YPD vs. Lifespan  </a:t>
            </a:r>
            <a:endParaRPr lang="en-US" sz="2400" b="1" dirty="0">
              <a:cs typeface="Arial" pitchFamily="34" charset="0"/>
            </a:endParaRPr>
          </a:p>
        </p:txBody>
      </p:sp>
      <p:pic>
        <p:nvPicPr>
          <p:cNvPr id="205" name="Picture 4"/>
          <p:cNvPicPr>
            <a:picLocks noChangeAspect="1" noChangeArrowheads="1"/>
          </p:cNvPicPr>
          <p:nvPr/>
        </p:nvPicPr>
        <p:blipFill>
          <a:blip r:embed="rId8"/>
          <a:srcRect/>
          <a:stretch>
            <a:fillRect/>
          </a:stretch>
        </p:blipFill>
        <p:spPr bwMode="auto">
          <a:xfrm>
            <a:off x="16306800" y="17678400"/>
            <a:ext cx="7167672" cy="6477000"/>
          </a:xfrm>
          <a:prstGeom prst="rect">
            <a:avLst/>
          </a:prstGeom>
          <a:noFill/>
          <a:ln w="9525">
            <a:noFill/>
            <a:miter lim="800000"/>
            <a:headEnd/>
            <a:tailEnd/>
          </a:ln>
          <a:effectLst/>
        </p:spPr>
      </p:pic>
      <p:sp>
        <p:nvSpPr>
          <p:cNvPr id="207" name="Text Box 1"/>
          <p:cNvSpPr txBox="1">
            <a:spLocks noChangeArrowheads="1"/>
          </p:cNvSpPr>
          <p:nvPr/>
        </p:nvSpPr>
        <p:spPr bwMode="auto">
          <a:xfrm>
            <a:off x="15163800" y="17602200"/>
            <a:ext cx="9601200" cy="68580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400" b="1" dirty="0" smtClean="0">
                <a:cs typeface="Arial" pitchFamily="34" charset="0"/>
              </a:rPr>
              <a:t>Figure 2: YPE vs. Lifespan</a:t>
            </a:r>
            <a:endParaRPr lang="en-US" sz="2400" dirty="0" smtClean="0">
              <a:cs typeface="Arial" pitchFamily="34" charset="0"/>
            </a:endParaRPr>
          </a:p>
        </p:txBody>
      </p:sp>
      <p:pic>
        <p:nvPicPr>
          <p:cNvPr id="1026" name="Picture 2"/>
          <p:cNvPicPr>
            <a:picLocks noChangeAspect="1" noChangeArrowheads="1"/>
          </p:cNvPicPr>
          <p:nvPr/>
        </p:nvPicPr>
        <p:blipFill>
          <a:blip r:embed="rId9"/>
          <a:srcRect/>
          <a:stretch>
            <a:fillRect/>
          </a:stretch>
        </p:blipFill>
        <p:spPr bwMode="auto">
          <a:xfrm>
            <a:off x="31394400" y="4038600"/>
            <a:ext cx="2133600" cy="1621536"/>
          </a:xfrm>
          <a:prstGeom prst="rect">
            <a:avLst/>
          </a:prstGeom>
          <a:noFill/>
          <a:ln w="9525">
            <a:noFill/>
            <a:miter lim="800000"/>
            <a:headEnd/>
            <a:tailEnd/>
          </a:ln>
          <a:effectLst/>
        </p:spPr>
      </p:pic>
      <p:pic>
        <p:nvPicPr>
          <p:cNvPr id="209" name="Picture 208"/>
          <p:cNvPicPr/>
          <p:nvPr/>
        </p:nvPicPr>
        <p:blipFill>
          <a:blip r:embed="rId10" cstate="print"/>
          <a:srcRect/>
          <a:stretch>
            <a:fillRect/>
          </a:stretch>
        </p:blipFill>
        <p:spPr bwMode="auto">
          <a:xfrm>
            <a:off x="16535400" y="24307800"/>
            <a:ext cx="7162800" cy="5410200"/>
          </a:xfrm>
          <a:prstGeom prst="rect">
            <a:avLst/>
          </a:prstGeom>
          <a:noFill/>
          <a:ln w="9525">
            <a:noFill/>
            <a:miter lim="800000"/>
            <a:headEnd/>
            <a:tailEnd/>
          </a:ln>
          <a:effectLst/>
        </p:spPr>
      </p:pic>
      <p:sp>
        <p:nvSpPr>
          <p:cNvPr id="211" name="Rectangle 210"/>
          <p:cNvSpPr/>
          <p:nvPr/>
        </p:nvSpPr>
        <p:spPr>
          <a:xfrm>
            <a:off x="14097000" y="10972800"/>
            <a:ext cx="10972800" cy="24536400"/>
          </a:xfrm>
          <a:prstGeom prst="rect">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211"/>
          <p:cNvGrpSpPr/>
          <p:nvPr/>
        </p:nvGrpSpPr>
        <p:grpSpPr>
          <a:xfrm>
            <a:off x="26060400" y="6629400"/>
            <a:ext cx="11601450" cy="2667000"/>
            <a:chOff x="14241780" y="12001500"/>
            <a:chExt cx="11601450" cy="3778250"/>
          </a:xfrm>
        </p:grpSpPr>
        <p:sp>
          <p:nvSpPr>
            <p:cNvPr id="215" name="Rectangle 214"/>
            <p:cNvSpPr/>
            <p:nvPr/>
          </p:nvSpPr>
          <p:spPr>
            <a:xfrm>
              <a:off x="14241780" y="12001500"/>
              <a:ext cx="11601450" cy="37782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14481810" y="12382500"/>
              <a:ext cx="11121390" cy="2846933"/>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Summary</a:t>
              </a:r>
            </a:p>
            <a:p>
              <a:pPr algn="just"/>
              <a:endParaRPr lang="en-US" sz="3600" b="1" u="sng" dirty="0" smtClean="0"/>
            </a:p>
            <a:p>
              <a:pPr algn="just">
                <a:buFont typeface="Arial" pitchFamily="34" charset="0"/>
                <a:buChar char="•"/>
              </a:pPr>
              <a:endParaRPr lang="en-US" sz="3200" dirty="0" smtClean="0"/>
            </a:p>
          </p:txBody>
        </p:sp>
      </p:grpSp>
      <p:pic>
        <p:nvPicPr>
          <p:cNvPr id="219" name="Picture 218"/>
          <p:cNvPicPr/>
          <p:nvPr/>
        </p:nvPicPr>
        <p:blipFill>
          <a:blip r:embed="rId11" cstate="print"/>
          <a:srcRect/>
          <a:stretch>
            <a:fillRect/>
          </a:stretch>
        </p:blipFill>
        <p:spPr bwMode="auto">
          <a:xfrm>
            <a:off x="16459200" y="29946600"/>
            <a:ext cx="7239000" cy="4953000"/>
          </a:xfrm>
          <a:prstGeom prst="rect">
            <a:avLst/>
          </a:prstGeom>
          <a:noFill/>
          <a:ln w="9525">
            <a:noFill/>
            <a:miter lim="800000"/>
            <a:headEnd/>
            <a:tailEnd/>
          </a:ln>
        </p:spPr>
      </p:pic>
      <p:sp>
        <p:nvSpPr>
          <p:cNvPr id="1028" name="Text Box 4"/>
          <p:cNvSpPr txBox="1">
            <a:spLocks noChangeArrowheads="1"/>
          </p:cNvSpPr>
          <p:nvPr/>
        </p:nvSpPr>
        <p:spPr bwMode="auto">
          <a:xfrm>
            <a:off x="21031200" y="32918400"/>
            <a:ext cx="1676400"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p-value = 0.3758</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R-squared = -0.0007506</a:t>
            </a:r>
          </a:p>
        </p:txBody>
      </p:sp>
      <p:sp>
        <p:nvSpPr>
          <p:cNvPr id="1029" name="Text Box 5"/>
          <p:cNvSpPr txBox="1">
            <a:spLocks noChangeArrowheads="1"/>
          </p:cNvSpPr>
          <p:nvPr/>
        </p:nvSpPr>
        <p:spPr bwMode="auto">
          <a:xfrm>
            <a:off x="21336000" y="25374600"/>
            <a:ext cx="1447800" cy="381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p-value = 1.349 e-05 R-squared = 0.03253</a:t>
            </a:r>
          </a:p>
        </p:txBody>
      </p:sp>
      <p:sp>
        <p:nvSpPr>
          <p:cNvPr id="220" name="Rectangle 219"/>
          <p:cNvSpPr/>
          <p:nvPr/>
        </p:nvSpPr>
        <p:spPr>
          <a:xfrm>
            <a:off x="15925800" y="24155400"/>
            <a:ext cx="8249374" cy="461665"/>
          </a:xfrm>
          <a:prstGeom prst="rect">
            <a:avLst/>
          </a:prstGeom>
        </p:spPr>
        <p:txBody>
          <a:bodyPr wrap="none">
            <a:spAutoFit/>
          </a:bodyPr>
          <a:lstStyle/>
          <a:p>
            <a:r>
              <a:rPr lang="en-US" sz="2400" b="1" dirty="0" smtClean="0"/>
              <a:t>Figure 3:  Morphological Plasticity Robustness vs. RLS</a:t>
            </a:r>
            <a:endParaRPr lang="en-US" sz="2400" dirty="0"/>
          </a:p>
        </p:txBody>
      </p:sp>
      <p:sp>
        <p:nvSpPr>
          <p:cNvPr id="223" name="Rectangle 222"/>
          <p:cNvSpPr/>
          <p:nvPr/>
        </p:nvSpPr>
        <p:spPr>
          <a:xfrm>
            <a:off x="16230600" y="29870400"/>
            <a:ext cx="7944804" cy="461665"/>
          </a:xfrm>
          <a:prstGeom prst="rect">
            <a:avLst/>
          </a:prstGeom>
        </p:spPr>
        <p:txBody>
          <a:bodyPr wrap="none">
            <a:spAutoFit/>
          </a:bodyPr>
          <a:lstStyle/>
          <a:p>
            <a:r>
              <a:rPr lang="en-US" sz="2400" b="1" dirty="0" smtClean="0"/>
              <a:t>Figure  4: Evolutionary</a:t>
            </a:r>
            <a:r>
              <a:rPr lang="en-US" sz="2400" dirty="0" smtClean="0"/>
              <a:t> </a:t>
            </a:r>
            <a:r>
              <a:rPr lang="en-US" sz="2400" b="1" dirty="0" smtClean="0"/>
              <a:t>Distance Robustness vs. RLS</a:t>
            </a:r>
            <a:endParaRPr lang="en-US" sz="2400" dirty="0"/>
          </a:p>
        </p:txBody>
      </p:sp>
      <p:grpSp>
        <p:nvGrpSpPr>
          <p:cNvPr id="225" name="Group 224"/>
          <p:cNvGrpSpPr/>
          <p:nvPr/>
        </p:nvGrpSpPr>
        <p:grpSpPr>
          <a:xfrm>
            <a:off x="609600" y="15697200"/>
            <a:ext cx="12954001" cy="11345120"/>
            <a:chOff x="720090" y="4500640"/>
            <a:chExt cx="12803805" cy="20558013"/>
          </a:xfrm>
        </p:grpSpPr>
        <p:sp>
          <p:nvSpPr>
            <p:cNvPr id="228" name="Rectangle 227"/>
            <p:cNvSpPr/>
            <p:nvPr/>
          </p:nvSpPr>
          <p:spPr>
            <a:xfrm>
              <a:off x="720090" y="4500640"/>
              <a:ext cx="12803805" cy="205580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95"/>
            <p:cNvSpPr txBox="1">
              <a:spLocks noChangeArrowheads="1"/>
            </p:cNvSpPr>
            <p:nvPr/>
          </p:nvSpPr>
          <p:spPr bwMode="auto">
            <a:xfrm>
              <a:off x="870723" y="5743349"/>
              <a:ext cx="12427222" cy="17949447"/>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Introduction</a:t>
              </a:r>
              <a:endParaRPr lang="en-US" sz="7500" dirty="0" smtClean="0"/>
            </a:p>
            <a:p>
              <a:r>
                <a:rPr lang="en-US" sz="3200" dirty="0" smtClean="0"/>
                <a:t>To understand the mechanisms of aging we used the model organism </a:t>
              </a:r>
              <a:r>
                <a:rPr lang="en-US" sz="3200" i="1" dirty="0" err="1" smtClean="0"/>
                <a:t>Saccharomyces</a:t>
              </a:r>
              <a:r>
                <a:rPr lang="en-US" sz="3200" i="1" dirty="0" smtClean="0"/>
                <a:t> </a:t>
              </a:r>
              <a:r>
                <a:rPr lang="en-US" sz="3200" i="1" dirty="0" err="1" smtClean="0"/>
                <a:t>cerevisiae</a:t>
              </a:r>
              <a:r>
                <a:rPr lang="en-US" sz="3200" dirty="0" smtClean="0"/>
                <a:t>.   </a:t>
              </a:r>
              <a:r>
                <a:rPr lang="en-US" sz="3200" i="1" dirty="0" smtClean="0"/>
                <a:t>S. </a:t>
              </a:r>
              <a:r>
                <a:rPr lang="en-US" sz="3200" i="1" dirty="0" err="1" smtClean="0"/>
                <a:t>cerevisiae</a:t>
              </a:r>
              <a:r>
                <a:rPr lang="en-US" sz="3200" dirty="0" smtClean="0"/>
                <a:t> was used because the organelles and mechanisms of the cells are similar to higher organisms. Aging in </a:t>
              </a:r>
              <a:r>
                <a:rPr lang="en-US" sz="3200" i="1" dirty="0" smtClean="0"/>
                <a:t>S. </a:t>
              </a:r>
              <a:r>
                <a:rPr lang="en-US" sz="3200" i="1" dirty="0" err="1" smtClean="0"/>
                <a:t>cerevisiae</a:t>
              </a:r>
              <a:r>
                <a:rPr lang="en-US" sz="3200" dirty="0" smtClean="0"/>
                <a:t> is referred to as </a:t>
              </a:r>
              <a:r>
                <a:rPr lang="en-US" sz="3200" dirty="0" err="1" smtClean="0"/>
                <a:t>replicative</a:t>
              </a:r>
              <a:r>
                <a:rPr lang="en-US" sz="3200" dirty="0" smtClean="0"/>
                <a:t> life span (RLS).  RLS is defined by the number of cell divisions that occurred prior to senescence or when diploid cells can no longer divide. We studied the effect of robustness on cellular aging in yeast </a:t>
              </a:r>
              <a:r>
                <a:rPr lang="en-US" sz="3200" i="1" dirty="0" smtClean="0"/>
                <a:t>S. </a:t>
              </a:r>
              <a:r>
                <a:rPr lang="en-US" sz="3200" i="1" dirty="0" err="1" smtClean="0"/>
                <a:t>cerevisiae</a:t>
              </a:r>
              <a:r>
                <a:rPr lang="en-US" sz="3200" dirty="0" smtClean="0"/>
                <a:t>.  Prior research implies that protein robustness (cell being able to maintain homeostasis) contributes to lifespan by increasing existence.  We hypothesized that robustness would have a significant effect on </a:t>
              </a:r>
              <a:r>
                <a:rPr lang="en-US" sz="3200" dirty="0" err="1" smtClean="0"/>
                <a:t>replicative</a:t>
              </a:r>
              <a:r>
                <a:rPr lang="en-US" sz="3200" dirty="0" smtClean="0"/>
                <a:t> lifespan. The robust factors analyzed for this study were growth fitness (ability for yeast to prosper in selected medium), morphological plasticity, and evolutionary rate. The significance of studying aspects related to aging such as </a:t>
              </a:r>
              <a:r>
                <a:rPr lang="en-US" sz="3200" dirty="0" err="1" smtClean="0"/>
                <a:t>replicative</a:t>
              </a:r>
              <a:r>
                <a:rPr lang="en-US" sz="3200" dirty="0" smtClean="0"/>
                <a:t> lifespan, morphological plasticity, and evolutionary rate is to assist in identifying the direct causes of cellular aging.</a:t>
              </a:r>
            </a:p>
          </p:txBody>
        </p:sp>
      </p:grpSp>
      <p:sp>
        <p:nvSpPr>
          <p:cNvPr id="231" name="TextBox 230"/>
          <p:cNvSpPr txBox="1"/>
          <p:nvPr/>
        </p:nvSpPr>
        <p:spPr>
          <a:xfrm>
            <a:off x="26517600" y="31089600"/>
            <a:ext cx="10961370" cy="383181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3200" dirty="0" smtClean="0"/>
          </a:p>
          <a:p>
            <a:pPr lvl="0"/>
            <a:r>
              <a:rPr lang="en-US" sz="2400" dirty="0" smtClean="0">
                <a:solidFill>
                  <a:srgbClr val="000000"/>
                </a:solidFill>
                <a:latin typeface="Arial" pitchFamily="34" charset="0"/>
                <a:ea typeface="Times New Roman" pitchFamily="18" charset="0"/>
                <a:cs typeface="Arial" pitchFamily="34" charset="0"/>
              </a:rPr>
              <a:t>Crow J.F. and William F.D., </a:t>
            </a:r>
            <a:r>
              <a:rPr lang="en-US" sz="2400" i="1" dirty="0" smtClean="0">
                <a:solidFill>
                  <a:srgbClr val="000000"/>
                </a:solidFill>
                <a:latin typeface="Arial" pitchFamily="34" charset="0"/>
                <a:ea typeface="Times New Roman" pitchFamily="18" charset="0"/>
                <a:cs typeface="Arial" pitchFamily="34" charset="0"/>
              </a:rPr>
              <a:t>Anecdotal, Historical, and Critical Commentaries on Genetics</a:t>
            </a:r>
            <a:r>
              <a:rPr lang="en-US" sz="2400" dirty="0" smtClean="0">
                <a:solidFill>
                  <a:srgbClr val="000000"/>
                </a:solidFill>
                <a:latin typeface="Arial" pitchFamily="34" charset="0"/>
                <a:ea typeface="Times New Roman" pitchFamily="18" charset="0"/>
                <a:cs typeface="Arial" pitchFamily="34" charset="0"/>
              </a:rPr>
              <a:t>. Genetics Society of America. 2000. </a:t>
            </a:r>
            <a:r>
              <a:rPr lang="en-US" sz="2400" b="1" dirty="0" smtClean="0">
                <a:solidFill>
                  <a:srgbClr val="000000"/>
                </a:solidFill>
                <a:latin typeface="Arial" pitchFamily="34" charset="0"/>
                <a:ea typeface="Times New Roman" pitchFamily="18" charset="0"/>
                <a:cs typeface="Arial" pitchFamily="34" charset="0"/>
              </a:rPr>
              <a:t>156</a:t>
            </a:r>
            <a:r>
              <a:rPr lang="en-US" sz="2400" dirty="0" smtClean="0">
                <a:solidFill>
                  <a:srgbClr val="000000"/>
                </a:solidFill>
                <a:latin typeface="Arial" pitchFamily="34" charset="0"/>
                <a:ea typeface="Times New Roman" pitchFamily="18" charset="0"/>
                <a:cs typeface="Arial" pitchFamily="34" charset="0"/>
              </a:rPr>
              <a:t>: 927–931.</a:t>
            </a:r>
            <a:endParaRPr lang="en-US" sz="2400" dirty="0" smtClean="0">
              <a:latin typeface="Arial" pitchFamily="34" charset="0"/>
              <a:cs typeface="Arial" pitchFamily="34" charset="0"/>
            </a:endParaRPr>
          </a:p>
          <a:p>
            <a:pPr lvl="0" eaLnBrk="0" hangingPunct="0"/>
            <a:r>
              <a:rPr lang="en-US" sz="2400" dirty="0" err="1" smtClean="0">
                <a:solidFill>
                  <a:srgbClr val="000000"/>
                </a:solidFill>
                <a:latin typeface="Arial" pitchFamily="34" charset="0"/>
                <a:ea typeface="Times New Roman" pitchFamily="18" charset="0"/>
                <a:cs typeface="Arial" pitchFamily="34" charset="0"/>
              </a:rPr>
              <a:t>Gavrilov</a:t>
            </a:r>
            <a:r>
              <a:rPr lang="en-US" sz="2400" dirty="0" smtClean="0">
                <a:solidFill>
                  <a:srgbClr val="000000"/>
                </a:solidFill>
                <a:latin typeface="Arial" pitchFamily="34" charset="0"/>
                <a:ea typeface="Times New Roman" pitchFamily="18" charset="0"/>
                <a:cs typeface="Arial" pitchFamily="34" charset="0"/>
              </a:rPr>
              <a:t> L.A. and </a:t>
            </a:r>
            <a:r>
              <a:rPr lang="en-US" sz="2400" dirty="0" err="1" smtClean="0">
                <a:solidFill>
                  <a:srgbClr val="000000"/>
                </a:solidFill>
                <a:latin typeface="Arial" pitchFamily="34" charset="0"/>
                <a:ea typeface="Times New Roman" pitchFamily="18" charset="0"/>
                <a:cs typeface="Arial" pitchFamily="34" charset="0"/>
              </a:rPr>
              <a:t>Gavrilov</a:t>
            </a:r>
            <a:r>
              <a:rPr lang="en-US" sz="2400" dirty="0" smtClean="0">
                <a:solidFill>
                  <a:srgbClr val="000000"/>
                </a:solidFill>
                <a:latin typeface="Arial" pitchFamily="34" charset="0"/>
                <a:ea typeface="Times New Roman" pitchFamily="18" charset="0"/>
                <a:cs typeface="Arial" pitchFamily="34" charset="0"/>
              </a:rPr>
              <a:t> N.S., </a:t>
            </a:r>
            <a:r>
              <a:rPr lang="en-US" sz="2400" i="1" dirty="0" smtClean="0">
                <a:solidFill>
                  <a:srgbClr val="000000"/>
                </a:solidFill>
                <a:latin typeface="Arial" pitchFamily="34" charset="0"/>
                <a:ea typeface="Times New Roman" pitchFamily="18" charset="0"/>
                <a:cs typeface="Arial" pitchFamily="34" charset="0"/>
              </a:rPr>
              <a:t>Evolutionary Theories of Aging and Longevity</a:t>
            </a:r>
            <a:r>
              <a:rPr lang="en-US" sz="2400" dirty="0" smtClean="0">
                <a:solidFill>
                  <a:srgbClr val="000000"/>
                </a:solidFill>
                <a:latin typeface="Arial" pitchFamily="34" charset="0"/>
                <a:ea typeface="Times New Roman" pitchFamily="18" charset="0"/>
                <a:cs typeface="Arial" pitchFamily="34" charset="0"/>
              </a:rPr>
              <a:t>. The Scientific World Journal. 2002. </a:t>
            </a:r>
            <a:r>
              <a:rPr lang="en-US" sz="2400" b="1" dirty="0" smtClean="0">
                <a:solidFill>
                  <a:srgbClr val="000000"/>
                </a:solidFill>
                <a:latin typeface="Arial" pitchFamily="34" charset="0"/>
                <a:ea typeface="Times New Roman" pitchFamily="18" charset="0"/>
                <a:cs typeface="Arial" pitchFamily="34" charset="0"/>
              </a:rPr>
              <a:t>2</a:t>
            </a:r>
            <a:r>
              <a:rPr lang="en-US" sz="2400" dirty="0" smtClean="0">
                <a:solidFill>
                  <a:srgbClr val="000000"/>
                </a:solidFill>
                <a:latin typeface="Arial" pitchFamily="34" charset="0"/>
                <a:ea typeface="Times New Roman" pitchFamily="18" charset="0"/>
                <a:cs typeface="Arial" pitchFamily="34" charset="0"/>
              </a:rPr>
              <a:t>: 339-356</a:t>
            </a:r>
            <a:endParaRPr lang="en-US" sz="2400" dirty="0" smtClean="0">
              <a:latin typeface="Arial" pitchFamily="34" charset="0"/>
              <a:cs typeface="Arial" pitchFamily="34" charset="0"/>
            </a:endParaRPr>
          </a:p>
          <a:p>
            <a:pPr lvl="0" eaLnBrk="0" hangingPunct="0"/>
            <a:r>
              <a:rPr lang="en-US" sz="2400" dirty="0" smtClean="0">
                <a:solidFill>
                  <a:srgbClr val="000000"/>
                </a:solidFill>
                <a:latin typeface="Arial" pitchFamily="34" charset="0"/>
                <a:ea typeface="Times New Roman" pitchFamily="18" charset="0"/>
                <a:cs typeface="Arial" pitchFamily="34" charset="0"/>
              </a:rPr>
              <a:t>Goldsmith, T. </a:t>
            </a:r>
            <a:r>
              <a:rPr lang="en-US" sz="2400" i="1" dirty="0" smtClean="0">
                <a:solidFill>
                  <a:srgbClr val="000000"/>
                </a:solidFill>
                <a:latin typeface="Arial" pitchFamily="34" charset="0"/>
                <a:ea typeface="Times New Roman" pitchFamily="18" charset="0"/>
                <a:cs typeface="Arial" pitchFamily="34" charset="0"/>
              </a:rPr>
              <a:t>The Evolution of Aging, 2nd </a:t>
            </a:r>
            <a:r>
              <a:rPr lang="en-US" sz="2400" i="1" dirty="0" err="1" smtClean="0">
                <a:solidFill>
                  <a:srgbClr val="000000"/>
                </a:solidFill>
                <a:latin typeface="Arial" pitchFamily="34" charset="0"/>
                <a:ea typeface="Times New Roman" pitchFamily="18" charset="0"/>
                <a:cs typeface="Arial" pitchFamily="34" charset="0"/>
              </a:rPr>
              <a:t>ed</a:t>
            </a:r>
            <a:r>
              <a:rPr lang="en-US" sz="2400" i="1" dirty="0" smtClean="0">
                <a:solidFill>
                  <a:srgbClr val="000000"/>
                </a:solidFill>
                <a:latin typeface="Arial" pitchFamily="34" charset="0"/>
                <a:ea typeface="Times New Roman" pitchFamily="18" charset="0"/>
                <a:cs typeface="Arial" pitchFamily="34" charset="0"/>
              </a:rPr>
              <a:t>, </a:t>
            </a:r>
            <a:r>
              <a:rPr lang="en-US" sz="2400" dirty="0" smtClean="0">
                <a:solidFill>
                  <a:srgbClr val="000000"/>
                </a:solidFill>
                <a:latin typeface="Arial" pitchFamily="34" charset="0"/>
                <a:ea typeface="Times New Roman" pitchFamily="18" charset="0"/>
                <a:cs typeface="Arial" pitchFamily="34" charset="0"/>
              </a:rPr>
              <a:t>ISBN 0-978-87090-5, 2006  </a:t>
            </a:r>
            <a:endParaRPr lang="en-US" sz="2400" dirty="0" smtClean="0">
              <a:latin typeface="Arial" pitchFamily="34" charset="0"/>
              <a:cs typeface="Arial" pitchFamily="34" charset="0"/>
            </a:endParaRPr>
          </a:p>
          <a:p>
            <a:pPr lvl="0" eaLnBrk="0" hangingPunct="0"/>
            <a:r>
              <a:rPr lang="en-US" sz="2400" dirty="0" smtClean="0">
                <a:solidFill>
                  <a:srgbClr val="000000"/>
                </a:solidFill>
                <a:latin typeface="Arial" pitchFamily="34" charset="0"/>
                <a:ea typeface="Times New Roman" pitchFamily="18" charset="0"/>
                <a:cs typeface="Arial" pitchFamily="34" charset="0"/>
              </a:rPr>
              <a:t>Mahler J.F., </a:t>
            </a:r>
            <a:r>
              <a:rPr lang="en-US" sz="2400" i="1" dirty="0" smtClean="0">
                <a:solidFill>
                  <a:srgbClr val="000000"/>
                </a:solidFill>
                <a:latin typeface="Arial" pitchFamily="34" charset="0"/>
                <a:ea typeface="Times New Roman" pitchFamily="18" charset="0"/>
                <a:cs typeface="Arial" pitchFamily="34" charset="0"/>
              </a:rPr>
              <a:t>Mutant Models of Prolonged Life Span</a:t>
            </a:r>
            <a:r>
              <a:rPr lang="en-US" sz="2400" dirty="0" smtClean="0">
                <a:solidFill>
                  <a:srgbClr val="000000"/>
                </a:solidFill>
                <a:latin typeface="Arial" pitchFamily="34" charset="0"/>
                <a:ea typeface="Times New Roman" pitchFamily="18" charset="0"/>
                <a:cs typeface="Arial" pitchFamily="34" charset="0"/>
              </a:rPr>
              <a:t>. Society of </a:t>
            </a:r>
            <a:r>
              <a:rPr lang="en-US" sz="2400" dirty="0" err="1" smtClean="0">
                <a:solidFill>
                  <a:srgbClr val="000000"/>
                </a:solidFill>
                <a:latin typeface="Arial" pitchFamily="34" charset="0"/>
                <a:ea typeface="Times New Roman" pitchFamily="18" charset="0"/>
                <a:cs typeface="Arial" pitchFamily="34" charset="0"/>
              </a:rPr>
              <a:t>Toxicologic</a:t>
            </a:r>
            <a:r>
              <a:rPr lang="en-US" sz="2400" dirty="0" smtClean="0">
                <a:solidFill>
                  <a:srgbClr val="000000"/>
                </a:solidFill>
                <a:latin typeface="Arial" pitchFamily="34" charset="0"/>
                <a:ea typeface="Times New Roman" pitchFamily="18" charset="0"/>
                <a:cs typeface="Arial" pitchFamily="34" charset="0"/>
              </a:rPr>
              <a:t> Pathology. 2001. </a:t>
            </a:r>
            <a:r>
              <a:rPr lang="en-US" sz="2400" b="1" dirty="0" smtClean="0">
                <a:solidFill>
                  <a:srgbClr val="000000"/>
                </a:solidFill>
                <a:latin typeface="Arial" pitchFamily="34" charset="0"/>
                <a:ea typeface="Times New Roman" pitchFamily="18" charset="0"/>
                <a:cs typeface="Arial" pitchFamily="34" charset="0"/>
              </a:rPr>
              <a:t>29</a:t>
            </a:r>
            <a:r>
              <a:rPr lang="en-US" sz="2400" dirty="0" smtClean="0">
                <a:solidFill>
                  <a:srgbClr val="000000"/>
                </a:solidFill>
                <a:latin typeface="Arial" pitchFamily="34" charset="0"/>
                <a:ea typeface="Times New Roman" pitchFamily="18" charset="0"/>
                <a:cs typeface="Arial" pitchFamily="34" charset="0"/>
              </a:rPr>
              <a:t>: 673</a:t>
            </a:r>
            <a:endParaRPr lang="en-US" sz="2400" dirty="0" smtClean="0">
              <a:latin typeface="Arial" pitchFamily="34" charset="0"/>
              <a:cs typeface="Arial" pitchFamily="34" charset="0"/>
            </a:endParaRPr>
          </a:p>
        </p:txBody>
      </p:sp>
      <p:pic>
        <p:nvPicPr>
          <p:cNvPr id="232" name="Picture 231" descr="summary figure.bmp"/>
          <p:cNvPicPr>
            <a:picLocks noChangeAspect="1"/>
          </p:cNvPicPr>
          <p:nvPr/>
        </p:nvPicPr>
        <p:blipFill>
          <a:blip r:embed="rId12" cstate="print"/>
          <a:stretch>
            <a:fillRect/>
          </a:stretch>
        </p:blipFill>
        <p:spPr>
          <a:xfrm>
            <a:off x="27508200" y="10058400"/>
            <a:ext cx="8153400" cy="5638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654</Words>
  <Application>Microsoft Macintosh PowerPoint</Application>
  <PresentationFormat>Custom</PresentationFormat>
  <Paragraphs>29</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The interconnection of molecular evolution, gene network, and cellular aging   Alice Story, Charita Montgomery, and Hong Qin Biology Department, Spelman College, Atlanta, Georgia 30314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72</cp:revision>
  <dcterms:created xsi:type="dcterms:W3CDTF">2011-05-27T04:49:13Z</dcterms:created>
  <dcterms:modified xsi:type="dcterms:W3CDTF">2011-05-27T04:54:05Z</dcterms:modified>
</cp:coreProperties>
</file>