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CC"/>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601" autoAdjust="0"/>
    <p:restoredTop sz="91143" autoAdjust="0"/>
  </p:normalViewPr>
  <p:slideViewPr>
    <p:cSldViewPr>
      <p:cViewPr>
        <p:scale>
          <a:sx n="30" d="100"/>
          <a:sy n="30" d="100"/>
        </p:scale>
        <p:origin x="-504" y="516"/>
      </p:cViewPr>
      <p:guideLst>
        <p:guide orient="horz" pos="10368"/>
        <p:guide pos="12096"/>
      </p:guideLst>
    </p:cSldViewPr>
  </p:slideViewPr>
  <p:outlineViewPr>
    <p:cViewPr>
      <p:scale>
        <a:sx n="33" d="100"/>
        <a:sy n="33" d="100"/>
      </p:scale>
      <p:origin x="296" y="0"/>
    </p:cViewPr>
  </p:outlineViewPr>
  <p:notesTextViewPr>
    <p:cViewPr>
      <p:scale>
        <a:sx n="100" d="100"/>
        <a:sy n="100" d="100"/>
      </p:scale>
      <p:origin x="0" y="1704"/>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76CD6-00DA-5F4B-B345-50703BA39802}" type="datetimeFigureOut">
              <a:rPr lang="en-US" smtClean="0"/>
              <a:pPr/>
              <a:t>5/25/2011</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BED06-EE23-F844-A192-C80EE26199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Changes to be made:</a:t>
            </a:r>
            <a:r>
              <a:rPr lang="en-US" baseline="0" dirty="0" smtClean="0"/>
              <a:t> </a:t>
            </a:r>
          </a:p>
          <a:p>
            <a:r>
              <a:rPr lang="en-US" baseline="0" dirty="0" smtClean="0"/>
              <a:t>   </a:t>
            </a:r>
            <a:r>
              <a:rPr lang="en-US" dirty="0" smtClean="0"/>
              <a:t>Correct grammar errors in</a:t>
            </a:r>
            <a:r>
              <a:rPr lang="en-US" baseline="0" dirty="0" smtClean="0"/>
              <a:t> abstract and introduction.</a:t>
            </a:r>
          </a:p>
          <a:p>
            <a:r>
              <a:rPr lang="en-US" baseline="0" dirty="0" smtClean="0"/>
              <a:t>   Remove inappropriate statements in abstract.   </a:t>
            </a:r>
          </a:p>
          <a:p>
            <a:r>
              <a:rPr lang="en-US" baseline="0" dirty="0" smtClean="0"/>
              <a:t>   Conflicted conclusions are found in abstract and Fig 5.</a:t>
            </a:r>
          </a:p>
          <a:p>
            <a:r>
              <a:rPr lang="en-US" baseline="0" dirty="0" smtClean="0"/>
              <a:t> </a:t>
            </a:r>
          </a:p>
          <a:p>
            <a:r>
              <a:rPr lang="en-US" baseline="0" dirty="0" smtClean="0"/>
              <a:t>Introduction contain inappropriate statements, wrong citations. The Intro is not smooth. </a:t>
            </a:r>
          </a:p>
          <a:p>
            <a:endParaRPr lang="en-US" baseline="0" dirty="0" smtClean="0"/>
          </a:p>
          <a:p>
            <a:r>
              <a:rPr lang="en-US" baseline="0" dirty="0" smtClean="0"/>
              <a:t>M &amp; M:</a:t>
            </a:r>
          </a:p>
          <a:p>
            <a:r>
              <a:rPr lang="en-US" baseline="0" dirty="0" smtClean="0"/>
              <a:t>  The statement about comp biology is trivial and meaningless. </a:t>
            </a:r>
          </a:p>
          <a:p>
            <a:r>
              <a:rPr lang="en-US" baseline="0" dirty="0" smtClean="0"/>
              <a:t>  Statements on </a:t>
            </a:r>
            <a:r>
              <a:rPr lang="en-US" baseline="0" dirty="0" err="1" smtClean="0"/>
              <a:t>p</a:t>
            </a:r>
            <a:r>
              <a:rPr lang="en-US" baseline="0" dirty="0" smtClean="0"/>
              <a:t> and </a:t>
            </a:r>
            <a:r>
              <a:rPr lang="en-US" baseline="0" dirty="0" err="1" smtClean="0"/>
              <a:t>q</a:t>
            </a:r>
            <a:r>
              <a:rPr lang="en-US" baseline="0" dirty="0" smtClean="0"/>
              <a:t> are incorrect</a:t>
            </a:r>
          </a:p>
          <a:p>
            <a:r>
              <a:rPr lang="en-US" baseline="0" dirty="0" smtClean="0"/>
              <a:t>  Robustness calculation calculation is inappropriate</a:t>
            </a:r>
          </a:p>
          <a:p>
            <a:endParaRPr lang="en-US" baseline="0" dirty="0" smtClean="0"/>
          </a:p>
          <a:p>
            <a:r>
              <a:rPr lang="en-US" baseline="0" dirty="0" smtClean="0"/>
              <a:t>Figure 1 is incomplete.  Fig2, 3,4 lacks R-squared. Fig 3 lacks regression. Regression lines in figures are colored inconsistently. </a:t>
            </a:r>
          </a:p>
          <a:p>
            <a:endParaRPr lang="en-US" baseline="0" dirty="0" smtClean="0"/>
          </a:p>
          <a:p>
            <a:r>
              <a:rPr lang="en-US" baseline="0" dirty="0" smtClean="0"/>
              <a:t> Figure 5 legend is inappropriate. </a:t>
            </a:r>
          </a:p>
          <a:p>
            <a:endParaRPr lang="en-US" baseline="0" dirty="0" smtClean="0"/>
          </a:p>
          <a:p>
            <a:r>
              <a:rPr lang="en-US" baseline="0" dirty="0" smtClean="0"/>
              <a:t>Conclusions: Grammar errors, font, and format issues</a:t>
            </a:r>
          </a:p>
          <a:p>
            <a:endParaRPr lang="en-US" baseline="0" dirty="0" smtClean="0"/>
          </a:p>
          <a:p>
            <a:r>
              <a:rPr lang="en-US" baseline="0" dirty="0" smtClean="0"/>
              <a:t>Inconsistency between morphology robustness to the title of protein network robustness</a:t>
            </a:r>
          </a:p>
          <a:p>
            <a:endParaRPr lang="en-US" baseline="0" dirty="0" smtClean="0"/>
          </a:p>
          <a:p>
            <a:r>
              <a:rPr lang="en-US" baseline="0" dirty="0" err="1" smtClean="0"/>
              <a:t>Ack</a:t>
            </a:r>
            <a:r>
              <a:rPr lang="en-US" baseline="0" dirty="0" smtClean="0"/>
              <a:t> is inappropriate.</a:t>
            </a:r>
          </a:p>
          <a:p>
            <a:endParaRPr lang="en-US" baseline="0" dirty="0" smtClean="0"/>
          </a:p>
          <a:p>
            <a:r>
              <a:rPr lang="en-US" baseline="0" dirty="0" smtClean="0"/>
              <a:t>Reference misquoted and inconsistent with the body of the poster. </a:t>
            </a:r>
          </a:p>
          <a:p>
            <a:endParaRPr lang="en-US" baseline="0" dirty="0" smtClean="0"/>
          </a:p>
          <a:p>
            <a:r>
              <a:rPr lang="en-US" baseline="0" dirty="0" smtClean="0"/>
              <a:t>Need to add a R logo.</a:t>
            </a:r>
          </a:p>
          <a:p>
            <a:r>
              <a:rPr lang="en-US" baseline="0" dirty="0" smtClean="0"/>
              <a:t>Need to add a Spelman CHDRE logo.</a:t>
            </a:r>
            <a:endParaRPr lang="en-US" baseline="0" smtClean="0"/>
          </a:p>
          <a:p>
            <a:endParaRPr lang="en-US" baseline="0" smtClean="0"/>
          </a:p>
          <a:p>
            <a:endParaRPr lang="en-US" baseline="0" dirty="0" smtClean="0"/>
          </a:p>
        </p:txBody>
      </p:sp>
      <p:sp>
        <p:nvSpPr>
          <p:cNvPr id="4" name="Slide Number Placeholder 3"/>
          <p:cNvSpPr>
            <a:spLocks noGrp="1"/>
          </p:cNvSpPr>
          <p:nvPr>
            <p:ph type="sldNum" sz="quarter" idx="10"/>
          </p:nvPr>
        </p:nvSpPr>
        <p:spPr/>
        <p:txBody>
          <a:bodyPr/>
          <a:lstStyle/>
          <a:p>
            <a:fld id="{566BED06-EE23-F844-A192-C80EE261993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042E4-6996-4957-8890-543F663FB0FA}"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042E4-6996-4957-8890-543F663FB0FA}"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042E4-6996-4957-8890-543F663FB0FA}" type="datetimeFigureOut">
              <a:rPr lang="en-US" smtClean="0"/>
              <a:pPr/>
              <a:t>5/25/2011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042E4-6996-4957-8890-543F663FB0FA}" type="datetimeFigureOut">
              <a:rPr lang="en-US" smtClean="0"/>
              <a:pPr/>
              <a:t>5/25/2011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042E4-6996-4957-8890-543F663FB0FA}" type="datetimeFigureOut">
              <a:rPr lang="en-US" smtClean="0"/>
              <a:pPr/>
              <a:t>5/25/2011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D53042E4-6996-4957-8890-543F663FB0FA}" type="datetimeFigureOut">
              <a:rPr lang="en-US" smtClean="0"/>
              <a:pPr/>
              <a:t>5/25/2011</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17EBB7AA-DA85-4488-B2B2-BB589C8F48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0"/>
          <p:cNvSpPr>
            <a:spLocks noChangeArrowheads="1"/>
          </p:cNvSpPr>
          <p:nvPr/>
        </p:nvSpPr>
        <p:spPr bwMode="auto">
          <a:xfrm>
            <a:off x="0" y="0"/>
            <a:ext cx="38404800" cy="4754880"/>
          </a:xfrm>
          <a:prstGeom prst="rect">
            <a:avLst/>
          </a:prstGeom>
          <a:solidFill>
            <a:srgbClr val="0033CC"/>
          </a:solidFill>
          <a:ln w="9525">
            <a:solidFill>
              <a:schemeClr val="tx1"/>
            </a:solidFill>
            <a:miter lim="800000"/>
            <a:headEnd/>
            <a:tailEnd/>
          </a:ln>
        </p:spPr>
        <p:txBody>
          <a:bodyPr wrap="none" lIns="85915" tIns="42958" rIns="85915" bIns="42958" anchor="ctr"/>
          <a:lstStyle/>
          <a:p>
            <a:endParaRPr lang="en-US" dirty="0"/>
          </a:p>
        </p:txBody>
      </p:sp>
      <p:sp>
        <p:nvSpPr>
          <p:cNvPr id="2052" name="Rectangle 16"/>
          <p:cNvSpPr>
            <a:spLocks noChangeArrowheads="1"/>
          </p:cNvSpPr>
          <p:nvPr/>
        </p:nvSpPr>
        <p:spPr bwMode="auto">
          <a:xfrm>
            <a:off x="3200402" y="0"/>
            <a:ext cx="34162409" cy="4389120"/>
          </a:xfrm>
          <a:prstGeom prst="rect">
            <a:avLst/>
          </a:prstGeom>
          <a:noFill/>
          <a:ln w="9525">
            <a:noFill/>
            <a:miter lim="800000"/>
            <a:headEnd/>
            <a:tailEnd/>
          </a:ln>
        </p:spPr>
        <p:txBody>
          <a:bodyPr lIns="407468" tIns="203734" rIns="407468" bIns="203734" anchor="ctr"/>
          <a:lstStyle/>
          <a:p>
            <a:pPr algn="ctr" defTabSz="4074904"/>
            <a:r>
              <a:rPr lang="en-US" sz="9600" b="1" dirty="0" smtClean="0">
                <a:solidFill>
                  <a:schemeClr val="bg1"/>
                </a:solidFill>
              </a:rPr>
              <a:t>The interconnection of molecular evolution, gene network, </a:t>
            </a:r>
            <a:endParaRPr lang="en-US" sz="9600" b="1" dirty="0" smtClean="0">
              <a:solidFill>
                <a:schemeClr val="bg1"/>
              </a:solidFill>
            </a:endParaRPr>
          </a:p>
          <a:p>
            <a:pPr algn="ctr" defTabSz="4074904"/>
            <a:r>
              <a:rPr lang="en-US" sz="9600" b="1" dirty="0" smtClean="0">
                <a:solidFill>
                  <a:schemeClr val="bg1"/>
                </a:solidFill>
              </a:rPr>
              <a:t>and </a:t>
            </a:r>
            <a:r>
              <a:rPr lang="en-US" sz="9600" b="1" dirty="0" smtClean="0">
                <a:solidFill>
                  <a:schemeClr val="bg1"/>
                </a:solidFill>
              </a:rPr>
              <a:t>cellular aging</a:t>
            </a:r>
            <a:r>
              <a:rPr lang="en-US" sz="9600" dirty="0" smtClean="0">
                <a:solidFill>
                  <a:schemeClr val="bg1"/>
                </a:solidFill>
              </a:rPr>
              <a:t> </a:t>
            </a:r>
            <a:r>
              <a:rPr lang="en-US" sz="12500" dirty="0">
                <a:solidFill>
                  <a:schemeClr val="bg1"/>
                </a:solidFill>
              </a:rPr>
              <a:t/>
            </a:r>
            <a:br>
              <a:rPr lang="en-US" sz="12500" dirty="0">
                <a:solidFill>
                  <a:schemeClr val="bg1"/>
                </a:solidFill>
              </a:rPr>
            </a:br>
            <a:r>
              <a:rPr lang="en-US" sz="3600" dirty="0" smtClean="0">
                <a:solidFill>
                  <a:schemeClr val="bg1"/>
                </a:solidFill>
              </a:rPr>
              <a:t>Alice Story, </a:t>
            </a:r>
            <a:r>
              <a:rPr lang="en-US" sz="3600" i="1" dirty="0" err="1" smtClean="0">
                <a:solidFill>
                  <a:schemeClr val="bg1"/>
                </a:solidFill>
              </a:rPr>
              <a:t>Charita</a:t>
            </a:r>
            <a:r>
              <a:rPr lang="en-US" sz="3600" i="1" dirty="0" smtClean="0">
                <a:solidFill>
                  <a:schemeClr val="bg1"/>
                </a:solidFill>
              </a:rPr>
              <a:t> </a:t>
            </a:r>
            <a:r>
              <a:rPr lang="en-US" sz="3600" i="1" dirty="0" err="1" smtClean="0">
                <a:solidFill>
                  <a:schemeClr val="bg1"/>
                </a:solidFill>
              </a:rPr>
              <a:t>Montgomery</a:t>
            </a:r>
            <a:r>
              <a:rPr lang="en-US" sz="3600" i="1" dirty="0" err="1" smtClean="0">
                <a:solidFill>
                  <a:schemeClr val="bg1"/>
                </a:solidFill>
              </a:rPr>
              <a:t>,</a:t>
            </a:r>
            <a:r>
              <a:rPr lang="en-US" sz="3600" i="1" dirty="0" err="1" smtClean="0">
                <a:solidFill>
                  <a:schemeClr val="bg1"/>
                </a:solidFill>
              </a:rPr>
              <a:t>Hong</a:t>
            </a:r>
            <a:r>
              <a:rPr lang="en-US" sz="3600" i="1" dirty="0" smtClean="0">
                <a:solidFill>
                  <a:schemeClr val="bg1"/>
                </a:solidFill>
              </a:rPr>
              <a:t> Qin</a:t>
            </a:r>
            <a:r>
              <a:rPr lang="en-US" sz="3600" i="1" dirty="0" smtClean="0">
                <a:solidFill>
                  <a:schemeClr val="bg1"/>
                </a:solidFill>
              </a:rPr>
              <a:t>, </a:t>
            </a:r>
          </a:p>
          <a:p>
            <a:pPr algn="ctr" defTabSz="4074904"/>
            <a:r>
              <a:rPr lang="en-US" sz="3600" i="1" dirty="0" smtClean="0">
                <a:solidFill>
                  <a:schemeClr val="bg1"/>
                </a:solidFill>
              </a:rPr>
              <a:t>Biology </a:t>
            </a:r>
            <a:r>
              <a:rPr lang="en-US" sz="3600" i="1" dirty="0">
                <a:solidFill>
                  <a:schemeClr val="bg1"/>
                </a:solidFill>
              </a:rPr>
              <a:t>Department, Spelman College, Atlanta, GA 30314</a:t>
            </a:r>
          </a:p>
        </p:txBody>
      </p:sp>
      <p:sp>
        <p:nvSpPr>
          <p:cNvPr id="2053" name="Rectangle 17"/>
          <p:cNvSpPr>
            <a:spLocks noChangeArrowheads="1"/>
          </p:cNvSpPr>
          <p:nvPr/>
        </p:nvSpPr>
        <p:spPr bwMode="auto">
          <a:xfrm>
            <a:off x="0" y="5006334"/>
            <a:ext cx="9753600" cy="29740865"/>
          </a:xfrm>
          <a:prstGeom prst="rect">
            <a:avLst/>
          </a:prstGeom>
          <a:noFill/>
          <a:ln w="9525">
            <a:noFill/>
            <a:miter lim="800000"/>
            <a:headEnd/>
            <a:tailEnd/>
          </a:ln>
        </p:spPr>
        <p:txBody>
          <a:bodyPr lIns="407468" tIns="203734" rIns="407468" bIns="203734"/>
          <a:lstStyle/>
          <a:p>
            <a:pPr marL="1527341" indent="-1527341" defTabSz="4074904">
              <a:lnSpc>
                <a:spcPct val="80000"/>
              </a:lnSpc>
              <a:spcBef>
                <a:spcPct val="20000"/>
              </a:spcBef>
            </a:pPr>
            <a:r>
              <a:rPr lang="en-US" sz="5300" b="1" dirty="0" smtClean="0">
                <a:solidFill>
                  <a:srgbClr val="0033CC"/>
                </a:solidFill>
              </a:rPr>
              <a:t>ABSTRACT:</a:t>
            </a:r>
          </a:p>
          <a:p>
            <a:r>
              <a:rPr lang="en-US" sz="4000" dirty="0" smtClean="0"/>
              <a:t/>
            </a:r>
            <a:br>
              <a:rPr lang="en-US" sz="4000" dirty="0" smtClean="0"/>
            </a:br>
            <a:r>
              <a:rPr lang="en-US" sz="4000" dirty="0" smtClean="0"/>
              <a:t>Alice Story, </a:t>
            </a:r>
            <a:r>
              <a:rPr lang="en-US" sz="4000" dirty="0" err="1" smtClean="0"/>
              <a:t>Charita</a:t>
            </a:r>
            <a:r>
              <a:rPr lang="en-US" sz="4000" dirty="0" smtClean="0"/>
              <a:t> Montgomery, and Hong Qin</a:t>
            </a:r>
          </a:p>
          <a:p>
            <a:r>
              <a:rPr lang="en-US" sz="4000" dirty="0" smtClean="0"/>
              <a:t>Biology Department, Spelman College, Atlanta, Georgia 30314 </a:t>
            </a:r>
          </a:p>
          <a:p>
            <a:r>
              <a:rPr lang="en-US" sz="4000" dirty="0" smtClean="0"/>
              <a:t> </a:t>
            </a:r>
          </a:p>
          <a:p>
            <a:r>
              <a:rPr lang="en-US" sz="4000" dirty="0" err="1" smtClean="0"/>
              <a:t>Pleiotropic</a:t>
            </a:r>
            <a:r>
              <a:rPr lang="en-US" sz="4000" dirty="0" smtClean="0"/>
              <a:t> traits, such as cellular aging, are shaped by gene networks which channeled the molecular evolution of individual genes into phenotypic manifestations.  We recently proposed a mathematical model and demonstrated that cellular aging is an emergent property of gene networks and the characteristics of the aging process are linked to network robustness and gene interaction patterns. In this study, we aim to dissect the interconnection of molecular evolution, interaction pattern, robustness, and life-history traits in </a:t>
            </a:r>
            <a:r>
              <a:rPr lang="en-US" sz="4000" i="1" dirty="0" smtClean="0"/>
              <a:t>Saccharomyces</a:t>
            </a:r>
            <a:r>
              <a:rPr lang="en-US" sz="4000" dirty="0" smtClean="0"/>
              <a:t> </a:t>
            </a:r>
            <a:r>
              <a:rPr lang="en-US" sz="4000" i="1" dirty="0" smtClean="0"/>
              <a:t>cerevisiae</a:t>
            </a:r>
            <a:r>
              <a:rPr lang="en-US" sz="4000" dirty="0" smtClean="0"/>
              <a:t>.  We evaluated the causal relationship of these factors with life span using partial regressions and extracted principal components from interacting factors.  We found that molecular evolution influence life span through growth fitness.</a:t>
            </a:r>
          </a:p>
          <a:p>
            <a:r>
              <a:rPr lang="en-US" sz="3800" dirty="0" smtClean="0">
                <a:solidFill>
                  <a:srgbClr val="FF0000"/>
                </a:solidFill>
                <a:latin typeface="Arial" pitchFamily="34" charset="0"/>
                <a:cs typeface="Arial" pitchFamily="34" charset="0"/>
              </a:rPr>
              <a:t> </a:t>
            </a:r>
          </a:p>
          <a:p>
            <a:endParaRPr lang="en-US" sz="3800" dirty="0" smtClean="0">
              <a:solidFill>
                <a:srgbClr val="FF0000"/>
              </a:solidFill>
              <a:latin typeface="Arial" pitchFamily="34" charset="0"/>
              <a:cs typeface="Arial" pitchFamily="34" charset="0"/>
            </a:endParaRPr>
          </a:p>
          <a:p>
            <a:r>
              <a:rPr lang="en-US" sz="3800" dirty="0" smtClean="0">
                <a:solidFill>
                  <a:srgbClr val="FF0000"/>
                </a:solidFill>
                <a:latin typeface="Arial" pitchFamily="34" charset="0"/>
                <a:cs typeface="Arial" pitchFamily="34" charset="0"/>
              </a:rPr>
              <a:t>In </a:t>
            </a:r>
            <a:r>
              <a:rPr lang="en-US" sz="3800" dirty="0" smtClean="0">
                <a:solidFill>
                  <a:srgbClr val="FF0000"/>
                </a:solidFill>
                <a:latin typeface="Arial" pitchFamily="34" charset="0"/>
                <a:cs typeface="Arial" pitchFamily="34" charset="0"/>
              </a:rPr>
              <a:t>this study the relationship between RLS and robustness of the protein networks in the yeast </a:t>
            </a:r>
            <a:r>
              <a:rPr lang="en-US" sz="3800" i="1" dirty="0" smtClean="0">
                <a:solidFill>
                  <a:srgbClr val="FF0000"/>
                </a:solidFill>
                <a:latin typeface="Arial" pitchFamily="34" charset="0"/>
                <a:cs typeface="Arial" pitchFamily="34" charset="0"/>
              </a:rPr>
              <a:t>S. </a:t>
            </a:r>
            <a:r>
              <a:rPr lang="en-US" sz="3800" i="1" dirty="0" err="1" smtClean="0">
                <a:solidFill>
                  <a:srgbClr val="FF0000"/>
                </a:solidFill>
                <a:latin typeface="Arial" pitchFamily="34" charset="0"/>
                <a:cs typeface="Arial" pitchFamily="34" charset="0"/>
              </a:rPr>
              <a:t>cerevisiae</a:t>
            </a:r>
            <a:r>
              <a:rPr lang="en-US" sz="3800" dirty="0" smtClean="0">
                <a:solidFill>
                  <a:srgbClr val="FF0000"/>
                </a:solidFill>
                <a:latin typeface="Arial" pitchFamily="34" charset="0"/>
                <a:cs typeface="Arial" pitchFamily="34" charset="0"/>
              </a:rPr>
              <a:t> were examined . </a:t>
            </a:r>
            <a:r>
              <a:rPr lang="en-US" sz="3800" dirty="0" smtClean="0">
                <a:solidFill>
                  <a:srgbClr val="0033CC"/>
                </a:solidFill>
                <a:latin typeface="Arial" pitchFamily="34" charset="0"/>
                <a:cs typeface="Arial" pitchFamily="34" charset="0"/>
              </a:rPr>
              <a:t>We hypothesized that the robustness of  the protein networks will be directly proportional to the RLS of </a:t>
            </a:r>
            <a:r>
              <a:rPr lang="en-US" sz="3800" i="1" dirty="0" smtClean="0">
                <a:solidFill>
                  <a:srgbClr val="0033CC"/>
                </a:solidFill>
                <a:latin typeface="Arial" pitchFamily="34" charset="0"/>
                <a:cs typeface="Arial" pitchFamily="34" charset="0"/>
              </a:rPr>
              <a:t>S. </a:t>
            </a:r>
            <a:r>
              <a:rPr lang="en-US" sz="3800" i="1" dirty="0" err="1" smtClean="0">
                <a:solidFill>
                  <a:srgbClr val="0033CC"/>
                </a:solidFill>
                <a:latin typeface="Arial" pitchFamily="34" charset="0"/>
                <a:cs typeface="Arial" pitchFamily="34" charset="0"/>
              </a:rPr>
              <a:t>cerevisiae</a:t>
            </a:r>
            <a:r>
              <a:rPr lang="en-US" sz="3800" dirty="0" smtClean="0">
                <a:solidFill>
                  <a:srgbClr val="0033CC"/>
                </a:solidFill>
                <a:latin typeface="Arial" pitchFamily="34" charset="0"/>
                <a:cs typeface="Arial" pitchFamily="34" charset="0"/>
              </a:rPr>
              <a:t>. </a:t>
            </a:r>
            <a:r>
              <a:rPr lang="en-US" sz="3800" dirty="0" smtClean="0">
                <a:latin typeface="Arial" pitchFamily="34" charset="0"/>
                <a:cs typeface="Arial" pitchFamily="34" charset="0"/>
              </a:rPr>
              <a:t>The factors used in this study were: number of protein interactions, evolutionary distance, fitness and morphological plasticity.  To test this hypothesis computational biology was used. We performed linear regression tests to compare the protein robust factors to cellular aging. These results were each plotted for further analysis. The results showed that the protein robust factors: number or protein interactions, evolutionary distance and protein fitness directly affect </a:t>
            </a:r>
            <a:r>
              <a:rPr lang="en-US" sz="3800" dirty="0" err="1" smtClean="0">
                <a:latin typeface="Arial" pitchFamily="34" charset="0"/>
                <a:cs typeface="Arial" pitchFamily="34" charset="0"/>
              </a:rPr>
              <a:t>celluar</a:t>
            </a:r>
            <a:r>
              <a:rPr lang="en-US" sz="3800" dirty="0" smtClean="0">
                <a:latin typeface="Arial" pitchFamily="34" charset="0"/>
                <a:cs typeface="Arial" pitchFamily="34" charset="0"/>
              </a:rPr>
              <a:t> aging in S. </a:t>
            </a:r>
            <a:r>
              <a:rPr lang="en-US" sz="3800" dirty="0" err="1" smtClean="0">
                <a:latin typeface="Arial" pitchFamily="34" charset="0"/>
                <a:cs typeface="Arial" pitchFamily="34" charset="0"/>
              </a:rPr>
              <a:t>Cerevisiae</a:t>
            </a:r>
            <a:r>
              <a:rPr lang="en-US" sz="3800" dirty="0" smtClean="0">
                <a:latin typeface="Arial" pitchFamily="34" charset="0"/>
                <a:cs typeface="Arial" pitchFamily="34" charset="0"/>
              </a:rPr>
              <a:t> proteins. </a:t>
            </a:r>
            <a:endParaRPr lang="en-US" sz="3800" b="1" dirty="0" smtClean="0">
              <a:solidFill>
                <a:srgbClr val="0033CC"/>
              </a:solidFill>
            </a:endParaRPr>
          </a:p>
          <a:p>
            <a:pPr marL="1527341" indent="-1527341" defTabSz="4074904">
              <a:lnSpc>
                <a:spcPct val="80000"/>
              </a:lnSpc>
              <a:spcBef>
                <a:spcPct val="20000"/>
              </a:spcBef>
            </a:pPr>
            <a:endParaRPr lang="en-US" sz="5300" b="1" dirty="0" smtClean="0">
              <a:solidFill>
                <a:srgbClr val="0033CC"/>
              </a:solidFill>
            </a:endParaRPr>
          </a:p>
          <a:p>
            <a:pPr marL="1527341" indent="-1527341" defTabSz="4074904">
              <a:lnSpc>
                <a:spcPct val="80000"/>
              </a:lnSpc>
              <a:spcBef>
                <a:spcPct val="20000"/>
              </a:spcBef>
            </a:pPr>
            <a:r>
              <a:rPr lang="en-US" sz="5300" b="1" dirty="0" smtClean="0">
                <a:solidFill>
                  <a:srgbClr val="0033CC"/>
                </a:solidFill>
              </a:rPr>
              <a:t>INTRODUCTION</a:t>
            </a:r>
            <a:r>
              <a:rPr lang="en-US" sz="4500" b="1" dirty="0">
                <a:solidFill>
                  <a:srgbClr val="0033CC"/>
                </a:solidFill>
              </a:rPr>
              <a:t>: </a:t>
            </a:r>
            <a:endParaRPr lang="en-US" sz="4500" b="1" dirty="0" smtClean="0">
              <a:solidFill>
                <a:srgbClr val="0033CC"/>
              </a:solidFill>
            </a:endParaRPr>
          </a:p>
          <a:p>
            <a:pPr defTabSz="4074904">
              <a:spcBef>
                <a:spcPct val="20000"/>
              </a:spcBef>
            </a:pPr>
            <a:r>
              <a:rPr lang="en-US" sz="3900" dirty="0" smtClean="0">
                <a:latin typeface="Arial" pitchFamily="34" charset="0"/>
                <a:cs typeface="Arial" pitchFamily="34" charset="0"/>
              </a:rPr>
              <a:t> </a:t>
            </a:r>
            <a:r>
              <a:rPr lang="en-US" sz="3800" dirty="0" smtClean="0">
                <a:latin typeface="Arial" pitchFamily="34" charset="0"/>
                <a:cs typeface="Arial" pitchFamily="34" charset="0"/>
              </a:rPr>
              <a:t>Cellular aging has been a highly biologically debated topic for decades. It has been suggested that the evolution of prokaryotes and eukaryotes is the cause for the initiation of aging in asymmetric dividing cells. Earlier research studies have shown that the yeast </a:t>
            </a:r>
            <a:r>
              <a:rPr lang="en-US" sz="3800" i="1" dirty="0" err="1" smtClean="0">
                <a:latin typeface="Arial" pitchFamily="34" charset="0"/>
                <a:cs typeface="Arial" pitchFamily="34" charset="0"/>
              </a:rPr>
              <a:t>Saccharomyces</a:t>
            </a:r>
            <a:r>
              <a:rPr lang="en-US" sz="3800" i="1" dirty="0" smtClean="0">
                <a:latin typeface="Arial" pitchFamily="34" charset="0"/>
                <a:cs typeface="Arial" pitchFamily="34" charset="0"/>
              </a:rPr>
              <a:t> </a:t>
            </a:r>
            <a:r>
              <a:rPr lang="en-US" sz="3800" i="1" dirty="0" err="1" smtClean="0">
                <a:latin typeface="Arial" pitchFamily="34" charset="0"/>
                <a:cs typeface="Arial" pitchFamily="34" charset="0"/>
              </a:rPr>
              <a:t>cerevisiae</a:t>
            </a:r>
            <a:r>
              <a:rPr lang="en-US" sz="3800" dirty="0" smtClean="0">
                <a:latin typeface="Arial" pitchFamily="34" charset="0"/>
                <a:cs typeface="Arial" pitchFamily="34" charset="0"/>
              </a:rPr>
              <a:t> is the best model to use when testing cellular aging. Yeast aging can be measured in two ways: </a:t>
            </a:r>
            <a:r>
              <a:rPr lang="en-US" sz="3800" dirty="0" err="1" smtClean="0">
                <a:latin typeface="Arial" pitchFamily="34" charset="0"/>
                <a:cs typeface="Arial" pitchFamily="34" charset="0"/>
              </a:rPr>
              <a:t>replicative</a:t>
            </a:r>
            <a:r>
              <a:rPr lang="en-US" sz="3800" dirty="0" smtClean="0">
                <a:latin typeface="Arial" pitchFamily="34" charset="0"/>
                <a:cs typeface="Arial" pitchFamily="34" charset="0"/>
              </a:rPr>
              <a:t> life span (RLS) and chronological life span (CLS)(Qin, 2010). Previous research conducted by Dr. Hong Qin has provided the evidence that phenotypic capacitors influence network robustness suggesting that protein network robustness is a contributing factor for cellular aging. Robustness is the ability of a cell to maintain homeostasis throughout environmental changes and mutations, such as temperature, time, and cellular damage.</a:t>
            </a:r>
          </a:p>
          <a:p>
            <a:pPr marL="1040122" indent="-1040122" defTabSz="4074904">
              <a:spcBef>
                <a:spcPct val="20000"/>
              </a:spcBef>
            </a:pPr>
            <a:endParaRPr lang="en-US" sz="3900" b="1" dirty="0" smtClean="0">
              <a:solidFill>
                <a:srgbClr val="0000FF"/>
              </a:solidFill>
              <a:latin typeface="Arial" pitchFamily="34" charset="0"/>
              <a:cs typeface="Arial" pitchFamily="34" charset="0"/>
            </a:endParaRPr>
          </a:p>
          <a:p>
            <a:pPr marL="1040122" indent="-1040122" defTabSz="4074904">
              <a:spcBef>
                <a:spcPct val="20000"/>
              </a:spcBef>
            </a:pPr>
            <a:r>
              <a:rPr lang="en-US" sz="3900" b="1" dirty="0" smtClean="0">
                <a:solidFill>
                  <a:srgbClr val="0000FF"/>
                </a:solidFill>
                <a:latin typeface="Arial" pitchFamily="34" charset="0"/>
                <a:cs typeface="Arial" pitchFamily="34" charset="0"/>
              </a:rPr>
              <a:t>	</a:t>
            </a:r>
            <a:endParaRPr lang="en-US" sz="5300" b="1" dirty="0" smtClean="0">
              <a:solidFill>
                <a:srgbClr val="0000FF"/>
              </a:solidFill>
            </a:endParaRPr>
          </a:p>
          <a:p>
            <a:pPr marL="1040122" indent="-1040122" defTabSz="4074904">
              <a:spcBef>
                <a:spcPct val="20000"/>
              </a:spcBef>
            </a:pPr>
            <a:r>
              <a:rPr lang="en-US" sz="4500" dirty="0" smtClean="0">
                <a:latin typeface="Arial" pitchFamily="34" charset="0"/>
                <a:cs typeface="Arial" pitchFamily="34" charset="0"/>
              </a:rPr>
              <a:t>	</a:t>
            </a:r>
          </a:p>
          <a:p>
            <a:pPr marL="1040122" indent="-1040122" defTabSz="4074904">
              <a:lnSpc>
                <a:spcPct val="80000"/>
              </a:lnSpc>
              <a:spcBef>
                <a:spcPct val="20000"/>
              </a:spcBef>
            </a:pPr>
            <a:endParaRPr lang="en-US" sz="4500" dirty="0" smtClean="0">
              <a:solidFill>
                <a:srgbClr val="0070C0"/>
              </a:solidFill>
              <a:latin typeface="Arial" pitchFamily="34" charset="0"/>
              <a:cs typeface="Arial" pitchFamily="34" charset="0"/>
            </a:endParaRPr>
          </a:p>
          <a:p>
            <a:pPr marL="1040122" indent="-1040122" defTabSz="4074904">
              <a:lnSpc>
                <a:spcPct val="80000"/>
              </a:lnSpc>
              <a:spcBef>
                <a:spcPct val="20000"/>
              </a:spcBef>
            </a:pPr>
            <a:endParaRPr lang="en-US" sz="4500" dirty="0" smtClean="0">
              <a:solidFill>
                <a:srgbClr val="0070C0"/>
              </a:solidFill>
              <a:latin typeface="Arial" pitchFamily="34" charset="0"/>
              <a:cs typeface="Arial" pitchFamily="34" charset="0"/>
            </a:endParaRPr>
          </a:p>
          <a:p>
            <a:pPr marL="1527341" indent="-1527341" defTabSz="4074904">
              <a:lnSpc>
                <a:spcPct val="80000"/>
              </a:lnSpc>
              <a:spcBef>
                <a:spcPct val="20000"/>
              </a:spcBef>
            </a:pPr>
            <a:endParaRPr lang="en-US" sz="4500" b="1" dirty="0">
              <a:solidFill>
                <a:srgbClr val="0070C0"/>
              </a:solidFill>
            </a:endParaRPr>
          </a:p>
          <a:p>
            <a:pPr marL="1527341" indent="-1527341" defTabSz="4074904">
              <a:lnSpc>
                <a:spcPct val="80000"/>
              </a:lnSpc>
              <a:spcBef>
                <a:spcPct val="20000"/>
              </a:spcBef>
            </a:pPr>
            <a:r>
              <a:rPr lang="en-US" sz="4500" b="1" dirty="0"/>
              <a:t> </a:t>
            </a:r>
            <a:r>
              <a:rPr lang="en-US" sz="4500" b="1" dirty="0" smtClean="0"/>
              <a:t>       </a:t>
            </a:r>
            <a:endParaRPr lang="en-US" sz="4500" dirty="0">
              <a:solidFill>
                <a:srgbClr val="0033CC"/>
              </a:solidFill>
            </a:endParaRPr>
          </a:p>
          <a:p>
            <a:pPr marL="1040122" indent="-1040122" defTabSz="4074904">
              <a:lnSpc>
                <a:spcPct val="80000"/>
              </a:lnSpc>
              <a:spcBef>
                <a:spcPct val="20000"/>
              </a:spcBef>
            </a:pPr>
            <a:r>
              <a:rPr lang="en-US" sz="4500" dirty="0"/>
              <a:t>	</a:t>
            </a:r>
            <a:endParaRPr lang="en-US" sz="4500" dirty="0">
              <a:latin typeface="Arial" pitchFamily="34" charset="0"/>
              <a:cs typeface="Arial" pitchFamily="34" charset="0"/>
            </a:endParaRPr>
          </a:p>
          <a:p>
            <a:pPr marL="1527341" indent="-1527341" defTabSz="4074904">
              <a:lnSpc>
                <a:spcPct val="80000"/>
              </a:lnSpc>
              <a:spcBef>
                <a:spcPct val="20000"/>
              </a:spcBef>
            </a:pPr>
            <a:endParaRPr lang="en-US" sz="4500" dirty="0"/>
          </a:p>
        </p:txBody>
      </p:sp>
      <p:sp>
        <p:nvSpPr>
          <p:cNvPr id="2054" name="Rectangle 18"/>
          <p:cNvSpPr>
            <a:spLocks noChangeArrowheads="1"/>
          </p:cNvSpPr>
          <p:nvPr/>
        </p:nvSpPr>
        <p:spPr bwMode="auto">
          <a:xfrm>
            <a:off x="6720840" y="23774400"/>
            <a:ext cx="24323040" cy="8412480"/>
          </a:xfrm>
          <a:prstGeom prst="rect">
            <a:avLst/>
          </a:prstGeom>
          <a:noFill/>
          <a:ln w="9525">
            <a:noFill/>
            <a:miter lim="800000"/>
            <a:headEnd/>
            <a:tailEnd/>
          </a:ln>
        </p:spPr>
        <p:txBody>
          <a:bodyPr lIns="407468" tIns="203734" rIns="407468" bIns="203734"/>
          <a:lstStyle/>
          <a:p>
            <a:pPr marL="2377524" indent="-2377524" defTabSz="4074904">
              <a:spcBef>
                <a:spcPct val="20000"/>
              </a:spcBef>
            </a:pPr>
            <a:r>
              <a:rPr lang="en-US" sz="4000" b="1" dirty="0"/>
              <a:t>	</a:t>
            </a:r>
            <a:endParaRPr lang="en-US" sz="4000" b="1" dirty="0" smtClean="0"/>
          </a:p>
          <a:p>
            <a:pPr marL="1040122" indent="-1040122" defTabSz="4074904">
              <a:spcBef>
                <a:spcPct val="20000"/>
              </a:spcBef>
            </a:pPr>
            <a:r>
              <a:rPr lang="en-US" sz="4000" b="1" dirty="0" smtClean="0">
                <a:solidFill>
                  <a:srgbClr val="0033CC"/>
                </a:solidFill>
              </a:rPr>
              <a:t>          </a:t>
            </a:r>
            <a:endParaRPr lang="en-US" sz="3600" b="1" dirty="0"/>
          </a:p>
        </p:txBody>
      </p:sp>
      <p:sp>
        <p:nvSpPr>
          <p:cNvPr id="2055" name="Text Box 20"/>
          <p:cNvSpPr txBox="1">
            <a:spLocks noChangeArrowheads="1"/>
          </p:cNvSpPr>
          <p:nvPr/>
        </p:nvSpPr>
        <p:spPr bwMode="auto">
          <a:xfrm>
            <a:off x="8915400" y="4754880"/>
            <a:ext cx="21487778" cy="1365555"/>
          </a:xfrm>
          <a:prstGeom prst="rect">
            <a:avLst/>
          </a:prstGeom>
          <a:noFill/>
          <a:ln w="9525">
            <a:noFill/>
            <a:miter lim="800000"/>
            <a:headEnd/>
            <a:tailEnd/>
          </a:ln>
        </p:spPr>
        <p:txBody>
          <a:bodyPr wrap="square" lIns="407468" tIns="203734" rIns="407468" bIns="203734">
            <a:spAutoFit/>
          </a:bodyPr>
          <a:lstStyle/>
          <a:p>
            <a:pPr defTabSz="4074904">
              <a:spcBef>
                <a:spcPct val="50000"/>
              </a:spcBef>
            </a:pPr>
            <a:r>
              <a:rPr lang="en-US" sz="6200" b="1" dirty="0">
                <a:solidFill>
                  <a:srgbClr val="0033CC"/>
                </a:solidFill>
              </a:rPr>
              <a:t>RESULTS:</a:t>
            </a:r>
          </a:p>
        </p:txBody>
      </p:sp>
      <p:sp>
        <p:nvSpPr>
          <p:cNvPr id="2057" name="Text Box 28"/>
          <p:cNvSpPr txBox="1">
            <a:spLocks noChangeArrowheads="1"/>
          </p:cNvSpPr>
          <p:nvPr/>
        </p:nvSpPr>
        <p:spPr bwMode="auto">
          <a:xfrm>
            <a:off x="29489400" y="4869180"/>
            <a:ext cx="8915400" cy="31266048"/>
          </a:xfrm>
          <a:prstGeom prst="rect">
            <a:avLst/>
          </a:prstGeom>
          <a:noFill/>
          <a:ln w="9525">
            <a:noFill/>
            <a:miter lim="800000"/>
            <a:headEnd/>
            <a:tailEnd/>
          </a:ln>
        </p:spPr>
        <p:txBody>
          <a:bodyPr wrap="square" lIns="407468" tIns="203734" rIns="407468" bIns="203734">
            <a:spAutoFit/>
          </a:bodyPr>
          <a:lstStyle/>
          <a:p>
            <a:pPr defTabSz="4074904"/>
            <a:r>
              <a:rPr lang="en-US" sz="5300" b="1" dirty="0" smtClean="0">
                <a:solidFill>
                  <a:srgbClr val="0033CC"/>
                </a:solidFill>
              </a:rPr>
              <a:t>SUMMARY:</a:t>
            </a:r>
            <a:endParaRPr lang="en-US" sz="5000" b="1" dirty="0" smtClean="0">
              <a:solidFill>
                <a:srgbClr val="0033CC"/>
              </a:solidFill>
            </a:endParaRPr>
          </a:p>
          <a:p>
            <a:pPr defTabSz="4074904"/>
            <a:endParaRPr lang="en-US" sz="5300" b="1" dirty="0" smtClean="0">
              <a:solidFill>
                <a:srgbClr val="0033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r>
              <a:rPr lang="en-US" sz="2700" b="1" dirty="0" smtClean="0">
                <a:latin typeface="Arial" pitchFamily="34" charset="0"/>
                <a:cs typeface="Arial" pitchFamily="34" charset="0"/>
              </a:rPr>
              <a:t>Figure 5: Our results revealed that the correct hypotheses were  hypotheses 1, 2 and 3. </a:t>
            </a:r>
          </a:p>
          <a:p>
            <a:pPr defTabSz="4074904"/>
            <a:endParaRPr lang="en-US" sz="5300" b="1" dirty="0" smtClean="0">
              <a:solidFill>
                <a:srgbClr val="0033CC"/>
              </a:solidFill>
            </a:endParaRPr>
          </a:p>
          <a:p>
            <a:pPr defTabSz="4074904"/>
            <a:r>
              <a:rPr lang="en-US" sz="5300" b="1" dirty="0" smtClean="0">
                <a:solidFill>
                  <a:srgbClr val="0033CC"/>
                </a:solidFill>
              </a:rPr>
              <a:t>CONCLUSION:</a:t>
            </a:r>
          </a:p>
          <a:p>
            <a:pPr defTabSz="4074904"/>
            <a:endParaRPr lang="en-US" sz="3800" b="1" dirty="0" smtClean="0">
              <a:solidFill>
                <a:srgbClr val="0066CC"/>
              </a:solidFill>
            </a:endParaRPr>
          </a:p>
          <a:p>
            <a:pPr defTabSz="4074904"/>
            <a:r>
              <a:rPr lang="en-US" sz="3800" dirty="0" smtClean="0">
                <a:latin typeface="Arial" pitchFamily="34" charset="0"/>
                <a:cs typeface="Arial" pitchFamily="34" charset="0"/>
              </a:rPr>
              <a:t>Based on our results, we were able to conclude that:</a:t>
            </a:r>
          </a:p>
          <a:p>
            <a:pPr defTabSz="4074904"/>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The number of protein interactions is directly related to evolutionary distance which is directly related to fitness,</a:t>
            </a:r>
          </a:p>
          <a:p>
            <a:pPr marL="742950" indent="-742950" defTabSz="4074904">
              <a:buFont typeface="+mj-lt"/>
              <a:buAutoNum type="arabicPeriod"/>
            </a:pPr>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fitness is directly related to </a:t>
            </a:r>
            <a:r>
              <a:rPr lang="en-US" sz="3800" dirty="0" err="1" smtClean="0">
                <a:latin typeface="Arial" pitchFamily="34" charset="0"/>
                <a:cs typeface="Arial" pitchFamily="34" charset="0"/>
              </a:rPr>
              <a:t>Replicative</a:t>
            </a:r>
            <a:r>
              <a:rPr lang="en-US" sz="3800" dirty="0" smtClean="0">
                <a:latin typeface="Arial" pitchFamily="34" charset="0"/>
                <a:cs typeface="Arial" pitchFamily="34" charset="0"/>
              </a:rPr>
              <a:t> Lifespan and</a:t>
            </a:r>
          </a:p>
          <a:p>
            <a:pPr marL="742950" indent="-742950" defTabSz="4074904">
              <a:buFont typeface="+mj-lt"/>
              <a:buAutoNum type="arabicPeriod"/>
            </a:pPr>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 the robustness of fitness and morphological plasticity directly affect the </a:t>
            </a:r>
            <a:r>
              <a:rPr lang="en-US" sz="3800" dirty="0" err="1" smtClean="0">
                <a:latin typeface="Arial" pitchFamily="34" charset="0"/>
                <a:cs typeface="Arial" pitchFamily="34" charset="0"/>
              </a:rPr>
              <a:t>Replicative</a:t>
            </a:r>
            <a:r>
              <a:rPr lang="en-US" sz="3800" dirty="0" smtClean="0">
                <a:latin typeface="Arial" pitchFamily="34" charset="0"/>
                <a:cs typeface="Arial" pitchFamily="34" charset="0"/>
              </a:rPr>
              <a:t> Lifespan </a:t>
            </a:r>
          </a:p>
          <a:p>
            <a:pPr marL="742950" indent="-742950" defTabSz="4074904">
              <a:buFont typeface="+mj-lt"/>
              <a:buAutoNum type="arabicPeriod"/>
            </a:pPr>
            <a:endParaRPr lang="en-US" sz="3800" dirty="0" smtClean="0">
              <a:latin typeface="Arial" pitchFamily="34" charset="0"/>
              <a:cs typeface="Arial" pitchFamily="34" charset="0"/>
            </a:endParaRPr>
          </a:p>
          <a:p>
            <a:pPr marL="742950" indent="-742950" defTabSz="4074904"/>
            <a:r>
              <a:rPr lang="en-US" sz="3800" dirty="0" smtClean="0">
                <a:latin typeface="Arial" pitchFamily="34" charset="0"/>
                <a:cs typeface="Arial" pitchFamily="34" charset="0"/>
              </a:rPr>
              <a:t>in S. </a:t>
            </a:r>
            <a:r>
              <a:rPr lang="en-US" sz="3800" dirty="0" err="1" smtClean="0">
                <a:latin typeface="Arial" pitchFamily="34" charset="0"/>
                <a:cs typeface="Arial" pitchFamily="34" charset="0"/>
              </a:rPr>
              <a:t>cerevisiae</a:t>
            </a:r>
            <a:r>
              <a:rPr lang="en-US" sz="3800" dirty="0" smtClean="0">
                <a:latin typeface="Arial" pitchFamily="34" charset="0"/>
                <a:cs typeface="Arial" pitchFamily="34" charset="0"/>
              </a:rPr>
              <a:t> proteins. </a:t>
            </a:r>
            <a:endParaRPr lang="en-US" sz="3800" b="1" dirty="0" smtClean="0">
              <a:solidFill>
                <a:srgbClr val="0066CC"/>
              </a:solidFill>
              <a:latin typeface="Arial" pitchFamily="34" charset="0"/>
              <a:cs typeface="Arial" pitchFamily="34" charset="0"/>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p:txBody>
      </p:sp>
      <p:sp>
        <p:nvSpPr>
          <p:cNvPr id="2058" name="Text Box 29"/>
          <p:cNvSpPr txBox="1">
            <a:spLocks noChangeArrowheads="1"/>
          </p:cNvSpPr>
          <p:nvPr/>
        </p:nvSpPr>
        <p:spPr bwMode="auto">
          <a:xfrm>
            <a:off x="29870400" y="25374600"/>
            <a:ext cx="7680960" cy="10352630"/>
          </a:xfrm>
          <a:prstGeom prst="rect">
            <a:avLst/>
          </a:prstGeom>
          <a:noFill/>
          <a:ln w="9525">
            <a:noFill/>
            <a:miter lim="800000"/>
            <a:headEnd/>
            <a:tailEnd/>
          </a:ln>
        </p:spPr>
        <p:txBody>
          <a:bodyPr wrap="square" lIns="407468" tIns="203734" rIns="407468" bIns="203734">
            <a:spAutoFit/>
          </a:bodyPr>
          <a:lstStyle/>
          <a:p>
            <a:pPr defTabSz="4074904"/>
            <a:r>
              <a:rPr lang="en-US" sz="4000" b="1" dirty="0" smtClean="0">
                <a:solidFill>
                  <a:srgbClr val="0000FF"/>
                </a:solidFill>
              </a:rPr>
              <a:t>ACKNOWLEDGEMENTS:</a:t>
            </a:r>
          </a:p>
          <a:p>
            <a:pPr defTabSz="4074904"/>
            <a:r>
              <a:rPr lang="en-US" sz="3000" dirty="0" smtClean="0"/>
              <a:t>We would like to thank NIH and Dr. Hong Qin.</a:t>
            </a:r>
          </a:p>
          <a:p>
            <a:pPr defTabSz="4074904"/>
            <a:endParaRPr lang="en-US" sz="4000" b="1" dirty="0" smtClean="0">
              <a:solidFill>
                <a:srgbClr val="0033CC"/>
              </a:solidFill>
            </a:endParaRPr>
          </a:p>
          <a:p>
            <a:pPr defTabSz="4074904"/>
            <a:r>
              <a:rPr lang="en-US" sz="4000" b="1" dirty="0" smtClean="0">
                <a:solidFill>
                  <a:srgbClr val="0033CC"/>
                </a:solidFill>
              </a:rPr>
              <a:t>REFERENCES:</a:t>
            </a:r>
          </a:p>
          <a:p>
            <a:pPr defTabSz="4074904"/>
            <a:r>
              <a:rPr lang="en-US" sz="3600" dirty="0" smtClean="0"/>
              <a:t>Fraser, H.B., A.E. Hirsh, L.M. Steinmetz, C. </a:t>
            </a:r>
            <a:r>
              <a:rPr lang="en-US" sz="3600" dirty="0" err="1" smtClean="0"/>
              <a:t>Scharfeand</a:t>
            </a:r>
            <a:r>
              <a:rPr lang="en-US" sz="3600" dirty="0" smtClean="0"/>
              <a:t>  and M.W. Feldman.2002. </a:t>
            </a:r>
            <a:r>
              <a:rPr lang="en-US" sz="3600" i="1" dirty="0" smtClean="0"/>
              <a:t>Science Magazine, </a:t>
            </a:r>
            <a:r>
              <a:rPr lang="en-US" sz="3600" b="1" dirty="0" smtClean="0"/>
              <a:t>296</a:t>
            </a:r>
            <a:r>
              <a:rPr lang="en-US" sz="3600" i="1" dirty="0" smtClean="0"/>
              <a:t>:</a:t>
            </a:r>
            <a:r>
              <a:rPr lang="en-US" sz="3600" dirty="0" smtClean="0"/>
              <a:t>750-752.</a:t>
            </a:r>
          </a:p>
          <a:p>
            <a:pPr defTabSz="4074904"/>
            <a:r>
              <a:rPr lang="en-US" sz="3600" dirty="0" smtClean="0"/>
              <a:t>Fu, X., F. </a:t>
            </a:r>
            <a:r>
              <a:rPr lang="en-US" sz="3600" dirty="0" err="1" smtClean="0"/>
              <a:t>Meng</a:t>
            </a:r>
            <a:r>
              <a:rPr lang="en-US" sz="3600" dirty="0" smtClean="0"/>
              <a:t>, Y. </a:t>
            </a:r>
            <a:r>
              <a:rPr lang="en-US" sz="3600" dirty="0" err="1" smtClean="0"/>
              <a:t>Hu</a:t>
            </a:r>
            <a:r>
              <a:rPr lang="en-US" sz="3600" dirty="0" smtClean="0"/>
              <a:t>, and J. Zhou. 2008. </a:t>
            </a:r>
            <a:r>
              <a:rPr lang="en-US" sz="3600" i="1" dirty="0" smtClean="0"/>
              <a:t>Aging Cell</a:t>
            </a:r>
            <a:r>
              <a:rPr lang="en-US" sz="3600" dirty="0" smtClean="0"/>
              <a:t>,</a:t>
            </a:r>
            <a:r>
              <a:rPr lang="en-US" sz="3600" b="1" dirty="0" smtClean="0"/>
              <a:t> 7(5</a:t>
            </a:r>
            <a:r>
              <a:rPr lang="en-US" sz="3600" dirty="0" smtClean="0"/>
              <a:t>): 746-757.</a:t>
            </a:r>
          </a:p>
          <a:p>
            <a:pPr defTabSz="4074904"/>
            <a:endParaRPr lang="en-US" sz="3000" dirty="0"/>
          </a:p>
          <a:p>
            <a:pPr defTabSz="4074904"/>
            <a:endParaRPr lang="en-US" sz="4500" dirty="0" smtClean="0"/>
          </a:p>
          <a:p>
            <a:pPr defTabSz="4074904"/>
            <a:endParaRPr lang="en-US" sz="4000" dirty="0" smtClean="0">
              <a:solidFill>
                <a:srgbClr val="0033CC"/>
              </a:solidFill>
            </a:endParaRPr>
          </a:p>
          <a:p>
            <a:pPr defTabSz="4074904"/>
            <a:endParaRPr lang="en-US" sz="4500" dirty="0">
              <a:latin typeface="Arial" pitchFamily="34" charset="0"/>
              <a:cs typeface="Arial" pitchFamily="34" charset="0"/>
            </a:endParaRPr>
          </a:p>
          <a:p>
            <a:pPr defTabSz="4074904"/>
            <a:endParaRPr lang="en-US" sz="3600" dirty="0"/>
          </a:p>
          <a:p>
            <a:pPr defTabSz="4074904">
              <a:spcBef>
                <a:spcPct val="50000"/>
              </a:spcBef>
            </a:pPr>
            <a:endParaRPr lang="en-US" sz="3600" dirty="0"/>
          </a:p>
        </p:txBody>
      </p:sp>
      <p:pic>
        <p:nvPicPr>
          <p:cNvPr id="2087" name="Picture 26"/>
          <p:cNvPicPr>
            <a:picLocks noChangeAspect="1" noChangeArrowheads="1"/>
          </p:cNvPicPr>
          <p:nvPr/>
        </p:nvPicPr>
        <p:blipFill>
          <a:blip r:embed="rId3" cstate="print"/>
          <a:srcRect/>
          <a:stretch>
            <a:fillRect/>
          </a:stretch>
        </p:blipFill>
        <p:spPr bwMode="auto">
          <a:xfrm>
            <a:off x="1176895" y="480063"/>
            <a:ext cx="2246790" cy="3533299"/>
          </a:xfrm>
          <a:prstGeom prst="rect">
            <a:avLst/>
          </a:prstGeom>
          <a:noFill/>
          <a:ln w="9525">
            <a:noFill/>
            <a:miter lim="800000"/>
            <a:headEnd/>
            <a:tailEnd/>
          </a:ln>
        </p:spPr>
      </p:pic>
      <p:sp>
        <p:nvSpPr>
          <p:cNvPr id="2088" name="Text Box 28"/>
          <p:cNvSpPr txBox="1">
            <a:spLocks noChangeArrowheads="1"/>
          </p:cNvSpPr>
          <p:nvPr/>
        </p:nvSpPr>
        <p:spPr bwMode="auto">
          <a:xfrm>
            <a:off x="0" y="3840483"/>
            <a:ext cx="5284381" cy="1817371"/>
          </a:xfrm>
          <a:prstGeom prst="rect">
            <a:avLst/>
          </a:prstGeom>
          <a:noFill/>
          <a:ln w="9525">
            <a:noFill/>
            <a:miter lim="800000"/>
            <a:headEnd/>
            <a:tailEnd/>
          </a:ln>
        </p:spPr>
        <p:txBody>
          <a:bodyPr lIns="85915" tIns="42958" rIns="85915" bIns="42958"/>
          <a:lstStyle/>
          <a:p>
            <a:pPr>
              <a:spcAft>
                <a:spcPts val="940"/>
              </a:spcAft>
            </a:pPr>
            <a:r>
              <a:rPr lang="en-US" sz="4900" dirty="0">
                <a:solidFill>
                  <a:schemeClr val="bg1"/>
                </a:solidFill>
                <a:latin typeface="Calibri" pitchFamily="34" charset="0"/>
              </a:rPr>
              <a:t>Spelman College</a:t>
            </a:r>
            <a:endParaRPr lang="en-US" sz="4900" dirty="0">
              <a:solidFill>
                <a:schemeClr val="bg1"/>
              </a:solidFill>
              <a:latin typeface="Times New Roman" pitchFamily="18" charset="0"/>
            </a:endParaRPr>
          </a:p>
          <a:p>
            <a:endParaRPr lang="en-US" sz="5800" dirty="0"/>
          </a:p>
        </p:txBody>
      </p:sp>
      <p:sp>
        <p:nvSpPr>
          <p:cNvPr id="25" name="TextBox 24"/>
          <p:cNvSpPr txBox="1"/>
          <p:nvPr/>
        </p:nvSpPr>
        <p:spPr>
          <a:xfrm>
            <a:off x="10363200" y="5867400"/>
            <a:ext cx="9067800" cy="2489030"/>
          </a:xfrm>
          <a:prstGeom prst="rect">
            <a:avLst/>
          </a:prstGeom>
          <a:noFill/>
        </p:spPr>
        <p:txBody>
          <a:bodyPr wrap="square" lIns="407557" tIns="203779" rIns="407557" bIns="203779" rtlCol="0">
            <a:spAutoFit/>
          </a:bodyPr>
          <a:lstStyle/>
          <a:p>
            <a:r>
              <a:rPr lang="en-US" sz="2700" b="1" dirty="0" smtClean="0">
                <a:latin typeface="Arial" pitchFamily="34" charset="0"/>
                <a:cs typeface="Arial" pitchFamily="34" charset="0"/>
              </a:rPr>
              <a:t>Figure 1: The Alternative Hypothesis Model for the tested protein robust factors to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The hypotheses are as follows: (1) arrows a, b and e, (2) arrow d, (3) arrow e, (4) arrow f, (5) arrow g, and (6) arrows </a:t>
            </a:r>
            <a:r>
              <a:rPr lang="en-US" sz="2700" b="1" dirty="0" err="1" smtClean="0">
                <a:latin typeface="Arial" pitchFamily="34" charset="0"/>
                <a:cs typeface="Arial" pitchFamily="34" charset="0"/>
              </a:rPr>
              <a:t>a,b</a:t>
            </a:r>
            <a:r>
              <a:rPr lang="en-US" sz="2700" b="1" dirty="0" smtClean="0">
                <a:latin typeface="Arial" pitchFamily="34" charset="0"/>
                <a:cs typeface="Arial" pitchFamily="34" charset="0"/>
              </a:rPr>
              <a:t>, c, and d.</a:t>
            </a:r>
            <a:endParaRPr lang="en-US" sz="2700" b="1" dirty="0">
              <a:latin typeface="Arial" pitchFamily="34" charset="0"/>
              <a:cs typeface="Arial" pitchFamily="34" charset="0"/>
            </a:endParaRPr>
          </a:p>
        </p:txBody>
      </p:sp>
      <p:sp>
        <p:nvSpPr>
          <p:cNvPr id="5121" name="Text Box 1"/>
          <p:cNvSpPr txBox="1">
            <a:spLocks noChangeArrowheads="1"/>
          </p:cNvSpPr>
          <p:nvPr/>
        </p:nvSpPr>
        <p:spPr bwMode="auto">
          <a:xfrm>
            <a:off x="19888200" y="5791200"/>
            <a:ext cx="9601200" cy="1463040"/>
          </a:xfrm>
          <a:prstGeom prst="rect">
            <a:avLst/>
          </a:prstGeom>
          <a:solidFill>
            <a:srgbClr val="FFFFFF"/>
          </a:solidFill>
          <a:ln w="9525">
            <a:noFill/>
            <a:miter lim="800000"/>
            <a:headEnd/>
            <a:tailEnd/>
          </a:ln>
        </p:spPr>
        <p:txBody>
          <a:bodyPr vert="horz" wrap="square" lIns="407557" tIns="203779" rIns="407557" bIns="203779" numCol="1" anchor="t" anchorCtr="0" compatLnSpc="1">
            <a:prstTxWarp prst="textNoShape">
              <a:avLst/>
            </a:prstTxWarp>
          </a:bodyPr>
          <a:lstStyle/>
          <a:p>
            <a:pPr algn="ctr" fontAlgn="base">
              <a:spcBef>
                <a:spcPct val="0"/>
              </a:spcBef>
              <a:spcAft>
                <a:spcPts val="4457"/>
              </a:spcAft>
            </a:pPr>
            <a:r>
              <a:rPr lang="en-US" sz="2700" b="1" dirty="0" smtClean="0">
                <a:latin typeface="Arial" pitchFamily="34" charset="0"/>
                <a:cs typeface="Arial" pitchFamily="34" charset="0"/>
              </a:rPr>
              <a:t>Figure 2: Fitness is directly related to the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in the yeast S. </a:t>
            </a:r>
            <a:r>
              <a:rPr lang="en-US" sz="2700" b="1" dirty="0" err="1" smtClean="0">
                <a:latin typeface="Arial" pitchFamily="34" charset="0"/>
                <a:cs typeface="Arial" pitchFamily="34" charset="0"/>
              </a:rPr>
              <a:t>cerevisiae</a:t>
            </a:r>
            <a:r>
              <a:rPr lang="en-US" sz="2700" b="1" dirty="0" smtClean="0">
                <a:latin typeface="Arial" pitchFamily="34" charset="0"/>
                <a:cs typeface="Arial" pitchFamily="34" charset="0"/>
              </a:rPr>
              <a:t> (p&lt;0.01).</a:t>
            </a:r>
            <a:endParaRPr lang="en-US" sz="2700" dirty="0" smtClean="0">
              <a:latin typeface="Arial" pitchFamily="34" charset="0"/>
              <a:cs typeface="Arial" pitchFamily="34" charset="0"/>
            </a:endParaRPr>
          </a:p>
        </p:txBody>
      </p:sp>
      <p:sp>
        <p:nvSpPr>
          <p:cNvPr id="33" name="TextBox 32"/>
          <p:cNvSpPr txBox="1"/>
          <p:nvPr/>
        </p:nvSpPr>
        <p:spPr>
          <a:xfrm>
            <a:off x="10134600" y="16002000"/>
            <a:ext cx="8991600" cy="1658033"/>
          </a:xfrm>
          <a:prstGeom prst="rect">
            <a:avLst/>
          </a:prstGeom>
          <a:noFill/>
        </p:spPr>
        <p:txBody>
          <a:bodyPr wrap="square" lIns="407557" tIns="203779" rIns="407557" bIns="203779" rtlCol="0">
            <a:spAutoFit/>
          </a:bodyPr>
          <a:lstStyle/>
          <a:p>
            <a:r>
              <a:rPr lang="en-US" sz="2700" b="1" dirty="0" smtClean="0">
                <a:latin typeface="Arial" pitchFamily="34" charset="0"/>
                <a:cs typeface="Arial" pitchFamily="34" charset="0"/>
              </a:rPr>
              <a:t>Figure 3: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is negatively related to morphological plasticity robustness (p&lt;0.01).</a:t>
            </a:r>
            <a:endParaRPr lang="en-US" sz="2700" b="1" dirty="0">
              <a:latin typeface="Arial" pitchFamily="34" charset="0"/>
              <a:cs typeface="Arial" pitchFamily="34" charset="0"/>
            </a:endParaRPr>
          </a:p>
        </p:txBody>
      </p:sp>
      <p:pic>
        <p:nvPicPr>
          <p:cNvPr id="1027" name="Picture 3"/>
          <p:cNvPicPr>
            <a:picLocks noChangeAspect="1" noChangeArrowheads="1"/>
          </p:cNvPicPr>
          <p:nvPr/>
        </p:nvPicPr>
        <p:blipFill>
          <a:blip r:embed="rId4" cstate="print"/>
          <a:srcRect/>
          <a:stretch>
            <a:fillRect/>
          </a:stretch>
        </p:blipFill>
        <p:spPr bwMode="auto">
          <a:xfrm>
            <a:off x="10439400" y="16687800"/>
            <a:ext cx="8839200" cy="8915400"/>
          </a:xfrm>
          <a:prstGeom prst="rect">
            <a:avLst/>
          </a:prstGeom>
          <a:noFill/>
          <a:ln w="9525">
            <a:noFill/>
            <a:miter lim="800000"/>
            <a:headEnd/>
            <a:tailEnd/>
          </a:ln>
          <a:effectLst/>
        </p:spPr>
      </p:pic>
      <p:sp>
        <p:nvSpPr>
          <p:cNvPr id="24" name="TextBox 23"/>
          <p:cNvSpPr txBox="1"/>
          <p:nvPr/>
        </p:nvSpPr>
        <p:spPr>
          <a:xfrm>
            <a:off x="20650200" y="16002000"/>
            <a:ext cx="8153400" cy="923330"/>
          </a:xfrm>
          <a:prstGeom prst="rect">
            <a:avLst/>
          </a:prstGeom>
          <a:noFill/>
        </p:spPr>
        <p:txBody>
          <a:bodyPr wrap="square" rtlCol="0">
            <a:spAutoFit/>
          </a:bodyPr>
          <a:lstStyle/>
          <a:p>
            <a:r>
              <a:rPr lang="en-US" sz="2700" dirty="0" smtClean="0">
                <a:latin typeface="Arial" pitchFamily="34" charset="0"/>
                <a:cs typeface="Arial" pitchFamily="34" charset="0"/>
              </a:rPr>
              <a:t>Figure 4: Fitness is negatively related to fitness robustness (p&lt;0.01).</a:t>
            </a:r>
            <a:endParaRPr lang="en-US" sz="2700" dirty="0">
              <a:latin typeface="Arial" pitchFamily="34" charset="0"/>
              <a:cs typeface="Arial" pitchFamily="34" charset="0"/>
            </a:endParaRPr>
          </a:p>
        </p:txBody>
      </p:sp>
      <p:pic>
        <p:nvPicPr>
          <p:cNvPr id="1029" name="Picture 5"/>
          <p:cNvPicPr>
            <a:picLocks noChangeAspect="1" noChangeArrowheads="1"/>
          </p:cNvPicPr>
          <p:nvPr/>
        </p:nvPicPr>
        <p:blipFill>
          <a:blip r:embed="rId5" cstate="print"/>
          <a:srcRect/>
          <a:stretch>
            <a:fillRect/>
          </a:stretch>
        </p:blipFill>
        <p:spPr bwMode="auto">
          <a:xfrm>
            <a:off x="20269200" y="16687800"/>
            <a:ext cx="8991600" cy="8915400"/>
          </a:xfrm>
          <a:prstGeom prst="rect">
            <a:avLst/>
          </a:prstGeom>
          <a:noFill/>
          <a:ln w="9525">
            <a:noFill/>
            <a:miter lim="800000"/>
            <a:headEnd/>
            <a:tailEnd/>
          </a:ln>
          <a:effectLst/>
        </p:spPr>
      </p:pic>
      <p:sp>
        <p:nvSpPr>
          <p:cNvPr id="20" name="TextBox 19"/>
          <p:cNvSpPr txBox="1"/>
          <p:nvPr/>
        </p:nvSpPr>
        <p:spPr>
          <a:xfrm>
            <a:off x="9982200" y="25831800"/>
            <a:ext cx="19507200" cy="8017579"/>
          </a:xfrm>
          <a:prstGeom prst="rect">
            <a:avLst/>
          </a:prstGeom>
          <a:noFill/>
        </p:spPr>
        <p:txBody>
          <a:bodyPr wrap="square" rtlCol="0">
            <a:spAutoFit/>
          </a:bodyPr>
          <a:lstStyle/>
          <a:p>
            <a:r>
              <a:rPr lang="en-US" sz="5300" b="1" dirty="0" smtClean="0">
                <a:solidFill>
                  <a:srgbClr val="0000FF"/>
                </a:solidFill>
              </a:rPr>
              <a:t>MATERIALS &amp; METHODS: </a:t>
            </a:r>
          </a:p>
          <a:p>
            <a:pPr>
              <a:buFont typeface="Arial" pitchFamily="34" charset="0"/>
              <a:buChar char="•"/>
            </a:pPr>
            <a:r>
              <a:rPr lang="en-US" sz="3800" dirty="0" smtClean="0">
                <a:latin typeface="Arial" pitchFamily="34" charset="0"/>
                <a:cs typeface="Arial" pitchFamily="34" charset="0"/>
              </a:rPr>
              <a:t> Computational biology was used. </a:t>
            </a:r>
          </a:p>
          <a:p>
            <a:pPr>
              <a:buFont typeface="Arial" pitchFamily="34" charset="0"/>
              <a:buChar char="•"/>
            </a:pPr>
            <a:r>
              <a:rPr lang="en-US" sz="3800" dirty="0" smtClean="0">
                <a:latin typeface="Arial" pitchFamily="34" charset="0"/>
                <a:cs typeface="Arial" pitchFamily="34" charset="0"/>
              </a:rPr>
              <a:t> We performed a regression analysis to compare the protein robust factors to cellular </a:t>
            </a:r>
          </a:p>
          <a:p>
            <a:r>
              <a:rPr lang="en-US" sz="3800" dirty="0" smtClean="0">
                <a:latin typeface="Arial" pitchFamily="34" charset="0"/>
                <a:cs typeface="Arial" pitchFamily="34" charset="0"/>
              </a:rPr>
              <a:t>  aging. These results were each plotted for further analysis. </a:t>
            </a:r>
          </a:p>
          <a:p>
            <a:pPr>
              <a:buFont typeface="Arial" pitchFamily="34" charset="0"/>
              <a:buChar char="•"/>
            </a:pPr>
            <a:r>
              <a:rPr lang="en-US" sz="3800" dirty="0" smtClean="0">
                <a:latin typeface="Arial" pitchFamily="34" charset="0"/>
                <a:cs typeface="Arial" pitchFamily="34" charset="0"/>
              </a:rPr>
              <a:t> The p and Q values were obtained to determine which mutants were false positive.  </a:t>
            </a:r>
          </a:p>
          <a:p>
            <a:pPr>
              <a:buFont typeface="Arial" pitchFamily="34" charset="0"/>
              <a:buChar char="•"/>
            </a:pPr>
            <a:r>
              <a:rPr lang="en-US" sz="3800" dirty="0" smtClean="0">
                <a:latin typeface="Arial" pitchFamily="34" charset="0"/>
                <a:cs typeface="Arial" pitchFamily="34" charset="0"/>
              </a:rPr>
              <a:t> To calculate protein robustness, the standard deviation of the robust factors were    </a:t>
            </a:r>
          </a:p>
          <a:p>
            <a:r>
              <a:rPr lang="en-US" sz="3800" dirty="0" smtClean="0">
                <a:latin typeface="Arial" pitchFamily="34" charset="0"/>
                <a:cs typeface="Arial" pitchFamily="34" charset="0"/>
              </a:rPr>
              <a:t>  calculated. </a:t>
            </a:r>
          </a:p>
          <a:p>
            <a:pPr>
              <a:buFont typeface="Arial" pitchFamily="34" charset="0"/>
              <a:buChar char="•"/>
            </a:pPr>
            <a:r>
              <a:rPr lang="en-US" sz="3800" dirty="0" smtClean="0">
                <a:latin typeface="Arial" pitchFamily="34" charset="0"/>
                <a:cs typeface="Arial" pitchFamily="34" charset="0"/>
              </a:rPr>
              <a:t> All of the regression test and plots were conducted using the computer program R  </a:t>
            </a:r>
          </a:p>
          <a:p>
            <a:r>
              <a:rPr lang="en-US" sz="3800" dirty="0" smtClean="0">
                <a:latin typeface="Arial" pitchFamily="34" charset="0"/>
                <a:cs typeface="Arial" pitchFamily="34" charset="0"/>
              </a:rPr>
              <a:t>  2.10.1. </a:t>
            </a:r>
          </a:p>
          <a:p>
            <a:pPr>
              <a:buFont typeface="Arial" pitchFamily="34" charset="0"/>
              <a:buChar char="•"/>
            </a:pPr>
            <a:r>
              <a:rPr lang="en-US" sz="3800" dirty="0" smtClean="0">
                <a:latin typeface="Arial" pitchFamily="34" charset="0"/>
                <a:cs typeface="Arial" pitchFamily="34" charset="0"/>
              </a:rPr>
              <a:t> The p and R squared values were analyzed to determine the relationships.</a:t>
            </a:r>
          </a:p>
          <a:p>
            <a:endParaRPr lang="en-US" sz="3900" dirty="0" smtClean="0">
              <a:latin typeface="Arial" pitchFamily="34" charset="0"/>
              <a:cs typeface="Arial" pitchFamily="34" charset="0"/>
            </a:endParaRPr>
          </a:p>
          <a:p>
            <a:pPr marL="241300" indent="-241300"/>
            <a:r>
              <a:rPr lang="en-US" sz="3900" dirty="0" smtClean="0">
                <a:latin typeface="Arial" pitchFamily="34" charset="0"/>
                <a:cs typeface="Arial" pitchFamily="34" charset="0"/>
              </a:rPr>
              <a:t>	</a:t>
            </a:r>
            <a:r>
              <a:rPr lang="en-US" sz="7200" b="1" dirty="0" smtClean="0"/>
              <a:t>	</a:t>
            </a:r>
            <a:endParaRPr lang="en-US" dirty="0"/>
          </a:p>
        </p:txBody>
      </p:sp>
      <p:pic>
        <p:nvPicPr>
          <p:cNvPr id="21" name="Picture 20"/>
          <p:cNvPicPr/>
          <p:nvPr/>
        </p:nvPicPr>
        <p:blipFill>
          <a:blip r:embed="rId6" cstate="print"/>
          <a:srcRect/>
          <a:stretch>
            <a:fillRect/>
          </a:stretch>
        </p:blipFill>
        <p:spPr bwMode="auto">
          <a:xfrm>
            <a:off x="20345400" y="6934200"/>
            <a:ext cx="8839200" cy="7772400"/>
          </a:xfrm>
          <a:prstGeom prst="rect">
            <a:avLst/>
          </a:prstGeom>
          <a:noFill/>
          <a:ln w="9525">
            <a:noFill/>
            <a:miter lim="800000"/>
            <a:headEnd/>
            <a:tailEnd/>
          </a:ln>
        </p:spPr>
      </p:pic>
      <p:pic>
        <p:nvPicPr>
          <p:cNvPr id="26" name="Picture 25" descr="ah final.bmp"/>
          <p:cNvPicPr>
            <a:picLocks noChangeAspect="1"/>
          </p:cNvPicPr>
          <p:nvPr/>
        </p:nvPicPr>
        <p:blipFill>
          <a:blip r:embed="rId7" cstate="print"/>
          <a:stretch>
            <a:fillRect/>
          </a:stretch>
        </p:blipFill>
        <p:spPr>
          <a:xfrm>
            <a:off x="10439400" y="8763000"/>
            <a:ext cx="8839200" cy="6781800"/>
          </a:xfrm>
          <a:prstGeom prst="rect">
            <a:avLst/>
          </a:prstGeom>
        </p:spPr>
      </p:pic>
      <p:pic>
        <p:nvPicPr>
          <p:cNvPr id="28" name="Picture 27" descr="summary figure.bmp"/>
          <p:cNvPicPr>
            <a:picLocks noChangeAspect="1"/>
          </p:cNvPicPr>
          <p:nvPr/>
        </p:nvPicPr>
        <p:blipFill>
          <a:blip r:embed="rId8" cstate="print"/>
          <a:stretch>
            <a:fillRect/>
          </a:stretch>
        </p:blipFill>
        <p:spPr>
          <a:xfrm>
            <a:off x="29032200" y="6248400"/>
            <a:ext cx="8153400" cy="5638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0" y="5562600"/>
            <a:ext cx="24941544" cy="1323439"/>
          </a:xfrm>
          <a:prstGeom prst="rect">
            <a:avLst/>
          </a:prstGeom>
          <a:noFill/>
        </p:spPr>
        <p:txBody>
          <a:bodyPr wrap="none" rtlCol="0">
            <a:spAutoFit/>
          </a:bodyPr>
          <a:lstStyle/>
          <a:p>
            <a:r>
              <a:rPr lang="en-US" dirty="0" smtClean="0"/>
              <a:t>Shorten abstract, emphasize conclusions and main findings.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558</TotalTime>
  <Words>550</Words>
  <Application>Microsoft Office PowerPoint</Application>
  <PresentationFormat>Custom</PresentationFormat>
  <Paragraphs>124</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Charita Montgomery</dc:creator>
  <cp:lastModifiedBy>hqin</cp:lastModifiedBy>
  <cp:revision>23</cp:revision>
  <dcterms:created xsi:type="dcterms:W3CDTF">2010-04-08T04:17:32Z</dcterms:created>
  <dcterms:modified xsi:type="dcterms:W3CDTF">2011-05-25T15:48:02Z</dcterms:modified>
</cp:coreProperties>
</file>