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3"/>
  </p:notesMasterIdLst>
  <p:sldIdLst>
    <p:sldId id="256" r:id="rId2"/>
  </p:sldIdLst>
  <p:sldSz cx="38404800" cy="36576000"/>
  <p:notesSz cx="35756850" cy="3763645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4" autoAdjust="0"/>
  </p:normalViewPr>
  <p:slideViewPr>
    <p:cSldViewPr>
      <p:cViewPr>
        <p:scale>
          <a:sx n="50" d="100"/>
          <a:sy n="50" d="100"/>
        </p:scale>
        <p:origin x="-224" y="3040"/>
      </p:cViewPr>
      <p:guideLst>
        <p:guide orient="horz" pos="11520"/>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15493999" cy="18811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20253325" y="0"/>
            <a:ext cx="15495587" cy="18811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0467975" y="2822575"/>
            <a:ext cx="14820899" cy="141144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3575050" y="17876837"/>
            <a:ext cx="28606750" cy="16937036"/>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35747325"/>
            <a:ext cx="15493999" cy="1882775"/>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20253325" y="35747325"/>
            <a:ext cx="15495587" cy="1882775"/>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123383370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0467975" y="2822575"/>
            <a:ext cx="14820900" cy="141144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3575050" y="17876837"/>
            <a:ext cx="28606750" cy="16937036"/>
          </a:xfrm>
          <a:prstGeom prst="rect">
            <a:avLst/>
          </a:prstGeom>
          <a:noFill/>
          <a:ln>
            <a:noFill/>
          </a:ln>
        </p:spPr>
        <p:txBody>
          <a:bodyPr lIns="91425" tIns="45700" rIns="91425" bIns="45700" anchor="t" anchorCtr="0">
            <a:noAutofit/>
          </a:bodyPr>
          <a:lstStyle/>
          <a:p>
            <a:endParaRPr/>
          </a:p>
        </p:txBody>
      </p:sp>
      <p:sp>
        <p:nvSpPr>
          <p:cNvPr id="128" name="Shape 128"/>
          <p:cNvSpPr txBox="1">
            <a:spLocks noGrp="1"/>
          </p:cNvSpPr>
          <p:nvPr>
            <p:ph type="sldNum" idx="12"/>
          </p:nvPr>
        </p:nvSpPr>
        <p:spPr>
          <a:xfrm>
            <a:off x="20253325" y="35747325"/>
            <a:ext cx="15495587" cy="1882775"/>
          </a:xfrm>
          <a:prstGeom prst="rect">
            <a:avLst/>
          </a:prstGeom>
          <a:noFill/>
          <a:ln>
            <a:noFill/>
          </a:ln>
        </p:spPr>
        <p:txBody>
          <a:bodyPr lIns="91425" tIns="45700" rIns="91425" bIns="45700" anchor="b" anchorCtr="0">
            <a:noAutofit/>
          </a:bodyPr>
          <a:lstStyle/>
          <a:p>
            <a:pPr marL="0" marR="0" lvl="0" indent="0" algn="r" rtl="0">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2879725" y="11361738"/>
            <a:ext cx="32645350" cy="7840662"/>
          </a:xfrm>
          <a:prstGeom prst="rect">
            <a:avLst/>
          </a:prstGeom>
          <a:noFill/>
          <a:ln>
            <a:noFill/>
          </a:ln>
        </p:spPr>
        <p:txBody>
          <a:bodyPr lIns="91425" tIns="91425" rIns="91425" bIns="91425" anchor="ctr" anchorCtr="0"/>
          <a:lstStyle>
            <a:lvl1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1pPr>
            <a:lvl2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2pPr>
            <a:lvl3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3pPr>
            <a:lvl4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4pPr>
            <a:lvl5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5pPr>
            <a:lvl6pPr marL="4572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6pPr>
            <a:lvl7pPr marL="9144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7pPr>
            <a:lvl8pPr marL="13716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8pPr>
            <a:lvl9pPr marL="18288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16" name="Shape 16"/>
          <p:cNvSpPr txBox="1">
            <a:spLocks noGrp="1"/>
          </p:cNvSpPr>
          <p:nvPr>
            <p:ph type="subTitle" idx="1"/>
          </p:nvPr>
        </p:nvSpPr>
        <p:spPr>
          <a:xfrm>
            <a:off x="5761037" y="20726400"/>
            <a:ext cx="26882723" cy="9347200"/>
          </a:xfrm>
          <a:prstGeom prst="rect">
            <a:avLst/>
          </a:prstGeom>
          <a:noFill/>
          <a:ln>
            <a:noFill/>
          </a:ln>
        </p:spPr>
        <p:txBody>
          <a:bodyPr lIns="91425" tIns="91425" rIns="91425" bIns="91425" anchor="t" anchorCtr="0"/>
          <a:lstStyle>
            <a:lvl1pPr marL="0" marR="0" indent="0" algn="ctr" rtl="0">
              <a:spcBef>
                <a:spcPts val="3520"/>
              </a:spcBef>
              <a:spcAft>
                <a:spcPts val="0"/>
              </a:spcAft>
              <a:buClr>
                <a:schemeClr val="dk1"/>
              </a:buClr>
              <a:buFont typeface="Times New Roman"/>
              <a:buNone/>
              <a:defRPr sz="17600" b="0" i="0" u="none" strike="noStrike" cap="none" baseline="0">
                <a:solidFill>
                  <a:schemeClr val="dk1"/>
                </a:solidFill>
                <a:latin typeface="Times New Roman"/>
                <a:ea typeface="Times New Roman"/>
                <a:cs typeface="Times New Roman"/>
                <a:sym typeface="Times New Roman"/>
              </a:defRPr>
            </a:lvl1pPr>
            <a:lvl2pPr marL="457200" marR="0" indent="0" algn="ctr" rtl="0">
              <a:spcBef>
                <a:spcPts val="3080"/>
              </a:spcBef>
              <a:spcAft>
                <a:spcPts val="0"/>
              </a:spcAft>
              <a:buClr>
                <a:schemeClr val="dk1"/>
              </a:buClr>
              <a:buFont typeface="Times New Roman"/>
              <a:buNone/>
              <a:defRPr sz="15400" b="0" i="0" u="none" strike="noStrike" cap="none" baseline="0">
                <a:solidFill>
                  <a:schemeClr val="dk1"/>
                </a:solidFill>
                <a:latin typeface="Times New Roman"/>
                <a:ea typeface="Times New Roman"/>
                <a:cs typeface="Times New Roman"/>
                <a:sym typeface="Times New Roman"/>
              </a:defRPr>
            </a:lvl2pPr>
            <a:lvl3pPr marL="914400" marR="0" indent="0" algn="ctr" rtl="0">
              <a:spcBef>
                <a:spcPts val="2640"/>
              </a:spcBef>
              <a:spcAft>
                <a:spcPts val="0"/>
              </a:spcAft>
              <a:buClr>
                <a:schemeClr val="dk1"/>
              </a:buClr>
              <a:buFont typeface="Times New Roman"/>
              <a:buNone/>
              <a:defRPr sz="13200" b="0" i="0" u="none" strike="noStrike" cap="none" baseline="0">
                <a:solidFill>
                  <a:schemeClr val="dk1"/>
                </a:solidFill>
                <a:latin typeface="Times New Roman"/>
                <a:ea typeface="Times New Roman"/>
                <a:cs typeface="Times New Roman"/>
                <a:sym typeface="Times New Roman"/>
              </a:defRPr>
            </a:lvl3pPr>
            <a:lvl4pPr marL="13716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4pPr>
            <a:lvl5pPr marL="18288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5pPr>
            <a:lvl6pPr marL="22860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6pPr>
            <a:lvl7pPr marL="27432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7pPr>
            <a:lvl8pPr marL="32004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8pPr>
            <a:lvl9pPr marL="3657600" marR="0" indent="0" algn="ctr" rtl="0">
              <a:spcBef>
                <a:spcPts val="2200"/>
              </a:spcBef>
              <a:spcAft>
                <a:spcPts val="0"/>
              </a:spcAft>
              <a:buClr>
                <a:schemeClr val="dk1"/>
              </a:buClr>
              <a:buFont typeface="Times New Roman"/>
              <a:buNone/>
              <a:defRPr sz="110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7" name="Shape 17"/>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Tx" type="vertTx">
  <p:cSld name="vertTx">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73" name="Shape 73"/>
          <p:cNvSpPr txBox="1">
            <a:spLocks noGrp="1"/>
          </p:cNvSpPr>
          <p:nvPr>
            <p:ph type="body" idx="1"/>
          </p:nvPr>
        </p:nvSpPr>
        <p:spPr>
          <a:xfrm rot="5400000">
            <a:off x="8229599" y="5216524"/>
            <a:ext cx="21945599" cy="32645350"/>
          </a:xfrm>
          <a:prstGeom prst="rect">
            <a:avLst/>
          </a:prstGeom>
          <a:noFill/>
          <a:ln>
            <a:noFill/>
          </a:ln>
        </p:spPr>
        <p:txBody>
          <a:bodyPr lIns="91425" tIns="91425" rIns="91425" bIns="91425" anchor="t" anchorCtr="0"/>
          <a:lstStyle>
            <a:lvl1pPr marL="1881188" indent="-1211263" algn="l" rtl="0">
              <a:spcBef>
                <a:spcPts val="3520"/>
              </a:spcBef>
              <a:spcAft>
                <a:spcPts val="0"/>
              </a:spcAft>
              <a:buClr>
                <a:schemeClr val="dk1"/>
              </a:buClr>
              <a:buFont typeface="Arial"/>
              <a:buChar char="•"/>
              <a:defRPr sz="17600">
                <a:solidFill>
                  <a:schemeClr val="dk1"/>
                </a:solidFill>
                <a:latin typeface="Times New Roman"/>
                <a:ea typeface="Times New Roman"/>
                <a:cs typeface="Times New Roman"/>
                <a:sym typeface="Times New Roman"/>
              </a:defRPr>
            </a:lvl1pPr>
            <a:lvl2pPr marL="4075113" indent="-985837" algn="l" rtl="0">
              <a:spcBef>
                <a:spcPts val="3080"/>
              </a:spcBef>
              <a:spcAft>
                <a:spcPts val="0"/>
              </a:spcAft>
              <a:buClr>
                <a:schemeClr val="dk1"/>
              </a:buClr>
              <a:buFont typeface="Arial"/>
              <a:buChar char="•"/>
              <a:defRPr sz="15400">
                <a:solidFill>
                  <a:schemeClr val="dk1"/>
                </a:solidFill>
                <a:latin typeface="Times New Roman"/>
                <a:ea typeface="Times New Roman"/>
                <a:cs typeface="Times New Roman"/>
                <a:sym typeface="Times New Roman"/>
              </a:defRPr>
            </a:lvl2pPr>
            <a:lvl3pPr marL="6270625" indent="-752475" algn="l" rtl="0">
              <a:spcBef>
                <a:spcPts val="2640"/>
              </a:spcBef>
              <a:spcAft>
                <a:spcPts val="0"/>
              </a:spcAft>
              <a:buClr>
                <a:schemeClr val="dk1"/>
              </a:buClr>
              <a:buFont typeface="Arial"/>
              <a:buChar char="•"/>
              <a:defRPr sz="13200">
                <a:solidFill>
                  <a:schemeClr val="dk1"/>
                </a:solidFill>
                <a:latin typeface="Times New Roman"/>
                <a:ea typeface="Times New Roman"/>
                <a:cs typeface="Times New Roman"/>
                <a:sym typeface="Times New Roman"/>
              </a:defRPr>
            </a:lvl3pPr>
            <a:lvl4pPr marL="8778875" indent="-841375"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4pPr>
            <a:lvl5pPr marL="112855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5pPr>
            <a:lvl6pPr marL="117427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6pPr>
            <a:lvl7pPr marL="121999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7pPr>
            <a:lvl8pPr marL="126571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8pPr>
            <a:lvl9pPr marL="13114338" indent="-833437"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5" name="Shape 75"/>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6" name="Shape 76"/>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itleAndTx" type="vertTitleAndTx">
  <p:cSld name="vertTitleAndTx">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16814006" y="13800931"/>
            <a:ext cx="29260800" cy="8161336"/>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79" name="Shape 79"/>
          <p:cNvSpPr txBox="1">
            <a:spLocks noGrp="1"/>
          </p:cNvSpPr>
          <p:nvPr>
            <p:ph type="body" idx="1"/>
          </p:nvPr>
        </p:nvSpPr>
        <p:spPr>
          <a:xfrm rot="5400000">
            <a:off x="415131" y="5715793"/>
            <a:ext cx="29260800" cy="24331612"/>
          </a:xfrm>
          <a:prstGeom prst="rect">
            <a:avLst/>
          </a:prstGeom>
          <a:noFill/>
          <a:ln>
            <a:noFill/>
          </a:ln>
        </p:spPr>
        <p:txBody>
          <a:bodyPr lIns="91425" tIns="91425" rIns="91425" bIns="91425" anchor="t" anchorCtr="0"/>
          <a:lstStyle>
            <a:lvl1pPr marL="1881188" indent="-1211263" algn="l" rtl="0">
              <a:spcBef>
                <a:spcPts val="3520"/>
              </a:spcBef>
              <a:spcAft>
                <a:spcPts val="0"/>
              </a:spcAft>
              <a:buClr>
                <a:schemeClr val="dk1"/>
              </a:buClr>
              <a:buFont typeface="Arial"/>
              <a:buChar char="•"/>
              <a:defRPr sz="17600">
                <a:solidFill>
                  <a:schemeClr val="dk1"/>
                </a:solidFill>
                <a:latin typeface="Times New Roman"/>
                <a:ea typeface="Times New Roman"/>
                <a:cs typeface="Times New Roman"/>
                <a:sym typeface="Times New Roman"/>
              </a:defRPr>
            </a:lvl1pPr>
            <a:lvl2pPr marL="4075113" indent="-985837" algn="l" rtl="0">
              <a:spcBef>
                <a:spcPts val="3080"/>
              </a:spcBef>
              <a:spcAft>
                <a:spcPts val="0"/>
              </a:spcAft>
              <a:buClr>
                <a:schemeClr val="dk1"/>
              </a:buClr>
              <a:buFont typeface="Arial"/>
              <a:buChar char="•"/>
              <a:defRPr sz="15400">
                <a:solidFill>
                  <a:schemeClr val="dk1"/>
                </a:solidFill>
                <a:latin typeface="Times New Roman"/>
                <a:ea typeface="Times New Roman"/>
                <a:cs typeface="Times New Roman"/>
                <a:sym typeface="Times New Roman"/>
              </a:defRPr>
            </a:lvl2pPr>
            <a:lvl3pPr marL="6270625" indent="-752475" algn="l" rtl="0">
              <a:spcBef>
                <a:spcPts val="2640"/>
              </a:spcBef>
              <a:spcAft>
                <a:spcPts val="0"/>
              </a:spcAft>
              <a:buClr>
                <a:schemeClr val="dk1"/>
              </a:buClr>
              <a:buFont typeface="Arial"/>
              <a:buChar char="•"/>
              <a:defRPr sz="13200">
                <a:solidFill>
                  <a:schemeClr val="dk1"/>
                </a:solidFill>
                <a:latin typeface="Times New Roman"/>
                <a:ea typeface="Times New Roman"/>
                <a:cs typeface="Times New Roman"/>
                <a:sym typeface="Times New Roman"/>
              </a:defRPr>
            </a:lvl3pPr>
            <a:lvl4pPr marL="8778875" indent="-841375"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4pPr>
            <a:lvl5pPr marL="112855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5pPr>
            <a:lvl6pPr marL="117427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6pPr>
            <a:lvl7pPr marL="121999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7pPr>
            <a:lvl8pPr marL="126571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8pPr>
            <a:lvl9pPr marL="13114338" indent="-833437"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9pPr>
          </a:lstStyle>
          <a:p>
            <a:endParaRPr/>
          </a:p>
        </p:txBody>
      </p:sp>
      <p:sp>
        <p:nvSpPr>
          <p:cNvPr id="80" name="Shape 80"/>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22" name="Shape 22"/>
          <p:cNvSpPr txBox="1">
            <a:spLocks noGrp="1"/>
          </p:cNvSpPr>
          <p:nvPr>
            <p:ph type="body" idx="1"/>
          </p:nvPr>
        </p:nvSpPr>
        <p:spPr>
          <a:xfrm>
            <a:off x="2879725" y="10566400"/>
            <a:ext cx="32645350" cy="21945599"/>
          </a:xfrm>
          <a:prstGeom prst="rect">
            <a:avLst/>
          </a:prstGeom>
          <a:noFill/>
          <a:ln>
            <a:noFill/>
          </a:ln>
        </p:spPr>
        <p:txBody>
          <a:bodyPr lIns="91425" tIns="91425" rIns="91425" bIns="91425" anchor="t" anchorCtr="0"/>
          <a:lstStyle>
            <a:lvl1pPr marL="1881188" indent="-1211263" algn="l" rtl="0">
              <a:spcBef>
                <a:spcPts val="3520"/>
              </a:spcBef>
              <a:spcAft>
                <a:spcPts val="0"/>
              </a:spcAft>
              <a:buClr>
                <a:schemeClr val="dk1"/>
              </a:buClr>
              <a:buFont typeface="Arial"/>
              <a:buChar char="•"/>
              <a:defRPr sz="17600">
                <a:solidFill>
                  <a:schemeClr val="dk1"/>
                </a:solidFill>
                <a:latin typeface="Times New Roman"/>
                <a:ea typeface="Times New Roman"/>
                <a:cs typeface="Times New Roman"/>
                <a:sym typeface="Times New Roman"/>
              </a:defRPr>
            </a:lvl1pPr>
            <a:lvl2pPr marL="4075113" indent="-985837" algn="l" rtl="0">
              <a:spcBef>
                <a:spcPts val="3080"/>
              </a:spcBef>
              <a:spcAft>
                <a:spcPts val="0"/>
              </a:spcAft>
              <a:buClr>
                <a:schemeClr val="dk1"/>
              </a:buClr>
              <a:buFont typeface="Arial"/>
              <a:buChar char="•"/>
              <a:defRPr sz="15400">
                <a:solidFill>
                  <a:schemeClr val="dk1"/>
                </a:solidFill>
                <a:latin typeface="Times New Roman"/>
                <a:ea typeface="Times New Roman"/>
                <a:cs typeface="Times New Roman"/>
                <a:sym typeface="Times New Roman"/>
              </a:defRPr>
            </a:lvl2pPr>
            <a:lvl3pPr marL="6270625" indent="-752475" algn="l" rtl="0">
              <a:spcBef>
                <a:spcPts val="2640"/>
              </a:spcBef>
              <a:spcAft>
                <a:spcPts val="0"/>
              </a:spcAft>
              <a:buClr>
                <a:schemeClr val="dk1"/>
              </a:buClr>
              <a:buFont typeface="Arial"/>
              <a:buChar char="•"/>
              <a:defRPr sz="13200">
                <a:solidFill>
                  <a:schemeClr val="dk1"/>
                </a:solidFill>
                <a:latin typeface="Times New Roman"/>
                <a:ea typeface="Times New Roman"/>
                <a:cs typeface="Times New Roman"/>
                <a:sym typeface="Times New Roman"/>
              </a:defRPr>
            </a:lvl3pPr>
            <a:lvl4pPr marL="8778875" indent="-841375"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4pPr>
            <a:lvl5pPr marL="112855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5pPr>
            <a:lvl6pPr marL="117427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6pPr>
            <a:lvl7pPr marL="121999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7pPr>
            <a:lvl8pPr marL="12657138" indent="-833438"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8pPr>
            <a:lvl9pPr marL="13114338" indent="-833437" algn="l" rtl="0">
              <a:spcBef>
                <a:spcPts val="2200"/>
              </a:spcBef>
              <a:spcAft>
                <a:spcPts val="0"/>
              </a:spcAft>
              <a:buClr>
                <a:schemeClr val="dk1"/>
              </a:buClr>
              <a:buFont typeface="Arial"/>
              <a:buChar char="•"/>
              <a:defRPr sz="11000">
                <a:solidFill>
                  <a:schemeClr val="dk1"/>
                </a:solidFill>
                <a:latin typeface="Times New Roman"/>
                <a:ea typeface="Times New Roman"/>
                <a:cs typeface="Times New Roman"/>
                <a:sym typeface="Times New Roman"/>
              </a:defRPr>
            </a:lvl9pPr>
          </a:lstStyle>
          <a:p>
            <a:endParaRPr/>
          </a:p>
        </p:txBody>
      </p:sp>
      <p:sp>
        <p:nvSpPr>
          <p:cNvPr id="23" name="Shape 23"/>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33713" y="23502937"/>
            <a:ext cx="32643762" cy="72643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8" name="Shape 28"/>
          <p:cNvSpPr txBox="1">
            <a:spLocks noGrp="1"/>
          </p:cNvSpPr>
          <p:nvPr>
            <p:ph type="body" idx="1"/>
          </p:nvPr>
        </p:nvSpPr>
        <p:spPr>
          <a:xfrm>
            <a:off x="3033713" y="15501937"/>
            <a:ext cx="32643762" cy="8001000"/>
          </a:xfrm>
          <a:prstGeom prst="rect">
            <a:avLst/>
          </a:prstGeom>
          <a:noFill/>
          <a:ln>
            <a:noFill/>
          </a:ln>
        </p:spPr>
        <p:txBody>
          <a:bodyPr lIns="91425" tIns="91425" rIns="91425" bIns="91425" anchor="b" anchorCtr="0"/>
          <a:lstStyle>
            <a:lvl1pPr marL="0" indent="0" rtl="0">
              <a:buFont typeface="Times New Roman"/>
              <a:buNone/>
              <a:defRPr sz="2000"/>
            </a:lvl1pPr>
            <a:lvl2pPr marL="457200" indent="0" rtl="0">
              <a:buFont typeface="Times New Roman"/>
              <a:buNone/>
              <a:defRPr sz="1800"/>
            </a:lvl2pPr>
            <a:lvl3pPr marL="914400" indent="0" rtl="0">
              <a:buFont typeface="Times New Roman"/>
              <a:buNone/>
              <a:defRPr sz="1600"/>
            </a:lvl3pPr>
            <a:lvl4pPr marL="1371600" indent="0" rtl="0">
              <a:buFont typeface="Times New Roman"/>
              <a:buNone/>
              <a:defRPr sz="1400"/>
            </a:lvl4pPr>
            <a:lvl5pPr marL="1828800" indent="0" rtl="0">
              <a:buFont typeface="Times New Roman"/>
              <a:buNone/>
              <a:defRPr sz="1400"/>
            </a:lvl5pPr>
            <a:lvl6pPr marL="2286000" indent="0" rtl="0">
              <a:buFont typeface="Times New Roman"/>
              <a:buNone/>
              <a:defRPr sz="1400"/>
            </a:lvl6pPr>
            <a:lvl7pPr marL="2743200" indent="0" rtl="0">
              <a:buFont typeface="Times New Roman"/>
              <a:buNone/>
              <a:defRPr sz="1400"/>
            </a:lvl7pPr>
            <a:lvl8pPr marL="3200400" indent="0" rtl="0">
              <a:buFont typeface="Times New Roman"/>
              <a:buNone/>
              <a:defRPr sz="1400"/>
            </a:lvl8pPr>
            <a:lvl9pPr marL="3657600" indent="0" rtl="0">
              <a:buFont typeface="Times New Roman"/>
              <a:buNone/>
              <a:defRPr sz="1400"/>
            </a:lvl9pPr>
          </a:lstStyle>
          <a:p>
            <a:endParaRPr/>
          </a:p>
        </p:txBody>
      </p:sp>
      <p:sp>
        <p:nvSpPr>
          <p:cNvPr id="29" name="Shape 29"/>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34" name="Shape 34"/>
          <p:cNvSpPr txBox="1">
            <a:spLocks noGrp="1"/>
          </p:cNvSpPr>
          <p:nvPr>
            <p:ph type="body" idx="1"/>
          </p:nvPr>
        </p:nvSpPr>
        <p:spPr>
          <a:xfrm>
            <a:off x="2879725" y="10566400"/>
            <a:ext cx="16246474" cy="21945599"/>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5" name="Shape 35"/>
          <p:cNvSpPr txBox="1">
            <a:spLocks noGrp="1"/>
          </p:cNvSpPr>
          <p:nvPr>
            <p:ph type="body" idx="2"/>
          </p:nvPr>
        </p:nvSpPr>
        <p:spPr>
          <a:xfrm>
            <a:off x="19278600" y="10566400"/>
            <a:ext cx="16246474" cy="21945599"/>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6" name="Shape 36"/>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TxTwoObj" type="twoTxTwoObj">
  <p:cSld name="twoTxTwoObj">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920875" y="1465262"/>
            <a:ext cx="34563051" cy="6096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1" name="Shape 41"/>
          <p:cNvSpPr txBox="1">
            <a:spLocks noGrp="1"/>
          </p:cNvSpPr>
          <p:nvPr>
            <p:ph type="body" idx="1"/>
          </p:nvPr>
        </p:nvSpPr>
        <p:spPr>
          <a:xfrm>
            <a:off x="1920875" y="8186738"/>
            <a:ext cx="16968788" cy="3413124"/>
          </a:xfrm>
          <a:prstGeom prst="rect">
            <a:avLst/>
          </a:prstGeom>
          <a:noFill/>
          <a:ln>
            <a:noFill/>
          </a:ln>
        </p:spPr>
        <p:txBody>
          <a:bodyPr lIns="91425" tIns="91425" rIns="91425" bIns="91425" anchor="b" anchorCtr="0"/>
          <a:lstStyle>
            <a:lvl1pPr marL="0" indent="0" rtl="0">
              <a:buFont typeface="Times New Roman"/>
              <a:buNone/>
              <a:defRPr sz="2400" b="1"/>
            </a:lvl1pPr>
            <a:lvl2pPr marL="457200" indent="0" rtl="0">
              <a:buFont typeface="Times New Roman"/>
              <a:buNone/>
              <a:defRPr sz="2000" b="1"/>
            </a:lvl2pPr>
            <a:lvl3pPr marL="914400" indent="0" rtl="0">
              <a:buFont typeface="Times New Roman"/>
              <a:buNone/>
              <a:defRPr sz="1800" b="1"/>
            </a:lvl3pPr>
            <a:lvl4pPr marL="1371600" indent="0" rtl="0">
              <a:buFont typeface="Times New Roman"/>
              <a:buNone/>
              <a:defRPr sz="1600" b="1"/>
            </a:lvl4pPr>
            <a:lvl5pPr marL="1828800" indent="0" rtl="0">
              <a:buFont typeface="Times New Roman"/>
              <a:buNone/>
              <a:defRPr sz="1600" b="1"/>
            </a:lvl5pPr>
            <a:lvl6pPr marL="2286000" indent="0" rtl="0">
              <a:buFont typeface="Times New Roman"/>
              <a:buNone/>
              <a:defRPr sz="1600" b="1"/>
            </a:lvl6pPr>
            <a:lvl7pPr marL="2743200" indent="0" rtl="0">
              <a:buFont typeface="Times New Roman"/>
              <a:buNone/>
              <a:defRPr sz="1600" b="1"/>
            </a:lvl7pPr>
            <a:lvl8pPr marL="3200400" indent="0" rtl="0">
              <a:buFont typeface="Times New Roman"/>
              <a:buNone/>
              <a:defRPr sz="1600" b="1"/>
            </a:lvl8pPr>
            <a:lvl9pPr marL="3657600" indent="0" rtl="0">
              <a:buFont typeface="Times New Roman"/>
              <a:buNone/>
              <a:defRPr sz="1600" b="1"/>
            </a:lvl9pPr>
          </a:lstStyle>
          <a:p>
            <a:endParaRPr/>
          </a:p>
        </p:txBody>
      </p:sp>
      <p:sp>
        <p:nvSpPr>
          <p:cNvPr id="42" name="Shape 42"/>
          <p:cNvSpPr txBox="1">
            <a:spLocks noGrp="1"/>
          </p:cNvSpPr>
          <p:nvPr>
            <p:ph type="body" idx="2"/>
          </p:nvPr>
        </p:nvSpPr>
        <p:spPr>
          <a:xfrm>
            <a:off x="1920875" y="11599863"/>
            <a:ext cx="16968788" cy="21072475"/>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3" name="Shape 43"/>
          <p:cNvSpPr txBox="1">
            <a:spLocks noGrp="1"/>
          </p:cNvSpPr>
          <p:nvPr>
            <p:ph type="body" idx="3"/>
          </p:nvPr>
        </p:nvSpPr>
        <p:spPr>
          <a:xfrm>
            <a:off x="19508787" y="8186738"/>
            <a:ext cx="16975137" cy="3413124"/>
          </a:xfrm>
          <a:prstGeom prst="rect">
            <a:avLst/>
          </a:prstGeom>
          <a:noFill/>
          <a:ln>
            <a:noFill/>
          </a:ln>
        </p:spPr>
        <p:txBody>
          <a:bodyPr lIns="91425" tIns="91425" rIns="91425" bIns="91425" anchor="b" anchorCtr="0"/>
          <a:lstStyle>
            <a:lvl1pPr marL="0" indent="0" rtl="0">
              <a:buFont typeface="Times New Roman"/>
              <a:buNone/>
              <a:defRPr sz="2400" b="1"/>
            </a:lvl1pPr>
            <a:lvl2pPr marL="457200" indent="0" rtl="0">
              <a:buFont typeface="Times New Roman"/>
              <a:buNone/>
              <a:defRPr sz="2000" b="1"/>
            </a:lvl2pPr>
            <a:lvl3pPr marL="914400" indent="0" rtl="0">
              <a:buFont typeface="Times New Roman"/>
              <a:buNone/>
              <a:defRPr sz="1800" b="1"/>
            </a:lvl3pPr>
            <a:lvl4pPr marL="1371600" indent="0" rtl="0">
              <a:buFont typeface="Times New Roman"/>
              <a:buNone/>
              <a:defRPr sz="1600" b="1"/>
            </a:lvl4pPr>
            <a:lvl5pPr marL="1828800" indent="0" rtl="0">
              <a:buFont typeface="Times New Roman"/>
              <a:buNone/>
              <a:defRPr sz="1600" b="1"/>
            </a:lvl5pPr>
            <a:lvl6pPr marL="2286000" indent="0" rtl="0">
              <a:buFont typeface="Times New Roman"/>
              <a:buNone/>
              <a:defRPr sz="1600" b="1"/>
            </a:lvl6pPr>
            <a:lvl7pPr marL="2743200" indent="0" rtl="0">
              <a:buFont typeface="Times New Roman"/>
              <a:buNone/>
              <a:defRPr sz="1600" b="1"/>
            </a:lvl7pPr>
            <a:lvl8pPr marL="3200400" indent="0" rtl="0">
              <a:buFont typeface="Times New Roman"/>
              <a:buNone/>
              <a:defRPr sz="1600" b="1"/>
            </a:lvl8pPr>
            <a:lvl9pPr marL="3657600" indent="0" rtl="0">
              <a:buFont typeface="Times New Roman"/>
              <a:buNone/>
              <a:defRPr sz="1600" b="1"/>
            </a:lvl9pPr>
          </a:lstStyle>
          <a:p>
            <a:endParaRPr/>
          </a:p>
        </p:txBody>
      </p:sp>
      <p:sp>
        <p:nvSpPr>
          <p:cNvPr id="44" name="Shape 44"/>
          <p:cNvSpPr txBox="1">
            <a:spLocks noGrp="1"/>
          </p:cNvSpPr>
          <p:nvPr>
            <p:ph type="body" idx="4"/>
          </p:nvPr>
        </p:nvSpPr>
        <p:spPr>
          <a:xfrm>
            <a:off x="19508787" y="11599863"/>
            <a:ext cx="16975137" cy="21072475"/>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5" name="Shape 45"/>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46" name="Shape 46"/>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47" name="Shape 47"/>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algn="ctr" rtl="0">
              <a:spcBef>
                <a:spcPts val="0"/>
              </a:spcBef>
              <a:spcAft>
                <a:spcPts val="0"/>
              </a:spcAft>
              <a:defRPr sz="24100">
                <a:solidFill>
                  <a:schemeClr val="dk2"/>
                </a:solidFill>
                <a:latin typeface="Times New Roman"/>
                <a:ea typeface="Times New Roman"/>
                <a:cs typeface="Times New Roman"/>
                <a:sym typeface="Times New Roman"/>
              </a:defRPr>
            </a:lvl1pPr>
            <a:lvl2pPr algn="ctr" rtl="0">
              <a:spcBef>
                <a:spcPts val="0"/>
              </a:spcBef>
              <a:spcAft>
                <a:spcPts val="0"/>
              </a:spcAft>
              <a:defRPr sz="24100">
                <a:solidFill>
                  <a:schemeClr val="dk2"/>
                </a:solidFill>
                <a:latin typeface="Times New Roman"/>
                <a:ea typeface="Times New Roman"/>
                <a:cs typeface="Times New Roman"/>
                <a:sym typeface="Times New Roman"/>
              </a:defRPr>
            </a:lvl2pPr>
            <a:lvl3pPr algn="ctr" rtl="0">
              <a:spcBef>
                <a:spcPts val="0"/>
              </a:spcBef>
              <a:spcAft>
                <a:spcPts val="0"/>
              </a:spcAft>
              <a:defRPr sz="24100">
                <a:solidFill>
                  <a:schemeClr val="dk2"/>
                </a:solidFill>
                <a:latin typeface="Times New Roman"/>
                <a:ea typeface="Times New Roman"/>
                <a:cs typeface="Times New Roman"/>
                <a:sym typeface="Times New Roman"/>
              </a:defRPr>
            </a:lvl3pPr>
            <a:lvl4pPr algn="ctr" rtl="0">
              <a:spcBef>
                <a:spcPts val="0"/>
              </a:spcBef>
              <a:spcAft>
                <a:spcPts val="0"/>
              </a:spcAft>
              <a:defRPr sz="24100">
                <a:solidFill>
                  <a:schemeClr val="dk2"/>
                </a:solidFill>
                <a:latin typeface="Times New Roman"/>
                <a:ea typeface="Times New Roman"/>
                <a:cs typeface="Times New Roman"/>
                <a:sym typeface="Times New Roman"/>
              </a:defRPr>
            </a:lvl4pPr>
            <a:lvl5pPr algn="ctr" rtl="0">
              <a:spcBef>
                <a:spcPts val="0"/>
              </a:spcBef>
              <a:spcAft>
                <a:spcPts val="0"/>
              </a:spcAft>
              <a:defRPr sz="24100">
                <a:solidFill>
                  <a:schemeClr val="dk2"/>
                </a:solidFill>
                <a:latin typeface="Times New Roman"/>
                <a:ea typeface="Times New Roman"/>
                <a:cs typeface="Times New Roman"/>
                <a:sym typeface="Times New Roman"/>
              </a:defRPr>
            </a:lvl5pPr>
            <a:lvl6pPr marL="457200" algn="ctr" rtl="0">
              <a:spcBef>
                <a:spcPts val="0"/>
              </a:spcBef>
              <a:spcAft>
                <a:spcPts val="0"/>
              </a:spcAft>
              <a:defRPr sz="24100">
                <a:solidFill>
                  <a:schemeClr val="dk2"/>
                </a:solidFill>
                <a:latin typeface="Times New Roman"/>
                <a:ea typeface="Times New Roman"/>
                <a:cs typeface="Times New Roman"/>
                <a:sym typeface="Times New Roman"/>
              </a:defRPr>
            </a:lvl6pPr>
            <a:lvl7pPr marL="914400" algn="ctr" rtl="0">
              <a:spcBef>
                <a:spcPts val="0"/>
              </a:spcBef>
              <a:spcAft>
                <a:spcPts val="0"/>
              </a:spcAft>
              <a:defRPr sz="24100">
                <a:solidFill>
                  <a:schemeClr val="dk2"/>
                </a:solidFill>
                <a:latin typeface="Times New Roman"/>
                <a:ea typeface="Times New Roman"/>
                <a:cs typeface="Times New Roman"/>
                <a:sym typeface="Times New Roman"/>
              </a:defRPr>
            </a:lvl7pPr>
            <a:lvl8pPr marL="1371600" algn="ctr" rtl="0">
              <a:spcBef>
                <a:spcPts val="0"/>
              </a:spcBef>
              <a:spcAft>
                <a:spcPts val="0"/>
              </a:spcAft>
              <a:defRPr sz="24100">
                <a:solidFill>
                  <a:schemeClr val="dk2"/>
                </a:solidFill>
                <a:latin typeface="Times New Roman"/>
                <a:ea typeface="Times New Roman"/>
                <a:cs typeface="Times New Roman"/>
                <a:sym typeface="Times New Roman"/>
              </a:defRPr>
            </a:lvl8pPr>
            <a:lvl9pPr marL="1828800" algn="ctr" rtl="0">
              <a:spcBef>
                <a:spcPts val="0"/>
              </a:spcBef>
              <a:spcAft>
                <a:spcPts val="0"/>
              </a:spcAft>
              <a:defRPr sz="24100">
                <a:solidFill>
                  <a:schemeClr val="dk2"/>
                </a:solidFill>
                <a:latin typeface="Times New Roman"/>
                <a:ea typeface="Times New Roman"/>
                <a:cs typeface="Times New Roman"/>
                <a:sym typeface="Times New Roman"/>
              </a:defRPr>
            </a:lvl9pPr>
          </a:lstStyle>
          <a:p>
            <a:endParaRPr/>
          </a:p>
        </p:txBody>
      </p:sp>
      <p:sp>
        <p:nvSpPr>
          <p:cNvPr id="50" name="Shape 50"/>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5" name="Shape 55"/>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6" name="Shape 56"/>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Tx" type="objTx">
  <p:cSld name="objTx">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920875" y="1455737"/>
            <a:ext cx="12634912" cy="61976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9" name="Shape 59"/>
          <p:cNvSpPr txBox="1">
            <a:spLocks noGrp="1"/>
          </p:cNvSpPr>
          <p:nvPr>
            <p:ph type="body" idx="1"/>
          </p:nvPr>
        </p:nvSpPr>
        <p:spPr>
          <a:xfrm>
            <a:off x="15014575" y="1455737"/>
            <a:ext cx="21469349" cy="31216601"/>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60" name="Shape 60"/>
          <p:cNvSpPr txBox="1">
            <a:spLocks noGrp="1"/>
          </p:cNvSpPr>
          <p:nvPr>
            <p:ph type="body" idx="2"/>
          </p:nvPr>
        </p:nvSpPr>
        <p:spPr>
          <a:xfrm>
            <a:off x="1920875" y="7653338"/>
            <a:ext cx="12634912" cy="25018999"/>
          </a:xfrm>
          <a:prstGeom prst="rect">
            <a:avLst/>
          </a:prstGeom>
          <a:noFill/>
          <a:ln>
            <a:noFill/>
          </a:ln>
        </p:spPr>
        <p:txBody>
          <a:bodyPr lIns="91425" tIns="91425" rIns="91425" bIns="91425" anchor="t" anchorCtr="0"/>
          <a:lstStyle>
            <a:lvl1pPr marL="0" indent="0" rtl="0">
              <a:buFont typeface="Times New Roman"/>
              <a:buNone/>
              <a:defRPr sz="1400"/>
            </a:lvl1pPr>
            <a:lvl2pPr marL="457200" indent="0" rtl="0">
              <a:buFont typeface="Times New Roman"/>
              <a:buNone/>
              <a:defRPr sz="1200"/>
            </a:lvl2pPr>
            <a:lvl3pPr marL="914400" indent="0" rtl="0">
              <a:buFont typeface="Times New Roman"/>
              <a:buNone/>
              <a:defRPr sz="1000"/>
            </a:lvl3pPr>
            <a:lvl4pPr marL="1371600" indent="0" rtl="0">
              <a:buFont typeface="Times New Roman"/>
              <a:buNone/>
              <a:defRPr sz="900"/>
            </a:lvl4pPr>
            <a:lvl5pPr marL="1828800" indent="0" rtl="0">
              <a:buFont typeface="Times New Roman"/>
              <a:buNone/>
              <a:defRPr sz="900"/>
            </a:lvl5pPr>
            <a:lvl6pPr marL="2286000" indent="0" rtl="0">
              <a:buFont typeface="Times New Roman"/>
              <a:buNone/>
              <a:defRPr sz="900"/>
            </a:lvl6pPr>
            <a:lvl7pPr marL="2743200" indent="0" rtl="0">
              <a:buFont typeface="Times New Roman"/>
              <a:buNone/>
              <a:defRPr sz="900"/>
            </a:lvl7pPr>
            <a:lvl8pPr marL="3200400" indent="0" rtl="0">
              <a:buFont typeface="Times New Roman"/>
              <a:buNone/>
              <a:defRPr sz="900"/>
            </a:lvl8pPr>
            <a:lvl9pPr marL="3657600" indent="0" rtl="0">
              <a:buFont typeface="Times New Roman"/>
              <a:buNone/>
              <a:defRPr sz="900"/>
            </a:lvl9pPr>
          </a:lstStyle>
          <a:p>
            <a:endParaRPr/>
          </a:p>
        </p:txBody>
      </p:sp>
      <p:sp>
        <p:nvSpPr>
          <p:cNvPr id="61" name="Shape 61"/>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x" type="picTx">
  <p:cSld name="picTx">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7527925" y="25603200"/>
            <a:ext cx="23042562" cy="30225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6" name="Shape 66"/>
          <p:cNvSpPr>
            <a:spLocks noGrp="1"/>
          </p:cNvSpPr>
          <p:nvPr>
            <p:ph type="pic" idx="2"/>
          </p:nvPr>
        </p:nvSpPr>
        <p:spPr>
          <a:xfrm>
            <a:off x="7527925" y="3268663"/>
            <a:ext cx="23042562" cy="21945599"/>
          </a:xfrm>
          <a:prstGeom prst="rect">
            <a:avLst/>
          </a:prstGeom>
          <a:noFill/>
          <a:ln>
            <a:noFill/>
          </a:ln>
        </p:spPr>
        <p:txBody>
          <a:bodyPr lIns="91425" tIns="91425" rIns="91425" bIns="91425" anchor="t" anchorCtr="0"/>
          <a:lstStyle>
            <a:lvl1pPr marL="0" marR="0" indent="0" algn="l" rtl="0">
              <a:buClr>
                <a:schemeClr val="dk1"/>
              </a:buClr>
              <a:buFont typeface="Times New Roman"/>
              <a:buNone/>
              <a:defRPr sz="3200" b="0" i="0" u="none" strike="noStrike" cap="none" baseline="0">
                <a:solidFill>
                  <a:schemeClr val="dk1"/>
                </a:solidFill>
                <a:latin typeface="Times New Roman"/>
                <a:ea typeface="Times New Roman"/>
                <a:cs typeface="Times New Roman"/>
                <a:sym typeface="Times New Roman"/>
              </a:defRPr>
            </a:lvl1pPr>
            <a:lvl2pPr marL="457200" marR="0" indent="0" algn="l" rtl="0">
              <a:buClr>
                <a:schemeClr val="dk1"/>
              </a:buClr>
              <a:buFont typeface="Times New Roman"/>
              <a:buNone/>
              <a:defRPr sz="2800" b="0" i="0" u="none" strike="noStrike" cap="none" baseline="0">
                <a:solidFill>
                  <a:schemeClr val="dk1"/>
                </a:solidFill>
                <a:latin typeface="Times New Roman"/>
                <a:ea typeface="Times New Roman"/>
                <a:cs typeface="Times New Roman"/>
                <a:sym typeface="Times New Roman"/>
              </a:defRPr>
            </a:lvl2pPr>
            <a:lvl3pPr marL="914400" marR="0" indent="0" algn="l" rtl="0">
              <a:buClr>
                <a:schemeClr val="dk1"/>
              </a:buClr>
              <a:buFont typeface="Times New Roman"/>
              <a:buNone/>
              <a:defRPr sz="2400" b="0" i="0" u="none" strike="noStrike" cap="none" baseline="0">
                <a:solidFill>
                  <a:schemeClr val="dk1"/>
                </a:solidFill>
                <a:latin typeface="Times New Roman"/>
                <a:ea typeface="Times New Roman"/>
                <a:cs typeface="Times New Roman"/>
                <a:sym typeface="Times New Roman"/>
              </a:defRPr>
            </a:lvl3pPr>
            <a:lvl4pPr marL="13716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4pPr>
            <a:lvl5pPr marL="18288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5pPr>
            <a:lvl6pPr marL="22860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6pPr>
            <a:lvl7pPr marL="27432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7pPr>
            <a:lvl8pPr marL="32004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8pPr>
            <a:lvl9pPr marL="3657600" marR="0" indent="0" algn="l" rtl="0">
              <a:buClr>
                <a:schemeClr val="dk1"/>
              </a:buClr>
              <a:buFont typeface="Times New Roman"/>
              <a:buNone/>
              <a:defRPr sz="20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7" name="Shape 67"/>
          <p:cNvSpPr txBox="1">
            <a:spLocks noGrp="1"/>
          </p:cNvSpPr>
          <p:nvPr>
            <p:ph type="body" idx="1"/>
          </p:nvPr>
        </p:nvSpPr>
        <p:spPr>
          <a:xfrm>
            <a:off x="7527925" y="28625800"/>
            <a:ext cx="23042562" cy="4292600"/>
          </a:xfrm>
          <a:prstGeom prst="rect">
            <a:avLst/>
          </a:prstGeom>
          <a:noFill/>
          <a:ln>
            <a:noFill/>
          </a:ln>
        </p:spPr>
        <p:txBody>
          <a:bodyPr lIns="91425" tIns="91425" rIns="91425" bIns="91425" anchor="t" anchorCtr="0"/>
          <a:lstStyle>
            <a:lvl1pPr marL="0" indent="0" rtl="0">
              <a:buFont typeface="Times New Roman"/>
              <a:buNone/>
              <a:defRPr sz="1400"/>
            </a:lvl1pPr>
            <a:lvl2pPr marL="457200" indent="0" rtl="0">
              <a:buFont typeface="Times New Roman"/>
              <a:buNone/>
              <a:defRPr sz="1200"/>
            </a:lvl2pPr>
            <a:lvl3pPr marL="914400" indent="0" rtl="0">
              <a:buFont typeface="Times New Roman"/>
              <a:buNone/>
              <a:defRPr sz="1000"/>
            </a:lvl3pPr>
            <a:lvl4pPr marL="1371600" indent="0" rtl="0">
              <a:buFont typeface="Times New Roman"/>
              <a:buNone/>
              <a:defRPr sz="900"/>
            </a:lvl4pPr>
            <a:lvl5pPr marL="1828800" indent="0" rtl="0">
              <a:buFont typeface="Times New Roman"/>
              <a:buNone/>
              <a:defRPr sz="900"/>
            </a:lvl5pPr>
            <a:lvl6pPr marL="2286000" indent="0" rtl="0">
              <a:buFont typeface="Times New Roman"/>
              <a:buNone/>
              <a:defRPr sz="900"/>
            </a:lvl6pPr>
            <a:lvl7pPr marL="2743200" indent="0" rtl="0">
              <a:buFont typeface="Times New Roman"/>
              <a:buNone/>
              <a:defRPr sz="900"/>
            </a:lvl7pPr>
            <a:lvl8pPr marL="3200400" indent="0" rtl="0">
              <a:buFont typeface="Times New Roman"/>
              <a:buNone/>
              <a:defRPr sz="900"/>
            </a:lvl8pPr>
            <a:lvl9pPr marL="3657600" indent="0" rtl="0">
              <a:buFont typeface="Times New Roman"/>
              <a:buNone/>
              <a:defRPr sz="900"/>
            </a:lvl9pPr>
          </a:lstStyle>
          <a:p>
            <a:endParaRPr/>
          </a:p>
        </p:txBody>
      </p:sp>
      <p:sp>
        <p:nvSpPr>
          <p:cNvPr id="68" name="Shape 68"/>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69" name="Shape 69"/>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879725" y="3251200"/>
            <a:ext cx="32645350" cy="6096000"/>
          </a:xfrm>
          <a:prstGeom prst="rect">
            <a:avLst/>
          </a:prstGeom>
          <a:noFill/>
          <a:ln>
            <a:noFill/>
          </a:ln>
        </p:spPr>
        <p:txBody>
          <a:bodyPr lIns="91425" tIns="91425" rIns="91425" bIns="91425" anchor="ctr" anchorCtr="0"/>
          <a:lstStyle>
            <a:lvl1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1pPr>
            <a:lvl2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2pPr>
            <a:lvl3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3pPr>
            <a:lvl4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4pPr>
            <a:lvl5pPr marL="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5pPr>
            <a:lvl6pPr marL="4572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6pPr>
            <a:lvl7pPr marL="9144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7pPr>
            <a:lvl8pPr marL="13716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8pPr>
            <a:lvl9pPr marL="1828800" marR="0" indent="0" algn="ctr" rtl="0">
              <a:spcBef>
                <a:spcPts val="0"/>
              </a:spcBef>
              <a:spcAft>
                <a:spcPts val="0"/>
              </a:spcAft>
              <a:defRPr sz="24100" b="0" i="0" u="none" strike="noStrike" cap="none" baseline="0">
                <a:solidFill>
                  <a:schemeClr val="dk2"/>
                </a:solidFill>
                <a:latin typeface="Times New Roman"/>
                <a:ea typeface="Times New Roman"/>
                <a:cs typeface="Times New Roman"/>
                <a:sym typeface="Times New Roman"/>
              </a:defRPr>
            </a:lvl9pPr>
          </a:lstStyle>
          <a:p>
            <a:endParaRPr/>
          </a:p>
        </p:txBody>
      </p:sp>
      <p:sp>
        <p:nvSpPr>
          <p:cNvPr id="10" name="Shape 10"/>
          <p:cNvSpPr txBox="1">
            <a:spLocks noGrp="1"/>
          </p:cNvSpPr>
          <p:nvPr>
            <p:ph type="body" idx="1"/>
          </p:nvPr>
        </p:nvSpPr>
        <p:spPr>
          <a:xfrm>
            <a:off x="2879725" y="10566400"/>
            <a:ext cx="32645350" cy="21945599"/>
          </a:xfrm>
          <a:prstGeom prst="rect">
            <a:avLst/>
          </a:prstGeom>
          <a:noFill/>
          <a:ln>
            <a:noFill/>
          </a:ln>
        </p:spPr>
        <p:txBody>
          <a:bodyPr lIns="91425" tIns="91425" rIns="91425" bIns="91425" anchor="t" anchorCtr="0"/>
          <a:lstStyle>
            <a:lvl1pPr marL="1881188" marR="0" indent="-1211263" algn="l" rtl="0">
              <a:spcBef>
                <a:spcPts val="3520"/>
              </a:spcBef>
              <a:spcAft>
                <a:spcPts val="0"/>
              </a:spcAft>
              <a:buClr>
                <a:schemeClr val="dk1"/>
              </a:buClr>
              <a:buFont typeface="Arial"/>
              <a:buChar char="•"/>
              <a:defRPr sz="17600" b="0" i="0" u="none" strike="noStrike" cap="none" baseline="0">
                <a:solidFill>
                  <a:schemeClr val="dk1"/>
                </a:solidFill>
                <a:latin typeface="Times New Roman"/>
                <a:ea typeface="Times New Roman"/>
                <a:cs typeface="Times New Roman"/>
                <a:sym typeface="Times New Roman"/>
              </a:defRPr>
            </a:lvl1pPr>
            <a:lvl2pPr marL="4075113" marR="0" indent="-985837" algn="l" rtl="0">
              <a:spcBef>
                <a:spcPts val="3080"/>
              </a:spcBef>
              <a:spcAft>
                <a:spcPts val="0"/>
              </a:spcAft>
              <a:buClr>
                <a:schemeClr val="dk1"/>
              </a:buClr>
              <a:buFont typeface="Arial"/>
              <a:buChar char="•"/>
              <a:defRPr sz="15400" b="0" i="0" u="none" strike="noStrike" cap="none" baseline="0">
                <a:solidFill>
                  <a:schemeClr val="dk1"/>
                </a:solidFill>
                <a:latin typeface="Times New Roman"/>
                <a:ea typeface="Times New Roman"/>
                <a:cs typeface="Times New Roman"/>
                <a:sym typeface="Times New Roman"/>
              </a:defRPr>
            </a:lvl2pPr>
            <a:lvl3pPr marL="6270625" marR="0" indent="-752475" algn="l" rtl="0">
              <a:spcBef>
                <a:spcPts val="2640"/>
              </a:spcBef>
              <a:spcAft>
                <a:spcPts val="0"/>
              </a:spcAft>
              <a:buClr>
                <a:schemeClr val="dk1"/>
              </a:buClr>
              <a:buFont typeface="Arial"/>
              <a:buChar char="•"/>
              <a:defRPr sz="13200" b="0" i="0" u="none" strike="noStrike" cap="none" baseline="0">
                <a:solidFill>
                  <a:schemeClr val="dk1"/>
                </a:solidFill>
                <a:latin typeface="Times New Roman"/>
                <a:ea typeface="Times New Roman"/>
                <a:cs typeface="Times New Roman"/>
                <a:sym typeface="Times New Roman"/>
              </a:defRPr>
            </a:lvl3pPr>
            <a:lvl4pPr marL="8778875" marR="0" indent="-841375"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4pPr>
            <a:lvl5pPr marL="11285538" marR="0" indent="-833438"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5pPr>
            <a:lvl6pPr marL="11742738" marR="0" indent="-833438"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6pPr>
            <a:lvl7pPr marL="12199938" marR="0" indent="-833438"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7pPr>
            <a:lvl8pPr marL="12657138" marR="0" indent="-833438"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8pPr>
            <a:lvl9pPr marL="13114338" marR="0" indent="-833437" algn="l" rtl="0">
              <a:spcBef>
                <a:spcPts val="2200"/>
              </a:spcBef>
              <a:spcAft>
                <a:spcPts val="0"/>
              </a:spcAft>
              <a:buClr>
                <a:schemeClr val="dk1"/>
              </a:buClr>
              <a:buFont typeface="Arial"/>
              <a:buChar char="•"/>
              <a:defRPr sz="110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1" name="Shape 11"/>
          <p:cNvSpPr txBox="1">
            <a:spLocks noGrp="1"/>
          </p:cNvSpPr>
          <p:nvPr>
            <p:ph type="dt" idx="10"/>
          </p:nvPr>
        </p:nvSpPr>
        <p:spPr>
          <a:xfrm>
            <a:off x="2879725" y="33324800"/>
            <a:ext cx="8001000" cy="2438399"/>
          </a:xfrm>
          <a:prstGeom prst="rect">
            <a:avLst/>
          </a:prstGeom>
          <a:noFill/>
          <a:ln>
            <a:noFill/>
          </a:ln>
        </p:spPr>
        <p:txBody>
          <a:bodyPr lIns="91425" tIns="91425" rIns="91425" bIns="91425" anchor="t" anchorCtr="0"/>
          <a:lstStyle>
            <a:lvl1pPr marL="0" marR="0" indent="0" algn="l"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ftr" idx="11"/>
          </p:nvPr>
        </p:nvSpPr>
        <p:spPr>
          <a:xfrm>
            <a:off x="13122275" y="33324800"/>
            <a:ext cx="12160250" cy="2438399"/>
          </a:xfrm>
          <a:prstGeom prst="rect">
            <a:avLst/>
          </a:prstGeom>
          <a:noFill/>
          <a:ln>
            <a:noFill/>
          </a:ln>
        </p:spPr>
        <p:txBody>
          <a:bodyPr lIns="91425" tIns="91425" rIns="91425" bIns="91425" anchor="t" anchorCtr="0"/>
          <a:lstStyle>
            <a:lvl1pPr marL="0" marR="0" indent="0" algn="ct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sldNum" idx="12"/>
          </p:nvPr>
        </p:nvSpPr>
        <p:spPr>
          <a:xfrm>
            <a:off x="27524075" y="33324800"/>
            <a:ext cx="8001000" cy="2438399"/>
          </a:xfrm>
          <a:prstGeom prst="rect">
            <a:avLst/>
          </a:prstGeom>
          <a:noFill/>
          <a:ln>
            <a:noFill/>
          </a:ln>
        </p:spPr>
        <p:txBody>
          <a:bodyPr lIns="91425" tIns="91425" rIns="91425" bIns="91425" anchor="t" anchorCtr="0"/>
          <a:lstStyle>
            <a:lvl1pPr marL="0" marR="0" indent="0" algn="r" rtl="0">
              <a:defRPr sz="7700" b="0" i="0" u="none" strike="noStrike" cap="none" baseline="0">
                <a:solidFill>
                  <a:schemeClr val="dk1"/>
                </a:solidFill>
                <a:latin typeface="Times New Roman"/>
                <a:ea typeface="Times New Roman"/>
                <a:cs typeface="Times New Roman"/>
                <a:sym typeface="Times New Roman"/>
              </a:defRPr>
            </a:lvl1pPr>
            <a:lvl2pPr marL="457200" marR="0" indent="0" algn="l" rtl="0">
              <a:defRPr sz="1800" b="0" i="0" u="none" strike="noStrike" cap="none" baseline="0">
                <a:solidFill>
                  <a:schemeClr val="dk1"/>
                </a:solidFill>
                <a:latin typeface="Times New Roman"/>
                <a:ea typeface="Times New Roman"/>
                <a:cs typeface="Times New Roman"/>
                <a:sym typeface="Times New Roman"/>
              </a:defRPr>
            </a:lvl2pPr>
            <a:lvl3pPr marL="914400" marR="0" indent="0" algn="l" rtl="0">
              <a:defRPr sz="1800" b="0" i="0" u="none" strike="noStrike" cap="none" baseline="0">
                <a:solidFill>
                  <a:schemeClr val="dk1"/>
                </a:solidFill>
                <a:latin typeface="Times New Roman"/>
                <a:ea typeface="Times New Roman"/>
                <a:cs typeface="Times New Roman"/>
                <a:sym typeface="Times New Roman"/>
              </a:defRPr>
            </a:lvl3pPr>
            <a:lvl4pPr marL="1371600" marR="0" indent="0" algn="l" rtl="0">
              <a:defRPr sz="1800" b="0" i="0" u="none" strike="noStrike" cap="none" baseline="0">
                <a:solidFill>
                  <a:schemeClr val="dk1"/>
                </a:solidFill>
                <a:latin typeface="Times New Roman"/>
                <a:ea typeface="Times New Roman"/>
                <a:cs typeface="Times New Roman"/>
                <a:sym typeface="Times New Roman"/>
              </a:defRPr>
            </a:lvl4pPr>
            <a:lvl5pPr marL="1828800" marR="0" indent="0" algn="l" rtl="0">
              <a:defRPr sz="1800" b="0" i="0" u="none" strike="noStrike" cap="none" baseline="0">
                <a:solidFill>
                  <a:schemeClr val="dk1"/>
                </a:solidFill>
                <a:latin typeface="Times New Roman"/>
                <a:ea typeface="Times New Roman"/>
                <a:cs typeface="Times New Roman"/>
                <a:sym typeface="Times New Roman"/>
              </a:defRPr>
            </a:lvl5pPr>
            <a:lvl6pPr marL="2286000" marR="0" indent="0" algn="l" rtl="0">
              <a:defRPr sz="1800" b="0" i="0" u="none" strike="noStrike" cap="none" baseline="0">
                <a:solidFill>
                  <a:schemeClr val="dk1"/>
                </a:solidFill>
                <a:latin typeface="Times New Roman"/>
                <a:ea typeface="Times New Roman"/>
                <a:cs typeface="Times New Roman"/>
                <a:sym typeface="Times New Roman"/>
              </a:defRPr>
            </a:lvl6pPr>
            <a:lvl7pPr marL="2743200" marR="0" indent="0" algn="l" rtl="0">
              <a:defRPr sz="1800" b="0" i="0" u="none" strike="noStrike" cap="none" baseline="0">
                <a:solidFill>
                  <a:schemeClr val="dk1"/>
                </a:solidFill>
                <a:latin typeface="Times New Roman"/>
                <a:ea typeface="Times New Roman"/>
                <a:cs typeface="Times New Roman"/>
                <a:sym typeface="Times New Roman"/>
              </a:defRPr>
            </a:lvl7pPr>
            <a:lvl8pPr marL="3200400" marR="0" indent="0" algn="l" rtl="0">
              <a:defRPr sz="1800" b="0" i="0" u="none" strike="noStrike" cap="none" baseline="0">
                <a:solidFill>
                  <a:schemeClr val="dk1"/>
                </a:solidFill>
                <a:latin typeface="Times New Roman"/>
                <a:ea typeface="Times New Roman"/>
                <a:cs typeface="Times New Roman"/>
                <a:sym typeface="Times New Roman"/>
              </a:defRPr>
            </a:lvl8pPr>
            <a:lvl9pPr marL="3657600" marR="0" indent="0" algn="l" rtl="0">
              <a:defRPr sz="1800" b="0" i="0" u="none" strike="noStrike" cap="none" baseline="0">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p:nvPr/>
        </p:nvSpPr>
        <p:spPr>
          <a:xfrm>
            <a:off x="370473" y="-80962"/>
            <a:ext cx="37865999" cy="4478099"/>
          </a:xfrm>
          <a:prstGeom prst="rect">
            <a:avLst/>
          </a:prstGeom>
          <a:solidFill>
            <a:schemeClr val="hlink"/>
          </a:solidFill>
          <a:ln>
            <a:noFill/>
          </a:ln>
        </p:spPr>
        <p:txBody>
          <a:bodyPr lIns="91425" tIns="45700" rIns="91425" bIns="45700" anchor="ctr" anchorCtr="0">
            <a:noAutofit/>
          </a:bodyPr>
          <a:lstStyle/>
          <a:p>
            <a:endParaRPr/>
          </a:p>
        </p:txBody>
      </p:sp>
      <p:sp>
        <p:nvSpPr>
          <p:cNvPr id="85" name="Shape 85"/>
          <p:cNvSpPr/>
          <p:nvPr/>
        </p:nvSpPr>
        <p:spPr>
          <a:xfrm>
            <a:off x="628650" y="152400"/>
            <a:ext cx="5314948" cy="3876675"/>
          </a:xfrm>
          <a:prstGeom prst="rect">
            <a:avLst/>
          </a:prstGeom>
          <a:blipFill>
            <a:blip r:embed="rId3"/>
            <a:stretch>
              <a:fillRect/>
            </a:stretch>
          </a:blipFill>
        </p:spPr>
      </p:sp>
      <p:cxnSp>
        <p:nvCxnSpPr>
          <p:cNvPr id="86" name="Shape 86"/>
          <p:cNvCxnSpPr/>
          <p:nvPr/>
        </p:nvCxnSpPr>
        <p:spPr>
          <a:xfrm>
            <a:off x="9086850" y="4343400"/>
            <a:ext cx="0" cy="32232599"/>
          </a:xfrm>
          <a:prstGeom prst="straightConnector1">
            <a:avLst/>
          </a:prstGeom>
          <a:noFill/>
          <a:ln w="9525" cap="flat">
            <a:solidFill>
              <a:schemeClr val="dk1"/>
            </a:solidFill>
            <a:prstDash val="solid"/>
            <a:round/>
            <a:headEnd type="none" w="med" len="med"/>
            <a:tailEnd type="none" w="med" len="med"/>
          </a:ln>
        </p:spPr>
      </p:cxnSp>
      <p:cxnSp>
        <p:nvCxnSpPr>
          <p:cNvPr id="87" name="Shape 87"/>
          <p:cNvCxnSpPr/>
          <p:nvPr/>
        </p:nvCxnSpPr>
        <p:spPr>
          <a:xfrm>
            <a:off x="29317950" y="4267200"/>
            <a:ext cx="0" cy="32461200"/>
          </a:xfrm>
          <a:prstGeom prst="straightConnector1">
            <a:avLst/>
          </a:prstGeom>
          <a:noFill/>
          <a:ln w="9525" cap="flat">
            <a:solidFill>
              <a:schemeClr val="dk1"/>
            </a:solidFill>
            <a:prstDash val="solid"/>
            <a:round/>
            <a:headEnd type="none" w="med" len="med"/>
            <a:tailEnd type="none" w="med" len="med"/>
          </a:ln>
        </p:spPr>
      </p:cxnSp>
      <p:sp>
        <p:nvSpPr>
          <p:cNvPr id="88" name="Shape 88"/>
          <p:cNvSpPr txBox="1"/>
          <p:nvPr/>
        </p:nvSpPr>
        <p:spPr>
          <a:xfrm>
            <a:off x="914400" y="28422600"/>
            <a:ext cx="6572249" cy="641350"/>
          </a:xfrm>
          <a:prstGeom prst="rect">
            <a:avLst/>
          </a:prstGeom>
          <a:noFill/>
          <a:ln>
            <a:noFill/>
          </a:ln>
        </p:spPr>
        <p:txBody>
          <a:bodyPr lIns="91425" tIns="45700" rIns="91425" bIns="45700" anchor="t" anchorCtr="0">
            <a:noAutofit/>
          </a:bodyPr>
          <a:lstStyle/>
          <a:p>
            <a:endParaRPr/>
          </a:p>
        </p:txBody>
      </p:sp>
      <p:sp>
        <p:nvSpPr>
          <p:cNvPr id="89" name="Shape 89"/>
          <p:cNvSpPr/>
          <p:nvPr/>
        </p:nvSpPr>
        <p:spPr>
          <a:xfrm>
            <a:off x="9886950" y="10439400"/>
            <a:ext cx="8172449" cy="4114800"/>
          </a:xfrm>
          <a:prstGeom prst="rect">
            <a:avLst/>
          </a:prstGeom>
          <a:noFill/>
          <a:ln>
            <a:noFill/>
          </a:ln>
        </p:spPr>
        <p:txBody>
          <a:bodyPr lIns="92075" tIns="46025" rIns="92075" bIns="46025" anchor="t" anchorCtr="0">
            <a:noAutofit/>
          </a:bodyPr>
          <a:lstStyle/>
          <a:p>
            <a:r>
              <a:rPr lang="en-US" dirty="0" smtClean="0"/>
              <a:t>1</a:t>
            </a:r>
            <a:endParaRPr dirty="0"/>
          </a:p>
        </p:txBody>
      </p:sp>
      <p:sp>
        <p:nvSpPr>
          <p:cNvPr id="90" name="Shape 90"/>
          <p:cNvSpPr/>
          <p:nvPr/>
        </p:nvSpPr>
        <p:spPr>
          <a:xfrm>
            <a:off x="11963400" y="33528000"/>
            <a:ext cx="7658100" cy="3505200"/>
          </a:xfrm>
          <a:prstGeom prst="rect">
            <a:avLst/>
          </a:prstGeom>
          <a:noFill/>
          <a:ln>
            <a:noFill/>
          </a:ln>
        </p:spPr>
        <p:txBody>
          <a:bodyPr lIns="92075" tIns="46025" rIns="92075" bIns="46025" anchor="t" anchorCtr="0">
            <a:noAutofit/>
          </a:bodyPr>
          <a:lstStyle/>
          <a:p>
            <a:pPr marL="742950" marR="0" lvl="1" indent="-285750" algn="l" rtl="0">
              <a:spcBef>
                <a:spcPts val="0"/>
              </a:spcBef>
              <a:spcAft>
                <a:spcPts val="0"/>
              </a:spcAft>
              <a:buSzPct val="25000"/>
              <a:buNone/>
            </a:pPr>
            <a:r>
              <a:rPr lang="en-US" sz="2400" b="0" i="0" u="none" strike="noStrike" cap="none" baseline="0">
                <a:solidFill>
                  <a:schemeClr val="dk1"/>
                </a:solidFill>
                <a:latin typeface="Times New Roman"/>
                <a:ea typeface="Times New Roman"/>
                <a:cs typeface="Times New Roman"/>
                <a:sym typeface="Times New Roman"/>
              </a:rPr>
              <a:t>
</a:t>
            </a:r>
          </a:p>
        </p:txBody>
      </p:sp>
      <p:sp>
        <p:nvSpPr>
          <p:cNvPr id="91" name="Shape 91"/>
          <p:cNvSpPr/>
          <p:nvPr/>
        </p:nvSpPr>
        <p:spPr>
          <a:xfrm>
            <a:off x="38690550" y="6858000"/>
            <a:ext cx="5772149" cy="4114800"/>
          </a:xfrm>
          <a:prstGeom prst="rect">
            <a:avLst/>
          </a:prstGeom>
          <a:noFill/>
          <a:ln>
            <a:noFill/>
          </a:ln>
        </p:spPr>
        <p:txBody>
          <a:bodyPr lIns="92075" tIns="46025" rIns="92075" bIns="46025" anchor="t" anchorCtr="0">
            <a:noAutofit/>
          </a:bodyPr>
          <a:lstStyle/>
          <a:p>
            <a:endParaRPr/>
          </a:p>
        </p:txBody>
      </p:sp>
      <p:sp>
        <p:nvSpPr>
          <p:cNvPr id="92" name="Shape 92"/>
          <p:cNvSpPr/>
          <p:nvPr/>
        </p:nvSpPr>
        <p:spPr>
          <a:xfrm>
            <a:off x="38633400" y="13944600"/>
            <a:ext cx="5714999" cy="4267199"/>
          </a:xfrm>
          <a:prstGeom prst="rect">
            <a:avLst/>
          </a:prstGeom>
          <a:noFill/>
          <a:ln>
            <a:noFill/>
          </a:ln>
        </p:spPr>
        <p:txBody>
          <a:bodyPr lIns="92075" tIns="46025" rIns="92075" bIns="46025" anchor="t" anchorCtr="0">
            <a:noAutofit/>
          </a:bodyPr>
          <a:lstStyle/>
          <a:p>
            <a:endParaRPr/>
          </a:p>
        </p:txBody>
      </p:sp>
      <p:sp>
        <p:nvSpPr>
          <p:cNvPr id="93" name="Shape 93"/>
          <p:cNvSpPr/>
          <p:nvPr/>
        </p:nvSpPr>
        <p:spPr>
          <a:xfrm>
            <a:off x="38519100" y="26365200"/>
            <a:ext cx="5829299" cy="4114800"/>
          </a:xfrm>
          <a:prstGeom prst="rect">
            <a:avLst/>
          </a:prstGeom>
          <a:noFill/>
          <a:ln>
            <a:noFill/>
          </a:ln>
        </p:spPr>
        <p:txBody>
          <a:bodyPr lIns="92075" tIns="46025" rIns="92075" bIns="46025" anchor="t" anchorCtr="0">
            <a:noAutofit/>
          </a:bodyPr>
          <a:lstStyle/>
          <a:p>
            <a:endParaRPr/>
          </a:p>
        </p:txBody>
      </p:sp>
      <p:sp>
        <p:nvSpPr>
          <p:cNvPr id="94" name="Shape 94"/>
          <p:cNvSpPr txBox="1"/>
          <p:nvPr/>
        </p:nvSpPr>
        <p:spPr>
          <a:xfrm>
            <a:off x="2895600" y="4572000"/>
            <a:ext cx="3086099" cy="76944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b="1" i="1" u="none" strike="noStrike" cap="none" baseline="0">
                <a:solidFill>
                  <a:srgbClr val="00009C"/>
                </a:solidFill>
                <a:latin typeface="Times New Roman"/>
                <a:ea typeface="Times New Roman"/>
                <a:cs typeface="Times New Roman"/>
                <a:sym typeface="Times New Roman"/>
              </a:rPr>
              <a:t>ABSTRACT</a:t>
            </a:r>
          </a:p>
        </p:txBody>
      </p:sp>
      <p:sp>
        <p:nvSpPr>
          <p:cNvPr id="95" name="Shape 95"/>
          <p:cNvSpPr/>
          <p:nvPr/>
        </p:nvSpPr>
        <p:spPr>
          <a:xfrm>
            <a:off x="628650" y="15697200"/>
            <a:ext cx="8076543" cy="17509629"/>
          </a:xfrm>
          <a:prstGeom prst="rect">
            <a:avLst/>
          </a:prstGeom>
          <a:noFill/>
          <a:ln>
            <a:noFill/>
          </a:ln>
        </p:spPr>
        <p:txBody>
          <a:bodyPr lIns="92075" tIns="46025" rIns="92075" bIns="46025" anchor="t" anchorCtr="0">
            <a:noAutofit/>
          </a:bodyPr>
          <a:lstStyle/>
          <a:p>
            <a:pPr marL="0" marR="0" lvl="0" indent="0" algn="just" rtl="0">
              <a:spcBef>
                <a:spcPts val="0"/>
              </a:spcBef>
              <a:spcAft>
                <a:spcPts val="0"/>
              </a:spcAft>
              <a:buSzPct val="25000"/>
              <a:buNone/>
            </a:pPr>
            <a:r>
              <a:rPr lang="en-US" sz="3200" b="1" i="0" u="none" strike="noStrike" cap="none" baseline="0" dirty="0">
                <a:solidFill>
                  <a:schemeClr val="dk1"/>
                </a:solidFill>
                <a:latin typeface="Times New Roman" pitchFamily="18" charset="0"/>
                <a:ea typeface="Times New Roman"/>
                <a:cs typeface="Times New Roman" pitchFamily="18" charset="0"/>
                <a:sym typeface="Times New Roman"/>
              </a:rPr>
              <a:t> </a:t>
            </a:r>
            <a:r>
              <a:rPr lang="en-US" sz="3200" dirty="0">
                <a:latin typeface="Times New Roman" pitchFamily="18" charset="0"/>
                <a:ea typeface="Times New Roman"/>
                <a:cs typeface="Times New Roman" pitchFamily="18" charset="0"/>
                <a:sym typeface="Times New Roman"/>
              </a:rPr>
              <a:t>The human population houses multiple variants of any given gene, leading to polymorphism. No two humans are genetically identical and therefore have genetic differences. Polymorphisms in human genomes are known to be associated with diseases at higher rates in African Americans (DHRAA). Specifically, Sickle Cell Anemia is caused by mutations in the hemoglobin gene. This disease has a high-incidence in African American populations (AAPs) because of an adaptive advantage found in heterozygous carriers that yields resistance to malaria. These genetic variations underlie differences in our susceptibility to disease. Polymorphisms could be under selection and possibly outcomes of trade-off during evolution; thus we hypothesize that recently selected gene variants in AAPs may account for some DHRAA. Our long-term goal is to develop functional assays in the model organism of </a:t>
            </a:r>
            <a:r>
              <a:rPr lang="en-US" sz="3200" i="1" dirty="0">
                <a:latin typeface="Times New Roman" pitchFamily="18" charset="0"/>
                <a:ea typeface="Times New Roman"/>
                <a:cs typeface="Times New Roman" pitchFamily="18" charset="0"/>
                <a:sym typeface="Times New Roman"/>
              </a:rPr>
              <a:t>Saccharomyces </a:t>
            </a:r>
            <a:r>
              <a:rPr lang="en-US" sz="3200" i="1" dirty="0" err="1">
                <a:latin typeface="Times New Roman" pitchFamily="18" charset="0"/>
                <a:ea typeface="Times New Roman"/>
                <a:cs typeface="Times New Roman" pitchFamily="18" charset="0"/>
                <a:sym typeface="Times New Roman"/>
              </a:rPr>
              <a:t>cerevisiae</a:t>
            </a:r>
            <a:r>
              <a:rPr lang="en-US" sz="3200" dirty="0">
                <a:latin typeface="Times New Roman" pitchFamily="18" charset="0"/>
                <a:ea typeface="Times New Roman"/>
                <a:cs typeface="Times New Roman" pitchFamily="18" charset="0"/>
                <a:sym typeface="Times New Roman"/>
              </a:rPr>
              <a:t> for human genes associated with (DHRAA).</a:t>
            </a:r>
            <a:r>
              <a:rPr lang="en-US" sz="3200" dirty="0">
                <a:latin typeface="Times New Roman" pitchFamily="18" charset="0"/>
                <a:cs typeface="Times New Roman" pitchFamily="18" charset="0"/>
              </a:rPr>
              <a:t> </a:t>
            </a:r>
            <a:r>
              <a:rPr lang="en-US" sz="3200" dirty="0">
                <a:latin typeface="Times New Roman" pitchFamily="18" charset="0"/>
                <a:ea typeface="Times New Roman"/>
                <a:cs typeface="Times New Roman" pitchFamily="18" charset="0"/>
                <a:sym typeface="Times New Roman"/>
              </a:rPr>
              <a:t>We will retrieve the polymorphism data in these genes from The Single </a:t>
            </a:r>
            <a:r>
              <a:rPr lang="en-US" sz="3200" dirty="0" smtClean="0">
                <a:latin typeface="Times New Roman" pitchFamily="18" charset="0"/>
                <a:ea typeface="Times New Roman"/>
                <a:cs typeface="Times New Roman" pitchFamily="18" charset="0"/>
                <a:sym typeface="Times New Roman"/>
              </a:rPr>
              <a:t>Nucleotide </a:t>
            </a:r>
            <a:r>
              <a:rPr lang="en-US" sz="3200" dirty="0" err="1">
                <a:latin typeface="Times New Roman" pitchFamily="18" charset="0"/>
                <a:ea typeface="Times New Roman"/>
                <a:cs typeface="Times New Roman" pitchFamily="18" charset="0"/>
                <a:sym typeface="Times New Roman"/>
              </a:rPr>
              <a:t>Polymorphysism</a:t>
            </a:r>
            <a:r>
              <a:rPr lang="en-US" sz="3200" dirty="0">
                <a:latin typeface="Times New Roman" pitchFamily="18" charset="0"/>
                <a:ea typeface="Times New Roman"/>
                <a:cs typeface="Times New Roman" pitchFamily="18" charset="0"/>
                <a:sym typeface="Times New Roman"/>
              </a:rPr>
              <a:t> database (</a:t>
            </a:r>
            <a:r>
              <a:rPr lang="en-US" sz="3200" dirty="0" err="1">
                <a:latin typeface="Times New Roman" pitchFamily="18" charset="0"/>
                <a:ea typeface="Times New Roman"/>
                <a:cs typeface="Times New Roman" pitchFamily="18" charset="0"/>
                <a:sym typeface="Times New Roman"/>
              </a:rPr>
              <a:t>dbSNP</a:t>
            </a:r>
            <a:r>
              <a:rPr lang="en-US" sz="3200" dirty="0">
                <a:latin typeface="Times New Roman" pitchFamily="18" charset="0"/>
                <a:ea typeface="Times New Roman"/>
                <a:cs typeface="Times New Roman" pitchFamily="18" charset="0"/>
                <a:sym typeface="Times New Roman"/>
              </a:rPr>
              <a:t>), which houses a broad collection of simple genetic polymorphisms. Extensible Markup Language (XML) and Python, a higher-level computer programming language, are used to analyze </a:t>
            </a:r>
            <a:r>
              <a:rPr lang="en-US" sz="3200" dirty="0" err="1">
                <a:latin typeface="Times New Roman" pitchFamily="18" charset="0"/>
                <a:ea typeface="Times New Roman"/>
                <a:cs typeface="Times New Roman" pitchFamily="18" charset="0"/>
                <a:sym typeface="Times New Roman"/>
              </a:rPr>
              <a:t>dbSNPs</a:t>
            </a:r>
            <a:r>
              <a:rPr lang="en-US" sz="3200" dirty="0">
                <a:latin typeface="Times New Roman" pitchFamily="18" charset="0"/>
                <a:ea typeface="Times New Roman"/>
                <a:cs typeface="Times New Roman" pitchFamily="18" charset="0"/>
                <a:sym typeface="Times New Roman"/>
              </a:rPr>
              <a:t>. Genomic data can be found in XML format and through the tools available through python, data can be abstracted and analyzed to pinpoint polymorphisms associated with DHRAA. Our focus will aim to evaluate a list of candidate human genes and examine their allele distribution in AAPs.</a:t>
            </a:r>
          </a:p>
          <a:p>
            <a:pPr marL="0" marR="0" lvl="0" indent="0" algn="just" rtl="0">
              <a:spcBef>
                <a:spcPts val="0"/>
              </a:spcBef>
              <a:spcAft>
                <a:spcPts val="0"/>
              </a:spcAft>
              <a:buSzPct val="25000"/>
              <a:buNone/>
            </a:pPr>
            <a:r>
              <a:rPr lang="en-US" sz="3000" dirty="0"/>
              <a:t> </a:t>
            </a:r>
          </a:p>
          <a:p>
            <a:endParaRPr lang="en-US" sz="3000" dirty="0"/>
          </a:p>
        </p:txBody>
      </p:sp>
      <p:sp>
        <p:nvSpPr>
          <p:cNvPr id="96" name="Shape 96"/>
          <p:cNvSpPr txBox="1"/>
          <p:nvPr/>
        </p:nvSpPr>
        <p:spPr>
          <a:xfrm>
            <a:off x="17030700" y="4800600"/>
            <a:ext cx="4343400" cy="1075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u="none" strike="noStrike" cap="none" baseline="0">
                <a:solidFill>
                  <a:srgbClr val="00009C"/>
                </a:solidFill>
                <a:latin typeface="Times New Roman"/>
                <a:ea typeface="Times New Roman"/>
                <a:cs typeface="Times New Roman"/>
                <a:sym typeface="Times New Roman"/>
              </a:rPr>
              <a:t>SPECIFIC AIMS</a:t>
            </a:r>
          </a:p>
        </p:txBody>
      </p:sp>
      <p:sp>
        <p:nvSpPr>
          <p:cNvPr id="97" name="Shape 97"/>
          <p:cNvSpPr/>
          <p:nvPr/>
        </p:nvSpPr>
        <p:spPr>
          <a:xfrm>
            <a:off x="29889450" y="6096000"/>
            <a:ext cx="7920038" cy="6781800"/>
          </a:xfrm>
          <a:prstGeom prst="rect">
            <a:avLst/>
          </a:prstGeom>
          <a:noFill/>
          <a:ln>
            <a:noFill/>
          </a:ln>
        </p:spPr>
        <p:txBody>
          <a:bodyPr lIns="92075" tIns="46025" rIns="92075" bIns="46025" anchor="t" anchorCtr="0">
            <a:noAutofit/>
          </a:bodyPr>
          <a:lstStyle/>
          <a:p>
            <a:pPr marL="0" marR="0" lvl="0" indent="0" algn="just" rtl="0">
              <a:spcBef>
                <a:spcPts val="0"/>
              </a:spcBef>
              <a:spcAft>
                <a:spcPts val="0"/>
              </a:spcAft>
              <a:buSzPct val="25000"/>
              <a:buNone/>
            </a:pPr>
            <a:r>
              <a:rPr lang="en-US" sz="2400" b="0" i="0" u="none" strike="noStrike" cap="none" baseline="0">
                <a:solidFill>
                  <a:schemeClr val="dk1"/>
                </a:solidFill>
                <a:latin typeface="Times New Roman"/>
                <a:ea typeface="Times New Roman"/>
                <a:cs typeface="Times New Roman"/>
                <a:sym typeface="Times New Roman"/>
              </a:rPr>
              <a:t>
</a:t>
            </a:r>
          </a:p>
          <a:p>
            <a:endParaRPr lang="en-US" sz="2400" b="0" i="0" u="none" strike="noStrike" cap="none" baseline="0">
              <a:solidFill>
                <a:schemeClr val="dk1"/>
              </a:solidFill>
              <a:latin typeface="Times New Roman"/>
              <a:ea typeface="Times New Roman"/>
              <a:cs typeface="Times New Roman"/>
              <a:sym typeface="Times New Roman"/>
            </a:endParaRPr>
          </a:p>
        </p:txBody>
      </p:sp>
      <p:sp>
        <p:nvSpPr>
          <p:cNvPr id="98" name="Shape 98"/>
          <p:cNvSpPr/>
          <p:nvPr/>
        </p:nvSpPr>
        <p:spPr>
          <a:xfrm>
            <a:off x="30460950" y="13258800"/>
            <a:ext cx="5943599" cy="5333999"/>
          </a:xfrm>
          <a:prstGeom prst="rect">
            <a:avLst/>
          </a:prstGeom>
          <a:noFill/>
          <a:ln>
            <a:noFill/>
          </a:ln>
        </p:spPr>
        <p:txBody>
          <a:bodyPr lIns="92075" tIns="46025" rIns="92075" bIns="46025" anchor="t" anchorCtr="0">
            <a:noAutofit/>
          </a:bodyPr>
          <a:lstStyle/>
          <a:p>
            <a:endParaRPr/>
          </a:p>
        </p:txBody>
      </p:sp>
      <p:sp>
        <p:nvSpPr>
          <p:cNvPr id="99" name="Shape 99"/>
          <p:cNvSpPr txBox="1"/>
          <p:nvPr/>
        </p:nvSpPr>
        <p:spPr>
          <a:xfrm>
            <a:off x="29813250" y="10306050"/>
            <a:ext cx="7658100" cy="762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u="none" strike="noStrike" cap="none" baseline="0" dirty="0">
                <a:solidFill>
                  <a:srgbClr val="00009C"/>
                </a:solidFill>
                <a:latin typeface="Times New Roman"/>
                <a:ea typeface="Times New Roman"/>
                <a:cs typeface="Times New Roman"/>
                <a:sym typeface="Times New Roman"/>
              </a:rPr>
              <a:t>References</a:t>
            </a:r>
          </a:p>
        </p:txBody>
      </p:sp>
      <p:sp>
        <p:nvSpPr>
          <p:cNvPr id="100" name="Shape 100"/>
          <p:cNvSpPr/>
          <p:nvPr/>
        </p:nvSpPr>
        <p:spPr>
          <a:xfrm>
            <a:off x="29356050" y="7467600"/>
            <a:ext cx="8572500" cy="13335000"/>
          </a:xfrm>
          <a:prstGeom prst="rect">
            <a:avLst/>
          </a:prstGeom>
          <a:noFill/>
          <a:ln>
            <a:noFill/>
          </a:ln>
        </p:spPr>
        <p:txBody>
          <a:bodyPr lIns="92075" tIns="46025" rIns="92075" bIns="46025" anchor="t" anchorCtr="0">
            <a:noAutofit/>
          </a:bodyPr>
          <a:lstStyle/>
          <a:p>
            <a:pPr marL="0" marR="0" lvl="0" indent="0" algn="just" rtl="0">
              <a:spcBef>
                <a:spcPts val="0"/>
              </a:spcBef>
              <a:spcAft>
                <a:spcPts val="0"/>
              </a:spcAft>
              <a:buClr>
                <a:schemeClr val="dk1"/>
              </a:buClr>
              <a:buSzPct val="101190"/>
              <a:buFont typeface="Arial"/>
              <a:buChar char="•"/>
            </a:pPr>
            <a:r>
              <a:rPr lang="en-US" sz="2800" b="0" i="0" u="none" strike="noStrike" cap="none" baseline="0">
                <a:solidFill>
                  <a:schemeClr val="dk1"/>
                </a:solidFill>
                <a:latin typeface="Times New Roman"/>
                <a:ea typeface="Times New Roman"/>
                <a:cs typeface="Times New Roman"/>
                <a:sym typeface="Times New Roman"/>
              </a:rPr>
              <a:t> </a:t>
            </a:r>
          </a:p>
          <a:p>
            <a:endParaRPr lang="en-US" sz="2800" b="0" i="0" u="none" strike="noStrike" cap="none" baseline="0">
              <a:solidFill>
                <a:schemeClr val="dk1"/>
              </a:solidFill>
              <a:latin typeface="Times New Roman"/>
              <a:ea typeface="Times New Roman"/>
              <a:cs typeface="Times New Roman"/>
              <a:sym typeface="Times New Roman"/>
            </a:endParaRPr>
          </a:p>
          <a:p>
            <a:endParaRPr lang="en-US" sz="2800" b="0" i="0" u="none" strike="noStrike" cap="none" baseline="0">
              <a:solidFill>
                <a:schemeClr val="dk1"/>
              </a:solidFill>
              <a:latin typeface="Times New Roman"/>
              <a:ea typeface="Times New Roman"/>
              <a:cs typeface="Times New Roman"/>
              <a:sym typeface="Times New Roman"/>
            </a:endParaRPr>
          </a:p>
          <a:p>
            <a:endParaRPr lang="en-US" sz="2800" b="0" i="0" u="none" strike="noStrike" cap="none" baseline="0">
              <a:solidFill>
                <a:schemeClr val="dk1"/>
              </a:solidFill>
              <a:latin typeface="Times New Roman"/>
              <a:ea typeface="Times New Roman"/>
              <a:cs typeface="Times New Roman"/>
              <a:sym typeface="Times New Roman"/>
            </a:endParaRPr>
          </a:p>
        </p:txBody>
      </p:sp>
      <p:sp>
        <p:nvSpPr>
          <p:cNvPr id="101" name="Shape 101"/>
          <p:cNvSpPr txBox="1"/>
          <p:nvPr/>
        </p:nvSpPr>
        <p:spPr>
          <a:xfrm>
            <a:off x="30180756" y="27584400"/>
            <a:ext cx="7151688" cy="7016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000" b="1" i="1" u="none" strike="noStrike" cap="none" baseline="0" dirty="0">
                <a:solidFill>
                  <a:srgbClr val="00009C"/>
                </a:solidFill>
                <a:latin typeface="Times New Roman"/>
                <a:ea typeface="Times New Roman"/>
                <a:cs typeface="Times New Roman"/>
                <a:sym typeface="Times New Roman"/>
              </a:rPr>
              <a:t>Acknowledgements</a:t>
            </a:r>
          </a:p>
        </p:txBody>
      </p:sp>
      <p:sp>
        <p:nvSpPr>
          <p:cNvPr id="102" name="Shape 102"/>
          <p:cNvSpPr/>
          <p:nvPr/>
        </p:nvSpPr>
        <p:spPr>
          <a:xfrm>
            <a:off x="30251400" y="26136600"/>
            <a:ext cx="7258049" cy="1066799"/>
          </a:xfrm>
          <a:prstGeom prst="rect">
            <a:avLst/>
          </a:prstGeom>
          <a:noFill/>
          <a:ln>
            <a:noFill/>
          </a:ln>
        </p:spPr>
        <p:txBody>
          <a:bodyPr lIns="92075" tIns="46025" rIns="92075" bIns="46025" anchor="t" anchorCtr="0">
            <a:noAutofit/>
          </a:bodyPr>
          <a:lstStyle/>
          <a:p>
            <a:pPr marL="0" marR="0" lvl="0" indent="0" algn="just" rtl="0">
              <a:spcBef>
                <a:spcPts val="0"/>
              </a:spcBef>
              <a:spcAft>
                <a:spcPts val="0"/>
              </a:spcAft>
              <a:buSzPct val="25000"/>
              <a:buNone/>
            </a:pPr>
            <a:r>
              <a:rPr lang="en-US" sz="2400" b="0" i="0" u="none" strike="noStrike" cap="none" baseline="0">
                <a:solidFill>
                  <a:schemeClr val="dk1"/>
                </a:solidFill>
                <a:latin typeface="Times New Roman"/>
                <a:ea typeface="Times New Roman"/>
                <a:cs typeface="Times New Roman"/>
                <a:sym typeface="Times New Roman"/>
              </a:rPr>
              <a:t>
</a:t>
            </a:r>
          </a:p>
          <a:p>
            <a:endParaRPr lang="en-US" sz="2400" b="0" i="0" u="none" strike="noStrike" cap="none" baseline="0">
              <a:solidFill>
                <a:schemeClr val="dk1"/>
              </a:solidFill>
              <a:latin typeface="Times New Roman"/>
              <a:ea typeface="Times New Roman"/>
              <a:cs typeface="Times New Roman"/>
              <a:sym typeface="Times New Roman"/>
            </a:endParaRPr>
          </a:p>
        </p:txBody>
      </p:sp>
      <p:sp>
        <p:nvSpPr>
          <p:cNvPr id="103" name="Shape 103"/>
          <p:cNvSpPr txBox="1"/>
          <p:nvPr/>
        </p:nvSpPr>
        <p:spPr>
          <a:xfrm>
            <a:off x="6057901" y="505618"/>
            <a:ext cx="26288998" cy="3877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9600" b="1">
                <a:solidFill>
                  <a:srgbClr val="222222"/>
                </a:solidFill>
                <a:latin typeface="Times New Roman"/>
                <a:ea typeface="Times New Roman"/>
                <a:cs typeface="Times New Roman"/>
                <a:sym typeface="Times New Roman"/>
              </a:rPr>
              <a:t>Bioinformatics analysis of human genes associated with health-disparity related diseases</a:t>
            </a:r>
          </a:p>
          <a:p>
            <a:pPr marL="0" marR="0" lvl="0" indent="0" algn="ctr" rtl="0">
              <a:spcBef>
                <a:spcPts val="0"/>
              </a:spcBef>
              <a:spcAft>
                <a:spcPts val="0"/>
              </a:spcAft>
              <a:buSzPct val="25000"/>
              <a:buNone/>
            </a:pPr>
            <a:r>
              <a:rPr lang="en-US" sz="4000">
                <a:solidFill>
                  <a:schemeClr val="dk1"/>
                </a:solidFill>
                <a:latin typeface="Times New Roman"/>
                <a:ea typeface="Times New Roman"/>
                <a:cs typeface="Times New Roman"/>
                <a:sym typeface="Times New Roman"/>
              </a:rPr>
              <a:t>Daria Clegg, Mislie Jean-Baptiste, Dr. Hong Qin, PhD. </a:t>
            </a:r>
            <a:r>
              <a:rPr lang="en-US" sz="4000" b="0" i="0" u="none" strike="noStrike" cap="none" baseline="0">
                <a:solidFill>
                  <a:schemeClr val="dk1"/>
                </a:solidFill>
                <a:latin typeface="Times New Roman"/>
                <a:ea typeface="Times New Roman"/>
                <a:cs typeface="Times New Roman"/>
                <a:sym typeface="Times New Roman"/>
              </a:rPr>
              <a:t> Spelman College </a:t>
            </a:r>
            <a:r>
              <a:rPr lang="en-US" sz="4000">
                <a:solidFill>
                  <a:schemeClr val="dk1"/>
                </a:solidFill>
                <a:latin typeface="Times New Roman"/>
                <a:ea typeface="Times New Roman"/>
                <a:cs typeface="Times New Roman"/>
                <a:sym typeface="Times New Roman"/>
              </a:rPr>
              <a:t>Biology</a:t>
            </a:r>
          </a:p>
        </p:txBody>
      </p:sp>
      <p:sp>
        <p:nvSpPr>
          <p:cNvPr id="104" name="Shape 104"/>
          <p:cNvSpPr txBox="1"/>
          <p:nvPr/>
        </p:nvSpPr>
        <p:spPr>
          <a:xfrm>
            <a:off x="1728956" y="14690452"/>
            <a:ext cx="6014699" cy="769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u="none" strike="noStrike" cap="none" baseline="0" dirty="0">
                <a:solidFill>
                  <a:srgbClr val="00009C"/>
                </a:solidFill>
                <a:latin typeface="Times New Roman"/>
                <a:ea typeface="Times New Roman"/>
                <a:cs typeface="Times New Roman"/>
                <a:sym typeface="Times New Roman"/>
              </a:rPr>
              <a:t>INTRODUCTION</a:t>
            </a:r>
            <a:r>
              <a:rPr lang="en-US" sz="3200" b="1" i="1" u="none" strike="noStrike" cap="none" baseline="0" dirty="0">
                <a:solidFill>
                  <a:srgbClr val="FF6600"/>
                </a:solidFill>
                <a:latin typeface="Times New Roman"/>
                <a:ea typeface="Times New Roman"/>
                <a:cs typeface="Times New Roman"/>
                <a:sym typeface="Times New Roman"/>
              </a:rPr>
              <a:t> </a:t>
            </a:r>
          </a:p>
        </p:txBody>
      </p:sp>
      <p:sp>
        <p:nvSpPr>
          <p:cNvPr id="105" name="Shape 105"/>
          <p:cNvSpPr txBox="1"/>
          <p:nvPr/>
        </p:nvSpPr>
        <p:spPr>
          <a:xfrm>
            <a:off x="400050" y="27127200"/>
            <a:ext cx="8058149" cy="457200"/>
          </a:xfrm>
          <a:prstGeom prst="rect">
            <a:avLst/>
          </a:prstGeom>
          <a:noFill/>
          <a:ln>
            <a:noFill/>
          </a:ln>
        </p:spPr>
        <p:txBody>
          <a:bodyPr lIns="91425" tIns="45700" rIns="91425" bIns="45700" anchor="t" anchorCtr="0">
            <a:noAutofit/>
          </a:bodyPr>
          <a:lstStyle/>
          <a:p>
            <a:endParaRPr/>
          </a:p>
        </p:txBody>
      </p:sp>
      <p:sp>
        <p:nvSpPr>
          <p:cNvPr id="106" name="Shape 106"/>
          <p:cNvSpPr txBox="1"/>
          <p:nvPr/>
        </p:nvSpPr>
        <p:spPr>
          <a:xfrm>
            <a:off x="15068550" y="11380950"/>
            <a:ext cx="8229600" cy="769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u="none" strike="noStrike" cap="none" baseline="0" dirty="0">
                <a:solidFill>
                  <a:srgbClr val="00009C"/>
                </a:solidFill>
                <a:latin typeface="Times New Roman"/>
                <a:ea typeface="Times New Roman"/>
                <a:cs typeface="Times New Roman"/>
                <a:sym typeface="Times New Roman"/>
              </a:rPr>
              <a:t>MATERIALS AND METHODS</a:t>
            </a:r>
          </a:p>
        </p:txBody>
      </p:sp>
      <p:sp>
        <p:nvSpPr>
          <p:cNvPr id="107" name="Shape 107"/>
          <p:cNvSpPr/>
          <p:nvPr/>
        </p:nvSpPr>
        <p:spPr>
          <a:xfrm>
            <a:off x="29565599" y="11582400"/>
            <a:ext cx="8458200" cy="16116300"/>
          </a:xfrm>
          <a:prstGeom prst="rect">
            <a:avLst/>
          </a:prstGeom>
          <a:noFill/>
          <a:ln>
            <a:noFill/>
          </a:ln>
        </p:spPr>
        <p:txBody>
          <a:bodyPr lIns="91425" tIns="45700" rIns="91425" bIns="45700" anchor="t" anchorCtr="0">
            <a:noAutofit/>
          </a:bodyPr>
          <a:lstStyle/>
          <a:p>
            <a:r>
              <a:rPr lang="en-US" sz="2400" dirty="0" err="1"/>
              <a:t>Anuurad</a:t>
            </a:r>
            <a:r>
              <a:rPr lang="en-US" sz="2400" dirty="0"/>
              <a:t>, E., et al., </a:t>
            </a:r>
            <a:r>
              <a:rPr lang="en-US" sz="2400" i="1" dirty="0" err="1"/>
              <a:t>ApoE</a:t>
            </a:r>
            <a:r>
              <a:rPr lang="en-US" sz="2400" i="1" dirty="0"/>
              <a:t> and </a:t>
            </a:r>
            <a:r>
              <a:rPr lang="en-US" sz="2400" i="1" dirty="0" err="1"/>
              <a:t>ApoC</a:t>
            </a:r>
            <a:r>
              <a:rPr lang="en-US" sz="2400" i="1" dirty="0"/>
              <a:t>--‐I polymorphisms: association of genotype with cardiovascular disease phenotype in African Americans. </a:t>
            </a:r>
            <a:r>
              <a:rPr lang="en-US" sz="2400" dirty="0"/>
              <a:t>J Lipid Res, 2009. 50(7): p.1472--‐8</a:t>
            </a:r>
            <a:r>
              <a:rPr lang="en-US" sz="2400" dirty="0" smtClean="0"/>
              <a:t>.</a:t>
            </a:r>
          </a:p>
          <a:p>
            <a:endParaRPr lang="en-US" sz="2400" dirty="0" smtClean="0"/>
          </a:p>
          <a:p>
            <a:r>
              <a:rPr lang="en-US" sz="2400" dirty="0"/>
              <a:t>Bonilla, C., et al., </a:t>
            </a:r>
            <a:r>
              <a:rPr lang="en-US" sz="2400" i="1" dirty="0"/>
              <a:t>Prostate cancer susceptibility Loci identified on chromosome 12 in African Americans. </a:t>
            </a:r>
            <a:r>
              <a:rPr lang="en-US" sz="2400" dirty="0" err="1"/>
              <a:t>PLoS</a:t>
            </a:r>
            <a:r>
              <a:rPr lang="en-US" sz="2400" dirty="0"/>
              <a:t> One,2011. 6(2): p.e16044</a:t>
            </a:r>
            <a:r>
              <a:rPr lang="en-US" sz="2400" dirty="0" smtClean="0"/>
              <a:t>.</a:t>
            </a:r>
          </a:p>
          <a:p>
            <a:endParaRPr lang="en-US" sz="2400" dirty="0"/>
          </a:p>
          <a:p>
            <a:r>
              <a:rPr lang="en-US" sz="2400" dirty="0"/>
              <a:t>Carr, L.L. and D.E. </a:t>
            </a:r>
            <a:r>
              <a:rPr lang="en-US" sz="2400" dirty="0" err="1"/>
              <a:t>Gottschling</a:t>
            </a:r>
            <a:r>
              <a:rPr lang="en-US" sz="2400" dirty="0"/>
              <a:t>, </a:t>
            </a:r>
            <a:r>
              <a:rPr lang="en-US" sz="2400" i="1" dirty="0"/>
              <a:t>Does age influence loss of </a:t>
            </a:r>
            <a:r>
              <a:rPr lang="en-US" sz="2400" i="1" dirty="0" err="1"/>
              <a:t>heterozygosity</a:t>
            </a:r>
            <a:r>
              <a:rPr lang="en-US" sz="2400" i="1" dirty="0"/>
              <a:t>? </a:t>
            </a:r>
            <a:r>
              <a:rPr lang="en-US" sz="2400" dirty="0" err="1"/>
              <a:t>Exp</a:t>
            </a:r>
            <a:r>
              <a:rPr lang="en-US" sz="2400" dirty="0"/>
              <a:t> </a:t>
            </a:r>
            <a:r>
              <a:rPr lang="en-US" sz="2400" dirty="0" err="1"/>
              <a:t>Gerontol</a:t>
            </a:r>
            <a:r>
              <a:rPr lang="en-US" sz="2400" dirty="0"/>
              <a:t>, 2008. 43(3): p.123--‐9.</a:t>
            </a:r>
          </a:p>
          <a:p>
            <a:endParaRPr lang="en-US" sz="2400" dirty="0"/>
          </a:p>
          <a:p>
            <a:r>
              <a:rPr lang="en-US" sz="2400" dirty="0"/>
              <a:t>Christensen, K., T.E. Johnson, and J.W. </a:t>
            </a:r>
            <a:r>
              <a:rPr lang="en-US" sz="2400" dirty="0" err="1"/>
              <a:t>Vaupel</a:t>
            </a:r>
            <a:r>
              <a:rPr lang="en-US" sz="2400" dirty="0"/>
              <a:t>, </a:t>
            </a:r>
            <a:r>
              <a:rPr lang="en-US" sz="2400" i="1" dirty="0"/>
              <a:t>The quest for genetic determinants of human longevity: challenges and insights. </a:t>
            </a:r>
            <a:r>
              <a:rPr lang="en-US" sz="2400" dirty="0"/>
              <a:t>Nat Rev Genet, 2006. 7(6): p.436--‐48.</a:t>
            </a:r>
          </a:p>
          <a:p>
            <a:endParaRPr lang="en-US" sz="2400" dirty="0"/>
          </a:p>
          <a:p>
            <a:r>
              <a:rPr lang="en-US" sz="2400" dirty="0"/>
              <a:t>Gallagher, R.P. and N. </a:t>
            </a:r>
            <a:r>
              <a:rPr lang="en-US" sz="2400" dirty="0" err="1"/>
              <a:t>Fleshner</a:t>
            </a:r>
            <a:r>
              <a:rPr lang="en-US" sz="2400" dirty="0"/>
              <a:t>, </a:t>
            </a:r>
            <a:r>
              <a:rPr lang="en-US" sz="2400" i="1" dirty="0"/>
              <a:t>Prostate cancer: 3. Individual risk factors. </a:t>
            </a:r>
            <a:r>
              <a:rPr lang="en-US" sz="2400" dirty="0"/>
              <a:t>CMAJ, 1998. 159(7): p. 807--‐13.</a:t>
            </a:r>
          </a:p>
          <a:p>
            <a:endParaRPr lang="en-US" sz="2400" dirty="0"/>
          </a:p>
          <a:p>
            <a:r>
              <a:rPr lang="en-US" sz="2400" dirty="0"/>
              <a:t>Hoffman, R.M., et al., </a:t>
            </a:r>
            <a:r>
              <a:rPr lang="en-US" sz="2400" i="1" dirty="0"/>
              <a:t>Racial and ethnic differences in advanced--‐stage prostate cancer: the Prostate Cancer Outcomes Study.</a:t>
            </a:r>
            <a:r>
              <a:rPr lang="en-US" sz="2400" dirty="0"/>
              <a:t> J </a:t>
            </a:r>
            <a:r>
              <a:rPr lang="en-US" sz="2400" dirty="0" err="1"/>
              <a:t>Natl</a:t>
            </a:r>
            <a:r>
              <a:rPr lang="en-US" sz="2400" dirty="0"/>
              <a:t> Cancer </a:t>
            </a:r>
            <a:r>
              <a:rPr lang="en-US" sz="2400" dirty="0" err="1"/>
              <a:t>Inst</a:t>
            </a:r>
            <a:r>
              <a:rPr lang="en-US" sz="2400" dirty="0"/>
              <a:t>, 2001. 93(5): p. 388--‐95</a:t>
            </a:r>
            <a:r>
              <a:rPr lang="en-US" sz="2400" dirty="0" smtClean="0"/>
              <a:t>.</a:t>
            </a:r>
          </a:p>
          <a:p>
            <a:endParaRPr lang="en-US" sz="2400" dirty="0"/>
          </a:p>
          <a:p>
            <a:r>
              <a:rPr lang="en-US" sz="2400" dirty="0"/>
              <a:t>McMurray, M.A. and </a:t>
            </a:r>
            <a:r>
              <a:rPr lang="en-US" sz="2400" dirty="0" err="1"/>
              <a:t>D.E.Gottschling</a:t>
            </a:r>
            <a:r>
              <a:rPr lang="en-US" sz="2400" dirty="0"/>
              <a:t>, </a:t>
            </a:r>
            <a:r>
              <a:rPr lang="en-US" sz="2400" i="1" dirty="0"/>
              <a:t>Aging and genetic</a:t>
            </a:r>
          </a:p>
          <a:p>
            <a:r>
              <a:rPr lang="en-US" sz="2400" i="1" dirty="0"/>
              <a:t>Instability in yeast. </a:t>
            </a:r>
            <a:r>
              <a:rPr lang="en-US" sz="2400" dirty="0" err="1"/>
              <a:t>Curr</a:t>
            </a:r>
            <a:r>
              <a:rPr lang="en-US" sz="2400" dirty="0"/>
              <a:t> </a:t>
            </a:r>
            <a:r>
              <a:rPr lang="en-US" sz="2400" dirty="0" err="1"/>
              <a:t>Opin</a:t>
            </a:r>
            <a:r>
              <a:rPr lang="en-US" sz="2400" dirty="0"/>
              <a:t> </a:t>
            </a:r>
            <a:r>
              <a:rPr lang="en-US" sz="2400" dirty="0" err="1"/>
              <a:t>Microbiol</a:t>
            </a:r>
            <a:r>
              <a:rPr lang="en-US" sz="2400" dirty="0"/>
              <a:t>, 2004. 7(6): p.673--‐9.</a:t>
            </a:r>
          </a:p>
          <a:p>
            <a:endParaRPr lang="en-US" sz="2400" dirty="0"/>
          </a:p>
          <a:p>
            <a:r>
              <a:rPr lang="en-US" sz="2400" dirty="0"/>
              <a:t>McMurray, M.A. and D.E. </a:t>
            </a:r>
            <a:r>
              <a:rPr lang="en-US" sz="2400" dirty="0" err="1"/>
              <a:t>Gottschling</a:t>
            </a:r>
            <a:r>
              <a:rPr lang="en-US" sz="2400" dirty="0"/>
              <a:t>, </a:t>
            </a:r>
            <a:r>
              <a:rPr lang="en-US" sz="2400" i="1" dirty="0"/>
              <a:t>An age--‐induced switch to a hyper--‐</a:t>
            </a:r>
            <a:r>
              <a:rPr lang="en-US" sz="2400" i="1" dirty="0" err="1"/>
              <a:t>recombinational</a:t>
            </a:r>
            <a:r>
              <a:rPr lang="en-US" sz="2400" i="1" dirty="0"/>
              <a:t> state. </a:t>
            </a:r>
            <a:r>
              <a:rPr lang="en-US" sz="2400" dirty="0"/>
              <a:t>Science, 2003. 301(5641): p. 1908--‐11.</a:t>
            </a:r>
          </a:p>
          <a:p>
            <a:endParaRPr lang="en-US" sz="2400" dirty="0">
              <a:solidFill>
                <a:schemeClr val="dk1"/>
              </a:solidFill>
              <a:latin typeface="Times New Roman"/>
              <a:ea typeface="Times New Roman"/>
              <a:cs typeface="Times New Roman"/>
              <a:sym typeface="Times New Roman"/>
            </a:endParaRPr>
          </a:p>
          <a:p>
            <a:r>
              <a:rPr lang="en-US" sz="2400" dirty="0" smtClean="0"/>
              <a:t>Price, </a:t>
            </a:r>
            <a:r>
              <a:rPr lang="en-US" sz="2400" dirty="0" err="1" smtClean="0"/>
              <a:t>D.A.and</a:t>
            </a:r>
            <a:r>
              <a:rPr lang="en-US" sz="2400" dirty="0"/>
              <a:t> </a:t>
            </a:r>
            <a:r>
              <a:rPr lang="en-US" sz="2400" dirty="0" smtClean="0"/>
              <a:t>E.D. Crook, </a:t>
            </a:r>
            <a:r>
              <a:rPr lang="en-US" sz="2400" i="1" dirty="0" smtClean="0"/>
              <a:t>Kidney</a:t>
            </a:r>
            <a:r>
              <a:rPr lang="en-US" sz="2400" i="1" dirty="0"/>
              <a:t> </a:t>
            </a:r>
            <a:r>
              <a:rPr lang="en-US" sz="2400" i="1" dirty="0" smtClean="0"/>
              <a:t>disease</a:t>
            </a:r>
            <a:r>
              <a:rPr lang="en-US" sz="2400" i="1" dirty="0"/>
              <a:t> </a:t>
            </a:r>
            <a:r>
              <a:rPr lang="en-US" sz="2400" i="1" dirty="0" smtClean="0"/>
              <a:t>in</a:t>
            </a:r>
            <a:endParaRPr lang="en-US" sz="2400" i="1" dirty="0"/>
          </a:p>
          <a:p>
            <a:r>
              <a:rPr lang="en-US" sz="2400" i="1" dirty="0" smtClean="0"/>
              <a:t>African Americans: Genetic considerations</a:t>
            </a:r>
            <a:r>
              <a:rPr lang="en-US" sz="2400" i="1" dirty="0"/>
              <a:t>.</a:t>
            </a:r>
          </a:p>
          <a:p>
            <a:r>
              <a:rPr lang="en-US" sz="2400" dirty="0" smtClean="0"/>
              <a:t>J </a:t>
            </a:r>
            <a:r>
              <a:rPr lang="en-US" sz="2400" dirty="0" err="1" smtClean="0"/>
              <a:t>Natl</a:t>
            </a:r>
            <a:r>
              <a:rPr lang="en-US" sz="2400" dirty="0" smtClean="0"/>
              <a:t> Med </a:t>
            </a:r>
            <a:r>
              <a:rPr lang="en-US" sz="2400" dirty="0" err="1" smtClean="0"/>
              <a:t>Assoc</a:t>
            </a:r>
            <a:r>
              <a:rPr lang="en-US" sz="2400" dirty="0" smtClean="0"/>
              <a:t>, 2002. 94(8 </a:t>
            </a:r>
            <a:r>
              <a:rPr lang="en-US" sz="2400" dirty="0" err="1" smtClean="0"/>
              <a:t>Suppl</a:t>
            </a:r>
            <a:r>
              <a:rPr lang="en-US" sz="2400" dirty="0" smtClean="0"/>
              <a:t>): p.16S-</a:t>
            </a:r>
            <a:r>
              <a:rPr lang="en-US" sz="2400" dirty="0"/>
              <a:t>-‐27S.</a:t>
            </a:r>
          </a:p>
          <a:p>
            <a:endParaRPr lang="en-US" sz="2400" dirty="0"/>
          </a:p>
          <a:p>
            <a:r>
              <a:rPr lang="en-US" sz="2400" dirty="0" err="1" smtClean="0"/>
              <a:t>Tzur</a:t>
            </a:r>
            <a:r>
              <a:rPr lang="en-US" sz="2400" dirty="0" smtClean="0"/>
              <a:t>, S., et al., </a:t>
            </a:r>
            <a:r>
              <a:rPr lang="en-US" sz="2400" i="1" dirty="0" smtClean="0"/>
              <a:t>Missense mutations</a:t>
            </a:r>
            <a:r>
              <a:rPr lang="en-US" sz="2400" i="1" dirty="0"/>
              <a:t> </a:t>
            </a:r>
            <a:r>
              <a:rPr lang="en-US" sz="2400" i="1" dirty="0" smtClean="0"/>
              <a:t>in</a:t>
            </a:r>
            <a:r>
              <a:rPr lang="en-US" sz="2400" i="1" dirty="0"/>
              <a:t> </a:t>
            </a:r>
            <a:r>
              <a:rPr lang="en-US" sz="2400" i="1" dirty="0" smtClean="0"/>
              <a:t>the</a:t>
            </a:r>
            <a:r>
              <a:rPr lang="en-US" sz="2400" i="1" dirty="0"/>
              <a:t> </a:t>
            </a:r>
            <a:r>
              <a:rPr lang="en-US" sz="2400" i="1" dirty="0" smtClean="0"/>
              <a:t>APOL1</a:t>
            </a:r>
            <a:r>
              <a:rPr lang="en-US" sz="2400" i="1" dirty="0"/>
              <a:t> </a:t>
            </a:r>
            <a:r>
              <a:rPr lang="en-US" sz="2400" i="1" dirty="0" smtClean="0"/>
              <a:t>gene</a:t>
            </a:r>
            <a:r>
              <a:rPr lang="en-US" sz="2400" i="1" dirty="0"/>
              <a:t> </a:t>
            </a:r>
            <a:r>
              <a:rPr lang="en-US" sz="2400" i="1" dirty="0" smtClean="0"/>
              <a:t>are</a:t>
            </a:r>
            <a:r>
              <a:rPr lang="en-US" sz="2400" i="1" dirty="0"/>
              <a:t> </a:t>
            </a:r>
            <a:r>
              <a:rPr lang="en-US" sz="2400" i="1" dirty="0" smtClean="0"/>
              <a:t>highly</a:t>
            </a:r>
            <a:r>
              <a:rPr lang="en-US" sz="2400" i="1" dirty="0"/>
              <a:t> </a:t>
            </a:r>
            <a:r>
              <a:rPr lang="en-US" sz="2400" i="1" dirty="0" smtClean="0"/>
              <a:t>associated with end stage kidney disease risk previously attributed to the MYH9 gene. </a:t>
            </a:r>
            <a:r>
              <a:rPr lang="en-US" sz="2400" dirty="0" smtClean="0"/>
              <a:t>Hum Genet, 2010. 128(3): p. 345-</a:t>
            </a:r>
            <a:r>
              <a:rPr lang="en-US" sz="2400" dirty="0"/>
              <a:t>-‐50.</a:t>
            </a:r>
          </a:p>
          <a:p>
            <a:endParaRPr lang="en-US" sz="2400" dirty="0" smtClean="0"/>
          </a:p>
          <a:p>
            <a:endParaRPr lang="en-US" sz="2400" dirty="0"/>
          </a:p>
          <a:p>
            <a:endParaRPr lang="en-US" sz="2400" dirty="0"/>
          </a:p>
          <a:p>
            <a:endParaRPr lang="en-US" sz="2400" b="0" i="0" u="none" strike="noStrike" cap="none" baseline="0" dirty="0" smtClean="0">
              <a:solidFill>
                <a:schemeClr val="dk1"/>
              </a:solidFill>
              <a:latin typeface="Times New Roman"/>
              <a:ea typeface="Times New Roman"/>
              <a:cs typeface="Times New Roman"/>
              <a:sym typeface="Times New Roman"/>
            </a:endParaRPr>
          </a:p>
          <a:p>
            <a:endParaRPr lang="en-US" sz="2400" b="0" i="0" u="none" strike="noStrike" cap="none" baseline="0" dirty="0">
              <a:solidFill>
                <a:schemeClr val="dk1"/>
              </a:solidFill>
              <a:latin typeface="Times New Roman"/>
              <a:ea typeface="Times New Roman"/>
              <a:cs typeface="Times New Roman"/>
              <a:sym typeface="Times New Roman"/>
            </a:endParaRPr>
          </a:p>
          <a:p>
            <a:endParaRPr lang="en-US" sz="2400" b="0" i="0" u="none" strike="noStrike" cap="none" baseline="0" dirty="0">
              <a:solidFill>
                <a:schemeClr val="dk1"/>
              </a:solidFill>
              <a:latin typeface="Times New Roman"/>
              <a:ea typeface="Times New Roman"/>
              <a:cs typeface="Times New Roman"/>
              <a:sym typeface="Times New Roman"/>
            </a:endParaRPr>
          </a:p>
        </p:txBody>
      </p:sp>
      <p:sp>
        <p:nvSpPr>
          <p:cNvPr id="108" name="Shape 108"/>
          <p:cNvSpPr txBox="1"/>
          <p:nvPr/>
        </p:nvSpPr>
        <p:spPr>
          <a:xfrm>
            <a:off x="539756" y="5357070"/>
            <a:ext cx="8393099" cy="877803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dirty="0">
                <a:solidFill>
                  <a:srgbClr val="222222"/>
                </a:solidFill>
                <a:latin typeface="Times New Roman"/>
                <a:ea typeface="Times New Roman"/>
                <a:cs typeface="Times New Roman"/>
                <a:sym typeface="Times New Roman"/>
              </a:rPr>
              <a:t>Polymorphisms in human genomes are known to be associated with health disparity related diseases. Our overall goal is to identify human genes associated with diseases at higher rates in African Americans. To achieve this goal, we are conducting a large-scale bioinformatics analysis on the NCBI </a:t>
            </a:r>
            <a:r>
              <a:rPr lang="en-US" sz="3200" dirty="0" err="1">
                <a:solidFill>
                  <a:srgbClr val="222222"/>
                </a:solidFill>
                <a:latin typeface="Times New Roman"/>
                <a:ea typeface="Times New Roman"/>
                <a:cs typeface="Times New Roman"/>
                <a:sym typeface="Times New Roman"/>
              </a:rPr>
              <a:t>dbSNP</a:t>
            </a:r>
            <a:r>
              <a:rPr lang="en-US" sz="3200" dirty="0">
                <a:solidFill>
                  <a:srgbClr val="222222"/>
                </a:solidFill>
                <a:latin typeface="Times New Roman"/>
                <a:ea typeface="Times New Roman"/>
                <a:cs typeface="Times New Roman"/>
                <a:sym typeface="Times New Roman"/>
              </a:rPr>
              <a:t> database. We are developing a Python program to analyze the allele frequencies in different human populations and investigate their association with human diseases. Meanwhile, we focus on a list of candidate genes that may be related to human disparity diseases. We specifically focused on the AR homolog in the human genomes and investigated their association with diabetes and lung cancer. We also compared the gene expression patterns in different human populations using Oncoming.org.</a:t>
            </a:r>
          </a:p>
        </p:txBody>
      </p:sp>
      <p:sp>
        <p:nvSpPr>
          <p:cNvPr id="109" name="Shape 109"/>
          <p:cNvSpPr txBox="1"/>
          <p:nvPr/>
        </p:nvSpPr>
        <p:spPr>
          <a:xfrm>
            <a:off x="29565599" y="28153519"/>
            <a:ext cx="8153399" cy="2401887"/>
          </a:xfrm>
          <a:prstGeom prst="rect">
            <a:avLst/>
          </a:prstGeom>
          <a:noFill/>
          <a:ln>
            <a:noFill/>
          </a:ln>
        </p:spPr>
        <p:txBody>
          <a:bodyPr lIns="91425" tIns="45700" rIns="91425" bIns="45700" anchor="t" anchorCtr="0">
            <a:noAutofit/>
          </a:bodyPr>
          <a:lstStyle/>
          <a:p>
            <a:pPr marL="457200" marR="0" lvl="0" indent="-457200" algn="l" rtl="0">
              <a:spcBef>
                <a:spcPts val="0"/>
              </a:spcBef>
              <a:spcAft>
                <a:spcPts val="0"/>
              </a:spcAft>
              <a:buSzPct val="25000"/>
              <a:buNone/>
            </a:pPr>
            <a:r>
              <a:rPr lang="en-US" sz="2400" b="0" i="0" u="none" strike="noStrike" cap="none" baseline="0" dirty="0">
                <a:solidFill>
                  <a:schemeClr val="dk1"/>
                </a:solidFill>
                <a:latin typeface="Times New Roman"/>
                <a:ea typeface="Times New Roman"/>
                <a:cs typeface="Times New Roman"/>
                <a:sym typeface="Times New Roman"/>
              </a:rPr>
              <a:t>
</a:t>
            </a:r>
            <a:r>
              <a:rPr lang="en-US" sz="2400" b="0" i="0" u="sng" strike="noStrike" cap="none" baseline="0" dirty="0" smtClean="0">
                <a:solidFill>
                  <a:schemeClr val="dk1"/>
                </a:solidFill>
                <a:latin typeface="Times New Roman"/>
                <a:ea typeface="Times New Roman"/>
                <a:cs typeface="Times New Roman"/>
                <a:sym typeface="Times New Roman"/>
              </a:rPr>
              <a:t>Dr. Hong Qin</a:t>
            </a:r>
          </a:p>
          <a:p>
            <a:pPr marL="457200" marR="0" lvl="0" indent="-457200" algn="l" rtl="0">
              <a:spcBef>
                <a:spcPts val="0"/>
              </a:spcBef>
              <a:spcAft>
                <a:spcPts val="0"/>
              </a:spcAft>
              <a:buSzPct val="25000"/>
              <a:buNone/>
            </a:pPr>
            <a:r>
              <a:rPr lang="en-US" sz="2400" u="sng" dirty="0" smtClean="0">
                <a:solidFill>
                  <a:schemeClr val="dk1"/>
                </a:solidFill>
                <a:latin typeface="Times New Roman"/>
                <a:ea typeface="Times New Roman"/>
                <a:cs typeface="Times New Roman"/>
                <a:sym typeface="Times New Roman"/>
              </a:rPr>
              <a:t>ASPIRE Program</a:t>
            </a:r>
            <a:endParaRPr lang="en-US" sz="2400" b="0" i="0" u="none" strike="noStrike" cap="none" baseline="0" dirty="0">
              <a:solidFill>
                <a:schemeClr val="dk1"/>
              </a:solidFill>
              <a:latin typeface="Times New Roman"/>
              <a:ea typeface="Times New Roman"/>
              <a:cs typeface="Times New Roman"/>
              <a:sym typeface="Times New Roman"/>
            </a:endParaRPr>
          </a:p>
          <a:p>
            <a:endParaRPr lang="en-US" sz="2400" b="0" i="0" u="none" strike="noStrike" cap="none" baseline="0" dirty="0">
              <a:solidFill>
                <a:schemeClr val="dk1"/>
              </a:solidFill>
              <a:latin typeface="Times New Roman"/>
              <a:ea typeface="Times New Roman"/>
              <a:cs typeface="Times New Roman"/>
              <a:sym typeface="Times New Roman"/>
            </a:endParaRPr>
          </a:p>
          <a:p>
            <a:endParaRPr lang="en-US" sz="2400" b="0" i="0" u="none" strike="noStrike" cap="none" baseline="0" dirty="0">
              <a:solidFill>
                <a:schemeClr val="dk1"/>
              </a:solidFill>
              <a:latin typeface="Times New Roman"/>
              <a:ea typeface="Times New Roman"/>
              <a:cs typeface="Times New Roman"/>
              <a:sym typeface="Times New Roman"/>
            </a:endParaRPr>
          </a:p>
        </p:txBody>
      </p:sp>
      <p:sp>
        <p:nvSpPr>
          <p:cNvPr id="110" name="Shape 110"/>
          <p:cNvSpPr txBox="1"/>
          <p:nvPr/>
        </p:nvSpPr>
        <p:spPr>
          <a:xfrm>
            <a:off x="19354800" y="31089600"/>
            <a:ext cx="9972674" cy="701674"/>
          </a:xfrm>
          <a:prstGeom prst="rect">
            <a:avLst/>
          </a:prstGeom>
          <a:noFill/>
          <a:ln>
            <a:noFill/>
          </a:ln>
        </p:spPr>
        <p:txBody>
          <a:bodyPr lIns="91425" tIns="45700" rIns="91425" bIns="45700" anchor="t" anchorCtr="0">
            <a:noAutofit/>
          </a:bodyPr>
          <a:lstStyle/>
          <a:p>
            <a:endParaRPr/>
          </a:p>
        </p:txBody>
      </p:sp>
      <p:sp>
        <p:nvSpPr>
          <p:cNvPr id="111" name="Shape 111"/>
          <p:cNvSpPr txBox="1"/>
          <p:nvPr/>
        </p:nvSpPr>
        <p:spPr>
          <a:xfrm>
            <a:off x="2057400" y="19487525"/>
            <a:ext cx="180900" cy="457200"/>
          </a:xfrm>
          <a:prstGeom prst="rect">
            <a:avLst/>
          </a:prstGeom>
          <a:noFill/>
          <a:ln>
            <a:noFill/>
          </a:ln>
        </p:spPr>
        <p:txBody>
          <a:bodyPr lIns="91425" tIns="45700" rIns="91425" bIns="45700" anchor="t" anchorCtr="0">
            <a:noAutofit/>
          </a:bodyPr>
          <a:lstStyle/>
          <a:p>
            <a:endParaRPr/>
          </a:p>
        </p:txBody>
      </p:sp>
      <p:sp>
        <p:nvSpPr>
          <p:cNvPr id="112" name="Shape 112"/>
          <p:cNvSpPr txBox="1"/>
          <p:nvPr/>
        </p:nvSpPr>
        <p:spPr>
          <a:xfrm>
            <a:off x="457200" y="13411200"/>
            <a:ext cx="8558212" cy="8302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Times New Roman"/>
                <a:ea typeface="Times New Roman"/>
                <a:cs typeface="Times New Roman"/>
                <a:sym typeface="Times New Roman"/>
              </a:rPr>
              <a:t>	</a:t>
            </a:r>
          </a:p>
          <a:p>
            <a:pPr marL="0" marR="0" lvl="0" indent="0" algn="l" rtl="0">
              <a:spcBef>
                <a:spcPts val="0"/>
              </a:spcBef>
              <a:spcAft>
                <a:spcPts val="0"/>
              </a:spcAft>
              <a:buSzPct val="25000"/>
              <a:buNone/>
            </a:pPr>
            <a:r>
              <a:rPr lang="en-US" sz="2400" b="0" i="0" u="none" strike="noStrike" cap="none" baseline="0">
                <a:solidFill>
                  <a:schemeClr val="dk1"/>
                </a:solidFill>
                <a:latin typeface="Arial"/>
                <a:ea typeface="Arial"/>
                <a:cs typeface="Arial"/>
                <a:sym typeface="Arial"/>
              </a:rPr>
              <a:t>	</a:t>
            </a:r>
          </a:p>
        </p:txBody>
      </p:sp>
      <p:sp>
        <p:nvSpPr>
          <p:cNvPr id="113" name="Shape 113"/>
          <p:cNvSpPr/>
          <p:nvPr/>
        </p:nvSpPr>
        <p:spPr>
          <a:xfrm>
            <a:off x="0" y="533400"/>
            <a:ext cx="38404801" cy="0"/>
          </a:xfrm>
          <a:prstGeom prst="rect">
            <a:avLst/>
          </a:prstGeom>
          <a:noFill/>
          <a:ln>
            <a:noFill/>
          </a:ln>
        </p:spPr>
        <p:txBody>
          <a:bodyPr lIns="91425" tIns="45700" rIns="91425" bIns="45700" anchor="ctr" anchorCtr="0">
            <a:noAutofit/>
          </a:bodyPr>
          <a:lstStyle/>
          <a:p>
            <a:endParaRPr/>
          </a:p>
        </p:txBody>
      </p:sp>
      <p:sp>
        <p:nvSpPr>
          <p:cNvPr id="114" name="Shape 114"/>
          <p:cNvSpPr/>
          <p:nvPr/>
        </p:nvSpPr>
        <p:spPr>
          <a:xfrm>
            <a:off x="0" y="3000375"/>
            <a:ext cx="38404801" cy="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Times New Roman"/>
                <a:ea typeface="Times New Roman"/>
                <a:cs typeface="Times New Roman"/>
                <a:sym typeface="Times New Roman"/>
              </a:rPr>
              <a:t>                     </a:t>
            </a:r>
          </a:p>
        </p:txBody>
      </p:sp>
      <p:sp>
        <p:nvSpPr>
          <p:cNvPr id="115" name="Shape 115"/>
          <p:cNvSpPr/>
          <p:nvPr/>
        </p:nvSpPr>
        <p:spPr>
          <a:xfrm>
            <a:off x="714374" y="6425725"/>
            <a:ext cx="38404801" cy="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100" b="0" i="0" u="none" strike="noStrike" cap="none" baseline="0">
                <a:solidFill>
                  <a:schemeClr val="dk1"/>
                </a:solidFill>
                <a:latin typeface="Times New Roman"/>
                <a:ea typeface="Times New Roman"/>
                <a:cs typeface="Times New Roman"/>
                <a:sym typeface="Times New Roman"/>
              </a:rPr>
              <a:t>                                  </a:t>
            </a:r>
          </a:p>
          <a:p>
            <a:endParaRPr lang="en-US" sz="1100" b="0" i="0" u="none" strike="noStrike" cap="none" baseline="0">
              <a:solidFill>
                <a:schemeClr val="dk1"/>
              </a:solidFill>
              <a:latin typeface="Times New Roman"/>
              <a:ea typeface="Times New Roman"/>
              <a:cs typeface="Times New Roman"/>
              <a:sym typeface="Times New Roman"/>
            </a:endParaRPr>
          </a:p>
        </p:txBody>
      </p:sp>
      <p:sp>
        <p:nvSpPr>
          <p:cNvPr id="116" name="Shape 116"/>
          <p:cNvSpPr/>
          <p:nvPr/>
        </p:nvSpPr>
        <p:spPr>
          <a:xfrm>
            <a:off x="-457201" y="11068050"/>
            <a:ext cx="38404801" cy="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100" b="0" i="0" u="none" strike="noStrike" cap="none" baseline="0">
                <a:solidFill>
                  <a:schemeClr val="dk1"/>
                </a:solidFill>
                <a:latin typeface="Times New Roman"/>
                <a:ea typeface="Times New Roman"/>
                <a:cs typeface="Times New Roman"/>
                <a:sym typeface="Times New Roman"/>
              </a:rPr>
              <a:t>                    </a:t>
            </a:r>
          </a:p>
        </p:txBody>
      </p:sp>
      <p:sp>
        <p:nvSpPr>
          <p:cNvPr id="117" name="Shape 117"/>
          <p:cNvSpPr/>
          <p:nvPr/>
        </p:nvSpPr>
        <p:spPr>
          <a:xfrm>
            <a:off x="0" y="11068050"/>
            <a:ext cx="38404801" cy="0"/>
          </a:xfrm>
          <a:prstGeom prst="rect">
            <a:avLst/>
          </a:prstGeom>
          <a:noFill/>
          <a:ln>
            <a:noFill/>
          </a:ln>
        </p:spPr>
        <p:txBody>
          <a:bodyPr lIns="91425" tIns="45700" rIns="91425" bIns="45700" anchor="ctr" anchorCtr="0">
            <a:noAutofit/>
          </a:bodyPr>
          <a:lstStyle/>
          <a:p>
            <a:endParaRPr/>
          </a:p>
        </p:txBody>
      </p:sp>
      <p:sp>
        <p:nvSpPr>
          <p:cNvPr id="3" name="TextBox 2"/>
          <p:cNvSpPr txBox="1"/>
          <p:nvPr/>
        </p:nvSpPr>
        <p:spPr>
          <a:xfrm>
            <a:off x="10134600" y="12792952"/>
            <a:ext cx="18588300" cy="10064294"/>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Aim 1. </a:t>
            </a:r>
            <a:r>
              <a:rPr lang="en-US" sz="3200" dirty="0" smtClean="0">
                <a:latin typeface="Times New Roman" pitchFamily="18" charset="0"/>
                <a:cs typeface="Times New Roman" pitchFamily="18" charset="0"/>
              </a:rPr>
              <a:t>NCBI and </a:t>
            </a:r>
            <a:r>
              <a:rPr lang="en-US" sz="3200" dirty="0" err="1" smtClean="0">
                <a:latin typeface="Times New Roman" pitchFamily="18" charset="0"/>
                <a:cs typeface="Times New Roman" pitchFamily="18" charset="0"/>
              </a:rPr>
              <a:t>Oncomine</a:t>
            </a:r>
            <a:r>
              <a:rPr lang="en-US" sz="3200" dirty="0" smtClean="0">
                <a:latin typeface="Times New Roman" pitchFamily="18" charset="0"/>
                <a:cs typeface="Times New Roman" pitchFamily="18" charset="0"/>
              </a:rPr>
              <a:t> database were used to find </a:t>
            </a:r>
            <a:r>
              <a:rPr lang="en-US" sz="3200" dirty="0" err="1" smtClean="0">
                <a:latin typeface="Times New Roman" pitchFamily="18" charset="0"/>
                <a:cs typeface="Times New Roman" pitchFamily="18" charset="0"/>
              </a:rPr>
              <a:t>dbSNP’s</a:t>
            </a:r>
            <a:r>
              <a:rPr lang="en-US" sz="3200" dirty="0" smtClean="0">
                <a:latin typeface="Times New Roman" pitchFamily="18" charset="0"/>
                <a:cs typeface="Times New Roman" pitchFamily="18" charset="0"/>
              </a:rPr>
              <a:t> of </a:t>
            </a:r>
          </a:p>
          <a:p>
            <a:endParaRPr lang="en-US" sz="3200" dirty="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Aim 2.</a:t>
            </a:r>
            <a:r>
              <a:rPr lang="en-US" sz="3200" dirty="0" smtClean="0">
                <a:latin typeface="Times New Roman" pitchFamily="18" charset="0"/>
                <a:cs typeface="Times New Roman" pitchFamily="18" charset="0"/>
              </a:rPr>
              <a:t> Using results from Aim 1, a program written in Python 3.2 was used to analyze the nucleotide sequences to find the difference amongst different population groups. In order to write an effective program, familiarity with the structure of the imported data must be present. </a:t>
            </a:r>
            <a:r>
              <a:rPr lang="en-US" sz="3200" dirty="0" smtClean="0">
                <a:latin typeface="Times New Roman" pitchFamily="18" charset="0"/>
                <a:cs typeface="Times New Roman" pitchFamily="18" charset="0"/>
              </a:rPr>
              <a:t>For example, one of the ways a molecular sequence can be stored is in a FASTA file, which is formatted as such:</a:t>
            </a:r>
          </a:p>
          <a:p>
            <a:pPr lvl="4"/>
            <a:endParaRPr lang="en-US" sz="3200" dirty="0" smtClean="0">
              <a:latin typeface="Times New Roman" pitchFamily="18" charset="0"/>
              <a:cs typeface="Times New Roman" pitchFamily="18" charset="0"/>
            </a:endParaRPr>
          </a:p>
          <a:p>
            <a:pPr lvl="4"/>
            <a:r>
              <a:rPr lang="en-US" sz="2400" dirty="0" smtClean="0">
                <a:latin typeface="Times New Roman" pitchFamily="18" charset="0"/>
                <a:cs typeface="Times New Roman" pitchFamily="18" charset="0"/>
              </a:rPr>
              <a:t>&gt;</a:t>
            </a:r>
            <a:r>
              <a:rPr lang="en-US" sz="2400" dirty="0">
                <a:latin typeface="Times New Roman" pitchFamily="18" charset="0"/>
                <a:cs typeface="Times New Roman" pitchFamily="18" charset="0"/>
              </a:rPr>
              <a:t>YAL001C TFC3 SGDID:S000000001, </a:t>
            </a:r>
            <a:r>
              <a:rPr lang="en-US" sz="2400" dirty="0" err="1">
                <a:latin typeface="Times New Roman" pitchFamily="18" charset="0"/>
                <a:cs typeface="Times New Roman" pitchFamily="18" charset="0"/>
              </a:rPr>
              <a:t>Chr</a:t>
            </a:r>
            <a:r>
              <a:rPr lang="en-US" sz="2400" dirty="0">
                <a:latin typeface="Times New Roman" pitchFamily="18" charset="0"/>
                <a:cs typeface="Times New Roman" pitchFamily="18" charset="0"/>
              </a:rPr>
              <a:t> I from 151168-151099,151008-147596, reverse complement, Verified ORF, "Largest of six subunits of the RNA polymerase III transcription initiation factor complex (TFIIIC); part of the </a:t>
            </a:r>
            <a:r>
              <a:rPr lang="en-US" sz="2400" dirty="0" err="1">
                <a:latin typeface="Times New Roman" pitchFamily="18" charset="0"/>
                <a:cs typeface="Times New Roman" pitchFamily="18" charset="0"/>
              </a:rPr>
              <a:t>TauB</a:t>
            </a:r>
            <a:r>
              <a:rPr lang="en-US" sz="2400" dirty="0">
                <a:latin typeface="Times New Roman" pitchFamily="18" charset="0"/>
                <a:cs typeface="Times New Roman" pitchFamily="18" charset="0"/>
              </a:rPr>
              <a:t> domain of TFIIIC that binds DNA at the </a:t>
            </a:r>
            <a:r>
              <a:rPr lang="en-US" sz="2400" dirty="0" err="1">
                <a:latin typeface="Times New Roman" pitchFamily="18" charset="0"/>
                <a:cs typeface="Times New Roman" pitchFamily="18" charset="0"/>
              </a:rPr>
              <a:t>BoxB</a:t>
            </a:r>
            <a:r>
              <a:rPr lang="en-US" sz="2400" dirty="0">
                <a:latin typeface="Times New Roman" pitchFamily="18" charset="0"/>
                <a:cs typeface="Times New Roman" pitchFamily="18" charset="0"/>
              </a:rPr>
              <a:t> promoter sites of </a:t>
            </a:r>
            <a:r>
              <a:rPr lang="en-US" sz="2400" dirty="0" err="1">
                <a:latin typeface="Times New Roman" pitchFamily="18" charset="0"/>
                <a:cs typeface="Times New Roman" pitchFamily="18" charset="0"/>
              </a:rPr>
              <a:t>tRNA</a:t>
            </a:r>
            <a:r>
              <a:rPr lang="en-US" sz="2400" dirty="0">
                <a:latin typeface="Times New Roman" pitchFamily="18" charset="0"/>
                <a:cs typeface="Times New Roman" pitchFamily="18" charset="0"/>
              </a:rPr>
              <a:t> and similar genes; cooperates with Tfc6p in DNA binding"</a:t>
            </a:r>
          </a:p>
          <a:p>
            <a:pPr lvl="4"/>
            <a:r>
              <a:rPr lang="en-US" sz="2400" dirty="0">
                <a:latin typeface="Times New Roman" pitchFamily="18" charset="0"/>
                <a:cs typeface="Times New Roman" pitchFamily="18" charset="0"/>
              </a:rPr>
              <a:t>MVLTIYPDELVQIVSDKIASNKGKITLNQLWDISGKYFDLSDKKVKQFVLSCVILKKDIE</a:t>
            </a:r>
          </a:p>
          <a:p>
            <a:pPr lvl="4"/>
            <a:r>
              <a:rPr lang="en-US" sz="2400" dirty="0">
                <a:latin typeface="Times New Roman" pitchFamily="18" charset="0"/>
                <a:cs typeface="Times New Roman" pitchFamily="18" charset="0"/>
              </a:rPr>
              <a:t>VYCDGAITTKNVTDIIGDANHSYSVGITEDSLWTLLTGYTKKESTIGNSAFELLLEVAKS</a:t>
            </a:r>
          </a:p>
          <a:p>
            <a:pPr lvl="4"/>
            <a:r>
              <a:rPr lang="en-US" sz="2400" dirty="0">
                <a:latin typeface="Times New Roman" pitchFamily="18" charset="0"/>
                <a:cs typeface="Times New Roman" pitchFamily="18" charset="0"/>
              </a:rPr>
              <a:t>GEKGINTMDLAQVTGQDPRSVTGRIKKINHLLTSSQLIYKGHVVKQLKLKKFSHDGVDSN</a:t>
            </a:r>
          </a:p>
          <a:p>
            <a:pPr lvl="4"/>
            <a:r>
              <a:rPr lang="en-US" sz="2400" dirty="0">
                <a:latin typeface="Times New Roman" pitchFamily="18" charset="0"/>
                <a:cs typeface="Times New Roman" pitchFamily="18" charset="0"/>
              </a:rPr>
              <a:t>PYINIRDHLATIVEVVKRSKNGIRQIIDLKRELKFDKEKRLSKAFIAAIAWLDEKEYLKK</a:t>
            </a: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As a programmer, the goal would be to separate the heading (which is indicated with “&gt;”) from the sequence (caps) in order to to analyze it and compare it to other sequences.</a:t>
            </a:r>
            <a:endParaRPr lang="en-US" sz="3200"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
        <p:nvSpPr>
          <p:cNvPr id="118" name="Shape 118"/>
          <p:cNvSpPr txBox="1"/>
          <p:nvPr/>
        </p:nvSpPr>
        <p:spPr>
          <a:xfrm>
            <a:off x="9662850" y="5742001"/>
            <a:ext cx="19079100" cy="4087799"/>
          </a:xfrm>
          <a:prstGeom prst="rect">
            <a:avLst/>
          </a:prstGeom>
          <a:noFill/>
          <a:ln>
            <a:noFill/>
          </a:ln>
        </p:spPr>
        <p:txBody>
          <a:bodyPr lIns="91425" tIns="45700" rIns="91425" bIns="45700" anchor="t" anchorCtr="0">
            <a:noAutofit/>
          </a:bodyPr>
          <a:lstStyle/>
          <a:p>
            <a:pPr marL="0" marR="0" lvl="0" indent="0" algn="l" rtl="0">
              <a:spcBef>
                <a:spcPts val="480"/>
              </a:spcBef>
              <a:spcAft>
                <a:spcPts val="0"/>
              </a:spcAft>
              <a:buClr>
                <a:schemeClr val="dk1"/>
              </a:buClr>
              <a:buSzPct val="131818"/>
              <a:buFont typeface="Times New Roman"/>
              <a:buNone/>
            </a:pPr>
            <a:r>
              <a:rPr lang="en-US" sz="1100" dirty="0"/>
              <a:t>		 	 	 		</a:t>
            </a:r>
          </a:p>
          <a:p>
            <a:pPr marL="0" marR="0" lvl="0" indent="0" algn="l" rtl="0">
              <a:spcBef>
                <a:spcPts val="480"/>
              </a:spcBef>
              <a:spcAft>
                <a:spcPts val="0"/>
              </a:spcAft>
              <a:buClr>
                <a:schemeClr val="dk1"/>
              </a:buClr>
              <a:buSzPct val="131818"/>
              <a:buFont typeface="Times New Roman"/>
              <a:buNone/>
            </a:pPr>
            <a:r>
              <a:rPr lang="en-US" sz="1100" dirty="0"/>
              <a:t>			</a:t>
            </a:r>
          </a:p>
          <a:p>
            <a:pPr marL="0" marR="0" lvl="0" indent="0" algn="l" rtl="0">
              <a:spcBef>
                <a:spcPts val="480"/>
              </a:spcBef>
              <a:spcAft>
                <a:spcPts val="0"/>
              </a:spcAft>
              <a:buClr>
                <a:schemeClr val="dk1"/>
              </a:buClr>
              <a:buSzPct val="103571"/>
              <a:buFont typeface="Times New Roman"/>
              <a:buNone/>
            </a:pPr>
            <a:r>
              <a:rPr lang="en-US" dirty="0"/>
              <a:t>				</a:t>
            </a:r>
          </a:p>
          <a:p>
            <a:pPr marL="0" marR="0" lvl="0" indent="0" algn="l" rtl="0">
              <a:spcBef>
                <a:spcPts val="480"/>
              </a:spcBef>
              <a:spcAft>
                <a:spcPts val="0"/>
              </a:spcAft>
              <a:buClr>
                <a:schemeClr val="dk1"/>
              </a:buClr>
              <a:buSzPct val="103571"/>
              <a:buFont typeface="Times New Roman"/>
              <a:buNone/>
            </a:pPr>
            <a:r>
              <a:rPr lang="en-US" dirty="0"/>
              <a:t>					</a:t>
            </a:r>
          </a:p>
          <a:p>
            <a:pPr marL="0" marR="0" lvl="0" indent="0" algn="l" rtl="0">
              <a:spcBef>
                <a:spcPts val="480"/>
              </a:spcBef>
              <a:spcAft>
                <a:spcPts val="0"/>
              </a:spcAft>
              <a:buClr>
                <a:schemeClr val="dk1"/>
              </a:buClr>
              <a:buSzPct val="103571"/>
              <a:buFont typeface="Times New Roman"/>
              <a:buNone/>
            </a:pPr>
            <a:r>
              <a:rPr lang="en-US" sz="3200" b="1" dirty="0">
                <a:latin typeface="Times New Roman" pitchFamily="18" charset="0"/>
                <a:cs typeface="Times New Roman" pitchFamily="18" charset="0"/>
              </a:rPr>
              <a:t>Aim </a:t>
            </a:r>
            <a:r>
              <a:rPr lang="en-US" sz="3200" b="1" dirty="0" smtClean="0">
                <a:latin typeface="Times New Roman" pitchFamily="18" charset="0"/>
                <a:cs typeface="Times New Roman" pitchFamily="18" charset="0"/>
              </a:rPr>
              <a:t>1.</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Perform large-scale computational searches to identify yeast homologs for candidate human genes that are under recent-selection in the in </a:t>
            </a:r>
            <a:r>
              <a:rPr lang="en-US" sz="3200" dirty="0" smtClean="0">
                <a:latin typeface="Times New Roman" pitchFamily="18" charset="0"/>
                <a:cs typeface="Times New Roman" pitchFamily="18" charset="0"/>
              </a:rPr>
              <a:t>AAPs</a:t>
            </a:r>
            <a:r>
              <a:rPr lang="en-US" sz="3200" dirty="0">
                <a:latin typeface="Times New Roman" pitchFamily="18" charset="0"/>
                <a:cs typeface="Times New Roman" pitchFamily="18" charset="0"/>
              </a:rPr>
              <a:t>, and evaluate the population variation of these genes in yeast. 											</a:t>
            </a:r>
          </a:p>
          <a:p>
            <a:pPr marL="0" marR="0" lvl="0" indent="0" algn="l" rtl="0">
              <a:spcBef>
                <a:spcPts val="480"/>
              </a:spcBef>
              <a:spcAft>
                <a:spcPts val="0"/>
              </a:spcAft>
              <a:buClr>
                <a:schemeClr val="dk1"/>
              </a:buClr>
              <a:buSzPct val="103571"/>
              <a:buFont typeface="Times New Roman"/>
              <a:buNone/>
            </a:pPr>
            <a:r>
              <a:rPr lang="en-US" sz="3200" b="1" dirty="0">
                <a:latin typeface="Times New Roman" pitchFamily="18" charset="0"/>
                <a:cs typeface="Times New Roman" pitchFamily="18" charset="0"/>
              </a:rPr>
              <a:t>Aim 2.</a:t>
            </a:r>
            <a:r>
              <a:rPr lang="en-US" sz="3200" dirty="0">
                <a:latin typeface="Times New Roman" pitchFamily="18" charset="0"/>
                <a:cs typeface="Times New Roman" pitchFamily="18" charset="0"/>
              </a:rPr>
              <a:t> Evaluate a list of candidate human genes and examine their allele distributions in </a:t>
            </a:r>
            <a:r>
              <a:rPr lang="en-US" sz="3200" dirty="0" smtClean="0">
                <a:latin typeface="Times New Roman" pitchFamily="18" charset="0"/>
                <a:cs typeface="Times New Roman" pitchFamily="18" charset="0"/>
              </a:rPr>
              <a:t>African American Populations AAPs.</a:t>
            </a:r>
            <a:endParaRPr lang="en-US" sz="3200" dirty="0">
              <a:latin typeface="Times New Roman" pitchFamily="18" charset="0"/>
              <a:cs typeface="Times New Roman" pitchFamily="18" charset="0"/>
            </a:endParaRPr>
          </a:p>
          <a:p>
            <a:pPr marL="0" marR="0" lvl="0" indent="0" algn="l" rtl="0">
              <a:spcBef>
                <a:spcPts val="480"/>
              </a:spcBef>
              <a:spcAft>
                <a:spcPts val="0"/>
              </a:spcAft>
              <a:buClr>
                <a:schemeClr val="dk1"/>
              </a:buClr>
              <a:buSzPct val="103571"/>
              <a:buFont typeface="Times New Roman"/>
              <a:buNone/>
            </a:pPr>
            <a:endParaRPr lang="en-US" dirty="0"/>
          </a:p>
          <a:p>
            <a:endParaRPr lang="en-US" dirty="0"/>
          </a:p>
          <a:p>
            <a:endParaRPr lang="en-US" dirty="0"/>
          </a:p>
        </p:txBody>
      </p:sp>
      <p:sp>
        <p:nvSpPr>
          <p:cNvPr id="121" name="Shape 121"/>
          <p:cNvSpPr txBox="1"/>
          <p:nvPr/>
        </p:nvSpPr>
        <p:spPr>
          <a:xfrm>
            <a:off x="29565600" y="4800600"/>
            <a:ext cx="8172449" cy="76993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1" dirty="0" smtClean="0">
                <a:solidFill>
                  <a:srgbClr val="00009C"/>
                </a:solidFill>
                <a:latin typeface="Times New Roman"/>
                <a:ea typeface="Times New Roman"/>
                <a:cs typeface="Times New Roman"/>
                <a:sym typeface="Times New Roman"/>
              </a:rPr>
              <a:t>WHAT’S NEXT?</a:t>
            </a:r>
            <a:endParaRPr lang="en-US" sz="4400" b="1" i="1" u="none" strike="noStrike" cap="none" baseline="0" dirty="0">
              <a:solidFill>
                <a:srgbClr val="00009C"/>
              </a:solidFill>
              <a:latin typeface="Times New Roman"/>
              <a:ea typeface="Times New Roman"/>
              <a:cs typeface="Times New Roman"/>
              <a:sym typeface="Times New Roman"/>
            </a:endParaRPr>
          </a:p>
        </p:txBody>
      </p:sp>
      <p:sp>
        <p:nvSpPr>
          <p:cNvPr id="122" name="Shape 122"/>
          <p:cNvSpPr txBox="1"/>
          <p:nvPr/>
        </p:nvSpPr>
        <p:spPr>
          <a:xfrm>
            <a:off x="29641800" y="5638800"/>
            <a:ext cx="8229600" cy="4495800"/>
          </a:xfrm>
          <a:prstGeom prst="rect">
            <a:avLst/>
          </a:prstGeom>
          <a:noFill/>
          <a:ln>
            <a:noFill/>
          </a:ln>
        </p:spPr>
        <p:txBody>
          <a:bodyPr lIns="501600" tIns="250800" rIns="501600" bIns="250800" anchor="t" anchorCtr="0">
            <a:noAutofit/>
          </a:bodyPr>
          <a:lstStyle/>
          <a:p>
            <a:r>
              <a:rPr lang="en-US" sz="2400" b="0" i="0" u="none" strike="noStrike" cap="none" baseline="0" dirty="0" smtClean="0">
                <a:solidFill>
                  <a:schemeClr val="dk1"/>
                </a:solidFill>
                <a:latin typeface="Times New Roman"/>
                <a:ea typeface="Times New Roman"/>
                <a:cs typeface="Times New Roman"/>
                <a:sym typeface="Times New Roman"/>
              </a:rPr>
              <a:t>We</a:t>
            </a:r>
            <a:r>
              <a:rPr lang="en-US" sz="2400" b="0" i="0" u="none" strike="noStrike" cap="none" dirty="0" smtClean="0">
                <a:solidFill>
                  <a:schemeClr val="dk1"/>
                </a:solidFill>
                <a:latin typeface="Times New Roman"/>
                <a:ea typeface="Times New Roman"/>
                <a:cs typeface="Times New Roman"/>
                <a:sym typeface="Times New Roman"/>
              </a:rPr>
              <a:t> are interested in finding a specific gene to analyze in any of the health disparities previously researched (i.e. diabetes, hypertension, breast, prostate, and lung cancer).</a:t>
            </a:r>
          </a:p>
          <a:p>
            <a:endParaRPr lang="en-US" sz="2400" dirty="0">
              <a:solidFill>
                <a:schemeClr val="dk1"/>
              </a:solidFill>
              <a:latin typeface="Times New Roman"/>
              <a:ea typeface="Times New Roman"/>
              <a:cs typeface="Times New Roman"/>
              <a:sym typeface="Times New Roman"/>
            </a:endParaRPr>
          </a:p>
          <a:p>
            <a:r>
              <a:rPr lang="en-US" sz="2400" b="0" i="0" u="none" strike="noStrike" cap="none" dirty="0" smtClean="0">
                <a:solidFill>
                  <a:schemeClr val="dk1"/>
                </a:solidFill>
                <a:latin typeface="Times New Roman"/>
                <a:ea typeface="Times New Roman"/>
                <a:cs typeface="Times New Roman"/>
                <a:sym typeface="Times New Roman"/>
              </a:rPr>
              <a:t>We also plan to develop a completed program to analyze gene information from different types of formatting beyond </a:t>
            </a:r>
            <a:r>
              <a:rPr lang="en-US" sz="2400" b="0" i="0" u="none" strike="noStrike" cap="none" dirty="0" smtClean="0">
                <a:solidFill>
                  <a:schemeClr val="dk1"/>
                </a:solidFill>
                <a:latin typeface="Times New Roman"/>
                <a:ea typeface="Times New Roman"/>
                <a:cs typeface="Times New Roman"/>
                <a:sym typeface="Times New Roman"/>
              </a:rPr>
              <a:t>FASTA.</a:t>
            </a:r>
            <a:endParaRPr lang="en-US" sz="2400" b="0" i="0" u="none" strike="noStrike" cap="none" dirty="0" smtClean="0">
              <a:solidFill>
                <a:schemeClr val="dk1"/>
              </a:solidFill>
              <a:latin typeface="Times New Roman"/>
              <a:ea typeface="Times New Roman"/>
              <a:cs typeface="Times New Roman"/>
              <a:sym typeface="Times New Roman"/>
            </a:endParaRPr>
          </a:p>
          <a:p>
            <a:endParaRPr lang="en-US" sz="2400" b="0" i="0" u="none" strike="noStrike" cap="none" dirty="0" smtClean="0">
              <a:solidFill>
                <a:schemeClr val="dk1"/>
              </a:solidFill>
              <a:latin typeface="Times New Roman"/>
              <a:ea typeface="Times New Roman"/>
              <a:cs typeface="Times New Roman"/>
              <a:sym typeface="Times New Roman"/>
            </a:endParaRPr>
          </a:p>
          <a:p>
            <a:r>
              <a:rPr lang="en-US" sz="2400" baseline="0" dirty="0" smtClean="0">
                <a:solidFill>
                  <a:schemeClr val="dk1"/>
                </a:solidFill>
                <a:latin typeface="Times New Roman"/>
                <a:ea typeface="Times New Roman"/>
                <a:cs typeface="Times New Roman"/>
                <a:sym typeface="Times New Roman"/>
              </a:rPr>
              <a:t>Lastly,</a:t>
            </a:r>
            <a:r>
              <a:rPr lang="en-US" sz="2400" dirty="0" smtClean="0">
                <a:solidFill>
                  <a:schemeClr val="dk1"/>
                </a:solidFill>
                <a:latin typeface="Times New Roman"/>
                <a:ea typeface="Times New Roman"/>
                <a:cs typeface="Times New Roman"/>
                <a:sym typeface="Times New Roman"/>
              </a:rPr>
              <a:t> we plan to add a laboratory component to the research by using yeast as a model.</a:t>
            </a:r>
            <a:endParaRPr lang="en-US" sz="2400" baseline="0" dirty="0">
              <a:solidFill>
                <a:schemeClr val="dk1"/>
              </a:solidFill>
              <a:latin typeface="Times New Roman"/>
              <a:ea typeface="Times New Roman"/>
              <a:cs typeface="Times New Roman"/>
              <a:sym typeface="Times New Roman"/>
            </a:endParaRPr>
          </a:p>
          <a:p>
            <a:endParaRPr lang="en-US" sz="2400" b="0" i="0" u="none" strike="noStrike" cap="none" baseline="0" dirty="0">
              <a:solidFill>
                <a:schemeClr val="dk1"/>
              </a:solidFill>
              <a:latin typeface="Times New Roman"/>
              <a:ea typeface="Times New Roman"/>
              <a:cs typeface="Times New Roman"/>
              <a:sym typeface="Times New Roman"/>
            </a:endParaRPr>
          </a:p>
        </p:txBody>
      </p:sp>
      <p:sp>
        <p:nvSpPr>
          <p:cNvPr id="123" name="Shape 123"/>
          <p:cNvSpPr txBox="1"/>
          <p:nvPr/>
        </p:nvSpPr>
        <p:spPr>
          <a:xfrm>
            <a:off x="19202400" y="26974800"/>
            <a:ext cx="9906000" cy="1447800"/>
          </a:xfrm>
          <a:prstGeom prst="rect">
            <a:avLst/>
          </a:prstGeom>
          <a:solidFill>
            <a:srgbClr val="FFFFFF"/>
          </a:solidFill>
          <a:ln>
            <a:noFill/>
          </a:ln>
        </p:spPr>
        <p:txBody>
          <a:bodyPr lIns="91425" tIns="45700" rIns="91425" bIns="45700" anchor="t" anchorCtr="0">
            <a:noAutofit/>
          </a:bodyPr>
          <a:lstStyle/>
          <a:p>
            <a:endParaRPr lang="en-US" sz="1800" b="0" i="0" u="none" strike="noStrike" cap="none" baseline="0" dirty="0">
              <a:solidFill>
                <a:schemeClr val="dk1"/>
              </a:solidFill>
              <a:latin typeface="Times New Roman"/>
              <a:ea typeface="Times New Roman"/>
              <a:cs typeface="Times New Roman"/>
              <a:sym typeface="Times New Roman"/>
            </a:endParaRPr>
          </a:p>
          <a:p>
            <a:endParaRPr lang="en-US" sz="1800" b="0" i="0" u="none" strike="noStrike" cap="none" baseline="0" dirty="0">
              <a:solidFill>
                <a:schemeClr val="dk1"/>
              </a:solidFill>
              <a:latin typeface="Times New Roman"/>
              <a:ea typeface="Times New Roman"/>
              <a:cs typeface="Times New Roman"/>
              <a:sym typeface="Times New Roman"/>
            </a:endParaRPr>
          </a:p>
        </p:txBody>
      </p:sp>
      <p:sp>
        <p:nvSpPr>
          <p:cNvPr id="124" name="Shape 124"/>
          <p:cNvSpPr/>
          <p:nvPr/>
        </p:nvSpPr>
        <p:spPr>
          <a:xfrm>
            <a:off x="30950962" y="152400"/>
            <a:ext cx="6596587" cy="1296613"/>
          </a:xfrm>
          <a:prstGeom prst="rect">
            <a:avLst/>
          </a:prstGeom>
          <a:blipFill>
            <a:blip r:embed="rId4"/>
            <a:stretch>
              <a:fillRect/>
            </a:stretch>
          </a:blipFill>
        </p:spPr>
      </p:sp>
    </p:spTree>
  </p:cSld>
  <p:clrMapOvr>
    <a:masterClrMapping/>
  </p:clrMapOvr>
  <p:transition xmlns:p14="http://schemas.microsoft.com/office/powerpoint/2010/main" spd="slow">
    <p:cut/>
  </p:transition>
</p:sld>
</file>

<file path=ppt/theme/theme1.xml><?xml version="1.0" encoding="utf-8"?>
<a:theme xmlns:a="http://schemas.openxmlformats.org/drawingml/2006/mai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1117</Words>
  <Application>Microsoft Macintosh PowerPoint</Application>
  <PresentationFormat>Custom</PresentationFormat>
  <Paragraphs>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Mislie</dc:creator>
  <cp:lastModifiedBy>Lumpkin, Zazie</cp:lastModifiedBy>
  <cp:revision>19</cp:revision>
  <dcterms:modified xsi:type="dcterms:W3CDTF">2013-04-17T03:49:00Z</dcterms:modified>
</cp:coreProperties>
</file>