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1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65" autoAdjust="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6A992-F777-417F-998F-FD59EE9DA3B0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EC123-81C4-4FD0-84D1-6768DE95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do most biological species, including humans, deteriorate with 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C123-81C4-4FD0-84D1-6768DE95C1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3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537C4F-F5FF-4D1B-914C-B584259A49D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2BA629-D011-4CED-BF44-9D60370A0F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the Reliability Model of Cellular 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Biology 320 Genomics and Proteomics</a:t>
            </a:r>
          </a:p>
          <a:p>
            <a:r>
              <a:rPr lang="en-US" dirty="0" smtClean="0"/>
              <a:t>Jessica Christopher</a:t>
            </a:r>
          </a:p>
          <a:p>
            <a:r>
              <a:rPr lang="en-US" dirty="0" err="1" smtClean="0"/>
              <a:t>Jessika</a:t>
            </a:r>
            <a:r>
              <a:rPr lang="en-US" dirty="0" smtClean="0"/>
              <a:t> Williams</a:t>
            </a:r>
          </a:p>
          <a:p>
            <a:r>
              <a:rPr lang="en-US" dirty="0" smtClean="0"/>
              <a:t>Dr. Hong Qin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0" y="1436132"/>
            <a:ext cx="4142829" cy="3276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17016" y="2625971"/>
            <a:ext cx="13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4343400"/>
            <a:ext cx="109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69685"/>
            <a:ext cx="4114800" cy="3254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3803218" y="2634589"/>
            <a:ext cx="13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Viability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6082" y="4323608"/>
            <a:ext cx="109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878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Based on the plots for viability and failure rates, our simulation of an aging biological system represents the </a:t>
            </a:r>
            <a:r>
              <a:rPr lang="en-US" dirty="0" err="1" smtClean="0"/>
              <a:t>Gompertz</a:t>
            </a:r>
            <a:r>
              <a:rPr lang="en-US" dirty="0" smtClean="0"/>
              <a:t> model formulated by </a:t>
            </a:r>
            <a:r>
              <a:rPr lang="en-US" dirty="0" err="1" smtClean="0"/>
              <a:t>Gavrilov</a:t>
            </a:r>
            <a:endParaRPr lang="en-US" dirty="0" smtClean="0"/>
          </a:p>
          <a:p>
            <a:r>
              <a:rPr lang="en-US" dirty="0" smtClean="0"/>
              <a:t>In previous research, there appeared to a be a correlation between standard deviation and failure rate. However, this is not seen in our results. Thus,</a:t>
            </a:r>
          </a:p>
          <a:p>
            <a:r>
              <a:rPr lang="en-US" dirty="0" smtClean="0"/>
              <a:t>We need to decrease the </a:t>
            </a:r>
            <a:r>
              <a:rPr lang="en-US" sz="2800" dirty="0" err="1"/>
              <a:t>poisson</a:t>
            </a:r>
            <a:r>
              <a:rPr lang="en-US" sz="2800" dirty="0"/>
              <a:t> mean and increase standard deviation noise level of decay </a:t>
            </a:r>
            <a:r>
              <a:rPr lang="en-US" sz="2800" dirty="0" smtClean="0"/>
              <a:t>rate in order to see if the latter plays a role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Gavrilov</a:t>
            </a:r>
            <a:r>
              <a:rPr lang="en-US" sz="2800" dirty="0"/>
              <a:t>, Leonid., </a:t>
            </a:r>
            <a:r>
              <a:rPr lang="en-US" sz="2800" dirty="0" err="1"/>
              <a:t>Gavrilova</a:t>
            </a:r>
            <a:r>
              <a:rPr lang="en-US" sz="2800" dirty="0"/>
              <a:t>, Natalia., (2001). The Reliability Theory of Aging and Longevity. 528-536</a:t>
            </a:r>
          </a:p>
          <a:p>
            <a:r>
              <a:rPr lang="en-US" sz="2800" dirty="0" err="1"/>
              <a:t>Gavrilov</a:t>
            </a:r>
            <a:r>
              <a:rPr lang="en-US" sz="2800" dirty="0"/>
              <a:t>, Leonid., </a:t>
            </a:r>
            <a:r>
              <a:rPr lang="en-US" sz="2800" dirty="0" err="1"/>
              <a:t>Gavrilova</a:t>
            </a:r>
            <a:r>
              <a:rPr lang="en-US" sz="2800" dirty="0"/>
              <a:t>, Natalia. (2006). Models of Systems Failure in Aging. 47-51, 57-60. </a:t>
            </a:r>
          </a:p>
          <a:p>
            <a:r>
              <a:rPr lang="en-US" sz="2800" dirty="0" err="1"/>
              <a:t>Gavrilov</a:t>
            </a:r>
            <a:r>
              <a:rPr lang="en-US" sz="2800" dirty="0"/>
              <a:t>, Leonid., </a:t>
            </a:r>
            <a:r>
              <a:rPr lang="en-US" sz="2800" dirty="0" err="1"/>
              <a:t>Gavrilova</a:t>
            </a:r>
            <a:r>
              <a:rPr lang="en-US" sz="2800" dirty="0"/>
              <a:t>, Natalia. (2003). The Quest for a General Theory of Aging and Longevity. 2-7. </a:t>
            </a:r>
          </a:p>
          <a:p>
            <a:r>
              <a:rPr lang="en-US" sz="2800" dirty="0" err="1"/>
              <a:t>Hellemans</a:t>
            </a:r>
            <a:r>
              <a:rPr lang="en-US" sz="2800" dirty="0"/>
              <a:t>, Alexander, Mullins, Justin, </a:t>
            </a:r>
            <a:r>
              <a:rPr lang="en-US" sz="2800" dirty="0" err="1"/>
              <a:t>Lal</a:t>
            </a:r>
            <a:r>
              <a:rPr lang="en-US" sz="2800" dirty="0"/>
              <a:t>, </a:t>
            </a:r>
            <a:r>
              <a:rPr lang="en-US" sz="2800" dirty="0" err="1"/>
              <a:t>Amit</a:t>
            </a:r>
            <a:r>
              <a:rPr lang="en-US" sz="2800" dirty="0"/>
              <a:t>. “Why We Fall Apart”. </a:t>
            </a:r>
            <a:r>
              <a:rPr lang="en-US" sz="2800" u="sng" dirty="0"/>
              <a:t>IEEE Spectrum</a:t>
            </a:r>
            <a:r>
              <a:rPr lang="en-US" sz="2800" dirty="0"/>
              <a:t>, </a:t>
            </a:r>
            <a:r>
              <a:rPr lang="en-US" sz="2800" u="sng" dirty="0"/>
              <a:t>Vol. 41, no. 9</a:t>
            </a:r>
            <a:r>
              <a:rPr lang="en-US" sz="2800" dirty="0"/>
              <a:t>.  September 2004, p. 3.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aging?</a:t>
            </a:r>
          </a:p>
          <a:p>
            <a:r>
              <a:rPr lang="en-US" dirty="0" smtClean="0"/>
              <a:t>What is Reliability Theory?</a:t>
            </a:r>
          </a:p>
          <a:p>
            <a:r>
              <a:rPr lang="en-US" dirty="0" smtClean="0"/>
              <a:t>How can a biological system be represented by R studio?</a:t>
            </a:r>
          </a:p>
          <a:p>
            <a:r>
              <a:rPr lang="en-US" dirty="0" smtClean="0"/>
              <a:t>Code and what it represents</a:t>
            </a:r>
          </a:p>
          <a:p>
            <a:r>
              <a:rPr lang="en-US" dirty="0" smtClean="0"/>
              <a:t>Failure Rates and Viability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Direction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/>
              <a:t>the increasing chance of failure with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Functional failure of components and systems of the biological systems</a:t>
            </a:r>
          </a:p>
          <a:p>
            <a:r>
              <a:rPr lang="en-US" dirty="0" smtClean="0"/>
              <a:t>How do we age?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00200"/>
            <a:ext cx="3848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Components of system are functionally redundant, in parallel</a:t>
            </a:r>
          </a:p>
          <a:p>
            <a:r>
              <a:rPr lang="en-US" dirty="0" smtClean="0"/>
              <a:t>System only fails when all of the components fail</a:t>
            </a:r>
          </a:p>
          <a:p>
            <a:r>
              <a:rPr lang="en-US" dirty="0" smtClean="0"/>
              <a:t>When one system fails, a group of systems fails</a:t>
            </a:r>
          </a:p>
          <a:p>
            <a:r>
              <a:rPr lang="en-US" dirty="0" smtClean="0"/>
              <a:t>Group of systems = organism</a:t>
            </a:r>
          </a:p>
          <a:p>
            <a:r>
              <a:rPr lang="en-US" dirty="0" smtClean="0"/>
              <a:t>System = organ</a:t>
            </a:r>
          </a:p>
          <a:p>
            <a:r>
              <a:rPr lang="en-US" dirty="0" smtClean="0"/>
              <a:t>Component = cell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Theory</a:t>
            </a:r>
            <a:endParaRPr lang="en-US" dirty="0"/>
          </a:p>
        </p:txBody>
      </p:sp>
      <p:pic>
        <p:nvPicPr>
          <p:cNvPr id="4" name="Picture 7" descr="0904agef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925" y="1524000"/>
            <a:ext cx="4266888" cy="4556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05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733800" cy="119030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Gompertz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1216997"/>
            <a:ext cx="4038600" cy="452596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Failure rate increases exponentially with age as redundant components fail</a:t>
            </a:r>
          </a:p>
          <a:p>
            <a:r>
              <a:rPr lang="el-GR" dirty="0" smtClean="0"/>
              <a:t>μ</a:t>
            </a:r>
            <a:r>
              <a:rPr lang="en-US" dirty="0" smtClean="0"/>
              <a:t>(x) = mortality rate</a:t>
            </a:r>
          </a:p>
          <a:p>
            <a:r>
              <a:rPr lang="en-US" dirty="0" smtClean="0"/>
              <a:t>A = age-independent component</a:t>
            </a:r>
          </a:p>
          <a:p>
            <a:r>
              <a:rPr lang="en-US" dirty="0" smtClean="0"/>
              <a:t>R x 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l-GR" dirty="0" smtClean="0"/>
              <a:t>α</a:t>
            </a:r>
            <a:r>
              <a:rPr lang="en-US" dirty="0" smtClean="0"/>
              <a:t>x) = age-dependent component, based on the failure of components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2900" y="2362480"/>
            <a:ext cx="4952999" cy="4476470"/>
            <a:chOff x="960120" y="20669251"/>
            <a:chExt cx="6160770" cy="5752701"/>
          </a:xfrm>
        </p:grpSpPr>
        <p:sp>
          <p:nvSpPr>
            <p:cNvPr id="9" name="Rectangle 8"/>
            <p:cNvSpPr/>
            <p:nvPr/>
          </p:nvSpPr>
          <p:spPr>
            <a:xfrm>
              <a:off x="960120" y="20669251"/>
              <a:ext cx="6160770" cy="575270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8419" tIns="214209" rIns="428419" bIns="214209"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267684" y="20909116"/>
              <a:ext cx="5533166" cy="5379884"/>
              <a:chOff x="932225" y="1828800"/>
              <a:chExt cx="4513601" cy="4254472"/>
            </a:xfrm>
            <a:noFill/>
          </p:grpSpPr>
          <p:sp>
            <p:nvSpPr>
              <p:cNvPr id="11" name="TextBox 10"/>
              <p:cNvSpPr txBox="1"/>
              <p:nvPr/>
            </p:nvSpPr>
            <p:spPr>
              <a:xfrm>
                <a:off x="2438400" y="5791200"/>
                <a:ext cx="1752600" cy="292072"/>
              </a:xfrm>
              <a:prstGeom prst="rect">
                <a:avLst/>
              </a:prstGeom>
              <a:grpFill/>
              <a:ln w="1270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Time</a:t>
                </a:r>
                <a:endParaRPr lang="en-US" b="1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32225" y="1828800"/>
                <a:ext cx="4513601" cy="3817535"/>
                <a:chOff x="932225" y="1905000"/>
                <a:chExt cx="4513601" cy="3817535"/>
              </a:xfrm>
              <a:grpFill/>
            </p:grpSpPr>
            <p:pic>
              <p:nvPicPr>
                <p:cNvPr id="13" name="Picture 3" descr="~AUT0004"/>
                <p:cNvPicPr>
                  <a:picLocks noGrp="1" noChangeAspect="1" noChangeArrowheads="1"/>
                </p:cNvPicPr>
                <p:nvPr>
                  <p:ph sz="quarter" idx="1"/>
                </p:nvPr>
              </p:nvPicPr>
              <p:blipFill>
                <a:blip r:embed="rId3" cstate="print"/>
                <a:srcRect t="9677" b="9677"/>
                <a:stretch>
                  <a:fillRect/>
                </a:stretch>
              </p:blipFill>
              <p:spPr>
                <a:xfrm>
                  <a:off x="1178626" y="2158220"/>
                  <a:ext cx="4267200" cy="3564315"/>
                </a:xfrm>
                <a:grpFill/>
                <a:ln w="127000">
                  <a:noFill/>
                </a:ln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 rot="16200000" flipH="1">
                  <a:off x="-125499" y="3749133"/>
                  <a:ext cx="2490191" cy="374743"/>
                </a:xfrm>
                <a:prstGeom prst="rect">
                  <a:avLst/>
                </a:prstGeom>
                <a:grpFill/>
                <a:ln w="1270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Log of Failure Rate</a:t>
                  </a:r>
                  <a:endParaRPr lang="en-US" b="1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905000" y="1905000"/>
                  <a:ext cx="3276600" cy="292072"/>
                </a:xfrm>
                <a:prstGeom prst="rect">
                  <a:avLst/>
                </a:prstGeom>
                <a:grpFill/>
                <a:ln w="1270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Gompertz Law of Mortality</a:t>
                  </a:r>
                  <a:endParaRPr lang="en-US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27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65830"/>
            <a:ext cx="7556776" cy="5180617"/>
          </a:xfrm>
          <a:prstGeom prst="rect">
            <a:avLst/>
          </a:prstGeom>
          <a:ln w="127000">
            <a:solidFill>
              <a:schemeClr val="accent4">
                <a:lumMod val="50000"/>
              </a:schemeClr>
            </a:solidFill>
          </a:ln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/>
          <a:lstStyle/>
          <a:p>
            <a:r>
              <a:rPr lang="en-US" dirty="0" smtClean="0"/>
              <a:t>The lifespan of the biological system is simulated</a:t>
            </a:r>
          </a:p>
          <a:p>
            <a:r>
              <a:rPr lang="en-US" dirty="0" smtClean="0"/>
              <a:t>Define values: m, n, </a:t>
            </a:r>
            <a:r>
              <a:rPr lang="en-US" dirty="0" err="1" smtClean="0"/>
              <a:t>Npop</a:t>
            </a:r>
            <a:endParaRPr lang="en-US" dirty="0"/>
          </a:p>
          <a:p>
            <a:r>
              <a:rPr lang="en-US" dirty="0" err="1" smtClean="0"/>
              <a:t>Rpois</a:t>
            </a:r>
            <a:r>
              <a:rPr lang="en-US" dirty="0" smtClean="0"/>
              <a:t>() command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Systems 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 system, fixed elements</a:t>
            </a:r>
          </a:p>
          <a:p>
            <a:r>
              <a:rPr lang="en-US" dirty="0" smtClean="0"/>
              <a:t>Heterogeneous components</a:t>
            </a:r>
          </a:p>
          <a:p>
            <a:r>
              <a:rPr lang="en-US" dirty="0" smtClean="0"/>
              <a:t>Standard deviations – measure of heterogeneity (higher the </a:t>
            </a:r>
            <a:r>
              <a:rPr lang="en-US" dirty="0" err="1" smtClean="0"/>
              <a:t>sd</a:t>
            </a:r>
            <a:r>
              <a:rPr lang="en-US" dirty="0" smtClean="0"/>
              <a:t>, the more </a:t>
            </a:r>
            <a:r>
              <a:rPr lang="en-US" dirty="0" err="1" smtClean="0"/>
              <a:t>heterogenous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Exponential increase of mortality rate over time = </a:t>
            </a:r>
            <a:r>
              <a:rPr lang="en-US" dirty="0" err="1" smtClean="0"/>
              <a:t>Gompertz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Studies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4118" y="1078386"/>
            <a:ext cx="3232681" cy="2476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5931" y="3629277"/>
            <a:ext cx="3230867" cy="2474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5038137" y="2265158"/>
            <a:ext cx="860038" cy="289815"/>
          </a:xfrm>
          <a:prstGeom prst="rect">
            <a:avLst/>
          </a:prstGeom>
          <a:solidFill>
            <a:schemeClr val="bg1"/>
          </a:solidFill>
        </p:spPr>
        <p:txBody>
          <a:bodyPr wrap="square" lIns="104132" tIns="52066" rIns="104132" bIns="52066" rtlCol="0">
            <a:spAutoFit/>
          </a:bodyPr>
          <a:lstStyle/>
          <a:p>
            <a:r>
              <a:rPr lang="en-US" sz="1200" b="1" dirty="0" err="1" smtClean="0"/>
              <a:t>Viabilty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5010065" y="4766543"/>
            <a:ext cx="860038" cy="289815"/>
          </a:xfrm>
          <a:prstGeom prst="rect">
            <a:avLst/>
          </a:prstGeom>
          <a:solidFill>
            <a:schemeClr val="bg1"/>
          </a:solidFill>
        </p:spPr>
        <p:txBody>
          <a:bodyPr wrap="square" lIns="104132" tIns="52066" rIns="104132" bIns="52066" rtlCol="0">
            <a:spAutoFit/>
          </a:bodyPr>
          <a:lstStyle/>
          <a:p>
            <a:r>
              <a:rPr lang="en-US" sz="1200" b="1" dirty="0" err="1" smtClean="0"/>
              <a:t>Viabilty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84904" y="3399751"/>
            <a:ext cx="648796" cy="289815"/>
          </a:xfrm>
          <a:prstGeom prst="rect">
            <a:avLst/>
          </a:prstGeom>
          <a:solidFill>
            <a:schemeClr val="bg1"/>
          </a:solidFill>
        </p:spPr>
        <p:txBody>
          <a:bodyPr wrap="square" lIns="104132" tIns="52066" rIns="104132" bIns="52066" rtlCol="0">
            <a:spAutoFit/>
          </a:bodyPr>
          <a:lstStyle/>
          <a:p>
            <a:r>
              <a:rPr lang="en-US" sz="1200" b="1" dirty="0" smtClean="0"/>
              <a:t>Time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8163" y="6006400"/>
            <a:ext cx="775537" cy="289815"/>
          </a:xfrm>
          <a:prstGeom prst="rect">
            <a:avLst/>
          </a:prstGeom>
          <a:solidFill>
            <a:schemeClr val="bg1"/>
          </a:solidFill>
        </p:spPr>
        <p:txBody>
          <a:bodyPr wrap="square" lIns="104132" tIns="52066" rIns="104132" bIns="52066" rtlCol="0">
            <a:spAutoFit/>
          </a:bodyPr>
          <a:lstStyle/>
          <a:p>
            <a:r>
              <a:rPr lang="en-US" sz="1200" b="1" dirty="0" smtClean="0"/>
              <a:t>Time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4759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44" y="1711962"/>
            <a:ext cx="4003756" cy="31666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3" y="1711890"/>
            <a:ext cx="3886200" cy="30736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Rate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79508" y="2784285"/>
            <a:ext cx="174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 Rate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4358268"/>
            <a:ext cx="87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114272" y="2942606"/>
            <a:ext cx="174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 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358268"/>
            <a:ext cx="87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399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262</TotalTime>
  <Words>443</Words>
  <Application>Microsoft Office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Extending the Reliability Model of Cellular Aging</vt:lpstr>
      <vt:lpstr>Outline</vt:lpstr>
      <vt:lpstr>Aging</vt:lpstr>
      <vt:lpstr>Reliability Theory</vt:lpstr>
      <vt:lpstr>Gompertz Model</vt:lpstr>
      <vt:lpstr>Our Goals</vt:lpstr>
      <vt:lpstr>Biological Systems in R studio</vt:lpstr>
      <vt:lpstr>Previous Studies</vt:lpstr>
      <vt:lpstr>Failure Rate</vt:lpstr>
      <vt:lpstr>Viability</vt:lpstr>
      <vt:lpstr>Conclusions &amp; 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Reliability Model of Cellular Aging</dc:title>
  <dc:creator>Jwill107</dc:creator>
  <cp:lastModifiedBy>Jwill107</cp:lastModifiedBy>
  <cp:revision>33</cp:revision>
  <dcterms:created xsi:type="dcterms:W3CDTF">2012-04-17T17:36:13Z</dcterms:created>
  <dcterms:modified xsi:type="dcterms:W3CDTF">2012-04-26T18:04:58Z</dcterms:modified>
</cp:coreProperties>
</file>