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49.xml" ContentType="application/vnd.openxmlformats-officedocument.presentationml.slide+xml"/>
  <Default Extension="bin" ContentType="application/vnd.openxmlformats-officedocument.presentationml.printerSettings"/>
  <Override PartName="/ppt/embeddings/Microsoft_Equation5.bin" ContentType="application/vnd.openxmlformats-officedocument.oleObject"/>
  <Override PartName="/ppt/notesSlides/notesSlide13.xml" ContentType="application/vnd.openxmlformats-officedocument.presentationml.notesSlide+xml"/>
  <Default Extension="wmf" ContentType="image/x-wmf"/>
  <Override PartName="/ppt/embeddings/Microsoft_Equation25.bin" ContentType="application/vnd.openxmlformats-officedocument.oleObject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embeddings/Microsoft_Equation9.bin" ContentType="application/vnd.openxmlformats-officedocument.oleObject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theme/theme1.xml" ContentType="application/vnd.openxmlformats-officedocument.theme+xml"/>
  <Override PartName="/ppt/embeddings/Microsoft_Equation27.bin" ContentType="application/vnd.openxmlformats-officedocument.oleObject"/>
  <Override PartName="/ppt/embeddings/Microsoft_Equation13.bin" ContentType="application/vnd.openxmlformats-officedocument.oleObject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embeddings/Microsoft_Equation32.bin" ContentType="application/vnd.openxmlformats-officedocument.oleObject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46.xml" ContentType="application/vnd.openxmlformats-officedocument.presentationml.slide+xml"/>
  <Override PartName="/ppt/embeddings/Microsoft_Equation2.bin" ContentType="application/vnd.openxmlformats-officedocument.oleObject"/>
  <Override PartName="/ppt/notesSlides/notesSlide8.xml" ContentType="application/vnd.openxmlformats-officedocument.presentationml.notesSlide+xml"/>
  <Override PartName="/ppt/embeddings/Microsoft_Equation17.bin" ContentType="application/vnd.openxmlformats-officedocument.oleObject"/>
  <Override PartName="/ppt/embeddings/Microsoft_Equation22.bin" ContentType="application/vnd.openxmlformats-officedocument.oleObject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15.xml" ContentType="application/vnd.openxmlformats-officedocument.presentationml.slide+xml"/>
  <Override PartName="/ppt/embeddings/Microsoft_Equation6.bin" ContentType="application/vnd.openxmlformats-officedocument.oleObject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embeddings/Microsoft_Equation10.bin" ContentType="application/vnd.openxmlformats-officedocument.oleObject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theme/theme2.xml" ContentType="application/vnd.openxmlformats-officedocument.theme+xml"/>
  <Override PartName="/ppt/embeddings/Microsoft_Equation28.bin" ContentType="application/vnd.openxmlformats-officedocument.oleObject"/>
  <Override PartName="/ppt/handoutMasters/handoutMaster1.xml" ContentType="application/vnd.openxmlformats-officedocument.presentationml.handoutMaster+xml"/>
  <Override PartName="/ppt/embeddings/Microsoft_Equation14.bin" ContentType="application/vnd.openxmlformats-officedocument.oleObject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Default Extension="vml" ContentType="application/vnd.openxmlformats-officedocument.vmlDrawing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8.xml" ContentType="application/vnd.openxmlformats-officedocument.presentationml.slide+xml"/>
  <Override PartName="/ppt/slides/slide47.xml" ContentType="application/vnd.openxmlformats-officedocument.presentationml.slide+xml"/>
  <Override PartName="/ppt/slides/slide31.xml" ContentType="application/vnd.openxmlformats-officedocument.presentationml.slide+xml"/>
  <Override PartName="/ppt/embeddings/Microsoft_Equation3.bin" ContentType="application/vnd.openxmlformats-officedocument.oleObject"/>
  <Override PartName="/ppt/notesSlides/notesSlide9.xml" ContentType="application/vnd.openxmlformats-officedocument.presentationml.notesSlide+xml"/>
  <Override PartName="/ppt/embeddings/Microsoft_Equation18.bin" ContentType="application/vnd.openxmlformats-officedocument.oleObject"/>
  <Default Extension="emf" ContentType="image/x-emf"/>
  <Override PartName="/ppt/embeddings/Microsoft_Equation23.bin" ContentType="application/vnd.openxmlformats-officedocument.oleObject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embeddings/Microsoft_Equation7.bin" ContentType="application/vnd.openxmlformats-officedocument.oleObject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embeddings/Microsoft_Equation11.bin" ContentType="application/vnd.openxmlformats-officedocument.oleObject"/>
  <Override PartName="/ppt/embeddings/Microsoft_Equation30.bin" ContentType="application/vnd.openxmlformats-officedocument.oleObject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theme/theme3.xml" ContentType="application/vnd.openxmlformats-officedocument.theme+xml"/>
  <Override PartName="/ppt/embeddings/Microsoft_Equation29.bin" ContentType="application/vnd.openxmlformats-officedocument.oleObject"/>
  <Override PartName="/ppt/embeddings/Microsoft_Equation15.bin" ContentType="application/vnd.openxmlformats-officedocument.oleObject"/>
  <Override PartName="/ppt/slideLayouts/slideLayout12.xml" ContentType="application/vnd.openxmlformats-officedocument.presentationml.slideLayout+xml"/>
  <Override PartName="/ppt/notesSlides/notesSlide19.xml" ContentType="application/vnd.openxmlformats-officedocument.presentationml.notesSlide+xml"/>
  <Override PartName="/ppt/embeddings/Microsoft_Equation20.bin" ContentType="application/vnd.openxmlformats-officedocument.oleObject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embeddings/Microsoft_Equation4.bin" ContentType="application/vnd.openxmlformats-officedocument.oleObject"/>
  <Override PartName="/ppt/slides/slide32.xml" ContentType="application/vnd.openxmlformats-officedocument.presentationml.slide+xml"/>
  <Override PartName="/ppt/viewProps.xml" ContentType="application/vnd.openxmlformats-officedocument.presentationml.viewProps+xml"/>
  <Override PartName="/ppt/slides/slide29.xml" ContentType="application/vnd.openxmlformats-officedocument.presentationml.slide+xml"/>
  <Override PartName="/ppt/embeddings/Microsoft_Equation19.bin" ContentType="application/vnd.openxmlformats-officedocument.oleObject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embeddings/Microsoft_Equation24.bin" ContentType="application/vnd.openxmlformats-officedocument.oleObject"/>
  <Override PartName="/ppt/notesSlides/notesSlide1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embeddings/Microsoft_Equation8.bin" ContentType="application/vnd.openxmlformats-officedocument.oleObject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embeddings/Microsoft_Equation26.bin" ContentType="application/vnd.openxmlformats-officedocument.oleObject"/>
  <Override PartName="/ppt/embeddings/Microsoft_Equation12.bin" ContentType="application/vnd.openxmlformats-officedocument.oleObject"/>
  <Override PartName="/ppt/embeddings/Microsoft_Equation31.bin" ContentType="application/vnd.openxmlformats-officedocument.oleObject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Default Extension="pict" ContentType="image/pict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notesSlides/notesSlide21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16.bin" ContentType="application/vnd.openxmlformats-officedocument.oleObject"/>
  <Default Extension="png" ContentType="image/png"/>
  <Override PartName="/ppt/embeddings/Microsoft_Equation21.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748" r:id="rId1"/>
  </p:sldMasterIdLst>
  <p:notesMasterIdLst>
    <p:notesMasterId r:id="rId51"/>
  </p:notesMasterIdLst>
  <p:handoutMasterIdLst>
    <p:handoutMasterId r:id="rId52"/>
  </p:handoutMasterIdLst>
  <p:sldIdLst>
    <p:sldId id="288" r:id="rId2"/>
    <p:sldId id="1029" r:id="rId3"/>
    <p:sldId id="1098" r:id="rId4"/>
    <p:sldId id="1099" r:id="rId5"/>
    <p:sldId id="1093" r:id="rId6"/>
    <p:sldId id="1101" r:id="rId7"/>
    <p:sldId id="1102" r:id="rId8"/>
    <p:sldId id="1103" r:id="rId9"/>
    <p:sldId id="998" r:id="rId10"/>
    <p:sldId id="1105" r:id="rId11"/>
    <p:sldId id="1107" r:id="rId12"/>
    <p:sldId id="1000" r:id="rId13"/>
    <p:sldId id="1001" r:id="rId14"/>
    <p:sldId id="1125" r:id="rId15"/>
    <p:sldId id="1128" r:id="rId16"/>
    <p:sldId id="1129" r:id="rId17"/>
    <p:sldId id="1118" r:id="rId18"/>
    <p:sldId id="1119" r:id="rId19"/>
    <p:sldId id="1120" r:id="rId20"/>
    <p:sldId id="1122" r:id="rId21"/>
    <p:sldId id="1123" r:id="rId22"/>
    <p:sldId id="1121" r:id="rId23"/>
    <p:sldId id="1130" r:id="rId24"/>
    <p:sldId id="1131" r:id="rId25"/>
    <p:sldId id="1132" r:id="rId26"/>
    <p:sldId id="1133" r:id="rId27"/>
    <p:sldId id="1134" r:id="rId28"/>
    <p:sldId id="1135" r:id="rId29"/>
    <p:sldId id="1136" r:id="rId30"/>
    <p:sldId id="1111" r:id="rId31"/>
    <p:sldId id="1096" r:id="rId32"/>
    <p:sldId id="1097" r:id="rId33"/>
    <p:sldId id="1110" r:id="rId34"/>
    <p:sldId id="1002" r:id="rId35"/>
    <p:sldId id="1062" r:id="rId36"/>
    <p:sldId id="1004" r:id="rId37"/>
    <p:sldId id="1112" r:id="rId38"/>
    <p:sldId id="1113" r:id="rId39"/>
    <p:sldId id="1115" r:id="rId40"/>
    <p:sldId id="1040" r:id="rId41"/>
    <p:sldId id="1116" r:id="rId42"/>
    <p:sldId id="1104" r:id="rId43"/>
    <p:sldId id="1117" r:id="rId44"/>
    <p:sldId id="1057" r:id="rId45"/>
    <p:sldId id="996" r:id="rId46"/>
    <p:sldId id="999" r:id="rId47"/>
    <p:sldId id="997" r:id="rId48"/>
    <p:sldId id="1106" r:id="rId49"/>
    <p:sldId id="1127" r:id="rId50"/>
  </p:sldIdLst>
  <p:sldSz cx="9144000" cy="6858000" type="screen4x3"/>
  <p:notesSz cx="6934200" cy="92329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66FF33"/>
    <a:srgbClr val="FF3300"/>
    <a:srgbClr val="FFFFFF"/>
    <a:srgbClr val="996633"/>
    <a:srgbClr val="FFFF99"/>
    <a:srgbClr val="808000"/>
    <a:srgbClr val="00CC00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2971" autoAdjust="0"/>
    <p:restoredTop sz="85000" autoAdjust="0"/>
  </p:normalViewPr>
  <p:slideViewPr>
    <p:cSldViewPr>
      <p:cViewPr varScale="1">
        <p:scale>
          <a:sx n="87" d="100"/>
          <a:sy n="87" d="100"/>
        </p:scale>
        <p:origin x="-1056" y="-104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20" d="100"/>
        <a:sy n="120" d="100"/>
      </p:scale>
      <p:origin x="0" y="0"/>
    </p:cViewPr>
  </p:notesTextViewPr>
  <p:sorterViewPr>
    <p:cViewPr>
      <p:scale>
        <a:sx n="100" d="100"/>
        <a:sy n="100" d="100"/>
      </p:scale>
      <p:origin x="0" y="153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Relationship Id="rId2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ict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ict"/><Relationship Id="rId2" Type="http://schemas.openxmlformats.org/officeDocument/2006/relationships/image" Target="../media/image22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ict"/><Relationship Id="rId2" Type="http://schemas.openxmlformats.org/officeDocument/2006/relationships/image" Target="../media/image34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Relationship Id="rId2" Type="http://schemas.openxmlformats.org/officeDocument/2006/relationships/image" Target="../media/image3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ict"/><Relationship Id="rId2" Type="http://schemas.openxmlformats.org/officeDocument/2006/relationships/image" Target="../media/image42.pict"/><Relationship Id="rId3" Type="http://schemas.openxmlformats.org/officeDocument/2006/relationships/image" Target="../media/image43.pict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4" Type="http://schemas.openxmlformats.org/officeDocument/2006/relationships/image" Target="../media/image49.emf"/><Relationship Id="rId5" Type="http://schemas.openxmlformats.org/officeDocument/2006/relationships/image" Target="../media/image50.emf"/><Relationship Id="rId6" Type="http://schemas.openxmlformats.org/officeDocument/2006/relationships/image" Target="../media/image51.emf"/><Relationship Id="rId7" Type="http://schemas.openxmlformats.org/officeDocument/2006/relationships/image" Target="../media/image52.pict"/><Relationship Id="rId8" Type="http://schemas.openxmlformats.org/officeDocument/2006/relationships/image" Target="../media/image53.emf"/><Relationship Id="rId9" Type="http://schemas.openxmlformats.org/officeDocument/2006/relationships/image" Target="../media/image54.emf"/><Relationship Id="rId10" Type="http://schemas.openxmlformats.org/officeDocument/2006/relationships/image" Target="../media/image55.emf"/><Relationship Id="rId11" Type="http://schemas.openxmlformats.org/officeDocument/2006/relationships/image" Target="../media/image56.emf"/><Relationship Id="rId1" Type="http://schemas.openxmlformats.org/officeDocument/2006/relationships/image" Target="../media/image46.emf"/><Relationship Id="rId2" Type="http://schemas.openxmlformats.org/officeDocument/2006/relationships/image" Target="../media/image4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6283" cy="46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t" anchorCtr="0" compatLnSpc="1">
            <a:prstTxWarp prst="textNoShape">
              <a:avLst/>
            </a:prstTxWarp>
          </a:bodyPr>
          <a:lstStyle>
            <a:lvl1pPr algn="l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918" y="0"/>
            <a:ext cx="3006283" cy="46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t" anchorCtr="0" compatLnSpc="1">
            <a:prstTxWarp prst="textNoShape">
              <a:avLst/>
            </a:prstTxWarp>
          </a:bodyPr>
          <a:lstStyle>
            <a:lvl1pPr algn="r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1571"/>
            <a:ext cx="3006283" cy="461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b" anchorCtr="0" compatLnSpc="1">
            <a:prstTxWarp prst="textNoShape">
              <a:avLst/>
            </a:prstTxWarp>
          </a:bodyPr>
          <a:lstStyle>
            <a:lvl1pPr algn="l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918" y="8771571"/>
            <a:ext cx="3006283" cy="461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b" anchorCtr="0" compatLnSpc="1">
            <a:prstTxWarp prst="textNoShape">
              <a:avLst/>
            </a:prstTxWarp>
          </a:bodyPr>
          <a:lstStyle>
            <a:lvl1pPr algn="r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B0E396C-9AD2-4C02-B45C-10FA6EBC67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87060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6283" cy="46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t" anchorCtr="0" compatLnSpc="1">
            <a:prstTxWarp prst="textNoShape">
              <a:avLst/>
            </a:prstTxWarp>
          </a:bodyPr>
          <a:lstStyle>
            <a:lvl1pPr algn="l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918" y="0"/>
            <a:ext cx="3006283" cy="46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t" anchorCtr="0" compatLnSpc="1">
            <a:prstTxWarp prst="textNoShape">
              <a:avLst/>
            </a:prstTxWarp>
          </a:bodyPr>
          <a:lstStyle>
            <a:lvl1pPr algn="r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692150"/>
            <a:ext cx="4616450" cy="3462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4769" y="4386573"/>
            <a:ext cx="5084662" cy="4153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1571"/>
            <a:ext cx="3006283" cy="461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b" anchorCtr="0" compatLnSpc="1">
            <a:prstTxWarp prst="textNoShape">
              <a:avLst/>
            </a:prstTxWarp>
          </a:bodyPr>
          <a:lstStyle>
            <a:lvl1pPr algn="l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918" y="8771571"/>
            <a:ext cx="3006283" cy="461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b" anchorCtr="0" compatLnSpc="1">
            <a:prstTxWarp prst="textNoShape">
              <a:avLst/>
            </a:prstTxWarp>
          </a:bodyPr>
          <a:lstStyle>
            <a:lvl1pPr algn="r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108082B-768D-4F28-B8A7-D7827FA87E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5033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8DB492-5583-4FD2-A0FE-390FF128BF8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z="1000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FDD89F-DBCA-4F7C-9C83-3CDA6A5A624B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>
                <a:latin typeface="Times New Roman" charset="0"/>
              </a:rPr>
              <a:t>Gompertz</a:t>
            </a:r>
            <a:endParaRPr lang="en-US" dirty="0" smtClean="0">
              <a:latin typeface="Times New Roman" charset="0"/>
            </a:endParaRPr>
          </a:p>
          <a:p>
            <a:r>
              <a:rPr lang="en-US" dirty="0" smtClean="0">
                <a:latin typeface="Times New Roman" charset="0"/>
              </a:rPr>
              <a:t>Each protein</a:t>
            </a:r>
            <a:r>
              <a:rPr lang="en-US" baseline="0" dirty="0" smtClean="0">
                <a:latin typeface="Times New Roman" charset="0"/>
              </a:rPr>
              <a:t> species can only interact with a limited number of other protein species.</a:t>
            </a:r>
            <a:endParaRPr lang="en-US" dirty="0" smtClean="0">
              <a:latin typeface="Times New Roman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7DBF5-34C3-4E76-B21F-DDB294383984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Diagram of CV</a:t>
            </a:r>
          </a:p>
          <a:p>
            <a:r>
              <a:rPr lang="en-US" dirty="0" smtClean="0"/>
              <a:t>Regular</a:t>
            </a:r>
            <a:r>
              <a:rPr lang="en-US" baseline="0" dirty="0" smtClean="0"/>
              <a:t> </a:t>
            </a:r>
            <a:r>
              <a:rPr lang="en-US" baseline="0" dirty="0" smtClean="0"/>
              <a:t>: Constant number of interaction</a:t>
            </a:r>
          </a:p>
          <a:p>
            <a:r>
              <a:rPr lang="en-US" baseline="0" dirty="0" smtClean="0"/>
              <a:t>Poisson : No. of interaction between each essential gene follows </a:t>
            </a:r>
            <a:r>
              <a:rPr lang="en-US" baseline="0" dirty="0" err="1" smtClean="0"/>
              <a:t>poisson</a:t>
            </a:r>
            <a:r>
              <a:rPr lang="en-US" baseline="0" dirty="0" smtClean="0"/>
              <a:t> distribution (</a:t>
            </a:r>
            <a:r>
              <a:rPr lang="en-US" baseline="0" dirty="0" err="1" smtClean="0"/>
              <a:t>pmf</a:t>
            </a:r>
            <a:r>
              <a:rPr lang="en-US" baseline="0" dirty="0" smtClean="0"/>
              <a:t>)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08082B-768D-4F28-B8A7-D7827FA87E6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histograms.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08082B-768D-4F28-B8A7-D7827FA87E6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INTEGRATE</a:t>
            </a:r>
            <a:r>
              <a:rPr lang="en-US" baseline="0" dirty="0" smtClean="0">
                <a:solidFill>
                  <a:srgbClr val="FF0000"/>
                </a:solidFill>
              </a:rPr>
              <a:t> from 0 to </a:t>
            </a:r>
            <a:r>
              <a:rPr lang="en-US" baseline="0" dirty="0" err="1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08082B-768D-4F28-B8A7-D7827FA87E6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7DBF5-34C3-4E76-B21F-DDB294383984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8BEA28-39C4-40F6-83AF-EA1D0898A5A2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my </a:t>
            </a:r>
            <a:r>
              <a:rPr lang="en-US" dirty="0" err="1" smtClean="0"/>
              <a:t>Tg</a:t>
            </a:r>
            <a:r>
              <a:rPr lang="en-US" dirty="0" smtClean="0"/>
              <a:t>/C results,</a:t>
            </a:r>
            <a:r>
              <a:rPr lang="en-US" baseline="0" dirty="0" smtClean="0"/>
              <a:t> </a:t>
            </a:r>
            <a:r>
              <a:rPr lang="en-US" dirty="0" smtClean="0"/>
              <a:t>R0 is negatively correlated. But G</a:t>
            </a:r>
            <a:r>
              <a:rPr lang="en-US" baseline="0" dirty="0" smtClean="0"/>
              <a:t> is not significantly correlated in partial regression. I need more data. So </a:t>
            </a:r>
            <a:r>
              <a:rPr lang="en-US" baseline="0" dirty="0" err="1" smtClean="0"/>
              <a:t>Kaberlein’s</a:t>
            </a:r>
            <a:r>
              <a:rPr lang="en-US" baseline="0" dirty="0" smtClean="0"/>
              <a:t> data is really a </a:t>
            </a:r>
            <a:r>
              <a:rPr lang="en-US" baseline="0" dirty="0" err="1" smtClean="0"/>
              <a:t>geneous</a:t>
            </a:r>
            <a:r>
              <a:rPr lang="en-US" baseline="0" dirty="0" smtClean="0"/>
              <a:t> gift to me. I can measure the oxidative tolerance of these strains, or mutational tolerance </a:t>
            </a:r>
            <a:r>
              <a:rPr lang="en-US" baseline="0" dirty="0" err="1" smtClean="0"/>
              <a:t>Tg</a:t>
            </a:r>
            <a:r>
              <a:rPr lang="en-US" baseline="0" dirty="0" smtClean="0"/>
              <a:t>/</a:t>
            </a:r>
            <a:r>
              <a:rPr lang="en-US" baseline="0" dirty="0" err="1" smtClean="0"/>
              <a:t>Tc</a:t>
            </a:r>
            <a:r>
              <a:rPr lang="en-US" baseline="0" dirty="0" smtClean="0"/>
              <a:t> of these strains.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08082B-768D-4F28-B8A7-D7827FA87E6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 Prediction of our hypothesis, the effect of network robustness on the rate of aging </a:t>
            </a:r>
            <a:r>
              <a:rPr lang="en-US" i="1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G</a:t>
            </a:r>
            <a:r>
              <a:rPr lang="en-US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, is shown by changes of the Gompertz survival curves. Increased robustness leads to larger </a:t>
            </a:r>
            <a:r>
              <a:rPr lang="en-US" i="1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G</a:t>
            </a:r>
            <a:r>
              <a:rPr lang="en-US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 and faster aging, shown by the sharper transition of the dying off phase, whereas decreased robustness leads to smaller </a:t>
            </a:r>
            <a:r>
              <a:rPr lang="en-US" i="1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G</a:t>
            </a:r>
            <a:r>
              <a:rPr lang="en-US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 and slower aging, shown by the slower dying off phase. For illustration purposes, the average life spans are unchanged</a:t>
            </a:r>
            <a:r>
              <a:rPr lang="en-US" sz="1100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. </a:t>
            </a:r>
            <a:endParaRPr lang="en-US" dirty="0" smtClean="0">
              <a:solidFill>
                <a:schemeClr val="bg2"/>
              </a:solidFill>
              <a:latin typeface="Times New Roman" charset="0"/>
              <a:ea typeface="宋体" charset="-122"/>
            </a:endParaRPr>
          </a:p>
          <a:p>
            <a:endParaRPr lang="en-US" dirty="0" smtClean="0">
              <a:latin typeface="Times New Roman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E5627B-53DE-4872-B4FD-1E66B458B4DF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http://en.wikipedia.org/wiki/Emergent_property</a:t>
            </a:r>
          </a:p>
          <a:p>
            <a:r>
              <a:rPr lang="en-US" dirty="0" smtClean="0">
                <a:latin typeface="Times New Roman" charset="0"/>
              </a:rPr>
              <a:t>Termite castle</a:t>
            </a:r>
          </a:p>
          <a:p>
            <a:pPr marL="0" lvl="1"/>
            <a:r>
              <a:rPr lang="en-US" dirty="0" smtClean="0">
                <a:latin typeface="Times New Roman" charset="0"/>
              </a:rPr>
              <a:t>Shoal of fishes</a:t>
            </a:r>
          </a:p>
          <a:p>
            <a:endParaRPr lang="en-US" dirty="0" smtClean="0">
              <a:latin typeface="Times New Roman" charset="0"/>
            </a:endParaRPr>
          </a:p>
          <a:p>
            <a:endParaRPr lang="en-US" dirty="0" smtClean="0">
              <a:latin typeface="Times New Roman" charset="0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28F762-D26F-4258-812D-E3D67A9A67F1}" type="slidenum">
              <a:rPr lang="en-US" smtClean="0"/>
              <a:pPr/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08082B-768D-4F28-B8A7-D7827FA87E6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359561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997C11-6BC8-403F-B166-D63FD8D0E995}" type="slidenum">
              <a:rPr lang="en-US" smtClean="0"/>
              <a:pPr/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Move to 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08082B-768D-4F28-B8A7-D7827FA87E6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CC0880-398C-422A-ADF5-BF03A773AB0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Gompertz mortality model (constant hazard model)</a:t>
            </a:r>
          </a:p>
          <a:p>
            <a:endParaRPr lang="en-US" dirty="0" smtClean="0">
              <a:latin typeface="Times New Roman" charset="0"/>
            </a:endParaRPr>
          </a:p>
          <a:p>
            <a:pPr lvl="1"/>
            <a:r>
              <a:rPr lang="en-US" sz="1400" dirty="0" smtClean="0">
                <a:latin typeface="Times New Roman" charset="0"/>
              </a:rPr>
              <a:t>Mortality Rate:	m = - (</a:t>
            </a:r>
            <a:r>
              <a:rPr lang="en-US" sz="1400" dirty="0" err="1" smtClean="0">
                <a:latin typeface="Times New Roman" charset="0"/>
              </a:rPr>
              <a:t>ds</a:t>
            </a:r>
            <a:r>
              <a:rPr lang="en-US" sz="1400" dirty="0" smtClean="0">
                <a:latin typeface="Times New Roman" charset="0"/>
              </a:rPr>
              <a:t>/</a:t>
            </a:r>
            <a:r>
              <a:rPr lang="en-US" sz="1400" dirty="0" err="1" smtClean="0">
                <a:latin typeface="Times New Roman" charset="0"/>
              </a:rPr>
              <a:t>dt</a:t>
            </a:r>
            <a:r>
              <a:rPr lang="en-US" sz="1400" dirty="0" smtClean="0">
                <a:latin typeface="Times New Roman" charset="0"/>
              </a:rPr>
              <a:t>)(1/s) = I</a:t>
            </a:r>
            <a:r>
              <a:rPr lang="en-US" baseline="-25000" dirty="0" smtClean="0">
                <a:latin typeface="Times New Roman" charset="0"/>
              </a:rPr>
              <a:t>0</a:t>
            </a:r>
            <a:r>
              <a:rPr lang="en-US" sz="1400" dirty="0" smtClean="0">
                <a:latin typeface="Times New Roman" charset="0"/>
              </a:rPr>
              <a:t> </a:t>
            </a:r>
            <a:r>
              <a:rPr lang="en-US" sz="1400" i="1" dirty="0" err="1" smtClean="0">
                <a:latin typeface="Times New Roman" charset="0"/>
              </a:rPr>
              <a:t>e</a:t>
            </a:r>
            <a:r>
              <a:rPr lang="en-US" sz="1400" baseline="30000" dirty="0" err="1" smtClean="0">
                <a:latin typeface="Times New Roman" charset="0"/>
              </a:rPr>
              <a:t>Gt</a:t>
            </a:r>
            <a:endParaRPr lang="en-US" sz="1400" dirty="0" smtClean="0">
              <a:latin typeface="Times New Roman" charset="0"/>
            </a:endParaRPr>
          </a:p>
          <a:p>
            <a:pPr lvl="1"/>
            <a:r>
              <a:rPr lang="en-US" sz="1400" dirty="0" smtClean="0">
                <a:latin typeface="Times New Roman" charset="0"/>
              </a:rPr>
              <a:t>Viability:          s = exp[ (I</a:t>
            </a:r>
            <a:r>
              <a:rPr lang="en-US" baseline="-25000" dirty="0" smtClean="0">
                <a:latin typeface="Times New Roman" charset="0"/>
              </a:rPr>
              <a:t>0</a:t>
            </a:r>
            <a:r>
              <a:rPr lang="en-US" sz="1400" dirty="0" smtClean="0">
                <a:latin typeface="Times New Roman" charset="0"/>
              </a:rPr>
              <a:t> /G) ( 1 - </a:t>
            </a:r>
            <a:r>
              <a:rPr lang="en-US" sz="1400" i="1" dirty="0" err="1" smtClean="0">
                <a:latin typeface="Times New Roman" charset="0"/>
              </a:rPr>
              <a:t>e</a:t>
            </a:r>
            <a:r>
              <a:rPr lang="en-US" sz="1400" baseline="30000" dirty="0" err="1" smtClean="0">
                <a:latin typeface="Times New Roman" charset="0"/>
              </a:rPr>
              <a:t>Gt</a:t>
            </a:r>
            <a:r>
              <a:rPr lang="en-US" sz="1400" dirty="0" smtClean="0">
                <a:latin typeface="Times New Roman" charset="0"/>
              </a:rPr>
              <a:t>) ]</a:t>
            </a:r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 graph?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08082B-768D-4F28-B8A7-D7827FA87E6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CC0880-398C-422A-ADF5-BF03A773AB0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Gompertz mortality model (constant hazard model)</a:t>
            </a:r>
          </a:p>
          <a:p>
            <a:endParaRPr lang="en-US" dirty="0" smtClean="0">
              <a:latin typeface="Times New Roman" charset="0"/>
            </a:endParaRPr>
          </a:p>
          <a:p>
            <a:pPr lvl="1"/>
            <a:r>
              <a:rPr lang="en-US" sz="1400" dirty="0" smtClean="0">
                <a:latin typeface="Times New Roman" charset="0"/>
              </a:rPr>
              <a:t>Mortality Rate:	m = - (</a:t>
            </a:r>
            <a:r>
              <a:rPr lang="en-US" sz="1400" dirty="0" err="1" smtClean="0">
                <a:latin typeface="Times New Roman" charset="0"/>
              </a:rPr>
              <a:t>ds</a:t>
            </a:r>
            <a:r>
              <a:rPr lang="en-US" sz="1400" dirty="0" smtClean="0">
                <a:latin typeface="Times New Roman" charset="0"/>
              </a:rPr>
              <a:t>/</a:t>
            </a:r>
            <a:r>
              <a:rPr lang="en-US" sz="1400" dirty="0" err="1" smtClean="0">
                <a:latin typeface="Times New Roman" charset="0"/>
              </a:rPr>
              <a:t>dt</a:t>
            </a:r>
            <a:r>
              <a:rPr lang="en-US" sz="1400" dirty="0" smtClean="0">
                <a:latin typeface="Times New Roman" charset="0"/>
              </a:rPr>
              <a:t>)(1/s) = I</a:t>
            </a:r>
            <a:r>
              <a:rPr lang="en-US" baseline="-25000" dirty="0" smtClean="0">
                <a:latin typeface="Times New Roman" charset="0"/>
              </a:rPr>
              <a:t>0</a:t>
            </a:r>
            <a:r>
              <a:rPr lang="en-US" sz="1400" dirty="0" smtClean="0">
                <a:latin typeface="Times New Roman" charset="0"/>
              </a:rPr>
              <a:t> </a:t>
            </a:r>
            <a:r>
              <a:rPr lang="en-US" sz="1400" i="1" dirty="0" err="1" smtClean="0">
                <a:latin typeface="Times New Roman" charset="0"/>
              </a:rPr>
              <a:t>e</a:t>
            </a:r>
            <a:r>
              <a:rPr lang="en-US" sz="1400" baseline="30000" dirty="0" err="1" smtClean="0">
                <a:latin typeface="Times New Roman" charset="0"/>
              </a:rPr>
              <a:t>Gt</a:t>
            </a:r>
            <a:endParaRPr lang="en-US" sz="1400" dirty="0" smtClean="0">
              <a:latin typeface="Times New Roman" charset="0"/>
            </a:endParaRPr>
          </a:p>
          <a:p>
            <a:pPr lvl="1"/>
            <a:r>
              <a:rPr lang="en-US" sz="1400" dirty="0" smtClean="0">
                <a:latin typeface="Times New Roman" charset="0"/>
              </a:rPr>
              <a:t>Viability:          s = exp[ (I</a:t>
            </a:r>
            <a:r>
              <a:rPr lang="en-US" baseline="-25000" dirty="0" smtClean="0">
                <a:latin typeface="Times New Roman" charset="0"/>
              </a:rPr>
              <a:t>0</a:t>
            </a:r>
            <a:r>
              <a:rPr lang="en-US" sz="1400" dirty="0" smtClean="0">
                <a:latin typeface="Times New Roman" charset="0"/>
              </a:rPr>
              <a:t> /G) ( 1 - </a:t>
            </a:r>
            <a:r>
              <a:rPr lang="en-US" sz="1400" i="1" dirty="0" err="1" smtClean="0">
                <a:latin typeface="Times New Roman" charset="0"/>
              </a:rPr>
              <a:t>e</a:t>
            </a:r>
            <a:r>
              <a:rPr lang="en-US" sz="1400" baseline="30000" dirty="0" err="1" smtClean="0">
                <a:latin typeface="Times New Roman" charset="0"/>
              </a:rPr>
              <a:t>Gt</a:t>
            </a:r>
            <a:r>
              <a:rPr lang="en-US" sz="1400" dirty="0" smtClean="0">
                <a:latin typeface="Times New Roman" charset="0"/>
              </a:rPr>
              <a:t>) ]</a:t>
            </a:r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 </a:t>
            </a:r>
            <a:r>
              <a:rPr lang="en-US" dirty="0" err="1" smtClean="0"/>
              <a:t>Photohemolysis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08082B-768D-4F28-B8A7-D7827FA87E6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 New Roman" charset="0"/>
              </a:rPr>
              <a:t>Fig 1. Increase of mortality rate over time, a characteristic of aging, can arise in systems with parallel non-aging components. (A) A system with 4 parallel components (n=4). (B) Simulation of parallel systems with 1,2,3, and 4 non-aging components (constant aging rates). </a:t>
            </a: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FFBF84-3F60-4CB0-83FF-69DCE9058E03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Explanation?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08082B-768D-4F28-B8A7-D7827FA87E6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997C11-6BC8-403F-B166-D63FD8D0E995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D344-EC7A-8E46-8D49-9BF6DD3CA6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D344-EC7A-8E46-8D49-9BF6DD3CA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D344-EC7A-8E46-8D49-9BF6DD3CA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D344-EC7A-8E46-8D49-9BF6DD3CA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4845-A08A-4DF4-8D99-E2E7B6D41C67}" type="slidenum">
              <a:rPr/>
              <a:pPr/>
              <a:t>‹#›</a:t>
            </a:fld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D344-EC7A-8E46-8D49-9BF6DD3CA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D344-EC7A-8E46-8D49-9BF6DD3CA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D344-EC7A-8E46-8D49-9BF6DD3CA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D344-EC7A-8E46-8D49-9BF6DD3CA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D344-EC7A-8E46-8D49-9BF6DD3CA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E6A7D344-EC7A-8E46-8D49-9BF6DD3CA6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-409575" y="6553200"/>
            <a:ext cx="135255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C605ED65-F851-4509-8222-C9836DDACB6C}" type="slidenum">
              <a:rPr lang="en-US" sz="1400" b="0">
                <a:solidFill>
                  <a:schemeClr val="bg2"/>
                </a:solidFill>
              </a:rPr>
              <a:pPr>
                <a:defRPr/>
              </a:pPr>
              <a:t>‹#›</a:t>
            </a:fld>
            <a:endParaRPr lang="en-US" sz="1400" b="0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4" Type="http://schemas.openxmlformats.org/officeDocument/2006/relationships/image" Target="../media/image26.jpeg"/><Relationship Id="rId5" Type="http://schemas.openxmlformats.org/officeDocument/2006/relationships/image" Target="../media/image27.jpeg"/><Relationship Id="rId6" Type="http://schemas.openxmlformats.org/officeDocument/2006/relationships/image" Target="../media/image28.jpeg"/><Relationship Id="rId7" Type="http://schemas.openxmlformats.org/officeDocument/2006/relationships/image" Target="../media/image24.jpeg"/><Relationship Id="rId8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oleObject" Target="../embeddings/Microsoft_Equation11.bin"/><Relationship Id="rId6" Type="http://schemas.openxmlformats.org/officeDocument/2006/relationships/oleObject" Target="../embeddings/Microsoft_Equation12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oleObject" Target="../embeddings/Microsoft_Equation13.bin"/><Relationship Id="rId5" Type="http://schemas.openxmlformats.org/officeDocument/2006/relationships/oleObject" Target="../embeddings/Microsoft_Equation14.bin"/><Relationship Id="rId6" Type="http://schemas.openxmlformats.org/officeDocument/2006/relationships/image" Target="../media/image40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Microsoft_Equation15.bin"/><Relationship Id="rId5" Type="http://schemas.openxmlformats.org/officeDocument/2006/relationships/oleObject" Target="../embeddings/Microsoft_Equation16.bin"/><Relationship Id="rId6" Type="http://schemas.openxmlformats.org/officeDocument/2006/relationships/oleObject" Target="../embeddings/Microsoft_Equation17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jpeg"/><Relationship Id="rId3" Type="http://schemas.openxmlformats.org/officeDocument/2006/relationships/image" Target="../media/image4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25.bin"/><Relationship Id="rId12" Type="http://schemas.openxmlformats.org/officeDocument/2006/relationships/oleObject" Target="../embeddings/Microsoft_Equation26.bin"/><Relationship Id="rId13" Type="http://schemas.openxmlformats.org/officeDocument/2006/relationships/oleObject" Target="../embeddings/Microsoft_Equation27.bin"/><Relationship Id="rId14" Type="http://schemas.openxmlformats.org/officeDocument/2006/relationships/oleObject" Target="../embeddings/Microsoft_Equation28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Microsoft_Equation18.bin"/><Relationship Id="rId5" Type="http://schemas.openxmlformats.org/officeDocument/2006/relationships/oleObject" Target="../embeddings/Microsoft_Equation19.bin"/><Relationship Id="rId6" Type="http://schemas.openxmlformats.org/officeDocument/2006/relationships/oleObject" Target="../embeddings/Microsoft_Equation20.bin"/><Relationship Id="rId7" Type="http://schemas.openxmlformats.org/officeDocument/2006/relationships/oleObject" Target="../embeddings/Microsoft_Equation21.bin"/><Relationship Id="rId8" Type="http://schemas.openxmlformats.org/officeDocument/2006/relationships/oleObject" Target="../embeddings/Microsoft_Equation22.bin"/><Relationship Id="rId9" Type="http://schemas.openxmlformats.org/officeDocument/2006/relationships/oleObject" Target="../embeddings/Microsoft_Equation23.bin"/><Relationship Id="rId10" Type="http://schemas.openxmlformats.org/officeDocument/2006/relationships/oleObject" Target="../embeddings/Microsoft_Equation24.bin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Microsoft_Equation29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oleObject" Target="../embeddings/Microsoft_Equation30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Microsoft_Equation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1.bin"/><Relationship Id="rId4" Type="http://schemas.openxmlformats.org/officeDocument/2006/relationships/oleObject" Target="../embeddings/Microsoft_Equation32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4" Type="http://schemas.openxmlformats.org/officeDocument/2006/relationships/image" Target="../media/image70.jpeg"/><Relationship Id="rId5" Type="http://schemas.openxmlformats.org/officeDocument/2006/relationships/hyperlink" Target="http://en.wikipedia.org/wiki/File:Termite_Cathedral_DSC03570.jpg" TargetMode="External"/><Relationship Id="rId6" Type="http://schemas.openxmlformats.org/officeDocument/2006/relationships/image" Target="../media/image71.jpeg"/><Relationship Id="rId7" Type="http://schemas.openxmlformats.org/officeDocument/2006/relationships/hyperlink" Target="http://en.wikipedia.org/wiki/File:Myoglobin.png" TargetMode="External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.bin"/><Relationship Id="rId4" Type="http://schemas.openxmlformats.org/officeDocument/2006/relationships/oleObject" Target="../embeddings/Microsoft_Equation3.bin"/><Relationship Id="rId5" Type="http://schemas.openxmlformats.org/officeDocument/2006/relationships/oleObject" Target="../embeddings/Microsoft_Equation4.bin"/><Relationship Id="rId6" Type="http://schemas.openxmlformats.org/officeDocument/2006/relationships/oleObject" Target="../embeddings/Microsoft_Equation5.bin"/><Relationship Id="rId7" Type="http://schemas.openxmlformats.org/officeDocument/2006/relationships/oleObject" Target="../embeddings/Microsoft_Equation6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20.png"/><Relationship Id="rId5" Type="http://schemas.openxmlformats.org/officeDocument/2006/relationships/image" Target="../media/image3.png"/><Relationship Id="rId6" Type="http://schemas.openxmlformats.org/officeDocument/2006/relationships/oleObject" Target="../embeddings/Microsoft_Equation7.bin"/><Relationship Id="rId7" Type="http://schemas.openxmlformats.org/officeDocument/2006/relationships/image" Target="../media/image4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Microsoft_Equation8.bin"/><Relationship Id="rId5" Type="http://schemas.openxmlformats.org/officeDocument/2006/relationships/oleObject" Target="../embeddings/Microsoft_Equation9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Microsoft_Equation10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19200"/>
            <a:ext cx="8466630" cy="1855530"/>
          </a:xfrm>
          <a:noFill/>
        </p:spPr>
        <p:txBody>
          <a:bodyPr lIns="0" tIns="0" rIns="0" bIns="0">
            <a:normAutofit fontScale="90000"/>
          </a:bodyPr>
          <a:lstStyle/>
          <a:p>
            <a:pPr eaLnBrk="1" hangingPunct="1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Effect </a:t>
            </a:r>
            <a:r>
              <a:rPr lang="en-US" b="1" dirty="0" smtClean="0"/>
              <a:t>of Network Configuration</a:t>
            </a:r>
            <a:r>
              <a:rPr lang="en-US" b="1" dirty="0" smtClean="0"/>
              <a:t> on the Reliability Model of Cellular </a:t>
            </a:r>
            <a:r>
              <a:rPr lang="en-US" b="1" dirty="0" smtClean="0"/>
              <a:t>Aging </a:t>
            </a:r>
            <a:endParaRPr lang="en-GB" b="1" dirty="0" smtClean="0">
              <a:solidFill>
                <a:schemeClr val="bg2"/>
              </a:solidFill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16387" name="Text Box 7"/>
          <p:cNvSpPr txBox="1">
            <a:spLocks noChangeArrowheads="1"/>
          </p:cNvSpPr>
          <p:nvPr/>
        </p:nvSpPr>
        <p:spPr bwMode="auto">
          <a:xfrm>
            <a:off x="6069795" y="3582620"/>
            <a:ext cx="2608406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 dirty="0" smtClean="0">
                <a:solidFill>
                  <a:srgbClr val="000000"/>
                </a:solidFill>
              </a:rPr>
              <a:t>Palpasa Manandhar</a:t>
            </a:r>
          </a:p>
          <a:p>
            <a:r>
              <a:rPr lang="en-US" sz="2400" b="0" i="1" smtClean="0">
                <a:solidFill>
                  <a:srgbClr val="000000"/>
                </a:solidFill>
              </a:rPr>
              <a:t>April </a:t>
            </a:r>
            <a:r>
              <a:rPr lang="en-US" sz="2400" b="0" i="1" smtClean="0">
                <a:solidFill>
                  <a:srgbClr val="000000"/>
                </a:solidFill>
              </a:rPr>
              <a:t>16</a:t>
            </a:r>
            <a:r>
              <a:rPr lang="en-US" sz="2400" b="0" i="1" baseline="30000" smtClean="0">
                <a:solidFill>
                  <a:srgbClr val="000000"/>
                </a:solidFill>
              </a:rPr>
              <a:t>th</a:t>
            </a:r>
            <a:r>
              <a:rPr lang="en-US" sz="2400" b="0" i="1" smtClean="0">
                <a:solidFill>
                  <a:srgbClr val="000000"/>
                </a:solidFill>
              </a:rPr>
              <a:t> </a:t>
            </a:r>
            <a:r>
              <a:rPr lang="en-US" sz="2400" b="0" i="1" dirty="0" smtClean="0">
                <a:solidFill>
                  <a:srgbClr val="000000"/>
                </a:solidFill>
              </a:rPr>
              <a:t>,2013</a:t>
            </a:r>
            <a:endParaRPr lang="en-US" sz="2400" b="0" i="1" dirty="0">
              <a:solidFill>
                <a:srgbClr val="000000"/>
              </a:solidFill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429000"/>
            <a:ext cx="2304300" cy="96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830" y="12617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Redundancy increases the latency of failure.</a:t>
            </a:r>
            <a:endParaRPr lang="en-US" dirty="0"/>
          </a:p>
        </p:txBody>
      </p:sp>
      <p:pic>
        <p:nvPicPr>
          <p:cNvPr id="4" name="Picture 1" descr="C:\Users\hqin\Pictures\work.collections\plane.jpg"/>
          <p:cNvPicPr>
            <a:picLocks noChangeAspect="1" noChangeArrowheads="1"/>
          </p:cNvPicPr>
          <p:nvPr/>
        </p:nvPicPr>
        <p:blipFill>
          <a:blip r:embed="rId3" cstate="print"/>
          <a:srcRect l="6048" t="41606" r="4239" b="22839"/>
          <a:stretch>
            <a:fillRect/>
          </a:stretch>
        </p:blipFill>
        <p:spPr bwMode="auto">
          <a:xfrm>
            <a:off x="3880710" y="4581150"/>
            <a:ext cx="3490769" cy="921720"/>
          </a:xfrm>
          <a:prstGeom prst="rect">
            <a:avLst/>
          </a:prstGeom>
          <a:noFill/>
        </p:spPr>
      </p:pic>
      <p:pic>
        <p:nvPicPr>
          <p:cNvPr id="330756" name="Picture 4" descr="https://encrypted-tbn0.gstatic.com/images?q=tbn:ANd9GcQKDif75w9eeIpgr20K1NbLfFMWq-PHdeIkBg-En41SHniCb9RB"/>
          <p:cNvPicPr>
            <a:picLocks noChangeAspect="1" noChangeArrowheads="1"/>
          </p:cNvPicPr>
          <p:nvPr/>
        </p:nvPicPr>
        <p:blipFill>
          <a:blip r:embed="rId4" cstate="print"/>
          <a:srcRect l="2743" t="11789" r="1257" b="19831"/>
          <a:stretch>
            <a:fillRect/>
          </a:stretch>
        </p:blipFill>
        <p:spPr bwMode="auto">
          <a:xfrm>
            <a:off x="1192360" y="2276850"/>
            <a:ext cx="2304300" cy="954639"/>
          </a:xfrm>
          <a:prstGeom prst="rect">
            <a:avLst/>
          </a:prstGeom>
          <a:noFill/>
        </p:spPr>
      </p:pic>
      <p:pic>
        <p:nvPicPr>
          <p:cNvPr id="330758" name="Picture 6" descr="http://us.123rf.com/400wm/400/400/disorderly/disorderly1006/disorderly100600139/7262987-single-engine-airplane-against-a-clear-sky.jpg"/>
          <p:cNvPicPr>
            <a:picLocks noChangeAspect="1" noChangeArrowheads="1"/>
          </p:cNvPicPr>
          <p:nvPr/>
        </p:nvPicPr>
        <p:blipFill>
          <a:blip r:embed="rId5" cstate="print"/>
          <a:srcRect l="4419" t="39560" r="6427" b="15385"/>
          <a:stretch>
            <a:fillRect/>
          </a:stretch>
        </p:blipFill>
        <p:spPr bwMode="auto">
          <a:xfrm>
            <a:off x="270640" y="1355130"/>
            <a:ext cx="2514122" cy="844910"/>
          </a:xfrm>
          <a:prstGeom prst="rect">
            <a:avLst/>
          </a:prstGeom>
          <a:noFill/>
        </p:spPr>
      </p:pic>
      <p:pic>
        <p:nvPicPr>
          <p:cNvPr id="330760" name="Picture 8" descr="https://encrypted-tbn3.gstatic.com/images?q=tbn:ANd9GcSwo2QpgoLOtJhv2kkKaiD5MiDpwDZYyzmy5eHLc-lCtPJHJMR7ZA"/>
          <p:cNvPicPr>
            <a:picLocks noChangeAspect="1" noChangeArrowheads="1"/>
          </p:cNvPicPr>
          <p:nvPr/>
        </p:nvPicPr>
        <p:blipFill>
          <a:blip r:embed="rId6" cstate="print"/>
          <a:srcRect t="10897" r="5476" b="34616"/>
          <a:stretch>
            <a:fillRect/>
          </a:stretch>
        </p:blipFill>
        <p:spPr bwMode="auto">
          <a:xfrm>
            <a:off x="2421320" y="3429000"/>
            <a:ext cx="2457920" cy="960125"/>
          </a:xfrm>
          <a:prstGeom prst="rect">
            <a:avLst/>
          </a:prstGeom>
          <a:noFill/>
        </p:spPr>
      </p:pic>
      <p:pic>
        <p:nvPicPr>
          <p:cNvPr id="9" name="Picture 3" descr="lnm-lnt-parallel-system"/>
          <p:cNvPicPr>
            <a:picLocks noChangeAspect="1" noChangeArrowheads="1"/>
          </p:cNvPicPr>
          <p:nvPr/>
        </p:nvPicPr>
        <p:blipFill>
          <a:blip r:embed="rId7" cstate="print"/>
          <a:srcRect t="9451" r="2374"/>
          <a:stretch>
            <a:fillRect/>
          </a:stretch>
        </p:blipFill>
        <p:spPr bwMode="auto">
          <a:xfrm>
            <a:off x="4994455" y="1268775"/>
            <a:ext cx="3082745" cy="254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all_39c_gray_with_label"/>
          <p:cNvPicPr>
            <a:picLocks noChangeAspect="1" noChangeArrowheads="1"/>
          </p:cNvPicPr>
          <p:nvPr/>
        </p:nvPicPr>
        <p:blipFill>
          <a:blip r:embed="rId8" cstate="print"/>
          <a:srcRect r="21826" b="-2026"/>
          <a:stretch>
            <a:fillRect/>
          </a:stretch>
        </p:blipFill>
        <p:spPr bwMode="auto">
          <a:xfrm>
            <a:off x="693095" y="4518454"/>
            <a:ext cx="1651415" cy="16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306105" y="5656490"/>
            <a:ext cx="1920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44A58"/>
                </a:solidFill>
              </a:rPr>
              <a:t>Robustness</a:t>
            </a:r>
            <a:endParaRPr lang="en-US" dirty="0">
              <a:solidFill>
                <a:srgbClr val="244A5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A gene/protein network model of cellular </a:t>
            </a:r>
            <a:r>
              <a:rPr lang="en-US" sz="3600" b="1" dirty="0" smtClean="0"/>
              <a:t>aging	</a:t>
            </a:r>
            <a:r>
              <a:rPr lang="en-US" sz="3600" b="1" dirty="0" smtClean="0"/>
              <a:t>		</a:t>
            </a:r>
            <a:endParaRPr lang="en-US" sz="3600" b="1" dirty="0" smtClean="0">
              <a:solidFill>
                <a:schemeClr val="bg2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256213" y="2332038"/>
            <a:ext cx="2119312" cy="1404937"/>
            <a:chOff x="7813" y="4359"/>
            <a:chExt cx="2124" cy="914"/>
          </a:xfrm>
        </p:grpSpPr>
        <p:cxnSp>
          <p:nvCxnSpPr>
            <p:cNvPr id="45076" name="AutoShape 19"/>
            <p:cNvCxnSpPr>
              <a:cxnSpLocks noChangeShapeType="1"/>
            </p:cNvCxnSpPr>
            <p:nvPr/>
          </p:nvCxnSpPr>
          <p:spPr bwMode="auto">
            <a:xfrm>
              <a:off x="7813" y="4793"/>
              <a:ext cx="49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8311" y="4359"/>
              <a:ext cx="1128" cy="914"/>
              <a:chOff x="8311" y="4359"/>
              <a:chExt cx="1128" cy="914"/>
            </a:xfrm>
          </p:grpSpPr>
          <p:grpSp>
            <p:nvGrpSpPr>
              <p:cNvPr id="4" name="Group 16"/>
              <p:cNvGrpSpPr>
                <a:grpSpLocks/>
              </p:cNvGrpSpPr>
              <p:nvPr/>
            </p:nvGrpSpPr>
            <p:grpSpPr bwMode="auto">
              <a:xfrm>
                <a:off x="8311" y="4359"/>
                <a:ext cx="1128" cy="194"/>
                <a:chOff x="7426" y="4341"/>
                <a:chExt cx="1128" cy="194"/>
              </a:xfrm>
            </p:grpSpPr>
            <p:cxnSp>
              <p:nvCxnSpPr>
                <p:cNvPr id="45091" name="AutoShape 18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5092" name="Rectangle 17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8311" y="4599"/>
                <a:ext cx="1128" cy="194"/>
                <a:chOff x="7426" y="4341"/>
                <a:chExt cx="1128" cy="194"/>
              </a:xfrm>
            </p:grpSpPr>
            <p:cxnSp>
              <p:nvCxnSpPr>
                <p:cNvPr id="45089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5090" name="Rectangle 14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0"/>
              <p:cNvGrpSpPr>
                <a:grpSpLocks/>
              </p:cNvGrpSpPr>
              <p:nvPr/>
            </p:nvGrpSpPr>
            <p:grpSpPr bwMode="auto">
              <a:xfrm>
                <a:off x="8311" y="4839"/>
                <a:ext cx="1128" cy="194"/>
                <a:chOff x="7426" y="4341"/>
                <a:chExt cx="1128" cy="194"/>
              </a:xfrm>
            </p:grpSpPr>
            <p:cxnSp>
              <p:nvCxnSpPr>
                <p:cNvPr id="45087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5088" name="Rectangle 11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7"/>
              <p:cNvGrpSpPr>
                <a:grpSpLocks/>
              </p:cNvGrpSpPr>
              <p:nvPr/>
            </p:nvGrpSpPr>
            <p:grpSpPr bwMode="auto">
              <a:xfrm>
                <a:off x="8311" y="5079"/>
                <a:ext cx="1128" cy="194"/>
                <a:chOff x="7426" y="4341"/>
                <a:chExt cx="1128" cy="194"/>
              </a:xfrm>
            </p:grpSpPr>
            <p:cxnSp>
              <p:nvCxnSpPr>
                <p:cNvPr id="45085" name="AutoShape 9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5086" name="Rectangle 8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45083" name="AutoShape 6"/>
              <p:cNvCxnSpPr>
                <a:cxnSpLocks noChangeShapeType="1"/>
              </p:cNvCxnSpPr>
              <p:nvPr/>
            </p:nvCxnSpPr>
            <p:spPr bwMode="auto">
              <a:xfrm>
                <a:off x="8311" y="4456"/>
                <a:ext cx="0" cy="72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5084" name="AutoShape 5"/>
              <p:cNvCxnSpPr>
                <a:cxnSpLocks noChangeShapeType="1"/>
              </p:cNvCxnSpPr>
              <p:nvPr/>
            </p:nvCxnSpPr>
            <p:spPr bwMode="auto">
              <a:xfrm>
                <a:off x="9431" y="4465"/>
                <a:ext cx="0" cy="72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cxnSp>
          <p:nvCxnSpPr>
            <p:cNvPr id="45078" name="AutoShape 3"/>
            <p:cNvCxnSpPr>
              <a:cxnSpLocks noChangeShapeType="1"/>
            </p:cNvCxnSpPr>
            <p:nvPr/>
          </p:nvCxnSpPr>
          <p:spPr bwMode="auto">
            <a:xfrm>
              <a:off x="9439" y="4793"/>
              <a:ext cx="49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45063" name="Oval 24"/>
          <p:cNvSpPr>
            <a:spLocks noChangeArrowheads="1"/>
          </p:cNvSpPr>
          <p:nvPr/>
        </p:nvSpPr>
        <p:spPr bwMode="auto">
          <a:xfrm>
            <a:off x="2092325" y="2046288"/>
            <a:ext cx="366713" cy="355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5064" name="Oval 25"/>
          <p:cNvSpPr>
            <a:spLocks noChangeArrowheads="1"/>
          </p:cNvSpPr>
          <p:nvPr/>
        </p:nvSpPr>
        <p:spPr bwMode="auto">
          <a:xfrm>
            <a:off x="2613025" y="3735388"/>
            <a:ext cx="358775" cy="346075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5" name="Oval 26"/>
          <p:cNvSpPr>
            <a:spLocks noChangeArrowheads="1"/>
          </p:cNvSpPr>
          <p:nvPr/>
        </p:nvSpPr>
        <p:spPr bwMode="auto">
          <a:xfrm>
            <a:off x="1668463" y="3725863"/>
            <a:ext cx="368300" cy="3556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5066" name="Oval 27"/>
          <p:cNvSpPr>
            <a:spLocks noChangeArrowheads="1"/>
          </p:cNvSpPr>
          <p:nvPr/>
        </p:nvSpPr>
        <p:spPr bwMode="auto">
          <a:xfrm>
            <a:off x="1077913" y="2930525"/>
            <a:ext cx="366712" cy="3556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7" name="Oval 28"/>
          <p:cNvSpPr>
            <a:spLocks noChangeArrowheads="1"/>
          </p:cNvSpPr>
          <p:nvPr/>
        </p:nvSpPr>
        <p:spPr bwMode="auto">
          <a:xfrm>
            <a:off x="3227388" y="2881313"/>
            <a:ext cx="368300" cy="3556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5068" name="Straight Connector 37"/>
          <p:cNvCxnSpPr>
            <a:cxnSpLocks noChangeShapeType="1"/>
            <a:stCxn id="45063" idx="4"/>
            <a:endCxn id="45066" idx="7"/>
          </p:cNvCxnSpPr>
          <p:nvPr/>
        </p:nvCxnSpPr>
        <p:spPr bwMode="auto">
          <a:xfrm rot="5400000">
            <a:off x="1543050" y="2249488"/>
            <a:ext cx="579437" cy="88423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45069" name="Straight Connector 38"/>
          <p:cNvCxnSpPr>
            <a:cxnSpLocks noChangeShapeType="1"/>
            <a:stCxn id="45063" idx="4"/>
            <a:endCxn id="45065" idx="0"/>
          </p:cNvCxnSpPr>
          <p:nvPr/>
        </p:nvCxnSpPr>
        <p:spPr bwMode="auto">
          <a:xfrm rot="5400000">
            <a:off x="1401763" y="2852738"/>
            <a:ext cx="1323975" cy="42227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45070" name="Straight Connector 41"/>
          <p:cNvCxnSpPr>
            <a:cxnSpLocks noChangeShapeType="1"/>
            <a:stCxn id="45063" idx="4"/>
            <a:endCxn id="45064" idx="0"/>
          </p:cNvCxnSpPr>
          <p:nvPr/>
        </p:nvCxnSpPr>
        <p:spPr bwMode="auto">
          <a:xfrm rot="16200000" flipH="1">
            <a:off x="1866901" y="2809875"/>
            <a:ext cx="1333500" cy="5175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45071" name="Straight Connector 44"/>
          <p:cNvCxnSpPr>
            <a:cxnSpLocks noChangeShapeType="1"/>
            <a:stCxn id="45063" idx="4"/>
            <a:endCxn id="45067" idx="1"/>
          </p:cNvCxnSpPr>
          <p:nvPr/>
        </p:nvCxnSpPr>
        <p:spPr bwMode="auto">
          <a:xfrm rot="16200000" flipH="1">
            <a:off x="2513013" y="2163763"/>
            <a:ext cx="530225" cy="100647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45072" name="Straight Connector 63"/>
          <p:cNvCxnSpPr>
            <a:cxnSpLocks noChangeShapeType="1"/>
            <a:stCxn id="45064" idx="7"/>
            <a:endCxn id="45067" idx="3"/>
          </p:cNvCxnSpPr>
          <p:nvPr/>
        </p:nvCxnSpPr>
        <p:spPr bwMode="auto">
          <a:xfrm rot="5400000" flipH="1" flipV="1">
            <a:off x="2799556" y="3304382"/>
            <a:ext cx="601663" cy="36195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ash"/>
            <a:round/>
            <a:headEnd/>
            <a:tailEnd/>
          </a:ln>
        </p:spPr>
      </p:cxnSp>
      <p:cxnSp>
        <p:nvCxnSpPr>
          <p:cNvPr id="45073" name="Straight Connector 67"/>
          <p:cNvCxnSpPr>
            <a:cxnSpLocks noChangeShapeType="1"/>
            <a:stCxn id="45065" idx="6"/>
            <a:endCxn id="45064" idx="2"/>
          </p:cNvCxnSpPr>
          <p:nvPr/>
        </p:nvCxnSpPr>
        <p:spPr bwMode="auto">
          <a:xfrm>
            <a:off x="2036763" y="3903663"/>
            <a:ext cx="576262" cy="4762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ash"/>
            <a:round/>
            <a:headEnd/>
            <a:tailEnd/>
          </a:ln>
        </p:spPr>
      </p:cxnSp>
      <p:cxnSp>
        <p:nvCxnSpPr>
          <p:cNvPr id="45074" name="Straight Connector 71"/>
          <p:cNvCxnSpPr>
            <a:cxnSpLocks noChangeShapeType="1"/>
            <a:stCxn id="45066" idx="6"/>
            <a:endCxn id="45067" idx="2"/>
          </p:cNvCxnSpPr>
          <p:nvPr/>
        </p:nvCxnSpPr>
        <p:spPr bwMode="auto">
          <a:xfrm flipV="1">
            <a:off x="1444625" y="3059113"/>
            <a:ext cx="1782763" cy="49212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ash"/>
            <a:round/>
            <a:headEnd/>
            <a:tailEnd/>
          </a:ln>
        </p:spPr>
      </p:cxnSp>
      <p:cxnSp>
        <p:nvCxnSpPr>
          <p:cNvPr id="45075" name="Straight Connector 75"/>
          <p:cNvCxnSpPr>
            <a:cxnSpLocks noChangeShapeType="1"/>
            <a:stCxn id="45066" idx="5"/>
            <a:endCxn id="45065" idx="1"/>
          </p:cNvCxnSpPr>
          <p:nvPr/>
        </p:nvCxnSpPr>
        <p:spPr bwMode="auto">
          <a:xfrm rot="16200000" flipH="1">
            <a:off x="1284288" y="3340100"/>
            <a:ext cx="544512" cy="3317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ash"/>
            <a:round/>
            <a:headEnd/>
            <a:tailEnd/>
          </a:ln>
        </p:spPr>
      </p:cxnSp>
      <p:sp>
        <p:nvSpPr>
          <p:cNvPr id="45061" name="Rectangle 92"/>
          <p:cNvSpPr>
            <a:spLocks noChangeArrowheads="1"/>
          </p:cNvSpPr>
          <p:nvPr/>
        </p:nvSpPr>
        <p:spPr bwMode="auto">
          <a:xfrm>
            <a:off x="923925" y="4695825"/>
            <a:ext cx="2543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An essential gene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with four connections</a:t>
            </a:r>
          </a:p>
        </p:txBody>
      </p:sp>
      <p:sp>
        <p:nvSpPr>
          <p:cNvPr id="45062" name="Rectangle 93"/>
          <p:cNvSpPr>
            <a:spLocks noChangeArrowheads="1"/>
          </p:cNvSpPr>
          <p:nvPr/>
        </p:nvSpPr>
        <p:spPr bwMode="auto">
          <a:xfrm>
            <a:off x="4764088" y="4657725"/>
            <a:ext cx="32051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 reliability model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with four parallel pathways</a:t>
            </a:r>
          </a:p>
        </p:txBody>
      </p:sp>
      <p:grpSp>
        <p:nvGrpSpPr>
          <p:cNvPr id="8" name="Group 50"/>
          <p:cNvGrpSpPr/>
          <p:nvPr/>
        </p:nvGrpSpPr>
        <p:grpSpPr>
          <a:xfrm>
            <a:off x="2536535" y="1508750"/>
            <a:ext cx="2530188" cy="537670"/>
            <a:chOff x="2536535" y="1508750"/>
            <a:chExt cx="2530188" cy="537670"/>
          </a:xfrm>
        </p:grpSpPr>
        <p:cxnSp>
          <p:nvCxnSpPr>
            <p:cNvPr id="38" name="Straight Arrow Connector 37"/>
            <p:cNvCxnSpPr/>
            <p:nvPr/>
          </p:nvCxnSpPr>
          <p:spPr bwMode="auto">
            <a:xfrm flipV="1">
              <a:off x="2536535" y="1777585"/>
              <a:ext cx="729695" cy="268835"/>
            </a:xfrm>
            <a:prstGeom prst="straightConnector1">
              <a:avLst/>
            </a:prstGeom>
            <a:noFill/>
            <a:ln w="952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3266230" y="1508750"/>
              <a:ext cx="1800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Essential Node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49"/>
          <p:cNvGrpSpPr/>
          <p:nvPr/>
        </p:nvGrpSpPr>
        <p:grpSpPr>
          <a:xfrm>
            <a:off x="3074205" y="3313785"/>
            <a:ext cx="2460796" cy="1206615"/>
            <a:chOff x="3074205" y="3313785"/>
            <a:chExt cx="2460796" cy="1206615"/>
          </a:xfrm>
        </p:grpSpPr>
        <p:sp>
          <p:nvSpPr>
            <p:cNvPr id="41" name="TextBox 40"/>
            <p:cNvSpPr txBox="1"/>
            <p:nvPr/>
          </p:nvSpPr>
          <p:spPr>
            <a:xfrm>
              <a:off x="3151015" y="4120290"/>
              <a:ext cx="23839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244A58"/>
                  </a:solidFill>
                </a:rPr>
                <a:t>Non-essential Nodes</a:t>
              </a:r>
              <a:endParaRPr lang="en-US" sz="2000" dirty="0">
                <a:solidFill>
                  <a:srgbClr val="244A58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458255" y="3313785"/>
              <a:ext cx="76810" cy="768100"/>
            </a:xfrm>
            <a:prstGeom prst="straightConnector1">
              <a:avLst/>
            </a:prstGeom>
            <a:noFill/>
            <a:ln w="952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3074205" y="3928265"/>
              <a:ext cx="192025" cy="192025"/>
            </a:xfrm>
            <a:prstGeom prst="straightConnector1">
              <a:avLst/>
            </a:prstGeom>
            <a:noFill/>
            <a:ln w="952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pic>
        <p:nvPicPr>
          <p:cNvPr id="52" name="Picture 19" descr="C:\Users\hqin\Desktop\sku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0030" y="2430470"/>
            <a:ext cx="1179121" cy="10753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42276" cy="13369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Network with modules</a:t>
            </a:r>
            <a:br>
              <a:rPr lang="en-US" dirty="0" smtClean="0"/>
            </a:br>
            <a:r>
              <a:rPr lang="en-US" dirty="0" smtClean="0"/>
              <a:t>			</a:t>
            </a:r>
            <a:endParaRPr lang="en-US" sz="2400" dirty="0" smtClean="0">
              <a:solidFill>
                <a:schemeClr val="bg2"/>
              </a:solidFill>
            </a:endParaRPr>
          </a:p>
        </p:txBody>
      </p:sp>
      <p:sp>
        <p:nvSpPr>
          <p:cNvPr id="46083" name="Rectangle 92"/>
          <p:cNvSpPr>
            <a:spLocks noChangeArrowheads="1"/>
          </p:cNvSpPr>
          <p:nvPr/>
        </p:nvSpPr>
        <p:spPr bwMode="auto">
          <a:xfrm>
            <a:off x="5100638" y="1892300"/>
            <a:ext cx="24082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244A58"/>
                </a:solidFill>
              </a:rPr>
              <a:t>A network with two </a:t>
            </a:r>
            <a:endParaRPr lang="en-US" sz="2000" dirty="0" smtClean="0">
              <a:solidFill>
                <a:srgbClr val="244A58"/>
              </a:solidFill>
            </a:endParaRPr>
          </a:p>
          <a:p>
            <a:r>
              <a:rPr lang="en-US" sz="2000" dirty="0" smtClean="0">
                <a:solidFill>
                  <a:srgbClr val="244A58"/>
                </a:solidFill>
              </a:rPr>
              <a:t>modules</a:t>
            </a:r>
            <a:endParaRPr lang="en-US" sz="2000" dirty="0">
              <a:solidFill>
                <a:srgbClr val="244A58"/>
              </a:solidFill>
            </a:endParaRPr>
          </a:p>
        </p:txBody>
      </p:sp>
      <p:sp>
        <p:nvSpPr>
          <p:cNvPr id="46084" name="Rectangle 93"/>
          <p:cNvSpPr>
            <a:spLocks noChangeArrowheads="1"/>
          </p:cNvSpPr>
          <p:nvPr/>
        </p:nvSpPr>
        <p:spPr bwMode="auto">
          <a:xfrm>
            <a:off x="5259388" y="4159250"/>
            <a:ext cx="22129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244A58"/>
                </a:solidFill>
              </a:rPr>
              <a:t>A reliability model</a:t>
            </a:r>
          </a:p>
          <a:p>
            <a:r>
              <a:rPr lang="en-US" sz="2000" dirty="0">
                <a:solidFill>
                  <a:srgbClr val="244A58"/>
                </a:solidFill>
              </a:rPr>
              <a:t>with two modules</a:t>
            </a:r>
          </a:p>
        </p:txBody>
      </p:sp>
      <p:grpSp>
        <p:nvGrpSpPr>
          <p:cNvPr id="46086" name="Group 89"/>
          <p:cNvGrpSpPr>
            <a:grpSpLocks/>
          </p:cNvGrpSpPr>
          <p:nvPr/>
        </p:nvGrpSpPr>
        <p:grpSpPr bwMode="auto">
          <a:xfrm>
            <a:off x="1576388" y="3967163"/>
            <a:ext cx="2343150" cy="1228725"/>
            <a:chOff x="808309" y="4273910"/>
            <a:chExt cx="2342706" cy="1228960"/>
          </a:xfrm>
        </p:grpSpPr>
        <p:grpSp>
          <p:nvGrpSpPr>
            <p:cNvPr id="46089" name="Group 2"/>
            <p:cNvGrpSpPr>
              <a:grpSpLocks/>
            </p:cNvGrpSpPr>
            <p:nvPr/>
          </p:nvGrpSpPr>
          <p:grpSpPr bwMode="auto">
            <a:xfrm>
              <a:off x="808309" y="4273910"/>
              <a:ext cx="1190555" cy="1228960"/>
              <a:chOff x="7813" y="4359"/>
              <a:chExt cx="2124" cy="914"/>
            </a:xfrm>
          </p:grpSpPr>
          <p:cxnSp>
            <p:nvCxnSpPr>
              <p:cNvPr id="46108" name="AutoShape 19"/>
              <p:cNvCxnSpPr>
                <a:cxnSpLocks noChangeShapeType="1"/>
              </p:cNvCxnSpPr>
              <p:nvPr/>
            </p:nvCxnSpPr>
            <p:spPr bwMode="auto">
              <a:xfrm>
                <a:off x="7813" y="4793"/>
                <a:ext cx="498" cy="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grpSp>
            <p:nvGrpSpPr>
              <p:cNvPr id="46109" name="Group 4"/>
              <p:cNvGrpSpPr>
                <a:grpSpLocks/>
              </p:cNvGrpSpPr>
              <p:nvPr/>
            </p:nvGrpSpPr>
            <p:grpSpPr bwMode="auto">
              <a:xfrm>
                <a:off x="8311" y="4359"/>
                <a:ext cx="1128" cy="914"/>
                <a:chOff x="8311" y="4359"/>
                <a:chExt cx="1128" cy="914"/>
              </a:xfrm>
            </p:grpSpPr>
            <p:grpSp>
              <p:nvGrpSpPr>
                <p:cNvPr id="46111" name="Group 16"/>
                <p:cNvGrpSpPr>
                  <a:grpSpLocks/>
                </p:cNvGrpSpPr>
                <p:nvPr/>
              </p:nvGrpSpPr>
              <p:grpSpPr bwMode="auto">
                <a:xfrm>
                  <a:off x="8311" y="435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23" name="AutoShape 1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24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112" name="Group 13"/>
                <p:cNvGrpSpPr>
                  <a:grpSpLocks/>
                </p:cNvGrpSpPr>
                <p:nvPr/>
              </p:nvGrpSpPr>
              <p:grpSpPr bwMode="auto">
                <a:xfrm>
                  <a:off x="8311" y="459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21" name="AutoShape 1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2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113" name="Group 10"/>
                <p:cNvGrpSpPr>
                  <a:grpSpLocks/>
                </p:cNvGrpSpPr>
                <p:nvPr/>
              </p:nvGrpSpPr>
              <p:grpSpPr bwMode="auto">
                <a:xfrm>
                  <a:off x="8311" y="483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19" name="AutoShape 1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20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114" name="Group 7"/>
                <p:cNvGrpSpPr>
                  <a:grpSpLocks/>
                </p:cNvGrpSpPr>
                <p:nvPr/>
              </p:nvGrpSpPr>
              <p:grpSpPr bwMode="auto">
                <a:xfrm>
                  <a:off x="8311" y="507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17" name="AutoShape 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18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46115" name="AutoShape 6"/>
                <p:cNvCxnSpPr>
                  <a:cxnSpLocks noChangeShapeType="1"/>
                </p:cNvCxnSpPr>
                <p:nvPr/>
              </p:nvCxnSpPr>
              <p:spPr bwMode="auto">
                <a:xfrm>
                  <a:off x="8311" y="4456"/>
                  <a:ext cx="0" cy="72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46116" name="AutoShape 5"/>
                <p:cNvCxnSpPr>
                  <a:cxnSpLocks noChangeShapeType="1"/>
                </p:cNvCxnSpPr>
                <p:nvPr/>
              </p:nvCxnSpPr>
              <p:spPr bwMode="auto">
                <a:xfrm>
                  <a:off x="9431" y="4465"/>
                  <a:ext cx="0" cy="72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46110" name="AutoShape 3"/>
              <p:cNvCxnSpPr>
                <a:cxnSpLocks noChangeShapeType="1"/>
              </p:cNvCxnSpPr>
              <p:nvPr/>
            </p:nvCxnSpPr>
            <p:spPr bwMode="auto">
              <a:xfrm>
                <a:off x="9439" y="4793"/>
                <a:ext cx="498" cy="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grpSp>
          <p:nvGrpSpPr>
            <p:cNvPr id="46090" name="Group 2"/>
            <p:cNvGrpSpPr>
              <a:grpSpLocks/>
            </p:cNvGrpSpPr>
            <p:nvPr/>
          </p:nvGrpSpPr>
          <p:grpSpPr bwMode="auto">
            <a:xfrm>
              <a:off x="1960460" y="4273910"/>
              <a:ext cx="1190555" cy="1228960"/>
              <a:chOff x="7813" y="4359"/>
              <a:chExt cx="2124" cy="914"/>
            </a:xfrm>
          </p:grpSpPr>
          <p:cxnSp>
            <p:nvCxnSpPr>
              <p:cNvPr id="46091" name="AutoShape 19"/>
              <p:cNvCxnSpPr>
                <a:cxnSpLocks noChangeShapeType="1"/>
              </p:cNvCxnSpPr>
              <p:nvPr/>
            </p:nvCxnSpPr>
            <p:spPr bwMode="auto">
              <a:xfrm>
                <a:off x="7813" y="4793"/>
                <a:ext cx="498" cy="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grpSp>
            <p:nvGrpSpPr>
              <p:cNvPr id="46092" name="Group 4"/>
              <p:cNvGrpSpPr>
                <a:grpSpLocks/>
              </p:cNvGrpSpPr>
              <p:nvPr/>
            </p:nvGrpSpPr>
            <p:grpSpPr bwMode="auto">
              <a:xfrm>
                <a:off x="8311" y="4359"/>
                <a:ext cx="1128" cy="914"/>
                <a:chOff x="8311" y="4359"/>
                <a:chExt cx="1128" cy="914"/>
              </a:xfrm>
            </p:grpSpPr>
            <p:grpSp>
              <p:nvGrpSpPr>
                <p:cNvPr id="46094" name="Group 16"/>
                <p:cNvGrpSpPr>
                  <a:grpSpLocks/>
                </p:cNvGrpSpPr>
                <p:nvPr/>
              </p:nvGrpSpPr>
              <p:grpSpPr bwMode="auto">
                <a:xfrm>
                  <a:off x="8311" y="435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06" name="AutoShape 1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07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095" name="Group 13"/>
                <p:cNvGrpSpPr>
                  <a:grpSpLocks/>
                </p:cNvGrpSpPr>
                <p:nvPr/>
              </p:nvGrpSpPr>
              <p:grpSpPr bwMode="auto">
                <a:xfrm>
                  <a:off x="8311" y="459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04" name="AutoShape 1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05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096" name="Group 10"/>
                <p:cNvGrpSpPr>
                  <a:grpSpLocks/>
                </p:cNvGrpSpPr>
                <p:nvPr/>
              </p:nvGrpSpPr>
              <p:grpSpPr bwMode="auto">
                <a:xfrm>
                  <a:off x="8311" y="483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02" name="AutoShape 1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0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097" name="Group 7"/>
                <p:cNvGrpSpPr>
                  <a:grpSpLocks/>
                </p:cNvGrpSpPr>
                <p:nvPr/>
              </p:nvGrpSpPr>
              <p:grpSpPr bwMode="auto">
                <a:xfrm>
                  <a:off x="8311" y="507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00" name="AutoShape 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01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46098" name="AutoShape 6"/>
                <p:cNvCxnSpPr>
                  <a:cxnSpLocks noChangeShapeType="1"/>
                </p:cNvCxnSpPr>
                <p:nvPr/>
              </p:nvCxnSpPr>
              <p:spPr bwMode="auto">
                <a:xfrm>
                  <a:off x="8311" y="4456"/>
                  <a:ext cx="0" cy="72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46099" name="AutoShape 5"/>
                <p:cNvCxnSpPr>
                  <a:cxnSpLocks noChangeShapeType="1"/>
                </p:cNvCxnSpPr>
                <p:nvPr/>
              </p:nvCxnSpPr>
              <p:spPr bwMode="auto">
                <a:xfrm>
                  <a:off x="9431" y="4465"/>
                  <a:ext cx="0" cy="72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46093" name="AutoShape 3"/>
              <p:cNvCxnSpPr>
                <a:cxnSpLocks noChangeShapeType="1"/>
              </p:cNvCxnSpPr>
              <p:nvPr/>
            </p:nvCxnSpPr>
            <p:spPr bwMode="auto">
              <a:xfrm>
                <a:off x="9439" y="4793"/>
                <a:ext cx="498" cy="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</p:grpSp>
      <p:sp>
        <p:nvSpPr>
          <p:cNvPr id="46087" name="Rectangle 94"/>
          <p:cNvSpPr>
            <a:spLocks noChangeArrowheads="1"/>
          </p:cNvSpPr>
          <p:nvPr/>
        </p:nvSpPr>
        <p:spPr bwMode="auto">
          <a:xfrm>
            <a:off x="5105400" y="2743200"/>
            <a:ext cx="25812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0" dirty="0">
                <a:solidFill>
                  <a:srgbClr val="244A58"/>
                </a:solidFill>
              </a:rPr>
              <a:t>Assumption: Links between </a:t>
            </a:r>
          </a:p>
          <a:p>
            <a:r>
              <a:rPr lang="en-US" sz="1600" b="0" dirty="0">
                <a:solidFill>
                  <a:srgbClr val="244A58"/>
                </a:solidFill>
              </a:rPr>
              <a:t>modules do not affect aging. </a:t>
            </a: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2306638" y="971550"/>
            <a:ext cx="583723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>
                <a:solidFill>
                  <a:srgbClr val="0000FF"/>
                </a:solidFill>
              </a:rPr>
              <a:t>Weibull model of Machine Aging</a:t>
            </a:r>
            <a:endParaRPr lang="en-US"/>
          </a:p>
        </p:txBody>
      </p:sp>
      <p:pic>
        <p:nvPicPr>
          <p:cNvPr id="129" name="Picture 128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905000"/>
            <a:ext cx="3492775" cy="1334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8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Modular network with Poisson random numbers of links lead to </a:t>
            </a:r>
            <a:r>
              <a:rPr lang="en-US" sz="2800" dirty="0" err="1" smtClean="0"/>
              <a:t>Gompertz</a:t>
            </a:r>
            <a:r>
              <a:rPr lang="en-US" sz="2800" dirty="0" smtClean="0"/>
              <a:t> model of aging</a:t>
            </a:r>
            <a:endParaRPr lang="en-US" sz="2800" dirty="0"/>
          </a:p>
        </p:txBody>
      </p:sp>
      <p:sp>
        <p:nvSpPr>
          <p:cNvPr id="90" name="Content Placeholder 8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  </a:t>
            </a:r>
          </a:p>
          <a:p>
            <a:pPr>
              <a:buNone/>
            </a:pPr>
            <a:r>
              <a:rPr lang="en-US" dirty="0" smtClean="0"/>
              <a:t>                                   </a:t>
            </a:r>
            <a:endParaRPr lang="en-US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28800"/>
            <a:ext cx="2895600" cy="41910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3581400" y="2286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Cell-1</a:t>
            </a:r>
            <a:endParaRPr lang="en-US" sz="1800" dirty="0"/>
          </a:p>
        </p:txBody>
      </p:sp>
      <p:sp>
        <p:nvSpPr>
          <p:cNvPr id="95" name="TextBox 94"/>
          <p:cNvSpPr txBox="1"/>
          <p:nvPr/>
        </p:nvSpPr>
        <p:spPr>
          <a:xfrm>
            <a:off x="3581400" y="3733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Cell-2</a:t>
            </a:r>
            <a:endParaRPr lang="en-US" sz="1800" dirty="0"/>
          </a:p>
        </p:txBody>
      </p:sp>
      <p:sp>
        <p:nvSpPr>
          <p:cNvPr id="96" name="TextBox 95"/>
          <p:cNvSpPr txBox="1"/>
          <p:nvPr/>
        </p:nvSpPr>
        <p:spPr>
          <a:xfrm>
            <a:off x="3581400" y="533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Cell-3</a:t>
            </a:r>
            <a:endParaRPr lang="en-US" sz="1800" dirty="0"/>
          </a:p>
        </p:txBody>
      </p:sp>
      <p:sp>
        <p:nvSpPr>
          <p:cNvPr id="97" name="Rectangle 96"/>
          <p:cNvSpPr/>
          <p:nvPr/>
        </p:nvSpPr>
        <p:spPr>
          <a:xfrm>
            <a:off x="4724400" y="2209800"/>
            <a:ext cx="4800600" cy="2860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Rationale for stochastic links</a:t>
            </a:r>
          </a:p>
          <a:p>
            <a:endParaRPr lang="en-US" sz="1800" dirty="0" smtClean="0">
              <a:solidFill>
                <a:srgbClr val="000000"/>
              </a:solidFill>
              <a:latin typeface="+mj-lt"/>
            </a:endParaRPr>
          </a:p>
          <a:p>
            <a:pPr algn="l">
              <a:buFont typeface="Arial"/>
              <a:buChar char="•"/>
            </a:pPr>
            <a:r>
              <a:rPr lang="en-US" sz="1800" b="0" dirty="0" smtClean="0">
                <a:solidFill>
                  <a:srgbClr val="000000"/>
                </a:solidFill>
                <a:latin typeface="+mj-lt"/>
              </a:rPr>
              <a:t> Cellular process is a dynamic process</a:t>
            </a:r>
          </a:p>
          <a:p>
            <a:pPr algn="l">
              <a:buFont typeface="Arial"/>
              <a:buChar char="•"/>
            </a:pPr>
            <a:endParaRPr lang="en-US" sz="1800" b="0" dirty="0" smtClean="0">
              <a:solidFill>
                <a:srgbClr val="000000"/>
              </a:solidFill>
              <a:latin typeface="+mj-lt"/>
            </a:endParaRPr>
          </a:p>
          <a:p>
            <a:pPr algn="l">
              <a:buFont typeface="Arial"/>
              <a:buChar char="•"/>
            </a:pPr>
            <a:r>
              <a:rPr lang="en-US" sz="1800" b="0" dirty="0" smtClean="0">
                <a:solidFill>
                  <a:srgbClr val="000000"/>
                </a:solidFill>
                <a:latin typeface="+mj-lt"/>
              </a:rPr>
              <a:t> Limited number of protein molecules and   the stereo-hindrance effect. </a:t>
            </a:r>
          </a:p>
          <a:p>
            <a:pPr algn="l"/>
            <a:endParaRPr lang="en-US" sz="1800" b="0" dirty="0" smtClean="0">
              <a:solidFill>
                <a:srgbClr val="000000"/>
              </a:solidFill>
              <a:latin typeface="+mj-lt"/>
            </a:endParaRPr>
          </a:p>
          <a:p>
            <a:pPr algn="l">
              <a:buFont typeface="Arial"/>
              <a:buChar char="•"/>
            </a:pPr>
            <a:r>
              <a:rPr lang="en-US" sz="1800" b="0" dirty="0" smtClean="0">
                <a:solidFill>
                  <a:srgbClr val="000000"/>
                </a:solidFill>
                <a:latin typeface="+mj-lt"/>
              </a:rPr>
              <a:t> Spatial restrictions</a:t>
            </a:r>
          </a:p>
          <a:p>
            <a:pPr algn="l">
              <a:buFont typeface="Arial"/>
              <a:buChar char="•"/>
            </a:pPr>
            <a:endParaRPr lang="en-US" sz="1800" b="0" dirty="0" smtClean="0">
              <a:solidFill>
                <a:srgbClr val="000000"/>
              </a:solidFill>
              <a:latin typeface="+mj-lt"/>
            </a:endParaRPr>
          </a:p>
          <a:p>
            <a:pPr algn="l">
              <a:buFont typeface="Arial"/>
              <a:buChar char="•"/>
            </a:pPr>
            <a:r>
              <a:rPr lang="en-US" sz="1800" b="0" dirty="0" smtClean="0">
                <a:solidFill>
                  <a:srgbClr val="000000"/>
                </a:solidFill>
                <a:latin typeface="+mj-lt"/>
              </a:rPr>
              <a:t> Random choices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 </a:t>
            </a:r>
            <a:r>
              <a:rPr lang="en-US" b="1" dirty="0" smtClean="0"/>
              <a:t>of </a:t>
            </a:r>
            <a:r>
              <a:rPr lang="en-US" b="1" dirty="0" smtClean="0"/>
              <a:t>Study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To study </a:t>
            </a:r>
            <a:r>
              <a:rPr lang="en-US" sz="2800" dirty="0" smtClean="0"/>
              <a:t>the network configuration effect on lifespan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800" dirty="0" smtClean="0"/>
          </a:p>
          <a:p>
            <a:pPr lvl="1">
              <a:buNone/>
            </a:pPr>
            <a:r>
              <a:rPr lang="en-US" sz="2400" b="1" dirty="0" smtClean="0"/>
              <a:t>Compare</a:t>
            </a:r>
            <a:r>
              <a:rPr lang="en-US" sz="2400" b="1" dirty="0" smtClean="0"/>
              <a:t> Regular </a:t>
            </a:r>
            <a:r>
              <a:rPr lang="en-US" sz="2400" b="1" dirty="0" smtClean="0"/>
              <a:t>N</a:t>
            </a:r>
            <a:r>
              <a:rPr lang="en-US" sz="2400" b="1" dirty="0" smtClean="0"/>
              <a:t>etwork Model </a:t>
            </a:r>
            <a:r>
              <a:rPr lang="en-US" sz="2400" b="1" dirty="0" smtClean="0"/>
              <a:t>and Poisson</a:t>
            </a:r>
            <a:r>
              <a:rPr lang="en-US" sz="2400" b="1" dirty="0" smtClean="0"/>
              <a:t> Network Model.</a:t>
            </a:r>
            <a:endParaRPr lang="en-US" sz="2400" b="1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Regular Network Models and Poisson Network Models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724399"/>
          </a:xfrm>
        </p:spPr>
        <p:txBody>
          <a:bodyPr>
            <a:normAutofit/>
          </a:bodyPr>
          <a:lstStyle/>
          <a:p>
            <a:r>
              <a:rPr lang="en-US" dirty="0" smtClean="0"/>
              <a:t>Regular Network Model</a:t>
            </a:r>
          </a:p>
          <a:p>
            <a:pPr>
              <a:buNone/>
            </a:pPr>
            <a:r>
              <a:rPr lang="en-US" sz="2000" dirty="0" smtClean="0"/>
              <a:t>     Constant no. of interactions</a:t>
            </a:r>
          </a:p>
          <a:p>
            <a:r>
              <a:rPr lang="en-US" dirty="0" smtClean="0"/>
              <a:t>Poisson Network Model</a:t>
            </a:r>
          </a:p>
          <a:p>
            <a:pPr>
              <a:buNone/>
            </a:pPr>
            <a:r>
              <a:rPr lang="en-US" sz="2000" dirty="0" smtClean="0"/>
              <a:t>     No. of interactions follows</a:t>
            </a:r>
          </a:p>
          <a:p>
            <a:pPr>
              <a:buNone/>
            </a:pPr>
            <a:r>
              <a:rPr lang="en-US" sz="2000" dirty="0" smtClean="0"/>
              <a:t>     Poisson Distribution </a:t>
            </a:r>
          </a:p>
          <a:p>
            <a:pPr>
              <a:buNone/>
            </a:pPr>
            <a:r>
              <a:rPr lang="en-US" sz="2000" dirty="0" smtClean="0"/>
              <a:t>     (</a:t>
            </a:r>
            <a:r>
              <a:rPr lang="en-US" sz="2000" dirty="0" err="1" smtClean="0"/>
              <a:t>p.m.f</a:t>
            </a:r>
            <a:r>
              <a:rPr lang="en-US" sz="2000" dirty="0" smtClean="0"/>
              <a:t>. =           , where     = mean)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676400"/>
            <a:ext cx="2334308" cy="901700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4"/>
          <a:srcRect l="723" t="69843"/>
          <a:stretch>
            <a:fillRect/>
          </a:stretch>
        </p:blipFill>
        <p:spPr>
          <a:xfrm>
            <a:off x="5638800" y="2971800"/>
            <a:ext cx="2286000" cy="945931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981200" y="4572000"/>
          <a:ext cx="609600" cy="609600"/>
        </p:xfrm>
        <a:graphic>
          <a:graphicData uri="http://schemas.openxmlformats.org/presentationml/2006/ole">
            <p:oleObj spid="_x0000_s290818" name="Equation" r:id="rId5" imgW="381000" imgH="38100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657600" y="4648200"/>
          <a:ext cx="228600" cy="228600"/>
        </p:xfrm>
        <a:graphic>
          <a:graphicData uri="http://schemas.openxmlformats.org/presentationml/2006/ole">
            <p:oleObj spid="_x0000_s290819" name="Equation" r:id="rId6" imgW="127000" imgH="1397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Methodology</a:t>
            </a:r>
            <a:br>
              <a:rPr lang="en-US" sz="3600" b="1" dirty="0" smtClean="0"/>
            </a:br>
            <a:r>
              <a:rPr lang="en-US" sz="3600" b="1" dirty="0" smtClean="0"/>
              <a:t>Step 1: Simulation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077200" cy="39528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Simulated Regular Network and Poisson Network using </a:t>
            </a:r>
            <a:r>
              <a:rPr lang="en-US" sz="2000" dirty="0" err="1" smtClean="0"/>
              <a:t>Matlab</a:t>
            </a:r>
            <a:r>
              <a:rPr lang="en-US" sz="2000" dirty="0" smtClean="0"/>
              <a:t> and calculated lifespan using the following:</a:t>
            </a:r>
            <a:endParaRPr lang="en-US" sz="2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514600"/>
            <a:ext cx="1524000" cy="1524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352800" y="27432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/>
              <a:buChar char="•"/>
            </a:pPr>
            <a:r>
              <a:rPr lang="en-US" sz="1800" b="0" dirty="0" smtClean="0">
                <a:solidFill>
                  <a:srgbClr val="000000"/>
                </a:solidFill>
              </a:rPr>
              <a:t>Viability,             , for each </a:t>
            </a:r>
            <a:r>
              <a:rPr lang="en-US" sz="1800" b="0" dirty="0" err="1" smtClean="0">
                <a:solidFill>
                  <a:srgbClr val="000000"/>
                </a:solidFill>
              </a:rPr>
              <a:t>i</a:t>
            </a:r>
            <a:endParaRPr lang="en-US" sz="1800" b="0" dirty="0" smtClean="0">
              <a:solidFill>
                <a:srgbClr val="000000"/>
              </a:solidFill>
            </a:endParaRPr>
          </a:p>
          <a:p>
            <a:pPr algn="l">
              <a:buFont typeface="Arial"/>
              <a:buChar char="•"/>
            </a:pPr>
            <a:r>
              <a:rPr lang="en-US" sz="1800" b="0" dirty="0" smtClean="0">
                <a:solidFill>
                  <a:srgbClr val="000000"/>
                </a:solidFill>
              </a:rPr>
              <a:t>Lifespan of each module block = Maximum (    )</a:t>
            </a:r>
            <a:endParaRPr lang="en-US" sz="1800" b="0" dirty="0">
              <a:solidFill>
                <a:srgbClr val="000000"/>
              </a:solidFill>
            </a:endParaRPr>
          </a:p>
        </p:txBody>
      </p:sp>
      <p:graphicFrame>
        <p:nvGraphicFramePr>
          <p:cNvPr id="173058" name="Object 2"/>
          <p:cNvGraphicFramePr>
            <a:graphicFrameLocks noChangeAspect="1"/>
          </p:cNvGraphicFramePr>
          <p:nvPr/>
        </p:nvGraphicFramePr>
        <p:xfrm>
          <a:off x="4419600" y="2743200"/>
          <a:ext cx="762000" cy="319162"/>
        </p:xfrm>
        <a:graphic>
          <a:graphicData uri="http://schemas.openxmlformats.org/presentationml/2006/ole">
            <p:oleObj spid="_x0000_s291842" name="Equation" r:id="rId4" imgW="495300" imgH="203200" progId="Equation.3">
              <p:embed/>
            </p:oleObj>
          </a:graphicData>
        </a:graphic>
      </p:graphicFrame>
      <p:graphicFrame>
        <p:nvGraphicFramePr>
          <p:cNvPr id="173059" name="Object 3"/>
          <p:cNvGraphicFramePr>
            <a:graphicFrameLocks noChangeAspect="1"/>
          </p:cNvGraphicFramePr>
          <p:nvPr/>
        </p:nvGraphicFramePr>
        <p:xfrm>
          <a:off x="7696200" y="3048000"/>
          <a:ext cx="183606" cy="292100"/>
        </p:xfrm>
        <a:graphic>
          <a:graphicData uri="http://schemas.openxmlformats.org/presentationml/2006/ole">
            <p:oleObj spid="_x0000_s291843" name="Equation" r:id="rId5" imgW="114300" imgH="177800" progId="Equation.3">
              <p:embed/>
            </p:oleObj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4343400"/>
            <a:ext cx="8077200" cy="181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Methodology</a:t>
            </a:r>
            <a:br>
              <a:rPr lang="en-US" sz="3600" b="1" dirty="0" smtClean="0"/>
            </a:br>
            <a:r>
              <a:rPr lang="en-US" sz="3600" b="1" dirty="0" smtClean="0"/>
              <a:t>Step 2: Coefficient of Variation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3952875"/>
          </a:xfrm>
        </p:spPr>
        <p:txBody>
          <a:bodyPr/>
          <a:lstStyle/>
          <a:p>
            <a:r>
              <a:rPr lang="en-US" dirty="0" smtClean="0"/>
              <a:t>Calculated </a:t>
            </a:r>
            <a:r>
              <a:rPr lang="en-US" dirty="0" smtClean="0"/>
              <a:t>the Coefficient of Variation (CV</a:t>
            </a:r>
            <a:r>
              <a:rPr lang="en-US" dirty="0" smtClean="0"/>
              <a:t>) for </a:t>
            </a:r>
            <a:r>
              <a:rPr lang="en-US" dirty="0" smtClean="0"/>
              <a:t>the Regular and Poisson Networks.</a:t>
            </a:r>
            <a:endParaRPr lang="en-US" dirty="0" smtClean="0"/>
          </a:p>
          <a:p>
            <a:r>
              <a:rPr lang="en-US" dirty="0" smtClean="0"/>
              <a:t>CV =   </a:t>
            </a:r>
            <a:r>
              <a:rPr lang="en-US" dirty="0" smtClean="0"/>
              <a:t>  is </a:t>
            </a:r>
            <a:r>
              <a:rPr lang="en-US" dirty="0" smtClean="0"/>
              <a:t>the normalized measure of </a:t>
            </a:r>
            <a:r>
              <a:rPr lang="en-US" dirty="0" smtClean="0"/>
              <a:t>dispersion of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/>
              <a:t> </a:t>
            </a:r>
            <a:r>
              <a:rPr lang="en-US" dirty="0" smtClean="0"/>
              <a:t>probability distribution</a:t>
            </a:r>
            <a:r>
              <a:rPr lang="en-US" dirty="0" smtClean="0"/>
              <a:t>.</a:t>
            </a:r>
            <a:endParaRPr lang="en-US" sz="1800" dirty="0" smtClean="0"/>
          </a:p>
          <a:p>
            <a:pPr>
              <a:buNone/>
            </a:pPr>
            <a:r>
              <a:rPr lang="en-US" sz="2000" dirty="0" smtClean="0"/>
              <a:t>    where      </a:t>
            </a:r>
            <a:r>
              <a:rPr lang="en-US" sz="2000" dirty="0" smtClean="0"/>
              <a:t>is the standard deviation </a:t>
            </a:r>
            <a:r>
              <a:rPr lang="en-US" sz="2000" dirty="0" smtClean="0"/>
              <a:t>and     is </a:t>
            </a:r>
            <a:r>
              <a:rPr lang="en-US" sz="2000" dirty="0" smtClean="0"/>
              <a:t>the mean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 Higher the CV, </a:t>
            </a:r>
            <a:r>
              <a:rPr lang="en-US" sz="2000" dirty="0" smtClean="0"/>
              <a:t>more dispersion, more heterogeneous data, less robust.</a:t>
            </a:r>
            <a:endParaRPr lang="en-US" sz="20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28800" y="2667000"/>
          <a:ext cx="228600" cy="457200"/>
        </p:xfrm>
        <a:graphic>
          <a:graphicData uri="http://schemas.openxmlformats.org/presentationml/2006/ole">
            <p:oleObj spid="_x0000_s218114" name="Equation" r:id="rId4" imgW="152400" imgH="3937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752600" y="4038600"/>
          <a:ext cx="228600" cy="149678"/>
        </p:xfrm>
        <a:graphic>
          <a:graphicData uri="http://schemas.openxmlformats.org/presentationml/2006/ole">
            <p:oleObj spid="_x0000_s218115" name="Equation" r:id="rId5" imgW="114300" imgH="8890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410200" y="4038600"/>
          <a:ext cx="228600" cy="213360"/>
        </p:xfrm>
        <a:graphic>
          <a:graphicData uri="http://schemas.openxmlformats.org/presentationml/2006/ole">
            <p:oleObj spid="_x0000_s218116" name="Equation" r:id="rId6" imgW="127000" imgH="127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620000" cy="3952875"/>
          </a:xfrm>
        </p:spPr>
        <p:txBody>
          <a:bodyPr>
            <a:normAutofit lnSpcReduction="10000"/>
          </a:bodyPr>
          <a:lstStyle/>
          <a:p>
            <a:r>
              <a:rPr lang="en-US" sz="2800" i="1" dirty="0" smtClean="0"/>
              <a:t>Null Hypothesis</a:t>
            </a:r>
            <a:r>
              <a:rPr lang="en-US" sz="2800" dirty="0" smtClean="0"/>
              <a:t>:</a:t>
            </a:r>
            <a:r>
              <a:rPr lang="en-US" sz="2800" dirty="0" smtClean="0"/>
              <a:t> Means of Regular Model </a:t>
            </a:r>
            <a:r>
              <a:rPr lang="en-US" sz="2800" dirty="0" smtClean="0"/>
              <a:t>and Poisson</a:t>
            </a:r>
            <a:r>
              <a:rPr lang="en-US" sz="2800" dirty="0" smtClean="0"/>
              <a:t> Models </a:t>
            </a:r>
            <a:r>
              <a:rPr lang="en-US" sz="2800" dirty="0" smtClean="0"/>
              <a:t>are equal</a:t>
            </a:r>
          </a:p>
          <a:p>
            <a:r>
              <a:rPr lang="en-US" sz="2800" i="1" dirty="0" smtClean="0"/>
              <a:t>Alternative Hypothesis</a:t>
            </a:r>
            <a:r>
              <a:rPr lang="en-US" sz="2800" dirty="0" smtClean="0"/>
              <a:t>:</a:t>
            </a:r>
            <a:r>
              <a:rPr lang="en-US" sz="2800" dirty="0" smtClean="0"/>
              <a:t> Mean of </a:t>
            </a:r>
            <a:r>
              <a:rPr lang="en-US" sz="2800" dirty="0" smtClean="0"/>
              <a:t>Poisson</a:t>
            </a:r>
            <a:r>
              <a:rPr lang="en-US" sz="2800" dirty="0" smtClean="0"/>
              <a:t> Model </a:t>
            </a:r>
            <a:r>
              <a:rPr lang="en-US" sz="2800" dirty="0" smtClean="0"/>
              <a:t>is greater than the mean of</a:t>
            </a:r>
            <a:r>
              <a:rPr lang="en-US" sz="2800" dirty="0" smtClean="0"/>
              <a:t> </a:t>
            </a:r>
            <a:r>
              <a:rPr lang="en-US" sz="2800" dirty="0" smtClean="0"/>
              <a:t>Regular</a:t>
            </a:r>
            <a:r>
              <a:rPr lang="en-US" sz="2800" dirty="0" smtClean="0"/>
              <a:t> </a:t>
            </a:r>
            <a:r>
              <a:rPr lang="en-US" sz="2800" dirty="0" smtClean="0"/>
              <a:t>M</a:t>
            </a:r>
            <a:r>
              <a:rPr lang="en-US" sz="2800" dirty="0" smtClean="0"/>
              <a:t>odel</a:t>
            </a:r>
            <a:endParaRPr lang="en-US" sz="2800" dirty="0" smtClean="0"/>
          </a:p>
          <a:p>
            <a:r>
              <a:rPr lang="en-US" sz="2800" i="1" dirty="0" smtClean="0"/>
              <a:t>p-value </a:t>
            </a:r>
            <a:r>
              <a:rPr lang="en-US" sz="2800" dirty="0" smtClean="0"/>
              <a:t>= 1.6638e-11</a:t>
            </a:r>
          </a:p>
          <a:p>
            <a:r>
              <a:rPr lang="en-US" sz="2800" i="1" dirty="0" smtClean="0"/>
              <a:t>Conclusion</a:t>
            </a:r>
            <a:r>
              <a:rPr lang="en-US" sz="2800" dirty="0" smtClean="0"/>
              <a:t>: the alternative Hypothesis is true.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48600" cy="48006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600" dirty="0" smtClean="0"/>
              <a:t>Mean </a:t>
            </a:r>
            <a:r>
              <a:rPr lang="en-US" sz="1600" dirty="0" smtClean="0"/>
              <a:t>of Regular Network Model = </a:t>
            </a:r>
            <a:r>
              <a:rPr lang="en-US" sz="1600" dirty="0" smtClean="0"/>
              <a:t>0.33          Mean </a:t>
            </a:r>
            <a:r>
              <a:rPr lang="en-US" sz="1600" dirty="0" smtClean="0"/>
              <a:t>of Poisson Network Model = </a:t>
            </a:r>
            <a:r>
              <a:rPr lang="en-US" sz="1600" dirty="0" smtClean="0"/>
              <a:t>0.58</a:t>
            </a:r>
          </a:p>
          <a:p>
            <a:endParaRPr lang="en-US" sz="1600" dirty="0" smtClean="0"/>
          </a:p>
        </p:txBody>
      </p:sp>
      <p:pic>
        <p:nvPicPr>
          <p:cNvPr id="4" name="Picture 3" descr="Regula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4368800" cy="3276600"/>
          </a:xfrm>
          <a:prstGeom prst="rect">
            <a:avLst/>
          </a:prstGeom>
        </p:spPr>
      </p:pic>
      <p:pic>
        <p:nvPicPr>
          <p:cNvPr id="5" name="Picture 4" descr="Poiss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752600"/>
            <a:ext cx="4165600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66725" y="241300"/>
            <a:ext cx="8343900" cy="901700"/>
          </a:xfrm>
        </p:spPr>
        <p:txBody>
          <a:bodyPr/>
          <a:lstStyle/>
          <a:p>
            <a:pPr eaLnBrk="1" hangingPunct="1"/>
            <a:r>
              <a:rPr lang="en-US" dirty="0" smtClean="0"/>
              <a:t>Outline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2000" y="1524000"/>
            <a:ext cx="7696200" cy="6555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/>
              <a:buChar char="•"/>
            </a:pPr>
            <a:r>
              <a:rPr lang="en-US" dirty="0" smtClean="0"/>
              <a:t> Aging: Different Versions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 Example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 Redundancy and Failure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 Reliability Network Model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 Biological vs. Machine Aging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 Objective of Study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 Methodology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 Results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 Conclusion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 References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 Acknowledgement</a:t>
            </a:r>
          </a:p>
          <a:p>
            <a:pPr algn="l">
              <a:buFont typeface="Arial"/>
              <a:buChar char="•"/>
            </a:pPr>
            <a:endParaRPr lang="en-US" dirty="0" smtClean="0"/>
          </a:p>
          <a:p>
            <a:pPr algn="l">
              <a:buFont typeface="Arial"/>
              <a:buChar char="•"/>
            </a:pPr>
            <a:endParaRPr lang="en-US" dirty="0" smtClean="0"/>
          </a:p>
          <a:p>
            <a:pPr algn="l">
              <a:buFont typeface="Arial"/>
              <a:buChar char="•"/>
            </a:pPr>
            <a:endParaRPr lang="en-US" dirty="0" smtClean="0"/>
          </a:p>
          <a:p>
            <a:pPr algn="l">
              <a:buFont typeface="Arial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Poisson network leads to more heterogeneity in life span, and hence is less robust than regular network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Hong, Qin. ‘</a:t>
            </a:r>
            <a:r>
              <a:rPr lang="en-US" sz="1600" i="1" dirty="0" smtClean="0"/>
              <a:t>CAREER: Emergence of Cellular Aging from gene networks in 	</a:t>
            </a:r>
            <a:r>
              <a:rPr lang="en-US" sz="1600" i="1" dirty="0" err="1" smtClean="0"/>
              <a:t>Saccharomyces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cerevisiae</a:t>
            </a:r>
            <a:r>
              <a:rPr lang="en-US" sz="1600" i="1" dirty="0" smtClean="0"/>
              <a:t>.’</a:t>
            </a:r>
            <a:endParaRPr lang="en-US" sz="1600" dirty="0" smtClean="0"/>
          </a:p>
          <a:p>
            <a:r>
              <a:rPr lang="en-US" sz="1600" dirty="0" smtClean="0"/>
              <a:t> </a:t>
            </a:r>
            <a:r>
              <a:rPr lang="en-US" sz="1600" dirty="0" smtClean="0"/>
              <a:t>Al-</a:t>
            </a:r>
            <a:r>
              <a:rPr lang="en-US" sz="1600" dirty="0" err="1" smtClean="0"/>
              <a:t>Akhras</a:t>
            </a:r>
            <a:r>
              <a:rPr lang="en-US" sz="1600" dirty="0" smtClean="0"/>
              <a:t>, M. ‘</a:t>
            </a:r>
            <a:r>
              <a:rPr lang="en-US" sz="1600" i="1" dirty="0" smtClean="0"/>
              <a:t>A </a:t>
            </a:r>
            <a:r>
              <a:rPr lang="en-US" sz="1600" i="1" dirty="0" smtClean="0"/>
              <a:t>new application of </a:t>
            </a:r>
            <a:r>
              <a:rPr lang="en-US" sz="1600" i="1" dirty="0" err="1" smtClean="0"/>
              <a:t>Gompertz</a:t>
            </a:r>
            <a:r>
              <a:rPr lang="en-US" sz="1600" i="1" dirty="0" smtClean="0"/>
              <a:t> function in </a:t>
            </a:r>
            <a:r>
              <a:rPr lang="en-US" sz="1600" i="1" dirty="0" err="1" smtClean="0"/>
              <a:t>photohemolysis</a:t>
            </a:r>
            <a:r>
              <a:rPr lang="en-US" sz="1600" i="1" dirty="0" smtClean="0"/>
              <a:t>: the</a:t>
            </a:r>
            <a:r>
              <a:rPr lang="en-US" sz="1600" i="1" dirty="0" smtClean="0"/>
              <a:t> 	effect </a:t>
            </a:r>
            <a:r>
              <a:rPr lang="en-US" sz="1600" i="1" dirty="0" smtClean="0"/>
              <a:t>of temperature on red blood cell </a:t>
            </a:r>
            <a:r>
              <a:rPr lang="en-US" sz="1600" i="1" dirty="0" err="1" smtClean="0"/>
              <a:t>hemolysis</a:t>
            </a:r>
            <a:r>
              <a:rPr lang="en-US" sz="1600" i="1" dirty="0" smtClean="0"/>
              <a:t> photosensitized by</a:t>
            </a:r>
            <a:r>
              <a:rPr lang="en-US" sz="1600" i="1" dirty="0" smtClean="0"/>
              <a:t> 	</a:t>
            </a:r>
            <a:r>
              <a:rPr lang="en-US" sz="1600" i="1" dirty="0" err="1" smtClean="0"/>
              <a:t>protoporphyrin</a:t>
            </a:r>
            <a:r>
              <a:rPr lang="en-US" sz="1800" i="1" dirty="0" smtClean="0"/>
              <a:t> </a:t>
            </a:r>
            <a:r>
              <a:rPr lang="en-US" sz="1600" i="1" dirty="0" smtClean="0"/>
              <a:t>IX.’ </a:t>
            </a:r>
            <a:r>
              <a:rPr lang="en-US" sz="1600" dirty="0" smtClean="0"/>
              <a:t>Med Bio Eng </a:t>
            </a:r>
            <a:r>
              <a:rPr lang="en-US" sz="1600" dirty="0" err="1" smtClean="0"/>
              <a:t>Comput</a:t>
            </a:r>
            <a:r>
              <a:rPr lang="en-US" sz="1600" dirty="0" smtClean="0"/>
              <a:t> (2006) 44:703–710 DOI 10.1007</a:t>
            </a:r>
            <a:r>
              <a:rPr lang="en-US" sz="1600" dirty="0" smtClean="0"/>
              <a:t>/	s11517</a:t>
            </a:r>
            <a:r>
              <a:rPr lang="en-US" sz="1600" dirty="0" smtClean="0"/>
              <a:t>-006-0080-</a:t>
            </a:r>
            <a:r>
              <a:rPr lang="en-US" sz="1600" dirty="0" smtClean="0"/>
              <a:t>y.</a:t>
            </a:r>
          </a:p>
          <a:p>
            <a:r>
              <a:rPr lang="en-US" sz="1600" dirty="0" err="1" smtClean="0"/>
              <a:t>Gavrilov</a:t>
            </a:r>
            <a:r>
              <a:rPr lang="en-US" sz="1600" dirty="0" smtClean="0"/>
              <a:t> and </a:t>
            </a:r>
            <a:r>
              <a:rPr lang="en-US" sz="1600" dirty="0" err="1" smtClean="0"/>
              <a:t>Gavrilova</a:t>
            </a:r>
            <a:r>
              <a:rPr lang="en-US" sz="1600" dirty="0" smtClean="0"/>
              <a:t>. ‘</a:t>
            </a:r>
            <a:r>
              <a:rPr lang="en-US" sz="1600" i="1" dirty="0" smtClean="0"/>
              <a:t>The </a:t>
            </a:r>
            <a:r>
              <a:rPr lang="en-US" sz="1600" i="1" dirty="0" smtClean="0"/>
              <a:t>Reliability Theory of Aging and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Longetivity</a:t>
            </a:r>
            <a:r>
              <a:rPr lang="en-US" sz="1600" dirty="0" smtClean="0"/>
              <a:t>.’</a:t>
            </a:r>
            <a:r>
              <a:rPr lang="en-US" sz="1600" dirty="0" smtClean="0"/>
              <a:t> J. </a:t>
            </a:r>
            <a:r>
              <a:rPr lang="en-US" sz="1600" dirty="0" err="1" smtClean="0"/>
              <a:t>theor</a:t>
            </a:r>
            <a:r>
              <a:rPr lang="en-US" sz="1600" dirty="0" smtClean="0"/>
              <a:t>.</a:t>
            </a:r>
            <a:r>
              <a:rPr lang="en-US" sz="1600" dirty="0" smtClean="0"/>
              <a:t> 	Biol</a:t>
            </a:r>
            <a:r>
              <a:rPr lang="en-US" sz="1600" dirty="0" smtClean="0"/>
              <a:t>. (2001) 213, </a:t>
            </a:r>
            <a:r>
              <a:rPr lang="en-US" sz="1600" dirty="0" smtClean="0"/>
              <a:t>527-545. </a:t>
            </a:r>
            <a:r>
              <a:rPr lang="en-US" sz="1600" dirty="0" smtClean="0"/>
              <a:t>doi:10.1006/jtbi.</a:t>
            </a:r>
            <a:r>
              <a:rPr lang="en-US" sz="1600" dirty="0" smtClean="0"/>
              <a:t>2001.2430.</a:t>
            </a:r>
            <a:endParaRPr lang="en-US" sz="1600" i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6448425" cy="3952875"/>
          </a:xfrm>
        </p:spPr>
        <p:txBody>
          <a:bodyPr/>
          <a:lstStyle/>
          <a:p>
            <a:r>
              <a:rPr lang="en-US" dirty="0" smtClean="0"/>
              <a:t>Dr. Hong Qin 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Nagambal</a:t>
            </a:r>
            <a:r>
              <a:rPr lang="en-US" dirty="0" smtClean="0"/>
              <a:t> Shah</a:t>
            </a:r>
          </a:p>
          <a:p>
            <a:r>
              <a:rPr lang="en-US" dirty="0" smtClean="0"/>
              <a:t>Math </a:t>
            </a:r>
            <a:r>
              <a:rPr lang="en-US" dirty="0" smtClean="0"/>
              <a:t>RAMP</a:t>
            </a:r>
          </a:p>
          <a:p>
            <a:r>
              <a:rPr lang="en-US" dirty="0" smtClean="0"/>
              <a:t>NSF RUI 1022294</a:t>
            </a:r>
          </a:p>
          <a:p>
            <a:r>
              <a:rPr lang="en-US" dirty="0" smtClean="0"/>
              <a:t>Thank you audience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END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of               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600" b="1" dirty="0" smtClean="0"/>
              <a:t>When 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600" b="1" u="sng" dirty="0" smtClean="0"/>
              <a:t>Using differential equations</a:t>
            </a:r>
          </a:p>
          <a:p>
            <a:pPr>
              <a:buNone/>
            </a:pPr>
            <a:r>
              <a:rPr lang="en-US" sz="1400" dirty="0" smtClean="0"/>
              <a:t> 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762000" y="1371600"/>
          <a:ext cx="2443656" cy="762000"/>
        </p:xfrm>
        <a:graphic>
          <a:graphicData uri="http://schemas.openxmlformats.org/presentationml/2006/ole">
            <p:oleObj spid="_x0000_s299010" name="Equation" r:id="rId4" imgW="1181100" imgH="368300" progId="Equation.3">
              <p:embed/>
            </p:oleObj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1295400" y="2438400"/>
          <a:ext cx="525462" cy="240166"/>
        </p:xfrm>
        <a:graphic>
          <a:graphicData uri="http://schemas.openxmlformats.org/presentationml/2006/ole">
            <p:oleObj spid="_x0000_s299011" name="Equation" r:id="rId5" imgW="393700" imgH="152400" progId="Equation.3">
              <p:embed/>
            </p:oleObj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2362200" y="2133600"/>
          <a:ext cx="2046890" cy="673100"/>
        </p:xfrm>
        <a:graphic>
          <a:graphicData uri="http://schemas.openxmlformats.org/presentationml/2006/ole">
            <p:oleObj spid="_x0000_s299012" name="Equation" r:id="rId6" imgW="1155700" imgH="368300" progId="Equation.3">
              <p:embed/>
            </p:oleObj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4419600" y="2286000"/>
          <a:ext cx="1676400" cy="444500"/>
        </p:xfrm>
        <a:graphic>
          <a:graphicData uri="http://schemas.openxmlformats.org/presentationml/2006/ole">
            <p:oleObj spid="_x0000_s299013" name="Equation" r:id="rId7" imgW="1028700" imgH="177800" progId="Equation.3">
              <p:embed/>
            </p:oleObj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838200" y="3429000"/>
          <a:ext cx="2038350" cy="3429000"/>
        </p:xfrm>
        <a:graphic>
          <a:graphicData uri="http://schemas.openxmlformats.org/presentationml/2006/ole">
            <p:oleObj spid="_x0000_s299014" name="Equation" r:id="rId8" imgW="990600" imgH="1651000" progId="Equation.3">
              <p:embed/>
            </p:oleObj>
          </a:graphicData>
        </a:graphic>
      </p:graphicFrame>
      <p:sp>
        <p:nvSpPr>
          <p:cNvPr id="12" name="Rectangle 11"/>
          <p:cNvSpPr/>
          <p:nvPr/>
        </p:nvSpPr>
        <p:spPr>
          <a:xfrm>
            <a:off x="5638800" y="2971800"/>
            <a:ext cx="17980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u="sng" dirty="0" smtClean="0">
                <a:solidFill>
                  <a:srgbClr val="000000"/>
                </a:solidFill>
              </a:rPr>
              <a:t>Initial Conditions </a:t>
            </a:r>
            <a:endParaRPr lang="en-US" sz="1600" u="sng" dirty="0">
              <a:solidFill>
                <a:srgbClr val="000000"/>
              </a:solidFill>
            </a:endParaRPr>
          </a:p>
        </p:txBody>
      </p:sp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5867400" y="3405188"/>
          <a:ext cx="1371600" cy="733425"/>
        </p:xfrm>
        <a:graphic>
          <a:graphicData uri="http://schemas.openxmlformats.org/presentationml/2006/ole">
            <p:oleObj spid="_x0000_s299015" name="Equation" r:id="rId9" imgW="736600" imgH="393700" progId="Equation.3">
              <p:embed/>
            </p:oleObj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5486400" y="914400"/>
          <a:ext cx="1196975" cy="381000"/>
        </p:xfrm>
        <a:graphic>
          <a:graphicData uri="http://schemas.openxmlformats.org/presentationml/2006/ole">
            <p:oleObj spid="_x0000_s299016" name="Equation" r:id="rId10" imgW="520700" imgH="16510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876800" y="43434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</a:rPr>
              <a:t>We get: </a:t>
            </a:r>
            <a:endParaRPr lang="en-US" sz="1600" b="0" dirty="0">
              <a:solidFill>
                <a:srgbClr val="000000"/>
              </a:solidFill>
            </a:endParaRPr>
          </a:p>
        </p:txBody>
      </p:sp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5410200" y="4800600"/>
          <a:ext cx="933994" cy="838200"/>
        </p:xfrm>
        <a:graphic>
          <a:graphicData uri="http://schemas.openxmlformats.org/presentationml/2006/ole">
            <p:oleObj spid="_x0000_s299017" name="Equation" r:id="rId11" imgW="495300" imgH="444500" progId="Equation.3">
              <p:embed/>
            </p:oleObj>
          </a:graphicData>
        </a:graphic>
      </p:graphicFrame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6705600" y="4876800"/>
          <a:ext cx="914400" cy="762000"/>
        </p:xfrm>
        <a:graphic>
          <a:graphicData uri="http://schemas.openxmlformats.org/presentationml/2006/ole">
            <p:oleObj spid="_x0000_s299018" name="Equation" r:id="rId12" imgW="533400" imgH="444500" progId="Equation.3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705600" y="53340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</a:rPr>
              <a:t>can be anything</a:t>
            </a:r>
            <a:endParaRPr lang="en-US" sz="1600" b="0" dirty="0">
              <a:solidFill>
                <a:srgbClr val="000000"/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6629400" y="5410200"/>
          <a:ext cx="457200" cy="256032"/>
        </p:xfrm>
        <a:graphic>
          <a:graphicData uri="http://schemas.openxmlformats.org/presentationml/2006/ole">
            <p:oleObj spid="_x0000_s299019" name="Equation" r:id="rId13" imgW="304800" imgH="17780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181600" y="6096000"/>
            <a:ext cx="350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000000"/>
                </a:solidFill>
              </a:rPr>
              <a:t>Thus,   </a:t>
            </a:r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24591" name="Object 15"/>
          <p:cNvGraphicFramePr>
            <a:graphicFrameLocks noChangeAspect="1"/>
          </p:cNvGraphicFramePr>
          <p:nvPr/>
        </p:nvGraphicFramePr>
        <p:xfrm>
          <a:off x="6096000" y="5943600"/>
          <a:ext cx="1371600" cy="457200"/>
        </p:xfrm>
        <a:graphic>
          <a:graphicData uri="http://schemas.openxmlformats.org/presentationml/2006/ole">
            <p:oleObj spid="_x0000_s299020" name="Equation" r:id="rId14" imgW="495300" imgH="16510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920585" y="126170"/>
            <a:ext cx="184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7772400" cy="1143000"/>
          </a:xfrm>
        </p:spPr>
        <p:txBody>
          <a:bodyPr/>
          <a:lstStyle/>
          <a:p>
            <a:r>
              <a:rPr lang="en-US" altLang="zh-CN" b="1" dirty="0" smtClean="0"/>
              <a:t>Question: What is it? </a:t>
            </a:r>
            <a:endParaRPr lang="en-US" b="1" dirty="0"/>
          </a:p>
        </p:txBody>
      </p:sp>
      <p:grpSp>
        <p:nvGrpSpPr>
          <p:cNvPr id="3" name="Group 25"/>
          <p:cNvGrpSpPr/>
          <p:nvPr/>
        </p:nvGrpSpPr>
        <p:grpSpPr>
          <a:xfrm>
            <a:off x="385855" y="4572000"/>
            <a:ext cx="8349556" cy="1497795"/>
            <a:chOff x="385855" y="4572000"/>
            <a:chExt cx="8349556" cy="1497795"/>
          </a:xfrm>
        </p:grpSpPr>
        <p:pic>
          <p:nvPicPr>
            <p:cNvPr id="4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 r="20714" b="12166"/>
            <a:stretch>
              <a:fillRect/>
            </a:stretch>
          </p:blipFill>
          <p:spPr bwMode="auto">
            <a:xfrm>
              <a:off x="385855" y="4583285"/>
              <a:ext cx="960125" cy="1226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51640" y="5310845"/>
              <a:ext cx="783771" cy="685800"/>
            </a:xfrm>
            <a:prstGeom prst="rect">
              <a:avLst/>
            </a:prstGeom>
          </p:spPr>
        </p:pic>
        <p:sp>
          <p:nvSpPr>
            <p:cNvPr id="16" name="Content Placeholder 2"/>
            <p:cNvSpPr txBox="1">
              <a:spLocks/>
            </p:cNvSpPr>
            <p:nvPr/>
          </p:nvSpPr>
          <p:spPr bwMode="auto">
            <a:xfrm>
              <a:off x="1752600" y="4572000"/>
              <a:ext cx="6874495" cy="1497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Viruses do NOT do it. 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Radioactive isotopes do NOT do it.</a:t>
              </a:r>
            </a:p>
          </p:txBody>
        </p:sp>
      </p:grpSp>
      <p:grpSp>
        <p:nvGrpSpPr>
          <p:cNvPr id="5" name="Group 24"/>
          <p:cNvGrpSpPr/>
          <p:nvPr/>
        </p:nvGrpSpPr>
        <p:grpSpPr>
          <a:xfrm>
            <a:off x="228600" y="2819400"/>
            <a:ext cx="7265206" cy="2062046"/>
            <a:chOff x="232235" y="2797089"/>
            <a:chExt cx="7265206" cy="2062046"/>
          </a:xfrm>
        </p:grpSpPr>
        <p:sp>
          <p:nvSpPr>
            <p:cNvPr id="17" name="Content Placeholder 2"/>
            <p:cNvSpPr txBox="1">
              <a:spLocks/>
            </p:cNvSpPr>
            <p:nvPr/>
          </p:nvSpPr>
          <p:spPr bwMode="auto">
            <a:xfrm>
              <a:off x="1756235" y="2797089"/>
              <a:ext cx="5741206" cy="2062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Red blood </a:t>
              </a:r>
              <a:r>
                <a:rPr lang="en-US" sz="3200" b="0" kern="0" dirty="0" smtClean="0">
                  <a:solidFill>
                    <a:srgbClr val="000000"/>
                  </a:solidFill>
                  <a:latin typeface="+mn-lt"/>
                </a:rPr>
                <a:t>cell</a:t>
              </a: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s</a:t>
              </a:r>
              <a:r>
                <a:rPr kumimoji="0" lang="en-US" sz="3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 </a:t>
              </a: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do it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Boeing airplanes do it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Computers do it</a:t>
              </a:r>
            </a:p>
          </p:txBody>
        </p:sp>
        <p:pic>
          <p:nvPicPr>
            <p:cNvPr id="290818" name="Picture 2" descr="http://ts4.mm.bing.net/th?id=H.4803024185919127&amp;pid=1.7&amp;w=154&amp;h=147&amp;c=7&amp;rs=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340100" y="3966670"/>
              <a:ext cx="614480" cy="586549"/>
            </a:xfrm>
            <a:prstGeom prst="rect">
              <a:avLst/>
            </a:prstGeom>
            <a:noFill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print"/>
            <a:srcRect t="14433"/>
            <a:stretch>
              <a:fillRect/>
            </a:stretch>
          </p:blipFill>
          <p:spPr>
            <a:xfrm>
              <a:off x="232235" y="3429000"/>
              <a:ext cx="1511360" cy="724205"/>
            </a:xfrm>
            <a:prstGeom prst="rect">
              <a:avLst/>
            </a:prstGeom>
          </p:spPr>
        </p:pic>
      </p:grpSp>
      <p:grpSp>
        <p:nvGrpSpPr>
          <p:cNvPr id="13" name="Group 29"/>
          <p:cNvGrpSpPr/>
          <p:nvPr/>
        </p:nvGrpSpPr>
        <p:grpSpPr>
          <a:xfrm>
            <a:off x="229890" y="990600"/>
            <a:ext cx="7923510" cy="2065330"/>
            <a:chOff x="762000" y="990600"/>
            <a:chExt cx="4648200" cy="20653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48200" y="990600"/>
              <a:ext cx="762000" cy="844281"/>
            </a:xfrm>
            <a:prstGeom prst="rect">
              <a:avLst/>
            </a:prstGeom>
          </p:spPr>
        </p:pic>
        <p:grpSp>
          <p:nvGrpSpPr>
            <p:cNvPr id="14" name="Group 28"/>
            <p:cNvGrpSpPr/>
            <p:nvPr/>
          </p:nvGrpSpPr>
          <p:grpSpPr>
            <a:xfrm>
              <a:off x="762000" y="1066800"/>
              <a:ext cx="4309265" cy="1989130"/>
              <a:chOff x="762000" y="1066800"/>
              <a:chExt cx="4309265" cy="198913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62000" y="1524000"/>
                <a:ext cx="882096" cy="88209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962400" y="2057400"/>
                <a:ext cx="998530" cy="998530"/>
              </a:xfrm>
              <a:prstGeom prst="rect">
                <a:avLst/>
              </a:prstGeom>
            </p:spPr>
          </p:pic>
          <p:sp>
            <p:nvSpPr>
              <p:cNvPr id="27" name="Content Placeholder 2"/>
              <p:cNvSpPr txBox="1">
                <a:spLocks/>
              </p:cNvSpPr>
              <p:nvPr/>
            </p:nvSpPr>
            <p:spPr bwMode="auto">
              <a:xfrm>
                <a:off x="1752600" y="1066800"/>
                <a:ext cx="3318665" cy="1728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 algn="l" eaLnBrk="0" hangingPunct="0">
                  <a:spcBef>
                    <a:spcPct val="20000"/>
                  </a:spcBef>
                  <a:buFontTx/>
                  <a:buChar char="•"/>
                  <a:defRPr/>
                </a:pPr>
                <a:r>
                  <a:rPr lang="en-US" sz="3200" b="0" kern="0" dirty="0" smtClean="0">
                    <a:solidFill>
                      <a:schemeClr val="tx1"/>
                    </a:solidFill>
                    <a:latin typeface="+mn-lt"/>
                  </a:rPr>
                  <a:t>Humans do it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ＭＳ Ｐゴシック" charset="-128"/>
                    <a:cs typeface="+mn-cs"/>
                  </a:rPr>
                  <a:t>Birds do it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ＭＳ Ｐゴシック" charset="-128"/>
                    <a:cs typeface="+mn-cs"/>
                  </a:rPr>
                  <a:t>Bees do it</a:t>
                </a:r>
              </a:p>
            </p:txBody>
          </p:sp>
        </p:grpSp>
      </p:grpSp>
      <p:grpSp>
        <p:nvGrpSpPr>
          <p:cNvPr id="15" name="Group 30"/>
          <p:cNvGrpSpPr/>
          <p:nvPr/>
        </p:nvGrpSpPr>
        <p:grpSpPr>
          <a:xfrm>
            <a:off x="3581400" y="990600"/>
            <a:ext cx="3352800" cy="5552420"/>
            <a:chOff x="3657600" y="971080"/>
            <a:chExt cx="3625295" cy="5571940"/>
          </a:xfrm>
        </p:grpSpPr>
        <p:sp>
          <p:nvSpPr>
            <p:cNvPr id="12" name="TextBox 11"/>
            <p:cNvSpPr txBox="1"/>
            <p:nvPr/>
          </p:nvSpPr>
          <p:spPr>
            <a:xfrm>
              <a:off x="3657600" y="6019800"/>
              <a:ext cx="2468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Answer: Aging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0" cstate="print"/>
            <a:srcRect l="22988" r="21932"/>
            <a:stretch>
              <a:fillRect/>
            </a:stretch>
          </p:blipFill>
          <p:spPr>
            <a:xfrm>
              <a:off x="6553200" y="991405"/>
              <a:ext cx="729695" cy="851647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1" cstate="print"/>
            <a:srcRect l="18123" r="9097" b="42013"/>
            <a:stretch>
              <a:fillRect/>
            </a:stretch>
          </p:blipFill>
          <p:spPr>
            <a:xfrm>
              <a:off x="5562600" y="971080"/>
              <a:ext cx="883315" cy="887774"/>
            </a:xfrm>
            <a:prstGeom prst="rect">
              <a:avLst/>
            </a:prstGeom>
          </p:spPr>
        </p:pic>
      </p:grpSp>
      <p:pic>
        <p:nvPicPr>
          <p:cNvPr id="22" name="Picture 21" descr="red-blood-cells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19800" y="2895600"/>
            <a:ext cx="920151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Law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6448425" cy="3952875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76400"/>
            <a:ext cx="4467948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37338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Heterogeneity plays a key role in biological aging.</a:t>
            </a:r>
          </a:p>
          <a:p>
            <a:pPr algn="l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Key source of heterogeneity: Power law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23863" y="203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Modular network with power-law links</a:t>
            </a:r>
            <a:br>
              <a:rPr lang="en-US" dirty="0" smtClean="0"/>
            </a:br>
            <a:r>
              <a:rPr lang="en-US" dirty="0" smtClean="0"/>
              <a:t>			</a:t>
            </a:r>
            <a:endParaRPr lang="en-US" sz="2400" dirty="0" smtClean="0">
              <a:solidFill>
                <a:schemeClr val="bg2"/>
              </a:solidFill>
            </a:endParaRPr>
          </a:p>
        </p:txBody>
      </p:sp>
      <p:sp>
        <p:nvSpPr>
          <p:cNvPr id="47109" name="Oval 76"/>
          <p:cNvSpPr>
            <a:spLocks noChangeArrowheads="1"/>
          </p:cNvSpPr>
          <p:nvPr/>
        </p:nvSpPr>
        <p:spPr bwMode="auto">
          <a:xfrm>
            <a:off x="1447800" y="1981200"/>
            <a:ext cx="160338" cy="1746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0" name="Oval 77"/>
          <p:cNvSpPr>
            <a:spLocks noChangeArrowheads="1"/>
          </p:cNvSpPr>
          <p:nvPr/>
        </p:nvSpPr>
        <p:spPr bwMode="auto">
          <a:xfrm>
            <a:off x="1639888" y="2435225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1" name="Oval 78"/>
          <p:cNvSpPr>
            <a:spLocks noChangeArrowheads="1"/>
          </p:cNvSpPr>
          <p:nvPr/>
        </p:nvSpPr>
        <p:spPr bwMode="auto">
          <a:xfrm>
            <a:off x="1228725" y="2432050"/>
            <a:ext cx="160338" cy="17621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2" name="Oval 89"/>
          <p:cNvSpPr>
            <a:spLocks noChangeArrowheads="1"/>
          </p:cNvSpPr>
          <p:nvPr/>
        </p:nvSpPr>
        <p:spPr bwMode="auto">
          <a:xfrm>
            <a:off x="1058863" y="1828800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3" name="Oval 90"/>
          <p:cNvSpPr>
            <a:spLocks noChangeArrowheads="1"/>
          </p:cNvSpPr>
          <p:nvPr/>
        </p:nvSpPr>
        <p:spPr bwMode="auto">
          <a:xfrm>
            <a:off x="1908175" y="2030412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14" name="Straight Connector 91"/>
          <p:cNvCxnSpPr>
            <a:cxnSpLocks noChangeShapeType="1"/>
            <a:stCxn id="47109" idx="4"/>
            <a:endCxn id="47112" idx="7"/>
          </p:cNvCxnSpPr>
          <p:nvPr/>
        </p:nvCxnSpPr>
        <p:spPr bwMode="auto">
          <a:xfrm rot="5400000" flipH="1">
            <a:off x="1211118" y="1838974"/>
            <a:ext cx="301452" cy="3322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15" name="Straight Connector 94"/>
          <p:cNvCxnSpPr>
            <a:cxnSpLocks noChangeShapeType="1"/>
            <a:stCxn id="47109" idx="4"/>
            <a:endCxn id="47111" idx="0"/>
          </p:cNvCxnSpPr>
          <p:nvPr/>
        </p:nvCxnSpPr>
        <p:spPr bwMode="auto">
          <a:xfrm rot="5400000">
            <a:off x="1280320" y="2184400"/>
            <a:ext cx="276225" cy="21907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16" name="Straight Connector 95"/>
          <p:cNvCxnSpPr>
            <a:cxnSpLocks noChangeShapeType="1"/>
            <a:stCxn id="47109" idx="4"/>
            <a:endCxn id="47110" idx="0"/>
          </p:cNvCxnSpPr>
          <p:nvPr/>
        </p:nvCxnSpPr>
        <p:spPr bwMode="auto">
          <a:xfrm rot="16200000" flipH="1">
            <a:off x="1483122" y="2200671"/>
            <a:ext cx="279400" cy="189707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17" name="Straight Connector 96"/>
          <p:cNvCxnSpPr>
            <a:cxnSpLocks noChangeShapeType="1"/>
            <a:stCxn id="47109" idx="4"/>
            <a:endCxn id="47113" idx="1"/>
          </p:cNvCxnSpPr>
          <p:nvPr/>
        </p:nvCxnSpPr>
        <p:spPr bwMode="auto">
          <a:xfrm rot="5400000" flipH="1" flipV="1">
            <a:off x="1679892" y="1904061"/>
            <a:ext cx="99840" cy="403687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47122" name="Oval 101"/>
          <p:cNvSpPr>
            <a:spLocks noChangeArrowheads="1"/>
          </p:cNvSpPr>
          <p:nvPr/>
        </p:nvSpPr>
        <p:spPr bwMode="auto">
          <a:xfrm>
            <a:off x="2849563" y="2024062"/>
            <a:ext cx="160337" cy="1746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3" name="Oval 102"/>
          <p:cNvSpPr>
            <a:spLocks noChangeArrowheads="1"/>
          </p:cNvSpPr>
          <p:nvPr/>
        </p:nvSpPr>
        <p:spPr bwMode="auto">
          <a:xfrm>
            <a:off x="3076575" y="2435225"/>
            <a:ext cx="157163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4" name="Oval 103"/>
          <p:cNvSpPr>
            <a:spLocks noChangeArrowheads="1"/>
          </p:cNvSpPr>
          <p:nvPr/>
        </p:nvSpPr>
        <p:spPr bwMode="auto">
          <a:xfrm>
            <a:off x="2665413" y="2432050"/>
            <a:ext cx="160337" cy="17621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5" name="Oval 104"/>
          <p:cNvSpPr>
            <a:spLocks noChangeArrowheads="1"/>
          </p:cNvSpPr>
          <p:nvPr/>
        </p:nvSpPr>
        <p:spPr bwMode="auto">
          <a:xfrm>
            <a:off x="2406650" y="2263775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6" name="Oval 105"/>
          <p:cNvSpPr>
            <a:spLocks noChangeArrowheads="1"/>
          </p:cNvSpPr>
          <p:nvPr/>
        </p:nvSpPr>
        <p:spPr bwMode="auto">
          <a:xfrm>
            <a:off x="3344863" y="2030412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27" name="Straight Connector 106"/>
          <p:cNvCxnSpPr>
            <a:cxnSpLocks noChangeShapeType="1"/>
            <a:stCxn id="47122" idx="4"/>
            <a:endCxn id="47125" idx="7"/>
          </p:cNvCxnSpPr>
          <p:nvPr/>
        </p:nvCxnSpPr>
        <p:spPr bwMode="auto">
          <a:xfrm rot="5400000">
            <a:off x="2691290" y="2050905"/>
            <a:ext cx="90661" cy="3862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28" name="Straight Connector 107"/>
          <p:cNvCxnSpPr>
            <a:cxnSpLocks noChangeShapeType="1"/>
            <a:stCxn id="47122" idx="4"/>
            <a:endCxn id="47124" idx="0"/>
          </p:cNvCxnSpPr>
          <p:nvPr/>
        </p:nvCxnSpPr>
        <p:spPr bwMode="auto">
          <a:xfrm rot="5400000">
            <a:off x="2720976" y="2223293"/>
            <a:ext cx="233363" cy="1841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29" name="Straight Connector 108"/>
          <p:cNvCxnSpPr>
            <a:cxnSpLocks noChangeShapeType="1"/>
            <a:stCxn id="47122" idx="4"/>
            <a:endCxn id="47123" idx="0"/>
          </p:cNvCxnSpPr>
          <p:nvPr/>
        </p:nvCxnSpPr>
        <p:spPr bwMode="auto">
          <a:xfrm rot="16200000" flipH="1">
            <a:off x="2924175" y="2204243"/>
            <a:ext cx="236538" cy="2254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34" name="Straight Connector 114"/>
          <p:cNvCxnSpPr>
            <a:cxnSpLocks noChangeShapeType="1"/>
            <a:stCxn id="47113" idx="5"/>
            <a:endCxn id="47125" idx="2"/>
          </p:cNvCxnSpPr>
          <p:nvPr/>
        </p:nvCxnSpPr>
        <p:spPr bwMode="auto">
          <a:xfrm rot="16200000" flipH="1">
            <a:off x="2140029" y="2084467"/>
            <a:ext cx="171624" cy="361618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sp>
        <p:nvSpPr>
          <p:cNvPr id="47136" name="Oval 117"/>
          <p:cNvSpPr>
            <a:spLocks noChangeArrowheads="1"/>
          </p:cNvSpPr>
          <p:nvPr/>
        </p:nvSpPr>
        <p:spPr bwMode="auto">
          <a:xfrm>
            <a:off x="1412875" y="3254375"/>
            <a:ext cx="160338" cy="1746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7" name="Oval 118"/>
          <p:cNvSpPr>
            <a:spLocks noChangeArrowheads="1"/>
          </p:cNvSpPr>
          <p:nvPr/>
        </p:nvSpPr>
        <p:spPr bwMode="auto">
          <a:xfrm>
            <a:off x="1639888" y="3778250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8" name="Oval 119"/>
          <p:cNvSpPr>
            <a:spLocks noChangeArrowheads="1"/>
          </p:cNvSpPr>
          <p:nvPr/>
        </p:nvSpPr>
        <p:spPr bwMode="auto">
          <a:xfrm>
            <a:off x="1228725" y="3776662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9" name="Oval 120"/>
          <p:cNvSpPr>
            <a:spLocks noChangeArrowheads="1"/>
          </p:cNvSpPr>
          <p:nvPr/>
        </p:nvSpPr>
        <p:spPr bwMode="auto">
          <a:xfrm>
            <a:off x="969963" y="3048000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40" name="Oval 121"/>
          <p:cNvSpPr>
            <a:spLocks noChangeArrowheads="1"/>
          </p:cNvSpPr>
          <p:nvPr/>
        </p:nvSpPr>
        <p:spPr bwMode="auto">
          <a:xfrm>
            <a:off x="1908175" y="31242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41" name="Straight Connector 122"/>
          <p:cNvCxnSpPr>
            <a:cxnSpLocks noChangeShapeType="1"/>
            <a:stCxn id="47136" idx="4"/>
            <a:endCxn id="47139" idx="7"/>
          </p:cNvCxnSpPr>
          <p:nvPr/>
        </p:nvCxnSpPr>
        <p:spPr bwMode="auto">
          <a:xfrm rot="5400000" flipH="1">
            <a:off x="1122218" y="3058175"/>
            <a:ext cx="355427" cy="3862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42" name="Straight Connector 124"/>
          <p:cNvCxnSpPr>
            <a:cxnSpLocks noChangeShapeType="1"/>
            <a:stCxn id="47136" idx="4"/>
            <a:endCxn id="47137" idx="0"/>
          </p:cNvCxnSpPr>
          <p:nvPr/>
        </p:nvCxnSpPr>
        <p:spPr bwMode="auto">
          <a:xfrm rot="16200000" flipH="1">
            <a:off x="1430735" y="3491309"/>
            <a:ext cx="349250" cy="22463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43" name="Straight Connector 125"/>
          <p:cNvCxnSpPr>
            <a:cxnSpLocks noChangeShapeType="1"/>
            <a:stCxn id="47136" idx="4"/>
            <a:endCxn id="47140" idx="1"/>
          </p:cNvCxnSpPr>
          <p:nvPr/>
        </p:nvCxnSpPr>
        <p:spPr bwMode="auto">
          <a:xfrm rot="5400000" flipH="1" flipV="1">
            <a:off x="1572736" y="3070081"/>
            <a:ext cx="279227" cy="43861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47148" name="Oval 130"/>
          <p:cNvSpPr>
            <a:spLocks noChangeArrowheads="1"/>
          </p:cNvSpPr>
          <p:nvPr/>
        </p:nvSpPr>
        <p:spPr bwMode="auto">
          <a:xfrm>
            <a:off x="2849563" y="3254375"/>
            <a:ext cx="160337" cy="1746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49" name="Oval 131"/>
          <p:cNvSpPr>
            <a:spLocks noChangeArrowheads="1"/>
          </p:cNvSpPr>
          <p:nvPr/>
        </p:nvSpPr>
        <p:spPr bwMode="auto">
          <a:xfrm>
            <a:off x="3076575" y="3778250"/>
            <a:ext cx="157163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50" name="Oval 132"/>
          <p:cNvSpPr>
            <a:spLocks noChangeArrowheads="1"/>
          </p:cNvSpPr>
          <p:nvPr/>
        </p:nvSpPr>
        <p:spPr bwMode="auto">
          <a:xfrm>
            <a:off x="2665413" y="3733800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51" name="Oval 133"/>
          <p:cNvSpPr>
            <a:spLocks noChangeArrowheads="1"/>
          </p:cNvSpPr>
          <p:nvPr/>
        </p:nvSpPr>
        <p:spPr bwMode="auto">
          <a:xfrm>
            <a:off x="2406650" y="33528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52" name="Oval 134"/>
          <p:cNvSpPr>
            <a:spLocks noChangeArrowheads="1"/>
          </p:cNvSpPr>
          <p:nvPr/>
        </p:nvSpPr>
        <p:spPr bwMode="auto">
          <a:xfrm>
            <a:off x="3344863" y="3200400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53" name="Straight Connector 135"/>
          <p:cNvCxnSpPr>
            <a:cxnSpLocks noChangeShapeType="1"/>
            <a:stCxn id="47148" idx="4"/>
            <a:endCxn id="47151" idx="7"/>
          </p:cNvCxnSpPr>
          <p:nvPr/>
        </p:nvCxnSpPr>
        <p:spPr bwMode="auto">
          <a:xfrm rot="5400000" flipH="1">
            <a:off x="2711306" y="3210575"/>
            <a:ext cx="50627" cy="3862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54" name="Straight Connector 137"/>
          <p:cNvCxnSpPr>
            <a:cxnSpLocks noChangeShapeType="1"/>
            <a:stCxn id="47148" idx="4"/>
            <a:endCxn id="47149" idx="0"/>
          </p:cNvCxnSpPr>
          <p:nvPr/>
        </p:nvCxnSpPr>
        <p:spPr bwMode="auto">
          <a:xfrm rot="16200000" flipH="1">
            <a:off x="2867819" y="3490912"/>
            <a:ext cx="349250" cy="2254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55" name="Straight Connector 138"/>
          <p:cNvCxnSpPr>
            <a:cxnSpLocks noChangeShapeType="1"/>
            <a:stCxn id="47148" idx="4"/>
            <a:endCxn id="47152" idx="1"/>
          </p:cNvCxnSpPr>
          <p:nvPr/>
        </p:nvCxnSpPr>
        <p:spPr bwMode="auto">
          <a:xfrm rot="5400000" flipH="1" flipV="1">
            <a:off x="3047524" y="3108181"/>
            <a:ext cx="203027" cy="43861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47162" name="Oval 146"/>
          <p:cNvSpPr>
            <a:spLocks noChangeArrowheads="1"/>
          </p:cNvSpPr>
          <p:nvPr/>
        </p:nvSpPr>
        <p:spPr bwMode="auto">
          <a:xfrm>
            <a:off x="1516062" y="4700588"/>
            <a:ext cx="160338" cy="1762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3" name="Oval 147"/>
          <p:cNvSpPr>
            <a:spLocks noChangeArrowheads="1"/>
          </p:cNvSpPr>
          <p:nvPr/>
        </p:nvSpPr>
        <p:spPr bwMode="auto">
          <a:xfrm>
            <a:off x="1673225" y="5468938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4" name="Oval 148"/>
          <p:cNvSpPr>
            <a:spLocks noChangeArrowheads="1"/>
          </p:cNvSpPr>
          <p:nvPr/>
        </p:nvSpPr>
        <p:spPr bwMode="auto">
          <a:xfrm>
            <a:off x="1295400" y="53340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5" name="Oval 149"/>
          <p:cNvSpPr>
            <a:spLocks noChangeArrowheads="1"/>
          </p:cNvSpPr>
          <p:nvPr/>
        </p:nvSpPr>
        <p:spPr bwMode="auto">
          <a:xfrm>
            <a:off x="838200" y="4648200"/>
            <a:ext cx="152399" cy="152400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6" name="Oval 150"/>
          <p:cNvSpPr>
            <a:spLocks noChangeArrowheads="1"/>
          </p:cNvSpPr>
          <p:nvPr/>
        </p:nvSpPr>
        <p:spPr bwMode="auto">
          <a:xfrm flipV="1">
            <a:off x="2040256" y="4800600"/>
            <a:ext cx="169544" cy="175894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67" name="Straight Connector 151"/>
          <p:cNvCxnSpPr>
            <a:cxnSpLocks noChangeShapeType="1"/>
            <a:stCxn id="47162" idx="2"/>
          </p:cNvCxnSpPr>
          <p:nvPr/>
        </p:nvCxnSpPr>
        <p:spPr bwMode="auto">
          <a:xfrm rot="10800000">
            <a:off x="990600" y="4724400"/>
            <a:ext cx="525462" cy="64294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68" name="Straight Connector 152"/>
          <p:cNvCxnSpPr>
            <a:cxnSpLocks noChangeShapeType="1"/>
            <a:stCxn id="47162" idx="4"/>
            <a:endCxn id="47164" idx="0"/>
          </p:cNvCxnSpPr>
          <p:nvPr/>
        </p:nvCxnSpPr>
        <p:spPr bwMode="auto">
          <a:xfrm rot="5400000">
            <a:off x="1257300" y="4995069"/>
            <a:ext cx="457200" cy="2206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69" name="Straight Connector 154"/>
          <p:cNvCxnSpPr>
            <a:cxnSpLocks noChangeShapeType="1"/>
            <a:stCxn id="47162" idx="6"/>
            <a:endCxn id="47166" idx="3"/>
          </p:cNvCxnSpPr>
          <p:nvPr/>
        </p:nvCxnSpPr>
        <p:spPr bwMode="auto">
          <a:xfrm>
            <a:off x="1676400" y="4788694"/>
            <a:ext cx="388685" cy="3766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71" name="Straight Connector 156"/>
          <p:cNvCxnSpPr>
            <a:cxnSpLocks noChangeShapeType="1"/>
            <a:stCxn id="47166" idx="6"/>
            <a:endCxn id="47177" idx="2"/>
          </p:cNvCxnSpPr>
          <p:nvPr/>
        </p:nvCxnSpPr>
        <p:spPr bwMode="auto">
          <a:xfrm>
            <a:off x="2209800" y="4888547"/>
            <a:ext cx="1744663" cy="129541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72" name="Straight Connector 157"/>
          <p:cNvCxnSpPr>
            <a:cxnSpLocks noChangeShapeType="1"/>
            <a:stCxn id="47137" idx="3"/>
            <a:endCxn id="47162" idx="7"/>
          </p:cNvCxnSpPr>
          <p:nvPr/>
        </p:nvCxnSpPr>
        <p:spPr bwMode="auto">
          <a:xfrm rot="5400000">
            <a:off x="1256216" y="4319939"/>
            <a:ext cx="803158" cy="9752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sp>
        <p:nvSpPr>
          <p:cNvPr id="47174" name="Oval 159"/>
          <p:cNvSpPr>
            <a:spLocks noChangeArrowheads="1"/>
          </p:cNvSpPr>
          <p:nvPr/>
        </p:nvSpPr>
        <p:spPr bwMode="auto">
          <a:xfrm>
            <a:off x="4181475" y="4167188"/>
            <a:ext cx="161925" cy="1762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7175" name="Oval 160"/>
          <p:cNvSpPr>
            <a:spLocks noChangeArrowheads="1"/>
          </p:cNvSpPr>
          <p:nvPr/>
        </p:nvSpPr>
        <p:spPr bwMode="auto">
          <a:xfrm>
            <a:off x="4492625" y="4876800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76" name="Oval 161"/>
          <p:cNvSpPr>
            <a:spLocks noChangeArrowheads="1"/>
          </p:cNvSpPr>
          <p:nvPr/>
        </p:nvSpPr>
        <p:spPr bwMode="auto">
          <a:xfrm>
            <a:off x="3352800" y="4267200"/>
            <a:ext cx="161925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77" name="Oval 162"/>
          <p:cNvSpPr>
            <a:spLocks noChangeArrowheads="1"/>
          </p:cNvSpPr>
          <p:nvPr/>
        </p:nvSpPr>
        <p:spPr bwMode="auto">
          <a:xfrm>
            <a:off x="3954463" y="4930775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78" name="Oval 163"/>
          <p:cNvSpPr>
            <a:spLocks noChangeArrowheads="1"/>
          </p:cNvSpPr>
          <p:nvPr/>
        </p:nvSpPr>
        <p:spPr bwMode="auto">
          <a:xfrm>
            <a:off x="3505200" y="46482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79" name="Straight Connector 164"/>
          <p:cNvCxnSpPr>
            <a:cxnSpLocks noChangeShapeType="1"/>
            <a:endCxn id="47174" idx="7"/>
          </p:cNvCxnSpPr>
          <p:nvPr/>
        </p:nvCxnSpPr>
        <p:spPr bwMode="auto">
          <a:xfrm rot="5400000">
            <a:off x="4242442" y="3787234"/>
            <a:ext cx="483006" cy="32851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80" name="Straight Connector 165"/>
          <p:cNvCxnSpPr>
            <a:cxnSpLocks noChangeShapeType="1"/>
            <a:stCxn id="47174" idx="5"/>
          </p:cNvCxnSpPr>
          <p:nvPr/>
        </p:nvCxnSpPr>
        <p:spPr bwMode="auto">
          <a:xfrm rot="16200000" flipH="1">
            <a:off x="4426315" y="4210966"/>
            <a:ext cx="410293" cy="62354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81" name="Straight Connector 166"/>
          <p:cNvCxnSpPr>
            <a:cxnSpLocks noChangeShapeType="1"/>
            <a:stCxn id="47174" idx="4"/>
          </p:cNvCxnSpPr>
          <p:nvPr/>
        </p:nvCxnSpPr>
        <p:spPr bwMode="auto">
          <a:xfrm rot="16200000" flipH="1">
            <a:off x="4086225" y="4519613"/>
            <a:ext cx="585788" cy="2333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82" name="Straight Connector 167"/>
          <p:cNvCxnSpPr>
            <a:cxnSpLocks noChangeShapeType="1"/>
            <a:stCxn id="47174" idx="3"/>
          </p:cNvCxnSpPr>
          <p:nvPr/>
        </p:nvCxnSpPr>
        <p:spPr bwMode="auto">
          <a:xfrm rot="5400000">
            <a:off x="3739898" y="4235298"/>
            <a:ext cx="382994" cy="547587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88" name="Oval 105"/>
          <p:cNvSpPr>
            <a:spLocks noChangeArrowheads="1"/>
          </p:cNvSpPr>
          <p:nvPr/>
        </p:nvSpPr>
        <p:spPr bwMode="auto">
          <a:xfrm>
            <a:off x="2771775" y="1490662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" name="Oval 105"/>
          <p:cNvSpPr>
            <a:spLocks noChangeArrowheads="1"/>
          </p:cNvSpPr>
          <p:nvPr/>
        </p:nvSpPr>
        <p:spPr bwMode="auto">
          <a:xfrm>
            <a:off x="3124200" y="1600200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" name="Oval 105"/>
          <p:cNvSpPr>
            <a:spLocks noChangeArrowheads="1"/>
          </p:cNvSpPr>
          <p:nvPr/>
        </p:nvSpPr>
        <p:spPr bwMode="auto">
          <a:xfrm>
            <a:off x="2438400" y="1676400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91" name="Straight Connector 108"/>
          <p:cNvCxnSpPr>
            <a:cxnSpLocks noChangeShapeType="1"/>
            <a:stCxn id="47122" idx="3"/>
            <a:endCxn id="88" idx="4"/>
          </p:cNvCxnSpPr>
          <p:nvPr/>
        </p:nvCxnSpPr>
        <p:spPr bwMode="auto">
          <a:xfrm rot="5400000" flipH="1">
            <a:off x="2608580" y="1908651"/>
            <a:ext cx="507827" cy="211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94" name="Straight Connector 108"/>
          <p:cNvCxnSpPr>
            <a:cxnSpLocks noChangeShapeType="1"/>
            <a:stCxn id="47122" idx="5"/>
            <a:endCxn id="47126" idx="1"/>
          </p:cNvCxnSpPr>
          <p:nvPr/>
        </p:nvCxnSpPr>
        <p:spPr bwMode="auto">
          <a:xfrm rot="5400000" flipH="1" flipV="1">
            <a:off x="3118816" y="1923587"/>
            <a:ext cx="117129" cy="3819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00" name="Straight Connector 108"/>
          <p:cNvCxnSpPr>
            <a:cxnSpLocks noChangeShapeType="1"/>
            <a:stCxn id="47122" idx="5"/>
            <a:endCxn id="89" idx="3"/>
          </p:cNvCxnSpPr>
          <p:nvPr/>
        </p:nvCxnSpPr>
        <p:spPr bwMode="auto">
          <a:xfrm rot="5400000" flipH="1" flipV="1">
            <a:off x="2855119" y="1880552"/>
            <a:ext cx="423862" cy="1612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03" name="Straight Connector 108"/>
          <p:cNvCxnSpPr>
            <a:cxnSpLocks noChangeShapeType="1"/>
            <a:stCxn id="47122" idx="3"/>
            <a:endCxn id="90" idx="5"/>
          </p:cNvCxnSpPr>
          <p:nvPr/>
        </p:nvCxnSpPr>
        <p:spPr bwMode="auto">
          <a:xfrm rot="5400000" flipH="1">
            <a:off x="2550319" y="1850389"/>
            <a:ext cx="347662" cy="2977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12" name="Straight Connector 114"/>
          <p:cNvCxnSpPr>
            <a:cxnSpLocks noChangeShapeType="1"/>
            <a:stCxn id="47110" idx="5"/>
            <a:endCxn id="47136" idx="7"/>
          </p:cNvCxnSpPr>
          <p:nvPr/>
        </p:nvCxnSpPr>
        <p:spPr bwMode="auto">
          <a:xfrm rot="5400000">
            <a:off x="1311338" y="2818605"/>
            <a:ext cx="699737" cy="222948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115" name="Straight Connector 124"/>
          <p:cNvCxnSpPr>
            <a:cxnSpLocks noChangeShapeType="1"/>
            <a:stCxn id="47136" idx="3"/>
            <a:endCxn id="47138" idx="0"/>
          </p:cNvCxnSpPr>
          <p:nvPr/>
        </p:nvCxnSpPr>
        <p:spPr bwMode="auto">
          <a:xfrm rot="5400000">
            <a:off x="1186008" y="3526313"/>
            <a:ext cx="373235" cy="1274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18" name="Straight Connector 114"/>
          <p:cNvCxnSpPr>
            <a:cxnSpLocks noChangeShapeType="1"/>
            <a:stCxn id="47122" idx="4"/>
            <a:endCxn id="47148" idx="4"/>
          </p:cNvCxnSpPr>
          <p:nvPr/>
        </p:nvCxnSpPr>
        <p:spPr bwMode="auto">
          <a:xfrm rot="5400000">
            <a:off x="2314576" y="2813843"/>
            <a:ext cx="1230313" cy="1588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121" name="Straight Connector 137"/>
          <p:cNvCxnSpPr>
            <a:cxnSpLocks noChangeShapeType="1"/>
            <a:stCxn id="47148" idx="3"/>
            <a:endCxn id="47150" idx="7"/>
          </p:cNvCxnSpPr>
          <p:nvPr/>
        </p:nvCxnSpPr>
        <p:spPr bwMode="auto">
          <a:xfrm rot="5400000">
            <a:off x="2659684" y="3546013"/>
            <a:ext cx="355946" cy="7077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124" name="Oval 120"/>
          <p:cNvSpPr>
            <a:spLocks noChangeArrowheads="1"/>
          </p:cNvSpPr>
          <p:nvPr/>
        </p:nvSpPr>
        <p:spPr bwMode="auto">
          <a:xfrm>
            <a:off x="838200" y="3482975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25" name="Straight Connector 122"/>
          <p:cNvCxnSpPr>
            <a:cxnSpLocks noChangeShapeType="1"/>
            <a:stCxn id="47136" idx="2"/>
            <a:endCxn id="124" idx="7"/>
          </p:cNvCxnSpPr>
          <p:nvPr/>
        </p:nvCxnSpPr>
        <p:spPr bwMode="auto">
          <a:xfrm rot="10800000" flipV="1">
            <a:off x="975057" y="3341688"/>
            <a:ext cx="437819" cy="16686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128" name="Oval 105"/>
          <p:cNvSpPr>
            <a:spLocks noChangeArrowheads="1"/>
          </p:cNvSpPr>
          <p:nvPr/>
        </p:nvSpPr>
        <p:spPr bwMode="auto">
          <a:xfrm>
            <a:off x="3497263" y="2263775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29" name="Straight Connector 108"/>
          <p:cNvCxnSpPr>
            <a:cxnSpLocks noChangeShapeType="1"/>
            <a:stCxn id="47122" idx="4"/>
            <a:endCxn id="128" idx="3"/>
          </p:cNvCxnSpPr>
          <p:nvPr/>
        </p:nvCxnSpPr>
        <p:spPr bwMode="auto">
          <a:xfrm rot="16200000" flipH="1">
            <a:off x="3118168" y="2010251"/>
            <a:ext cx="214140" cy="59101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38" name="Straight Connector 152"/>
          <p:cNvCxnSpPr>
            <a:cxnSpLocks noChangeShapeType="1"/>
          </p:cNvCxnSpPr>
          <p:nvPr/>
        </p:nvCxnSpPr>
        <p:spPr bwMode="auto">
          <a:xfrm rot="16200000" flipH="1">
            <a:off x="1374777" y="5102224"/>
            <a:ext cx="599279" cy="14843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41" name="Straight Connector 152"/>
          <p:cNvCxnSpPr>
            <a:cxnSpLocks noChangeShapeType="1"/>
          </p:cNvCxnSpPr>
          <p:nvPr/>
        </p:nvCxnSpPr>
        <p:spPr bwMode="auto">
          <a:xfrm rot="16200000" flipH="1">
            <a:off x="1524000" y="4800601"/>
            <a:ext cx="457202" cy="457201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42" name="Straight Connector 152"/>
          <p:cNvCxnSpPr>
            <a:cxnSpLocks noChangeShapeType="1"/>
            <a:endCxn id="47162" idx="1"/>
          </p:cNvCxnSpPr>
          <p:nvPr/>
        </p:nvCxnSpPr>
        <p:spPr bwMode="auto">
          <a:xfrm>
            <a:off x="1154112" y="4419600"/>
            <a:ext cx="385431" cy="306794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151" name="Oval 147"/>
          <p:cNvSpPr>
            <a:spLocks noChangeArrowheads="1"/>
          </p:cNvSpPr>
          <p:nvPr/>
        </p:nvSpPr>
        <p:spPr bwMode="auto">
          <a:xfrm>
            <a:off x="1978025" y="5240338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" name="Oval 147"/>
          <p:cNvSpPr>
            <a:spLocks noChangeArrowheads="1"/>
          </p:cNvSpPr>
          <p:nvPr/>
        </p:nvSpPr>
        <p:spPr bwMode="auto">
          <a:xfrm>
            <a:off x="1066800" y="4267200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53" name="Straight Connector 152"/>
          <p:cNvCxnSpPr>
            <a:cxnSpLocks noChangeShapeType="1"/>
            <a:stCxn id="47162" idx="2"/>
          </p:cNvCxnSpPr>
          <p:nvPr/>
        </p:nvCxnSpPr>
        <p:spPr bwMode="auto">
          <a:xfrm rot="10800000" flipH="1">
            <a:off x="1516062" y="4495802"/>
            <a:ext cx="541340" cy="29289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155" name="Oval 150"/>
          <p:cNvSpPr>
            <a:spLocks noChangeArrowheads="1"/>
          </p:cNvSpPr>
          <p:nvPr/>
        </p:nvSpPr>
        <p:spPr bwMode="auto">
          <a:xfrm>
            <a:off x="2047875" y="4343400"/>
            <a:ext cx="161925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56" name="Straight Connector 155"/>
          <p:cNvCxnSpPr>
            <a:cxnSpLocks noChangeShapeType="1"/>
            <a:endCxn id="47162" idx="3"/>
          </p:cNvCxnSpPr>
          <p:nvPr/>
        </p:nvCxnSpPr>
        <p:spPr bwMode="auto">
          <a:xfrm flipV="1">
            <a:off x="914400" y="4850994"/>
            <a:ext cx="625143" cy="330606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165" name="Oval 148"/>
          <p:cNvSpPr>
            <a:spLocks noChangeArrowheads="1"/>
          </p:cNvSpPr>
          <p:nvPr/>
        </p:nvSpPr>
        <p:spPr bwMode="auto">
          <a:xfrm>
            <a:off x="762000" y="51054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66" name="Straight Connector 165"/>
          <p:cNvCxnSpPr>
            <a:cxnSpLocks noChangeShapeType="1"/>
          </p:cNvCxnSpPr>
          <p:nvPr/>
        </p:nvCxnSpPr>
        <p:spPr bwMode="auto">
          <a:xfrm rot="10800000" flipH="1">
            <a:off x="1600200" y="4267200"/>
            <a:ext cx="388938" cy="445294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169" name="Oval 150"/>
          <p:cNvSpPr>
            <a:spLocks noChangeArrowheads="1"/>
          </p:cNvSpPr>
          <p:nvPr/>
        </p:nvSpPr>
        <p:spPr bwMode="auto">
          <a:xfrm>
            <a:off x="1905000" y="4114800"/>
            <a:ext cx="161925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70" name="Straight Connector 169"/>
          <p:cNvCxnSpPr>
            <a:cxnSpLocks noChangeShapeType="1"/>
          </p:cNvCxnSpPr>
          <p:nvPr/>
        </p:nvCxnSpPr>
        <p:spPr bwMode="auto">
          <a:xfrm rot="16200000" flipH="1">
            <a:off x="1265071" y="4373728"/>
            <a:ext cx="457200" cy="24414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180" name="Oval 147"/>
          <p:cNvSpPr>
            <a:spLocks noChangeArrowheads="1"/>
          </p:cNvSpPr>
          <p:nvPr/>
        </p:nvSpPr>
        <p:spPr bwMode="auto">
          <a:xfrm>
            <a:off x="1295400" y="4114800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81" name="Straight Connector 167"/>
          <p:cNvCxnSpPr>
            <a:cxnSpLocks noChangeShapeType="1"/>
            <a:stCxn id="47174" idx="6"/>
          </p:cNvCxnSpPr>
          <p:nvPr/>
        </p:nvCxnSpPr>
        <p:spPr bwMode="auto">
          <a:xfrm flipV="1">
            <a:off x="4343400" y="4176716"/>
            <a:ext cx="477839" cy="7857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83" name="Straight Connector 167"/>
          <p:cNvCxnSpPr>
            <a:cxnSpLocks noChangeShapeType="1"/>
            <a:stCxn id="47174" idx="2"/>
            <a:endCxn id="208" idx="5"/>
          </p:cNvCxnSpPr>
          <p:nvPr/>
        </p:nvCxnSpPr>
        <p:spPr bwMode="auto">
          <a:xfrm rot="10800000">
            <a:off x="3642057" y="4035252"/>
            <a:ext cx="539418" cy="22004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99" name="Straight Connector 167"/>
          <p:cNvCxnSpPr>
            <a:cxnSpLocks noChangeShapeType="1"/>
            <a:endCxn id="47174" idx="3"/>
          </p:cNvCxnSpPr>
          <p:nvPr/>
        </p:nvCxnSpPr>
        <p:spPr bwMode="auto">
          <a:xfrm flipV="1">
            <a:off x="3505200" y="4317594"/>
            <a:ext cx="699988" cy="25806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202" name="Straight Connector 167"/>
          <p:cNvCxnSpPr>
            <a:cxnSpLocks noChangeShapeType="1"/>
            <a:stCxn id="47174" idx="4"/>
          </p:cNvCxnSpPr>
          <p:nvPr/>
        </p:nvCxnSpPr>
        <p:spPr bwMode="auto">
          <a:xfrm rot="5400000">
            <a:off x="3845719" y="4536281"/>
            <a:ext cx="609600" cy="22383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205" name="Oval 163"/>
          <p:cNvSpPr>
            <a:spLocks noChangeArrowheads="1"/>
          </p:cNvSpPr>
          <p:nvPr/>
        </p:nvSpPr>
        <p:spPr bwMode="auto">
          <a:xfrm>
            <a:off x="4953000" y="4648201"/>
            <a:ext cx="152400" cy="152399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" name="Oval 163"/>
          <p:cNvSpPr>
            <a:spLocks noChangeArrowheads="1"/>
          </p:cNvSpPr>
          <p:nvPr/>
        </p:nvSpPr>
        <p:spPr bwMode="auto">
          <a:xfrm>
            <a:off x="5105400" y="43434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7" name="Oval 163"/>
          <p:cNvSpPr>
            <a:spLocks noChangeArrowheads="1"/>
          </p:cNvSpPr>
          <p:nvPr/>
        </p:nvSpPr>
        <p:spPr bwMode="auto">
          <a:xfrm>
            <a:off x="4267200" y="33528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" name="Oval 163"/>
          <p:cNvSpPr>
            <a:spLocks noChangeArrowheads="1"/>
          </p:cNvSpPr>
          <p:nvPr/>
        </p:nvSpPr>
        <p:spPr bwMode="auto">
          <a:xfrm>
            <a:off x="3505200" y="38862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" name="Oval 163"/>
          <p:cNvSpPr>
            <a:spLocks noChangeArrowheads="1"/>
          </p:cNvSpPr>
          <p:nvPr/>
        </p:nvSpPr>
        <p:spPr bwMode="auto">
          <a:xfrm>
            <a:off x="4800600" y="4092575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" name="Oval 163"/>
          <p:cNvSpPr>
            <a:spLocks noChangeArrowheads="1"/>
          </p:cNvSpPr>
          <p:nvPr/>
        </p:nvSpPr>
        <p:spPr bwMode="auto">
          <a:xfrm>
            <a:off x="4564062" y="3559175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37" name="Straight Connector 164"/>
          <p:cNvCxnSpPr>
            <a:cxnSpLocks noChangeShapeType="1"/>
            <a:endCxn id="47174" idx="1"/>
          </p:cNvCxnSpPr>
          <p:nvPr/>
        </p:nvCxnSpPr>
        <p:spPr bwMode="auto">
          <a:xfrm rot="16200000" flipH="1">
            <a:off x="3777998" y="3765803"/>
            <a:ext cx="611593" cy="2427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240" name="Oval 163"/>
          <p:cNvSpPr>
            <a:spLocks noChangeArrowheads="1"/>
          </p:cNvSpPr>
          <p:nvPr/>
        </p:nvSpPr>
        <p:spPr bwMode="auto">
          <a:xfrm>
            <a:off x="3886200" y="3429001"/>
            <a:ext cx="152400" cy="152399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42" name="Straight Connector 167"/>
          <p:cNvCxnSpPr>
            <a:cxnSpLocks noChangeShapeType="1"/>
            <a:stCxn id="47174" idx="0"/>
          </p:cNvCxnSpPr>
          <p:nvPr/>
        </p:nvCxnSpPr>
        <p:spPr bwMode="auto">
          <a:xfrm rot="5400000" flipH="1" flipV="1">
            <a:off x="3971925" y="3795713"/>
            <a:ext cx="661988" cy="809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245" name="Straight Connector 165"/>
          <p:cNvCxnSpPr>
            <a:cxnSpLocks noChangeShapeType="1"/>
            <a:stCxn id="47174" idx="2"/>
          </p:cNvCxnSpPr>
          <p:nvPr/>
        </p:nvCxnSpPr>
        <p:spPr bwMode="auto">
          <a:xfrm rot="10800000" flipH="1" flipV="1">
            <a:off x="4181474" y="4255294"/>
            <a:ext cx="923925" cy="164306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260" name="Straight Connector 114"/>
          <p:cNvCxnSpPr>
            <a:cxnSpLocks noChangeShapeType="1"/>
            <a:stCxn id="128" idx="5"/>
            <a:endCxn id="207" idx="1"/>
          </p:cNvCxnSpPr>
          <p:nvPr/>
        </p:nvCxnSpPr>
        <p:spPr bwMode="auto">
          <a:xfrm rot="16200000" flipH="1">
            <a:off x="3479627" y="2567319"/>
            <a:ext cx="965546" cy="656562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90800"/>
            <a:ext cx="5156200" cy="2429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772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What is the difference between mass-produced machines and the thousands of babies born on one day? 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2133600"/>
            <a:ext cx="2082800" cy="14610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 l="4500" t="14324" r="4500"/>
          <a:stretch>
            <a:fillRect/>
          </a:stretch>
        </p:blipFill>
        <p:spPr>
          <a:xfrm>
            <a:off x="4953000" y="2133600"/>
            <a:ext cx="2473208" cy="137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3962400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Homogeneous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Systems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3962400"/>
            <a:ext cx="24516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Heterogeneous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Systems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5410200"/>
            <a:ext cx="723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5486400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000000"/>
                </a:solidFill>
              </a:rPr>
              <a:t>Thus, Heterogeneity plays a key role in biological aging.</a:t>
            </a:r>
          </a:p>
          <a:p>
            <a:pPr algn="l"/>
            <a:r>
              <a:rPr lang="en-US" sz="2000" dirty="0" smtClean="0">
                <a:solidFill>
                  <a:srgbClr val="000000"/>
                </a:solidFill>
              </a:rPr>
              <a:t>Key source of heterogeneity: Power law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193675" y="203200"/>
            <a:ext cx="8253413" cy="1074738"/>
          </a:xfrm>
        </p:spPr>
        <p:txBody>
          <a:bodyPr/>
          <a:lstStyle/>
          <a:p>
            <a:r>
              <a:rPr lang="en-US" sz="2400" smtClean="0"/>
              <a:t>Modular network with stochastic links </a:t>
            </a:r>
            <a:r>
              <a:rPr lang="en-US" smtClean="0"/>
              <a:t>	</a:t>
            </a:r>
            <a:endParaRPr lang="en-US" sz="2400" smtClean="0">
              <a:solidFill>
                <a:schemeClr val="bg2"/>
              </a:solidFill>
            </a:endParaRPr>
          </a:p>
        </p:txBody>
      </p:sp>
      <p:sp>
        <p:nvSpPr>
          <p:cNvPr id="6152" name="Content Placeholder 2"/>
          <p:cNvSpPr>
            <a:spLocks noGrp="1"/>
          </p:cNvSpPr>
          <p:nvPr>
            <p:ph idx="1"/>
          </p:nvPr>
        </p:nvSpPr>
        <p:spPr>
          <a:xfrm>
            <a:off x="1844675" y="4849813"/>
            <a:ext cx="5991225" cy="1689100"/>
          </a:xfrm>
        </p:spPr>
        <p:txBody>
          <a:bodyPr>
            <a:normAutofit fontScale="47500" lnSpcReduction="20000"/>
          </a:bodyPr>
          <a:lstStyle/>
          <a:p>
            <a:pPr>
              <a:buFontTx/>
              <a:buNone/>
            </a:pPr>
            <a:r>
              <a:rPr lang="en-US" sz="1800" smtClean="0"/>
              <a:t>m: the number of modules</a:t>
            </a:r>
          </a:p>
          <a:p>
            <a:pPr>
              <a:buFontTx/>
              <a:buNone/>
            </a:pPr>
            <a:r>
              <a:rPr lang="en-US" sz="1800" smtClean="0"/>
              <a:t>n: the number of links per essential gene (essential module)</a:t>
            </a:r>
          </a:p>
          <a:p>
            <a:pPr>
              <a:buFontTx/>
              <a:buNone/>
            </a:pPr>
            <a:r>
              <a:rPr lang="en-US" sz="1800" smtClean="0"/>
              <a:t>k: exponential decay rate (constant aging rate)</a:t>
            </a:r>
          </a:p>
          <a:p>
            <a:pPr>
              <a:buFontTx/>
              <a:buNone/>
            </a:pPr>
            <a:r>
              <a:rPr lang="en-US" sz="1800" smtClean="0"/>
              <a:t>q: the chance of a link to be functional ( q =  avg func links/ n)</a:t>
            </a:r>
          </a:p>
          <a:p>
            <a:pPr>
              <a:buFontTx/>
              <a:buNone/>
            </a:pPr>
            <a:r>
              <a:rPr lang="en-US" sz="1800" smtClean="0"/>
              <a:t>c: a normalization constant</a:t>
            </a:r>
          </a:p>
        </p:txBody>
      </p:sp>
      <p:sp>
        <p:nvSpPr>
          <p:cNvPr id="6148" name="Rectangle 92"/>
          <p:cNvSpPr>
            <a:spLocks noChangeArrowheads="1"/>
          </p:cNvSpPr>
          <p:nvPr/>
        </p:nvSpPr>
        <p:spPr bwMode="auto">
          <a:xfrm>
            <a:off x="3957638" y="1631950"/>
            <a:ext cx="27368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</a:rPr>
              <a:t>Modular network with </a:t>
            </a:r>
          </a:p>
          <a:p>
            <a:r>
              <a:rPr lang="en-US" sz="2000">
                <a:solidFill>
                  <a:schemeClr val="bg2"/>
                </a:solidFill>
              </a:rPr>
              <a:t>stochastic links</a:t>
            </a:r>
          </a:p>
        </p:txBody>
      </p:sp>
      <p:sp>
        <p:nvSpPr>
          <p:cNvPr id="6149" name="Rectangle 93"/>
          <p:cNvSpPr>
            <a:spLocks noChangeArrowheads="1"/>
          </p:cNvSpPr>
          <p:nvPr/>
        </p:nvSpPr>
        <p:spPr bwMode="auto">
          <a:xfrm>
            <a:off x="5124450" y="2776538"/>
            <a:ext cx="22129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</a:rPr>
              <a:t>A reliability model</a:t>
            </a:r>
          </a:p>
          <a:p>
            <a:r>
              <a:rPr lang="en-US" sz="2000">
                <a:solidFill>
                  <a:schemeClr val="bg2"/>
                </a:solidFill>
              </a:rPr>
              <a:t>with defects</a:t>
            </a:r>
          </a:p>
        </p:txBody>
      </p:sp>
      <p:grpSp>
        <p:nvGrpSpPr>
          <p:cNvPr id="6150" name="Group 104"/>
          <p:cNvGrpSpPr>
            <a:grpSpLocks/>
          </p:cNvGrpSpPr>
          <p:nvPr/>
        </p:nvGrpSpPr>
        <p:grpSpPr bwMode="auto">
          <a:xfrm>
            <a:off x="615950" y="1439863"/>
            <a:ext cx="3225800" cy="1066800"/>
            <a:chOff x="961930" y="1547156"/>
            <a:chExt cx="3226020" cy="1067407"/>
          </a:xfrm>
        </p:grpSpPr>
        <p:grpSp>
          <p:nvGrpSpPr>
            <p:cNvPr id="6199" name="Group 91"/>
            <p:cNvGrpSpPr>
              <a:grpSpLocks/>
            </p:cNvGrpSpPr>
            <p:nvPr/>
          </p:nvGrpSpPr>
          <p:grpSpPr bwMode="auto">
            <a:xfrm>
              <a:off x="961930" y="1547156"/>
              <a:ext cx="3226020" cy="1067407"/>
              <a:chOff x="577880" y="1412738"/>
              <a:chExt cx="3456450" cy="1305770"/>
            </a:xfrm>
          </p:grpSpPr>
          <p:sp>
            <p:nvSpPr>
              <p:cNvPr id="6208" name="Oval 24"/>
              <p:cNvSpPr>
                <a:spLocks noChangeArrowheads="1"/>
              </p:cNvSpPr>
              <p:nvPr/>
            </p:nvSpPr>
            <p:spPr bwMode="auto">
              <a:xfrm>
                <a:off x="1181112" y="1412738"/>
                <a:ext cx="218909" cy="228543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09" name="Oval 25"/>
              <p:cNvSpPr>
                <a:spLocks noChangeArrowheads="1"/>
              </p:cNvSpPr>
              <p:nvPr/>
            </p:nvSpPr>
            <p:spPr bwMode="auto">
              <a:xfrm>
                <a:off x="1491370" y="2493139"/>
                <a:ext cx="213024" cy="222195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10" name="Oval 26"/>
              <p:cNvSpPr>
                <a:spLocks noChangeArrowheads="1"/>
              </p:cNvSpPr>
              <p:nvPr/>
            </p:nvSpPr>
            <p:spPr bwMode="auto">
              <a:xfrm>
                <a:off x="929903" y="2489965"/>
                <a:ext cx="218909" cy="228543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11" name="Oval 27"/>
              <p:cNvSpPr>
                <a:spLocks noChangeArrowheads="1"/>
              </p:cNvSpPr>
              <p:nvPr/>
            </p:nvSpPr>
            <p:spPr bwMode="auto">
              <a:xfrm>
                <a:off x="577880" y="1963670"/>
                <a:ext cx="218909" cy="228543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12" name="Oval 28"/>
              <p:cNvSpPr>
                <a:spLocks noChangeArrowheads="1"/>
              </p:cNvSpPr>
              <p:nvPr/>
            </p:nvSpPr>
            <p:spPr bwMode="auto">
              <a:xfrm>
                <a:off x="1856766" y="1963670"/>
                <a:ext cx="218909" cy="228543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cxnSp>
            <p:nvCxnSpPr>
              <p:cNvPr id="6213" name="Straight Connector 37"/>
              <p:cNvCxnSpPr>
                <a:cxnSpLocks noChangeShapeType="1"/>
                <a:stCxn id="6208" idx="4"/>
                <a:endCxn id="6211" idx="7"/>
              </p:cNvCxnSpPr>
              <p:nvPr/>
            </p:nvCxnSpPr>
            <p:spPr bwMode="auto">
              <a:xfrm rot="5400000">
                <a:off x="849720" y="1556292"/>
                <a:ext cx="355858" cy="52583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14" name="Straight Connector 38"/>
              <p:cNvCxnSpPr>
                <a:cxnSpLocks noChangeShapeType="1"/>
                <a:stCxn id="6208" idx="4"/>
                <a:endCxn id="6210" idx="0"/>
              </p:cNvCxnSpPr>
              <p:nvPr/>
            </p:nvCxnSpPr>
            <p:spPr bwMode="auto">
              <a:xfrm rot="5400000">
                <a:off x="740621" y="1940019"/>
                <a:ext cx="848684" cy="251209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15" name="Straight Connector 41"/>
              <p:cNvCxnSpPr>
                <a:cxnSpLocks noChangeShapeType="1"/>
                <a:stCxn id="6208" idx="4"/>
                <a:endCxn id="6209" idx="0"/>
              </p:cNvCxnSpPr>
              <p:nvPr/>
            </p:nvCxnSpPr>
            <p:spPr bwMode="auto">
              <a:xfrm rot="16200000" flipH="1">
                <a:off x="1018295" y="1913552"/>
                <a:ext cx="851858" cy="30731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16" name="Straight Connector 44"/>
              <p:cNvCxnSpPr>
                <a:cxnSpLocks noChangeShapeType="1"/>
                <a:stCxn id="6208" idx="4"/>
                <a:endCxn id="6212" idx="1"/>
              </p:cNvCxnSpPr>
              <p:nvPr/>
            </p:nvCxnSpPr>
            <p:spPr bwMode="auto">
              <a:xfrm rot="16200000" flipH="1">
                <a:off x="1411767" y="1520081"/>
                <a:ext cx="355858" cy="59825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17" name="Straight Connector 63"/>
              <p:cNvCxnSpPr>
                <a:cxnSpLocks noChangeShapeType="1"/>
                <a:stCxn id="6209" idx="7"/>
                <a:endCxn id="6212" idx="3"/>
              </p:cNvCxnSpPr>
              <p:nvPr/>
            </p:nvCxnSpPr>
            <p:spPr bwMode="auto">
              <a:xfrm rot="5400000" flipH="1" flipV="1">
                <a:off x="1597544" y="2234398"/>
                <a:ext cx="366935" cy="215628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18" name="Straight Connector 67"/>
              <p:cNvCxnSpPr>
                <a:cxnSpLocks noChangeShapeType="1"/>
              </p:cNvCxnSpPr>
              <p:nvPr/>
            </p:nvCxnSpPr>
            <p:spPr bwMode="auto">
              <a:xfrm>
                <a:off x="1148812" y="2604236"/>
                <a:ext cx="342558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19" name="Straight Connector 71"/>
              <p:cNvCxnSpPr>
                <a:cxnSpLocks noChangeShapeType="1"/>
              </p:cNvCxnSpPr>
              <p:nvPr/>
            </p:nvCxnSpPr>
            <p:spPr bwMode="auto">
              <a:xfrm>
                <a:off x="796789" y="2077941"/>
                <a:ext cx="1059977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20" name="Straight Connector 75"/>
              <p:cNvCxnSpPr>
                <a:cxnSpLocks noChangeShapeType="1"/>
                <a:stCxn id="6211" idx="5"/>
                <a:endCxn id="6210" idx="1"/>
              </p:cNvCxnSpPr>
              <p:nvPr/>
            </p:nvCxnSpPr>
            <p:spPr bwMode="auto">
              <a:xfrm rot="16200000" flipH="1">
                <a:off x="681001" y="2242473"/>
                <a:ext cx="364690" cy="197232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sp>
            <p:nvSpPr>
              <p:cNvPr id="6221" name="Oval 39"/>
              <p:cNvSpPr>
                <a:spLocks noChangeArrowheads="1"/>
              </p:cNvSpPr>
              <p:nvPr/>
            </p:nvSpPr>
            <p:spPr bwMode="auto">
              <a:xfrm>
                <a:off x="3139767" y="1412738"/>
                <a:ext cx="218909" cy="228543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22" name="Oval 40"/>
              <p:cNvSpPr>
                <a:spLocks noChangeArrowheads="1"/>
              </p:cNvSpPr>
              <p:nvPr/>
            </p:nvSpPr>
            <p:spPr bwMode="auto">
              <a:xfrm>
                <a:off x="3450025" y="2493139"/>
                <a:ext cx="213024" cy="222195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23" name="Oval 42"/>
              <p:cNvSpPr>
                <a:spLocks noChangeArrowheads="1"/>
              </p:cNvSpPr>
              <p:nvPr/>
            </p:nvSpPr>
            <p:spPr bwMode="auto">
              <a:xfrm>
                <a:off x="2888558" y="2489965"/>
                <a:ext cx="218909" cy="228543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24" name="Oval 43"/>
              <p:cNvSpPr>
                <a:spLocks noChangeArrowheads="1"/>
              </p:cNvSpPr>
              <p:nvPr/>
            </p:nvSpPr>
            <p:spPr bwMode="auto">
              <a:xfrm>
                <a:off x="2536535" y="1963670"/>
                <a:ext cx="218909" cy="228543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25" name="Oval 45"/>
              <p:cNvSpPr>
                <a:spLocks noChangeArrowheads="1"/>
              </p:cNvSpPr>
              <p:nvPr/>
            </p:nvSpPr>
            <p:spPr bwMode="auto">
              <a:xfrm>
                <a:off x="3815421" y="1963670"/>
                <a:ext cx="218909" cy="228543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cxnSp>
            <p:nvCxnSpPr>
              <p:cNvPr id="6226" name="Straight Connector 46"/>
              <p:cNvCxnSpPr>
                <a:cxnSpLocks noChangeShapeType="1"/>
                <a:stCxn id="6221" idx="4"/>
                <a:endCxn id="6224" idx="7"/>
              </p:cNvCxnSpPr>
              <p:nvPr/>
            </p:nvCxnSpPr>
            <p:spPr bwMode="auto">
              <a:xfrm rot="5400000">
                <a:off x="2808375" y="1556292"/>
                <a:ext cx="355858" cy="52583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27" name="Straight Connector 47"/>
              <p:cNvCxnSpPr>
                <a:cxnSpLocks noChangeShapeType="1"/>
                <a:stCxn id="6221" idx="4"/>
                <a:endCxn id="6223" idx="0"/>
              </p:cNvCxnSpPr>
              <p:nvPr/>
            </p:nvCxnSpPr>
            <p:spPr bwMode="auto">
              <a:xfrm rot="5400000">
                <a:off x="2699276" y="1940019"/>
                <a:ext cx="848684" cy="251209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28" name="Straight Connector 48"/>
              <p:cNvCxnSpPr>
                <a:cxnSpLocks noChangeShapeType="1"/>
                <a:stCxn id="6221" idx="4"/>
                <a:endCxn id="6222" idx="0"/>
              </p:cNvCxnSpPr>
              <p:nvPr/>
            </p:nvCxnSpPr>
            <p:spPr bwMode="auto">
              <a:xfrm rot="16200000" flipH="1">
                <a:off x="2976950" y="1913552"/>
                <a:ext cx="851858" cy="30731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29" name="Straight Connector 49"/>
              <p:cNvCxnSpPr>
                <a:cxnSpLocks noChangeShapeType="1"/>
                <a:stCxn id="6221" idx="4"/>
                <a:endCxn id="6225" idx="1"/>
              </p:cNvCxnSpPr>
              <p:nvPr/>
            </p:nvCxnSpPr>
            <p:spPr bwMode="auto">
              <a:xfrm rot="16200000" flipH="1">
                <a:off x="3370422" y="1520081"/>
                <a:ext cx="355858" cy="59825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30" name="Straight Connector 50"/>
              <p:cNvCxnSpPr>
                <a:cxnSpLocks noChangeShapeType="1"/>
                <a:stCxn id="6222" idx="7"/>
                <a:endCxn id="6225" idx="3"/>
              </p:cNvCxnSpPr>
              <p:nvPr/>
            </p:nvCxnSpPr>
            <p:spPr bwMode="auto">
              <a:xfrm rot="5400000" flipH="1" flipV="1">
                <a:off x="3556199" y="2234398"/>
                <a:ext cx="366935" cy="215628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31" name="Straight Connector 51"/>
              <p:cNvCxnSpPr>
                <a:cxnSpLocks noChangeShapeType="1"/>
              </p:cNvCxnSpPr>
              <p:nvPr/>
            </p:nvCxnSpPr>
            <p:spPr bwMode="auto">
              <a:xfrm>
                <a:off x="3107467" y="2604236"/>
                <a:ext cx="342558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32" name="Straight Connector 52"/>
              <p:cNvCxnSpPr>
                <a:cxnSpLocks noChangeShapeType="1"/>
              </p:cNvCxnSpPr>
              <p:nvPr/>
            </p:nvCxnSpPr>
            <p:spPr bwMode="auto">
              <a:xfrm>
                <a:off x="2755444" y="2077941"/>
                <a:ext cx="1059977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33" name="Straight Connector 53"/>
              <p:cNvCxnSpPr>
                <a:cxnSpLocks noChangeShapeType="1"/>
                <a:stCxn id="6224" idx="5"/>
                <a:endCxn id="6223" idx="1"/>
              </p:cNvCxnSpPr>
              <p:nvPr/>
            </p:nvCxnSpPr>
            <p:spPr bwMode="auto">
              <a:xfrm rot="16200000" flipH="1">
                <a:off x="2639656" y="2242473"/>
                <a:ext cx="364690" cy="197232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34" name="Straight Connector 54"/>
              <p:cNvCxnSpPr>
                <a:cxnSpLocks noChangeShapeType="1"/>
              </p:cNvCxnSpPr>
              <p:nvPr/>
            </p:nvCxnSpPr>
            <p:spPr bwMode="auto">
              <a:xfrm>
                <a:off x="2075675" y="2077941"/>
                <a:ext cx="460860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35" name="Straight Connector 57"/>
              <p:cNvCxnSpPr>
                <a:cxnSpLocks noChangeShapeType="1"/>
              </p:cNvCxnSpPr>
              <p:nvPr/>
            </p:nvCxnSpPr>
            <p:spPr bwMode="auto">
              <a:xfrm>
                <a:off x="1704394" y="2604236"/>
                <a:ext cx="1184164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</p:grpSp>
        <p:sp>
          <p:nvSpPr>
            <p:cNvPr id="6200" name="TextBox 72"/>
            <p:cNvSpPr txBox="1">
              <a:spLocks noChangeArrowheads="1"/>
            </p:cNvSpPr>
            <p:nvPr/>
          </p:nvSpPr>
          <p:spPr bwMode="auto">
            <a:xfrm>
              <a:off x="3674218" y="1672733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201" name="TextBox 74"/>
            <p:cNvSpPr txBox="1">
              <a:spLocks noChangeArrowheads="1"/>
            </p:cNvSpPr>
            <p:nvPr/>
          </p:nvSpPr>
          <p:spPr bwMode="auto">
            <a:xfrm>
              <a:off x="3494995" y="1861099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202" name="TextBox 76"/>
            <p:cNvSpPr txBox="1">
              <a:spLocks noChangeArrowheads="1"/>
            </p:cNvSpPr>
            <p:nvPr/>
          </p:nvSpPr>
          <p:spPr bwMode="auto">
            <a:xfrm>
              <a:off x="3208237" y="1923888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203" name="TextBox 77"/>
            <p:cNvSpPr txBox="1">
              <a:spLocks noChangeArrowheads="1"/>
            </p:cNvSpPr>
            <p:nvPr/>
          </p:nvSpPr>
          <p:spPr bwMode="auto">
            <a:xfrm>
              <a:off x="3047538" y="1704128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204" name="TextBox 78"/>
            <p:cNvSpPr txBox="1">
              <a:spLocks noChangeArrowheads="1"/>
            </p:cNvSpPr>
            <p:nvPr/>
          </p:nvSpPr>
          <p:spPr bwMode="auto">
            <a:xfrm>
              <a:off x="1846140" y="1672733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205" name="TextBox 89"/>
            <p:cNvSpPr txBox="1">
              <a:spLocks noChangeArrowheads="1"/>
            </p:cNvSpPr>
            <p:nvPr/>
          </p:nvSpPr>
          <p:spPr bwMode="auto">
            <a:xfrm>
              <a:off x="1631072" y="1892494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206" name="TextBox 90"/>
            <p:cNvSpPr txBox="1">
              <a:spLocks noChangeArrowheads="1"/>
            </p:cNvSpPr>
            <p:nvPr/>
          </p:nvSpPr>
          <p:spPr bwMode="auto">
            <a:xfrm>
              <a:off x="1380159" y="1923888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207" name="TextBox 91"/>
            <p:cNvSpPr txBox="1">
              <a:spLocks noChangeArrowheads="1"/>
            </p:cNvSpPr>
            <p:nvPr/>
          </p:nvSpPr>
          <p:spPr bwMode="auto">
            <a:xfrm>
              <a:off x="1165091" y="1672733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6151" name="Group 103"/>
          <p:cNvGrpSpPr>
            <a:grpSpLocks/>
          </p:cNvGrpSpPr>
          <p:nvPr/>
        </p:nvGrpSpPr>
        <p:grpSpPr bwMode="auto">
          <a:xfrm>
            <a:off x="2243138" y="2660650"/>
            <a:ext cx="2187575" cy="1174750"/>
            <a:chOff x="1535444" y="3368027"/>
            <a:chExt cx="2186526" cy="1174719"/>
          </a:xfrm>
        </p:grpSpPr>
        <p:grpSp>
          <p:nvGrpSpPr>
            <p:cNvPr id="6154" name="Group 89"/>
            <p:cNvGrpSpPr>
              <a:grpSpLocks/>
            </p:cNvGrpSpPr>
            <p:nvPr/>
          </p:nvGrpSpPr>
          <p:grpSpPr bwMode="auto">
            <a:xfrm>
              <a:off x="1535444" y="3524999"/>
              <a:ext cx="2186526" cy="1004619"/>
              <a:chOff x="808309" y="4273910"/>
              <a:chExt cx="2342706" cy="1228960"/>
            </a:xfrm>
          </p:grpSpPr>
          <p:grpSp>
            <p:nvGrpSpPr>
              <p:cNvPr id="6163" name="Group 2"/>
              <p:cNvGrpSpPr>
                <a:grpSpLocks/>
              </p:cNvGrpSpPr>
              <p:nvPr/>
            </p:nvGrpSpPr>
            <p:grpSpPr bwMode="auto">
              <a:xfrm>
                <a:off x="808309" y="4273910"/>
                <a:ext cx="1190555" cy="1228960"/>
                <a:chOff x="7813" y="4359"/>
                <a:chExt cx="2124" cy="914"/>
              </a:xfrm>
            </p:grpSpPr>
            <p:cxnSp>
              <p:nvCxnSpPr>
                <p:cNvPr id="6182" name="AutoShape 19"/>
                <p:cNvCxnSpPr>
                  <a:cxnSpLocks noChangeShapeType="1"/>
                </p:cNvCxnSpPr>
                <p:nvPr/>
              </p:nvCxnSpPr>
              <p:spPr bwMode="auto">
                <a:xfrm>
                  <a:off x="7813" y="4793"/>
                  <a:ext cx="49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grpSp>
              <p:nvGrpSpPr>
                <p:cNvPr id="6183" name="Group 4"/>
                <p:cNvGrpSpPr>
                  <a:grpSpLocks/>
                </p:cNvGrpSpPr>
                <p:nvPr/>
              </p:nvGrpSpPr>
              <p:grpSpPr bwMode="auto">
                <a:xfrm>
                  <a:off x="8311" y="4359"/>
                  <a:ext cx="1128" cy="914"/>
                  <a:chOff x="8311" y="4359"/>
                  <a:chExt cx="1128" cy="914"/>
                </a:xfrm>
              </p:grpSpPr>
              <p:grpSp>
                <p:nvGrpSpPr>
                  <p:cNvPr id="6185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8311" y="435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97" name="AutoShape 1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98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grpSp>
                <p:nvGrpSpPr>
                  <p:cNvPr id="6186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8311" y="459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95" name="AutoShape 1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96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grpSp>
                <p:nvGrpSpPr>
                  <p:cNvPr id="6187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8311" y="483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93" name="AutoShape 1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94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grpSp>
                <p:nvGrpSpPr>
                  <p:cNvPr id="6188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8311" y="507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91" name="AutoShape 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92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cxnSp>
                <p:nvCxnSpPr>
                  <p:cNvPr id="6189" name="AutoShape 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8311" y="4456"/>
                    <a:ext cx="0" cy="72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6190" name="AutoShape 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9431" y="4465"/>
                    <a:ext cx="0" cy="72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6184" name="AutoShape 3"/>
                <p:cNvCxnSpPr>
                  <a:cxnSpLocks noChangeShapeType="1"/>
                </p:cNvCxnSpPr>
                <p:nvPr/>
              </p:nvCxnSpPr>
              <p:spPr bwMode="auto">
                <a:xfrm>
                  <a:off x="9439" y="4793"/>
                  <a:ext cx="49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6164" name="Group 2"/>
              <p:cNvGrpSpPr>
                <a:grpSpLocks/>
              </p:cNvGrpSpPr>
              <p:nvPr/>
            </p:nvGrpSpPr>
            <p:grpSpPr bwMode="auto">
              <a:xfrm>
                <a:off x="1960460" y="4273910"/>
                <a:ext cx="1190555" cy="1228960"/>
                <a:chOff x="7813" y="4359"/>
                <a:chExt cx="2124" cy="914"/>
              </a:xfrm>
            </p:grpSpPr>
            <p:cxnSp>
              <p:nvCxnSpPr>
                <p:cNvPr id="6165" name="AutoShape 19"/>
                <p:cNvCxnSpPr>
                  <a:cxnSpLocks noChangeShapeType="1"/>
                </p:cNvCxnSpPr>
                <p:nvPr/>
              </p:nvCxnSpPr>
              <p:spPr bwMode="auto">
                <a:xfrm>
                  <a:off x="7813" y="4793"/>
                  <a:ext cx="49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grpSp>
              <p:nvGrpSpPr>
                <p:cNvPr id="6166" name="Group 4"/>
                <p:cNvGrpSpPr>
                  <a:grpSpLocks/>
                </p:cNvGrpSpPr>
                <p:nvPr/>
              </p:nvGrpSpPr>
              <p:grpSpPr bwMode="auto">
                <a:xfrm>
                  <a:off x="8311" y="4359"/>
                  <a:ext cx="1128" cy="914"/>
                  <a:chOff x="8311" y="4359"/>
                  <a:chExt cx="1128" cy="914"/>
                </a:xfrm>
              </p:grpSpPr>
              <p:grpSp>
                <p:nvGrpSpPr>
                  <p:cNvPr id="6168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8311" y="435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80" name="AutoShape 1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81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grpSp>
                <p:nvGrpSpPr>
                  <p:cNvPr id="6169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8311" y="459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78" name="AutoShape 1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79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grpSp>
                <p:nvGrpSpPr>
                  <p:cNvPr id="6170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8311" y="483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76" name="AutoShape 1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77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grpSp>
                <p:nvGrpSpPr>
                  <p:cNvPr id="6171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8311" y="507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74" name="AutoShape 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75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cxnSp>
                <p:nvCxnSpPr>
                  <p:cNvPr id="6172" name="AutoShape 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8311" y="4456"/>
                    <a:ext cx="0" cy="72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6173" name="AutoShape 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9431" y="4465"/>
                    <a:ext cx="0" cy="72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6167" name="AutoShape 3"/>
                <p:cNvCxnSpPr>
                  <a:cxnSpLocks noChangeShapeType="1"/>
                </p:cNvCxnSpPr>
                <p:nvPr/>
              </p:nvCxnSpPr>
              <p:spPr bwMode="auto">
                <a:xfrm>
                  <a:off x="9439" y="4793"/>
                  <a:ext cx="49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</p:grpSp>
        <p:sp>
          <p:nvSpPr>
            <p:cNvPr id="6155" name="TextBox 94"/>
            <p:cNvSpPr txBox="1">
              <a:spLocks noChangeArrowheads="1"/>
            </p:cNvSpPr>
            <p:nvPr/>
          </p:nvSpPr>
          <p:spPr bwMode="auto">
            <a:xfrm>
              <a:off x="1953674" y="3368027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156" name="TextBox 95"/>
            <p:cNvSpPr txBox="1">
              <a:spLocks noChangeArrowheads="1"/>
            </p:cNvSpPr>
            <p:nvPr/>
          </p:nvSpPr>
          <p:spPr bwMode="auto">
            <a:xfrm>
              <a:off x="1953674" y="3681971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157" name="TextBox 96"/>
            <p:cNvSpPr txBox="1">
              <a:spLocks noChangeArrowheads="1"/>
            </p:cNvSpPr>
            <p:nvPr/>
          </p:nvSpPr>
          <p:spPr bwMode="auto">
            <a:xfrm>
              <a:off x="1953674" y="3933125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158" name="TextBox 97"/>
            <p:cNvSpPr txBox="1">
              <a:spLocks noChangeArrowheads="1"/>
            </p:cNvSpPr>
            <p:nvPr/>
          </p:nvSpPr>
          <p:spPr bwMode="auto">
            <a:xfrm>
              <a:off x="1953674" y="4215674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159" name="TextBox 98"/>
            <p:cNvSpPr txBox="1">
              <a:spLocks noChangeArrowheads="1"/>
            </p:cNvSpPr>
            <p:nvPr/>
          </p:nvSpPr>
          <p:spPr bwMode="auto">
            <a:xfrm>
              <a:off x="3029014" y="4184280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160" name="TextBox 99"/>
            <p:cNvSpPr txBox="1">
              <a:spLocks noChangeArrowheads="1"/>
            </p:cNvSpPr>
            <p:nvPr/>
          </p:nvSpPr>
          <p:spPr bwMode="auto">
            <a:xfrm>
              <a:off x="3029014" y="3913543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161" name="TextBox 100"/>
            <p:cNvSpPr txBox="1">
              <a:spLocks noChangeArrowheads="1"/>
            </p:cNvSpPr>
            <p:nvPr/>
          </p:nvSpPr>
          <p:spPr bwMode="auto">
            <a:xfrm>
              <a:off x="3029014" y="3650576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162" name="TextBox 101"/>
            <p:cNvSpPr txBox="1">
              <a:spLocks noChangeArrowheads="1"/>
            </p:cNvSpPr>
            <p:nvPr/>
          </p:nvSpPr>
          <p:spPr bwMode="auto">
            <a:xfrm>
              <a:off x="3029014" y="3399422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</p:grp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730375" y="4043363"/>
          <a:ext cx="4860925" cy="876300"/>
        </p:xfrm>
        <a:graphic>
          <a:graphicData uri="http://schemas.openxmlformats.org/presentationml/2006/ole">
            <p:oleObj spid="_x0000_s6151" name="Equation" r:id="rId4" imgW="2336760" imgH="419040" progId="Equation.3">
              <p:embed/>
            </p:oleObj>
          </a:graphicData>
        </a:graphic>
      </p:graphicFrame>
      <p:sp>
        <p:nvSpPr>
          <p:cNvPr id="91" name="AutoShape 11"/>
          <p:cNvSpPr>
            <a:spLocks noChangeArrowheads="1"/>
          </p:cNvSpPr>
          <p:nvPr/>
        </p:nvSpPr>
        <p:spPr bwMode="auto">
          <a:xfrm>
            <a:off x="4687888" y="1123950"/>
            <a:ext cx="4262437" cy="46196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sz="2000" b="0">
                <a:solidFill>
                  <a:schemeClr val="bg1"/>
                </a:solidFill>
              </a:rPr>
              <a:t>Gompertz Aging, i.e. Biological Aging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Robustness on </a:t>
            </a:r>
            <a:r>
              <a:rPr lang="en-US" i="1" dirty="0" smtClean="0"/>
              <a:t>R</a:t>
            </a:r>
            <a:r>
              <a:rPr lang="en-US" i="1" baseline="-25000" dirty="0" smtClean="0"/>
              <a:t>0</a:t>
            </a:r>
            <a:r>
              <a:rPr lang="en-US" dirty="0" smtClean="0"/>
              <a:t> and </a:t>
            </a:r>
            <a:r>
              <a:rPr lang="en-US" i="1" dirty="0" smtClean="0"/>
              <a:t>G</a:t>
            </a:r>
            <a:endParaRPr lang="en-US" i="1" dirty="0"/>
          </a:p>
        </p:txBody>
      </p: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7215" y="1009485"/>
            <a:ext cx="3994120" cy="399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848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8285" y="1035105"/>
            <a:ext cx="3891690" cy="3891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8484" name="Object 2"/>
          <p:cNvGraphicFramePr>
            <a:graphicFrameLocks noChangeAspect="1"/>
          </p:cNvGraphicFramePr>
          <p:nvPr/>
        </p:nvGraphicFramePr>
        <p:xfrm>
          <a:off x="2229295" y="5195630"/>
          <a:ext cx="4860925" cy="876300"/>
        </p:xfrm>
        <a:graphic>
          <a:graphicData uri="http://schemas.openxmlformats.org/presentationml/2006/ole">
            <p:oleObj spid="_x0000_s148489" name="Equation" r:id="rId6" imgW="233676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Prediction of the network model of cellular aging</a:t>
            </a:r>
            <a:endParaRPr lang="en-US" smtClean="0">
              <a:solidFill>
                <a:schemeClr val="bg2"/>
              </a:solidFill>
            </a:endParaRPr>
          </a:p>
        </p:txBody>
      </p:sp>
      <p:grpSp>
        <p:nvGrpSpPr>
          <p:cNvPr id="50179" name="Group 11"/>
          <p:cNvGrpSpPr>
            <a:grpSpLocks/>
          </p:cNvGrpSpPr>
          <p:nvPr/>
        </p:nvGrpSpPr>
        <p:grpSpPr bwMode="auto">
          <a:xfrm>
            <a:off x="1576388" y="1609725"/>
            <a:ext cx="5627687" cy="3740150"/>
            <a:chOff x="261938" y="1484313"/>
            <a:chExt cx="5627687" cy="3740150"/>
          </a:xfrm>
        </p:grpSpPr>
        <p:grpSp>
          <p:nvGrpSpPr>
            <p:cNvPr id="50180" name="Group 9"/>
            <p:cNvGrpSpPr>
              <a:grpSpLocks/>
            </p:cNvGrpSpPr>
            <p:nvPr/>
          </p:nvGrpSpPr>
          <p:grpSpPr bwMode="auto">
            <a:xfrm>
              <a:off x="261938" y="1484313"/>
              <a:ext cx="5627687" cy="3740150"/>
              <a:chOff x="427511" y="3051959"/>
              <a:chExt cx="2676525" cy="1619250"/>
            </a:xfrm>
          </p:grpSpPr>
          <p:pic>
            <p:nvPicPr>
              <p:cNvPr id="50183" name="Picture 7" descr="Gchange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7511" y="3051959"/>
                <a:ext cx="2676525" cy="1619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0184" name="AutoShape 2"/>
              <p:cNvCxnSpPr>
                <a:cxnSpLocks noChangeShapeType="1"/>
              </p:cNvCxnSpPr>
              <p:nvPr/>
            </p:nvCxnSpPr>
            <p:spPr bwMode="auto">
              <a:xfrm flipH="1">
                <a:off x="1240661" y="3586669"/>
                <a:ext cx="183469" cy="14295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50185" name="Text Box 3"/>
              <p:cNvSpPr txBox="1">
                <a:spLocks noChangeArrowheads="1"/>
              </p:cNvSpPr>
              <p:nvPr/>
            </p:nvSpPr>
            <p:spPr bwMode="auto">
              <a:xfrm>
                <a:off x="783122" y="3794917"/>
                <a:ext cx="1016249" cy="14776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endParaRPr lang="en-US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50186" name="AutoShape 4"/>
              <p:cNvCxnSpPr>
                <a:cxnSpLocks noChangeShapeType="1"/>
              </p:cNvCxnSpPr>
              <p:nvPr/>
            </p:nvCxnSpPr>
            <p:spPr bwMode="auto">
              <a:xfrm flipV="1">
                <a:off x="1703485" y="3337871"/>
                <a:ext cx="212914" cy="6323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50181" name="TextBox 8"/>
            <p:cNvSpPr txBox="1">
              <a:spLocks noChangeArrowheads="1"/>
            </p:cNvSpPr>
            <p:nvPr/>
          </p:nvSpPr>
          <p:spPr bwMode="auto">
            <a:xfrm>
              <a:off x="3381445" y="1931205"/>
              <a:ext cx="202068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Increased robustness</a:t>
              </a:r>
            </a:p>
          </p:txBody>
        </p:sp>
        <p:sp>
          <p:nvSpPr>
            <p:cNvPr id="50182" name="TextBox 9"/>
            <p:cNvSpPr txBox="1">
              <a:spLocks noChangeArrowheads="1"/>
            </p:cNvSpPr>
            <p:nvPr/>
          </p:nvSpPr>
          <p:spPr bwMode="auto">
            <a:xfrm>
              <a:off x="939490" y="3083355"/>
              <a:ext cx="206556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</a:rPr>
                <a:t>Decreased robustness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 of Poisson</a:t>
            </a:r>
            <a:endParaRPr lang="en-US" dirty="0"/>
          </a:p>
        </p:txBody>
      </p:sp>
      <p:pic>
        <p:nvPicPr>
          <p:cNvPr id="4" name="Content Placeholder 3" descr="poisson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1175" r="-11175"/>
          <a:stretch>
            <a:fillRect/>
          </a:stretch>
        </p:blipFill>
        <p:spPr>
          <a:xfrm>
            <a:off x="1143000" y="2362200"/>
            <a:ext cx="5453969" cy="33432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Grp="1" noChangeArrowheads="1"/>
          </p:cNvSpPr>
          <p:nvPr>
            <p:ph type="title"/>
          </p:nvPr>
        </p:nvSpPr>
        <p:spPr>
          <a:xfrm>
            <a:off x="379413" y="201613"/>
            <a:ext cx="9144000" cy="790575"/>
          </a:xfrm>
          <a:noFill/>
        </p:spPr>
        <p:txBody>
          <a:bodyPr lIns="0" tIns="0" rIns="0" bIns="0"/>
          <a:lstStyle/>
          <a:p>
            <a:r>
              <a:rPr lang="en-US" sz="3200" b="1" dirty="0" smtClean="0"/>
              <a:t>The quantitative definition of aging </a:t>
            </a:r>
          </a:p>
        </p:txBody>
      </p:sp>
      <p:sp>
        <p:nvSpPr>
          <p:cNvPr id="2054" name="Rectangle 4"/>
          <p:cNvSpPr>
            <a:spLocks noGrp="1" noChangeArrowheads="1"/>
          </p:cNvSpPr>
          <p:nvPr>
            <p:ph idx="1"/>
          </p:nvPr>
        </p:nvSpPr>
        <p:spPr>
          <a:xfrm>
            <a:off x="539475" y="3966670"/>
            <a:ext cx="6553200" cy="1840390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3600" dirty="0" err="1" smtClean="0"/>
              <a:t>m</a:t>
            </a:r>
            <a:r>
              <a:rPr lang="en-US" sz="3600" dirty="0" smtClean="0"/>
              <a:t>: mortality rate</a:t>
            </a:r>
          </a:p>
          <a:p>
            <a:pPr lvl="1">
              <a:buFontTx/>
              <a:buNone/>
            </a:pPr>
            <a:r>
              <a:rPr lang="en-US" sz="3600" dirty="0" smtClean="0"/>
              <a:t>s:  viability or survivorship</a:t>
            </a:r>
          </a:p>
          <a:p>
            <a:pPr lvl="1">
              <a:buFontTx/>
              <a:buNone/>
            </a:pPr>
            <a:endParaRPr lang="en-US" sz="3600" dirty="0" smtClean="0"/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200400" y="2362200"/>
          <a:ext cx="3331233" cy="1263268"/>
        </p:xfrm>
        <a:graphic>
          <a:graphicData uri="http://schemas.openxmlformats.org/presentationml/2006/ole">
            <p:oleObj spid="_x0000_s158727" name="Equation" r:id="rId4" imgW="1041120" imgH="39348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1524000"/>
            <a:ext cx="7010400" cy="523220"/>
          </a:xfrm>
          <a:prstGeom prst="rect">
            <a:avLst/>
          </a:prstGeom>
          <a:noFill/>
          <a:ln w="3175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Aging = mortality rate increase over time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93830" y="241385"/>
            <a:ext cx="7772400" cy="1143000"/>
          </a:xfrm>
        </p:spPr>
        <p:txBody>
          <a:bodyPr>
            <a:normAutofit fontScale="90000"/>
          </a:bodyPr>
          <a:lstStyle/>
          <a:p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Biological aging versus Machine Aging</a:t>
            </a:r>
            <a:endParaRPr lang="en-US" dirty="0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77145" y="4350720"/>
            <a:ext cx="7143330" cy="1297583"/>
          </a:xfrm>
          <a:prstGeom prst="rect">
            <a:avLst/>
          </a:prstGeom>
          <a:noFill/>
          <a:ln w="9525" cap="rnd" cmpd="sng">
            <a:solidFill>
              <a:srgbClr val="4BACC6">
                <a:lumMod val="40000"/>
                <a:lumOff val="60000"/>
              </a:srgbClr>
            </a:solidFill>
            <a:round/>
            <a:headEnd/>
            <a:tailEnd/>
          </a:ln>
        </p:spPr>
        <p:txBody>
          <a:bodyPr wrap="square" lIns="65834" tIns="32917" rIns="65834" bIns="32917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where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m(t)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is the mortality rate,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is viability,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and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is time. C1, C2, 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G are constants.  Mortality rate increase as a power function in machine aging versus a exponential function in biological aging .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Garilov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&amp;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Gavilova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2001)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1352550" y="1784350"/>
          <a:ext cx="4289425" cy="828675"/>
        </p:xfrm>
        <a:graphic>
          <a:graphicData uri="http://schemas.openxmlformats.org/presentationml/2006/ole">
            <p:oleObj spid="_x0000_s29709" name="Equation" r:id="rId3" imgW="1841500" imgH="355600" progId="Equation.3">
              <p:embed/>
            </p:oleObj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1541823" y="2891330"/>
          <a:ext cx="3875087" cy="919163"/>
        </p:xfrm>
        <a:graphic>
          <a:graphicData uri="http://schemas.openxmlformats.org/presentationml/2006/ole">
            <p:oleObj spid="_x0000_s29710" name="Equation" r:id="rId4" imgW="1663560" imgH="39348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93720" y="1815990"/>
            <a:ext cx="2508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2"/>
                </a:solidFill>
              </a:rPr>
              <a:t>Machine Aging</a:t>
            </a:r>
            <a:endParaRPr lang="en-US" i="1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7151" y="3044950"/>
            <a:ext cx="2672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2"/>
                </a:solidFill>
              </a:rPr>
              <a:t>Biological Aging</a:t>
            </a:r>
            <a:endParaRPr lang="en-US" i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 shot 2013-04-12 at 2.47.26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4954" r="-34954"/>
          <a:stretch>
            <a:fillRect/>
          </a:stretch>
        </p:blipFill>
        <p:spPr/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 of RBC following </a:t>
            </a:r>
            <a:r>
              <a:rPr lang="en-US" dirty="0" err="1" smtClean="0"/>
              <a:t>Gompertz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the end for Q&amp;A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66725" y="241300"/>
            <a:ext cx="8343900" cy="1143000"/>
          </a:xfrm>
        </p:spPr>
        <p:txBody>
          <a:bodyPr/>
          <a:lstStyle/>
          <a:p>
            <a:pPr eaLnBrk="1" hangingPunct="1"/>
            <a:r>
              <a:rPr lang="en-US" smtClean="0"/>
              <a:t>A general theoretic framework for cellular aging</a:t>
            </a:r>
          </a:p>
        </p:txBody>
      </p:sp>
      <p:pic>
        <p:nvPicPr>
          <p:cNvPr id="40963" name="Picture 3" descr="all_39c_gray_with_label"/>
          <p:cNvPicPr>
            <a:picLocks noChangeAspect="1" noChangeArrowheads="1"/>
          </p:cNvPicPr>
          <p:nvPr/>
        </p:nvPicPr>
        <p:blipFill>
          <a:blip r:embed="rId2" cstate="print"/>
          <a:srcRect r="21826" b="-2026"/>
          <a:stretch>
            <a:fillRect/>
          </a:stretch>
        </p:blipFill>
        <p:spPr bwMode="auto">
          <a:xfrm>
            <a:off x="6376988" y="3544888"/>
            <a:ext cx="1263650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Group 35"/>
          <p:cNvGraphicFramePr>
            <a:graphicFrameLocks noGrp="1"/>
          </p:cNvGraphicFramePr>
          <p:nvPr/>
        </p:nvGraphicFramePr>
        <p:xfrm>
          <a:off x="1422400" y="2046288"/>
          <a:ext cx="6183313" cy="944879"/>
        </p:xfrm>
        <a:graphic>
          <a:graphicData uri="http://schemas.openxmlformats.org/drawingml/2006/table">
            <a:tbl>
              <a:tblPr/>
              <a:tblGrid>
                <a:gridCol w="6183313"/>
              </a:tblGrid>
              <a:tr h="922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q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Cellular aging is an emergent property of gene/protein networks</a:t>
                      </a: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32438" y="4235450"/>
            <a:ext cx="1493837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an emergent property?</a:t>
            </a:r>
          </a:p>
        </p:txBody>
      </p:sp>
      <p:sp>
        <p:nvSpPr>
          <p:cNvPr id="41988" name="Content Placeholder 2"/>
          <p:cNvSpPr>
            <a:spLocks noGrp="1"/>
          </p:cNvSpPr>
          <p:nvPr>
            <p:ph idx="1"/>
          </p:nvPr>
        </p:nvSpPr>
        <p:spPr>
          <a:xfrm>
            <a:off x="1652588" y="1393825"/>
            <a:ext cx="6529387" cy="22272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400" smtClean="0"/>
              <a:t>Often loosely refers to the property arising at higher levels as a result of interaction at a low level.</a:t>
            </a:r>
          </a:p>
          <a:p>
            <a:pPr eaLnBrk="1" hangingPunct="1"/>
            <a:r>
              <a:rPr lang="en-US" sz="2400" smtClean="0"/>
              <a:t>A still debatable concept. </a:t>
            </a:r>
          </a:p>
          <a:p>
            <a:pPr eaLnBrk="1" hangingPunct="1"/>
            <a:r>
              <a:rPr lang="en-US" sz="2400" smtClean="0"/>
              <a:t>Many examples</a:t>
            </a:r>
          </a:p>
          <a:p>
            <a:pPr lvl="1" eaLnBrk="1" hangingPunct="1"/>
            <a:endParaRPr lang="en-US" sz="2400" smtClean="0"/>
          </a:p>
          <a:p>
            <a:pPr lvl="1" eaLnBrk="1" hangingPunct="1"/>
            <a:endParaRPr lang="en-US" sz="2400" smtClean="0"/>
          </a:p>
        </p:txBody>
      </p:sp>
      <p:pic>
        <p:nvPicPr>
          <p:cNvPr id="28677" name="Picture 5" descr="http://cache2.asset-cache.net/xc/71042720.jpg?v=1&amp;c=NewsMaker&amp;k=2&amp;d=16E05BD7AEF8253B9CD060F792A891D4E30A760B0D811297"/>
          <p:cNvPicPr>
            <a:picLocks noChangeAspect="1" noChangeArrowheads="1"/>
          </p:cNvPicPr>
          <p:nvPr/>
        </p:nvPicPr>
        <p:blipFill>
          <a:blip r:embed="rId4" cstate="print"/>
          <a:srcRect t="6879"/>
          <a:stretch>
            <a:fillRect/>
          </a:stretch>
        </p:blipFill>
        <p:spPr bwMode="auto">
          <a:xfrm>
            <a:off x="3227388" y="3582988"/>
            <a:ext cx="884237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7" descr="http://upload.wikimedia.org/wikipedia/commons/thumb/7/73/Termite_Cathedral_DSC03570.jpg/260px-Termite_Cathedral_DSC03570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 l="11568" t="4102" r="14584" b="8949"/>
          <a:stretch>
            <a:fillRect/>
          </a:stretch>
        </p:blipFill>
        <p:spPr bwMode="auto">
          <a:xfrm>
            <a:off x="2420938" y="4159250"/>
            <a:ext cx="884237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9" descr="http://upload.wikimedia.org/wikipedia/commons/thumb/6/60/Myoglobin.png/200px-Myoglobin.pn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87825" y="4311650"/>
            <a:ext cx="1147763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45275" y="3927475"/>
            <a:ext cx="1044575" cy="104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gene/protein network model of cellular aging</a:t>
            </a:r>
            <a:br>
              <a:rPr lang="en-US" smtClean="0"/>
            </a:br>
            <a:r>
              <a:rPr lang="en-US" smtClean="0"/>
              <a:t>			</a:t>
            </a:r>
            <a:endParaRPr lang="en-US" sz="2400" smtClean="0">
              <a:solidFill>
                <a:schemeClr val="bg2"/>
              </a:solidFill>
            </a:endParaRPr>
          </a:p>
        </p:txBody>
      </p:sp>
      <p:cxnSp>
        <p:nvCxnSpPr>
          <p:cNvPr id="45076" name="AutoShape 19"/>
          <p:cNvCxnSpPr>
            <a:cxnSpLocks noChangeShapeType="1"/>
          </p:cNvCxnSpPr>
          <p:nvPr/>
        </p:nvCxnSpPr>
        <p:spPr bwMode="auto">
          <a:xfrm>
            <a:off x="5256213" y="2999153"/>
            <a:ext cx="496901" cy="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grpSp>
        <p:nvGrpSpPr>
          <p:cNvPr id="45079" name="Group 16"/>
          <p:cNvGrpSpPr>
            <a:grpSpLocks/>
          </p:cNvGrpSpPr>
          <p:nvPr/>
        </p:nvGrpSpPr>
        <p:grpSpPr bwMode="auto">
          <a:xfrm>
            <a:off x="5753114" y="2332038"/>
            <a:ext cx="1125510" cy="298203"/>
            <a:chOff x="7426" y="4341"/>
            <a:chExt cx="1128" cy="194"/>
          </a:xfrm>
        </p:grpSpPr>
        <p:cxnSp>
          <p:nvCxnSpPr>
            <p:cNvPr id="45091" name="AutoShape 18"/>
            <p:cNvCxnSpPr>
              <a:cxnSpLocks noChangeShapeType="1"/>
            </p:cNvCxnSpPr>
            <p:nvPr/>
          </p:nvCxnSpPr>
          <p:spPr bwMode="auto">
            <a:xfrm>
              <a:off x="7426" y="4438"/>
              <a:ext cx="112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5092" name="Rectangle 17"/>
            <p:cNvSpPr>
              <a:spLocks noChangeArrowheads="1"/>
            </p:cNvSpPr>
            <p:nvPr/>
          </p:nvSpPr>
          <p:spPr bwMode="auto">
            <a:xfrm>
              <a:off x="7738" y="4341"/>
              <a:ext cx="494" cy="19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80" name="Group 13"/>
          <p:cNvGrpSpPr>
            <a:grpSpLocks/>
          </p:cNvGrpSpPr>
          <p:nvPr/>
        </p:nvGrpSpPr>
        <p:grpSpPr bwMode="auto">
          <a:xfrm>
            <a:off x="5753114" y="2700949"/>
            <a:ext cx="1125510" cy="298203"/>
            <a:chOff x="7426" y="4341"/>
            <a:chExt cx="1128" cy="194"/>
          </a:xfrm>
        </p:grpSpPr>
        <p:cxnSp>
          <p:nvCxnSpPr>
            <p:cNvPr id="45089" name="AutoShape 15"/>
            <p:cNvCxnSpPr>
              <a:cxnSpLocks noChangeShapeType="1"/>
            </p:cNvCxnSpPr>
            <p:nvPr/>
          </p:nvCxnSpPr>
          <p:spPr bwMode="auto">
            <a:xfrm>
              <a:off x="7426" y="4438"/>
              <a:ext cx="112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5090" name="Rectangle 14"/>
            <p:cNvSpPr>
              <a:spLocks noChangeArrowheads="1"/>
            </p:cNvSpPr>
            <p:nvPr/>
          </p:nvSpPr>
          <p:spPr bwMode="auto">
            <a:xfrm>
              <a:off x="7738" y="4341"/>
              <a:ext cx="494" cy="19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81" name="Group 10"/>
          <p:cNvGrpSpPr>
            <a:grpSpLocks/>
          </p:cNvGrpSpPr>
          <p:nvPr/>
        </p:nvGrpSpPr>
        <p:grpSpPr bwMode="auto">
          <a:xfrm>
            <a:off x="5753114" y="3069860"/>
            <a:ext cx="1125510" cy="298203"/>
            <a:chOff x="7426" y="4341"/>
            <a:chExt cx="1128" cy="194"/>
          </a:xfrm>
        </p:grpSpPr>
        <p:cxnSp>
          <p:nvCxnSpPr>
            <p:cNvPr id="45087" name="AutoShape 12"/>
            <p:cNvCxnSpPr>
              <a:cxnSpLocks noChangeShapeType="1"/>
            </p:cNvCxnSpPr>
            <p:nvPr/>
          </p:nvCxnSpPr>
          <p:spPr bwMode="auto">
            <a:xfrm>
              <a:off x="7426" y="4438"/>
              <a:ext cx="112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5088" name="Rectangle 11"/>
            <p:cNvSpPr>
              <a:spLocks noChangeArrowheads="1"/>
            </p:cNvSpPr>
            <p:nvPr/>
          </p:nvSpPr>
          <p:spPr bwMode="auto">
            <a:xfrm>
              <a:off x="7738" y="4341"/>
              <a:ext cx="494" cy="19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82" name="Group 7"/>
          <p:cNvGrpSpPr>
            <a:grpSpLocks/>
          </p:cNvGrpSpPr>
          <p:nvPr/>
        </p:nvGrpSpPr>
        <p:grpSpPr bwMode="auto">
          <a:xfrm>
            <a:off x="5753114" y="3438772"/>
            <a:ext cx="1125510" cy="298203"/>
            <a:chOff x="7426" y="4341"/>
            <a:chExt cx="1128" cy="194"/>
          </a:xfrm>
        </p:grpSpPr>
        <p:cxnSp>
          <p:nvCxnSpPr>
            <p:cNvPr id="45085" name="AutoShape 9"/>
            <p:cNvCxnSpPr>
              <a:cxnSpLocks noChangeShapeType="1"/>
            </p:cNvCxnSpPr>
            <p:nvPr/>
          </p:nvCxnSpPr>
          <p:spPr bwMode="auto">
            <a:xfrm>
              <a:off x="7426" y="4438"/>
              <a:ext cx="112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5086" name="Rectangle 8"/>
            <p:cNvSpPr>
              <a:spLocks noChangeArrowheads="1"/>
            </p:cNvSpPr>
            <p:nvPr/>
          </p:nvSpPr>
          <p:spPr bwMode="auto">
            <a:xfrm>
              <a:off x="7738" y="4341"/>
              <a:ext cx="494" cy="19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5083" name="AutoShape 6"/>
          <p:cNvCxnSpPr>
            <a:cxnSpLocks noChangeShapeType="1"/>
          </p:cNvCxnSpPr>
          <p:nvPr/>
        </p:nvCxnSpPr>
        <p:spPr bwMode="auto">
          <a:xfrm>
            <a:off x="5753114" y="2481140"/>
            <a:ext cx="0" cy="110673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5084" name="AutoShape 5"/>
          <p:cNvCxnSpPr>
            <a:cxnSpLocks noChangeShapeType="1"/>
          </p:cNvCxnSpPr>
          <p:nvPr/>
        </p:nvCxnSpPr>
        <p:spPr bwMode="auto">
          <a:xfrm>
            <a:off x="6870642" y="2494974"/>
            <a:ext cx="0" cy="110673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5078" name="AutoShape 3"/>
          <p:cNvCxnSpPr>
            <a:cxnSpLocks noChangeShapeType="1"/>
          </p:cNvCxnSpPr>
          <p:nvPr/>
        </p:nvCxnSpPr>
        <p:spPr bwMode="auto">
          <a:xfrm>
            <a:off x="6878624" y="2999153"/>
            <a:ext cx="496901" cy="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grpSp>
        <p:nvGrpSpPr>
          <p:cNvPr id="45060" name="Group 35"/>
          <p:cNvGrpSpPr>
            <a:grpSpLocks/>
          </p:cNvGrpSpPr>
          <p:nvPr/>
        </p:nvGrpSpPr>
        <p:grpSpPr bwMode="auto">
          <a:xfrm>
            <a:off x="1077913" y="2046288"/>
            <a:ext cx="2517775" cy="2035175"/>
            <a:chOff x="1077913" y="2046288"/>
            <a:chExt cx="2517775" cy="2035175"/>
          </a:xfrm>
        </p:grpSpPr>
        <p:sp>
          <p:nvSpPr>
            <p:cNvPr id="45063" name="Oval 24"/>
            <p:cNvSpPr>
              <a:spLocks noChangeArrowheads="1"/>
            </p:cNvSpPr>
            <p:nvPr/>
          </p:nvSpPr>
          <p:spPr bwMode="auto">
            <a:xfrm>
              <a:off x="2092325" y="2046288"/>
              <a:ext cx="366713" cy="3556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4" name="Oval 25"/>
            <p:cNvSpPr>
              <a:spLocks noChangeArrowheads="1"/>
            </p:cNvSpPr>
            <p:nvPr/>
          </p:nvSpPr>
          <p:spPr bwMode="auto">
            <a:xfrm>
              <a:off x="2613025" y="3735388"/>
              <a:ext cx="358775" cy="346075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5" name="Oval 26"/>
            <p:cNvSpPr>
              <a:spLocks noChangeArrowheads="1"/>
            </p:cNvSpPr>
            <p:nvPr/>
          </p:nvSpPr>
          <p:spPr bwMode="auto">
            <a:xfrm>
              <a:off x="1668463" y="3725863"/>
              <a:ext cx="368300" cy="355600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6" name="Oval 27"/>
            <p:cNvSpPr>
              <a:spLocks noChangeArrowheads="1"/>
            </p:cNvSpPr>
            <p:nvPr/>
          </p:nvSpPr>
          <p:spPr bwMode="auto">
            <a:xfrm>
              <a:off x="1077913" y="2930525"/>
              <a:ext cx="366712" cy="355600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7" name="Oval 28"/>
            <p:cNvSpPr>
              <a:spLocks noChangeArrowheads="1"/>
            </p:cNvSpPr>
            <p:nvPr/>
          </p:nvSpPr>
          <p:spPr bwMode="auto">
            <a:xfrm>
              <a:off x="3227388" y="2881313"/>
              <a:ext cx="368300" cy="355600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45068" name="Straight Connector 37"/>
            <p:cNvCxnSpPr>
              <a:cxnSpLocks noChangeShapeType="1"/>
              <a:stCxn id="45063" idx="4"/>
              <a:endCxn id="45066" idx="7"/>
            </p:cNvCxnSpPr>
            <p:nvPr/>
          </p:nvCxnSpPr>
          <p:spPr bwMode="auto">
            <a:xfrm rot="5400000">
              <a:off x="1543050" y="2249488"/>
              <a:ext cx="579437" cy="88423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5069" name="Straight Connector 38"/>
            <p:cNvCxnSpPr>
              <a:cxnSpLocks noChangeShapeType="1"/>
              <a:stCxn id="45063" idx="4"/>
              <a:endCxn id="45065" idx="0"/>
            </p:cNvCxnSpPr>
            <p:nvPr/>
          </p:nvCxnSpPr>
          <p:spPr bwMode="auto">
            <a:xfrm rot="5400000">
              <a:off x="1401763" y="2852738"/>
              <a:ext cx="1323975" cy="42227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5070" name="Straight Connector 41"/>
            <p:cNvCxnSpPr>
              <a:cxnSpLocks noChangeShapeType="1"/>
              <a:stCxn id="45063" idx="4"/>
              <a:endCxn id="45064" idx="0"/>
            </p:cNvCxnSpPr>
            <p:nvPr/>
          </p:nvCxnSpPr>
          <p:spPr bwMode="auto">
            <a:xfrm rot="16200000" flipH="1">
              <a:off x="1866901" y="2809875"/>
              <a:ext cx="1333500" cy="5175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5071" name="Straight Connector 44"/>
            <p:cNvCxnSpPr>
              <a:cxnSpLocks noChangeShapeType="1"/>
              <a:stCxn id="45063" idx="4"/>
              <a:endCxn id="45067" idx="1"/>
            </p:cNvCxnSpPr>
            <p:nvPr/>
          </p:nvCxnSpPr>
          <p:spPr bwMode="auto">
            <a:xfrm rot="16200000" flipH="1">
              <a:off x="2513013" y="2163763"/>
              <a:ext cx="530225" cy="100647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5072" name="Straight Connector 63"/>
            <p:cNvCxnSpPr>
              <a:cxnSpLocks noChangeShapeType="1"/>
              <a:stCxn id="45064" idx="7"/>
              <a:endCxn id="45067" idx="3"/>
            </p:cNvCxnSpPr>
            <p:nvPr/>
          </p:nvCxnSpPr>
          <p:spPr bwMode="auto">
            <a:xfrm rot="5400000" flipH="1" flipV="1">
              <a:off x="2799556" y="3304382"/>
              <a:ext cx="601663" cy="36195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5073" name="Straight Connector 67"/>
            <p:cNvCxnSpPr>
              <a:cxnSpLocks noChangeShapeType="1"/>
              <a:stCxn id="45065" idx="6"/>
              <a:endCxn id="45064" idx="2"/>
            </p:cNvCxnSpPr>
            <p:nvPr/>
          </p:nvCxnSpPr>
          <p:spPr bwMode="auto">
            <a:xfrm>
              <a:off x="2036763" y="3903663"/>
              <a:ext cx="576262" cy="4762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5074" name="Straight Connector 71"/>
            <p:cNvCxnSpPr>
              <a:cxnSpLocks noChangeShapeType="1"/>
              <a:stCxn id="45066" idx="6"/>
              <a:endCxn id="45067" idx="2"/>
            </p:cNvCxnSpPr>
            <p:nvPr/>
          </p:nvCxnSpPr>
          <p:spPr bwMode="auto">
            <a:xfrm flipV="1">
              <a:off x="1444625" y="3059113"/>
              <a:ext cx="1782763" cy="49212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5075" name="Straight Connector 75"/>
            <p:cNvCxnSpPr>
              <a:cxnSpLocks noChangeShapeType="1"/>
              <a:stCxn id="45066" idx="5"/>
              <a:endCxn id="45065" idx="1"/>
            </p:cNvCxnSpPr>
            <p:nvPr/>
          </p:nvCxnSpPr>
          <p:spPr bwMode="auto">
            <a:xfrm rot="16200000" flipH="1">
              <a:off x="1284288" y="3340100"/>
              <a:ext cx="544512" cy="331788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</p:grpSp>
      <p:sp>
        <p:nvSpPr>
          <p:cNvPr id="45061" name="Rectangle 92"/>
          <p:cNvSpPr>
            <a:spLocks noChangeArrowheads="1"/>
          </p:cNvSpPr>
          <p:nvPr/>
        </p:nvSpPr>
        <p:spPr bwMode="auto">
          <a:xfrm>
            <a:off x="923925" y="4695825"/>
            <a:ext cx="2543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</a:rPr>
              <a:t>An essential gene </a:t>
            </a:r>
          </a:p>
          <a:p>
            <a:r>
              <a:rPr lang="en-US" sz="2000">
                <a:solidFill>
                  <a:schemeClr val="bg2"/>
                </a:solidFill>
              </a:rPr>
              <a:t>with four connections</a:t>
            </a:r>
          </a:p>
        </p:txBody>
      </p:sp>
      <p:sp>
        <p:nvSpPr>
          <p:cNvPr id="45062" name="Rectangle 93"/>
          <p:cNvSpPr>
            <a:spLocks noChangeArrowheads="1"/>
          </p:cNvSpPr>
          <p:nvPr/>
        </p:nvSpPr>
        <p:spPr bwMode="auto">
          <a:xfrm>
            <a:off x="4764088" y="4657725"/>
            <a:ext cx="32051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A reliability model</a:t>
            </a:r>
          </a:p>
          <a:p>
            <a:r>
              <a:rPr lang="en-US" sz="2000" dirty="0">
                <a:solidFill>
                  <a:schemeClr val="bg2"/>
                </a:solidFill>
              </a:rPr>
              <a:t>with four parallel pathways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reliability theory of aging</a:t>
            </a:r>
            <a:br>
              <a:rPr lang="en-US" smtClean="0"/>
            </a:br>
            <a:r>
              <a:rPr lang="en-US" smtClean="0"/>
              <a:t>			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963613" y="1147763"/>
            <a:ext cx="7910512" cy="395287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smtClean="0"/>
              <a:t>Aging systems  (Machines): 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		Age-dependent increase of risk to die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Non-aging systems (Radioactive isotopes) : 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		Age-independent increase of risk to die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Parallel connection of non-aging components can lead to aging systems.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070475" y="5694363"/>
            <a:ext cx="3444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b="0" kern="0" dirty="0">
                <a:solidFill>
                  <a:schemeClr val="bg2"/>
                </a:solidFill>
                <a:latin typeface="+mn-lt"/>
                <a:ea typeface="+mn-ea"/>
              </a:rPr>
              <a:t>	</a:t>
            </a:r>
            <a:r>
              <a:rPr lang="en-US" sz="1600" b="0" i="1" kern="0" dirty="0" err="1">
                <a:solidFill>
                  <a:schemeClr val="bg2"/>
                </a:solidFill>
                <a:latin typeface="+mn-lt"/>
                <a:ea typeface="+mn-ea"/>
              </a:rPr>
              <a:t>Gavrilov</a:t>
            </a:r>
            <a:r>
              <a:rPr lang="en-US" sz="1600" b="0" i="1" kern="0" dirty="0">
                <a:solidFill>
                  <a:schemeClr val="bg2"/>
                </a:solidFill>
                <a:latin typeface="+mn-lt"/>
                <a:ea typeface="+mn-ea"/>
              </a:rPr>
              <a:t> &amp; </a:t>
            </a:r>
            <a:r>
              <a:rPr lang="en-US" sz="1600" b="0" i="1" kern="0" dirty="0" err="1">
                <a:solidFill>
                  <a:schemeClr val="bg2"/>
                </a:solidFill>
                <a:latin typeface="+mn-lt"/>
                <a:ea typeface="+mn-ea"/>
              </a:rPr>
              <a:t>Gavrilova</a:t>
            </a:r>
            <a:r>
              <a:rPr lang="en-US" sz="1600" b="0" kern="0" dirty="0">
                <a:solidFill>
                  <a:schemeClr val="bg2"/>
                </a:solidFill>
                <a:latin typeface="+mn-lt"/>
                <a:ea typeface="+mn-ea"/>
              </a:rPr>
              <a:t>, 2001 JTB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62200"/>
            <a:ext cx="8534400" cy="1752600"/>
          </a:xfrm>
        </p:spPr>
        <p:txBody>
          <a:bodyPr/>
          <a:lstStyle/>
          <a:p>
            <a:pPr lvl="0">
              <a:defRPr/>
            </a:pPr>
            <a:r>
              <a:rPr lang="en-US" dirty="0" smtClean="0"/>
              <a:t>The key of modeling in biology is how to model the phenotype.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The key phenotype for modeling aging is death.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199" y="381000"/>
            <a:ext cx="784008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0" hangingPunct="0"/>
            <a:r>
              <a:rPr lang="en-US" kern="0" dirty="0" smtClean="0">
                <a:solidFill>
                  <a:srgbClr val="0000FF"/>
                </a:solidFill>
                <a:latin typeface="Times New Roman"/>
                <a:cs typeface="+mj-cs"/>
              </a:rPr>
              <a:t>How can we model aging using networks?</a:t>
            </a:r>
            <a:endParaRPr kumimoji="0" lang="en-US" sz="28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ＭＳ Ｐゴシック" charset="-128"/>
              <a:cs typeface="+mj-cs"/>
            </a:endParaRPr>
          </a:p>
        </p:txBody>
      </p:sp>
      <p:pic>
        <p:nvPicPr>
          <p:cNvPr id="6" name="Picture 3" descr="all_39c_gray_with_label"/>
          <p:cNvPicPr>
            <a:picLocks noChangeAspect="1" noChangeArrowheads="1"/>
          </p:cNvPicPr>
          <p:nvPr/>
        </p:nvPicPr>
        <p:blipFill>
          <a:blip r:embed="rId2" cstate="print"/>
          <a:srcRect r="21826" b="-2026"/>
          <a:stretch>
            <a:fillRect/>
          </a:stretch>
        </p:blipFill>
        <p:spPr bwMode="auto">
          <a:xfrm>
            <a:off x="7221945" y="471815"/>
            <a:ext cx="1305770" cy="1324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749550"/>
            <a:ext cx="3505200" cy="1358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versions of 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7075" y="1598613"/>
            <a:ext cx="6448425" cy="3278187"/>
          </a:xfrm>
        </p:spPr>
        <p:txBody>
          <a:bodyPr/>
          <a:lstStyle/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2209800" y="1699490"/>
          <a:ext cx="2057400" cy="623425"/>
        </p:xfrm>
        <a:graphic>
          <a:graphicData uri="http://schemas.openxmlformats.org/presentationml/2006/ole">
            <p:oleObj spid="_x0000_s23577" name="Equation" r:id="rId3" imgW="1054100" imgH="355600" progId="Equation.3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209800" y="2895600"/>
          <a:ext cx="2373446" cy="609601"/>
        </p:xfrm>
        <a:graphic>
          <a:graphicData uri="http://schemas.openxmlformats.org/presentationml/2006/ole">
            <p:oleObj spid="_x0000_s23578" name="Equation" r:id="rId4" imgW="1231900" imgH="355600" progId="Equation.3">
              <p:embed/>
            </p:oleObj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286000" y="3962400"/>
          <a:ext cx="2230438" cy="609600"/>
        </p:xfrm>
        <a:graphic>
          <a:graphicData uri="http://schemas.openxmlformats.org/presentationml/2006/ole">
            <p:oleObj spid="_x0000_s23579" name="Equation" r:id="rId5" imgW="1308100" imgH="35560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53000" y="1752600"/>
            <a:ext cx="4191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smtClean="0">
                <a:solidFill>
                  <a:srgbClr val="000000"/>
                </a:solidFill>
              </a:rPr>
              <a:t>Virus/Non Aging (Radioactive Isotope Decay)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4400" y="2971800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 Machine Aging (</a:t>
            </a:r>
            <a:r>
              <a:rPr lang="en-US" sz="1600" dirty="0" err="1" smtClean="0">
                <a:solidFill>
                  <a:srgbClr val="000000"/>
                </a:solidFill>
              </a:rPr>
              <a:t>Weibull</a:t>
            </a:r>
            <a:r>
              <a:rPr lang="en-US" sz="1600" dirty="0" smtClean="0">
                <a:solidFill>
                  <a:srgbClr val="000000"/>
                </a:solidFill>
              </a:rPr>
              <a:t> Model)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4400" y="4191000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Biological Aging (</a:t>
            </a:r>
            <a:r>
              <a:rPr lang="en-US" sz="1600" dirty="0" err="1" smtClean="0">
                <a:solidFill>
                  <a:srgbClr val="000000"/>
                </a:solidFill>
              </a:rPr>
              <a:t>Gompertz</a:t>
            </a:r>
            <a:r>
              <a:rPr lang="en-US" sz="1600" dirty="0" smtClean="0">
                <a:solidFill>
                  <a:srgbClr val="000000"/>
                </a:solidFill>
              </a:rPr>
              <a:t> Model)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5105400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000000"/>
                </a:solidFill>
              </a:rPr>
              <a:t>where ‘</a:t>
            </a:r>
            <a:r>
              <a:rPr lang="en-US" sz="1600" i="1" dirty="0" err="1" smtClean="0">
                <a:solidFill>
                  <a:srgbClr val="000000"/>
                </a:solidFill>
              </a:rPr>
              <a:t>m(t</a:t>
            </a:r>
            <a:r>
              <a:rPr lang="en-US" sz="1600" i="1" dirty="0" smtClean="0">
                <a:solidFill>
                  <a:srgbClr val="000000"/>
                </a:solidFill>
              </a:rPr>
              <a:t>)’</a:t>
            </a:r>
            <a:r>
              <a:rPr lang="en-US" sz="1600" dirty="0" smtClean="0">
                <a:solidFill>
                  <a:srgbClr val="000000"/>
                </a:solidFill>
              </a:rPr>
              <a:t> is the mortality rate,</a:t>
            </a:r>
            <a:r>
              <a:rPr lang="en-US" sz="1600" i="1" dirty="0" smtClean="0">
                <a:solidFill>
                  <a:srgbClr val="000000"/>
                </a:solidFill>
              </a:rPr>
              <a:t>  </a:t>
            </a:r>
            <a:r>
              <a:rPr lang="en-US" sz="1600" dirty="0" smtClean="0">
                <a:solidFill>
                  <a:srgbClr val="000000"/>
                </a:solidFill>
              </a:rPr>
              <a:t>and ‘</a:t>
            </a:r>
            <a:r>
              <a:rPr lang="en-US" sz="1600" i="1" dirty="0" err="1" smtClean="0">
                <a:solidFill>
                  <a:srgbClr val="000000"/>
                </a:solidFill>
              </a:rPr>
              <a:t>t</a:t>
            </a:r>
            <a:r>
              <a:rPr lang="en-US" sz="1600" i="1" dirty="0" smtClean="0">
                <a:solidFill>
                  <a:srgbClr val="000000"/>
                </a:solidFill>
              </a:rPr>
              <a:t>’ </a:t>
            </a:r>
            <a:r>
              <a:rPr lang="en-US" sz="1600" dirty="0" smtClean="0">
                <a:solidFill>
                  <a:srgbClr val="000000"/>
                </a:solidFill>
              </a:rPr>
              <a:t>is time, </a:t>
            </a:r>
            <a:r>
              <a:rPr lang="en-US" sz="1600" dirty="0" err="1" smtClean="0">
                <a:solidFill>
                  <a:srgbClr val="000000"/>
                </a:solidFill>
              </a:rPr>
              <a:t>c</a:t>
            </a:r>
            <a:r>
              <a:rPr lang="en-US" sz="1600" dirty="0" smtClean="0">
                <a:solidFill>
                  <a:srgbClr val="000000"/>
                </a:solidFill>
              </a:rPr>
              <a:t>,       ,        , R</a:t>
            </a:r>
            <a:r>
              <a:rPr lang="en-US" sz="1600" baseline="-25000" dirty="0" smtClean="0">
                <a:solidFill>
                  <a:srgbClr val="000000"/>
                </a:solidFill>
              </a:rPr>
              <a:t>0 </a:t>
            </a:r>
            <a:r>
              <a:rPr lang="en-US" sz="1600" dirty="0" smtClean="0">
                <a:solidFill>
                  <a:srgbClr val="000000"/>
                </a:solidFill>
              </a:rPr>
              <a:t>, G are constants.  Mortality rate increases as a power function in machine aging versus a exponential function in biological aging.  (</a:t>
            </a:r>
            <a:r>
              <a:rPr lang="en-US" sz="1600" dirty="0" err="1" smtClean="0">
                <a:solidFill>
                  <a:srgbClr val="000000"/>
                </a:solidFill>
              </a:rPr>
              <a:t>Garilov</a:t>
            </a:r>
            <a:r>
              <a:rPr lang="en-US" sz="1600" dirty="0" smtClean="0">
                <a:solidFill>
                  <a:srgbClr val="000000"/>
                </a:solidFill>
              </a:rPr>
              <a:t>  &amp; </a:t>
            </a:r>
            <a:r>
              <a:rPr lang="en-US" sz="1600" dirty="0" err="1" smtClean="0">
                <a:solidFill>
                  <a:srgbClr val="000000"/>
                </a:solidFill>
              </a:rPr>
              <a:t>Gavilova</a:t>
            </a:r>
            <a:r>
              <a:rPr lang="en-US" sz="1600" dirty="0" smtClean="0">
                <a:solidFill>
                  <a:srgbClr val="000000"/>
                </a:solidFill>
              </a:rPr>
              <a:t> 2001)</a:t>
            </a:r>
          </a:p>
          <a:p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876800" y="5181600"/>
          <a:ext cx="236220" cy="228600"/>
        </p:xfrm>
        <a:graphic>
          <a:graphicData uri="http://schemas.openxmlformats.org/presentationml/2006/ole">
            <p:oleObj spid="_x0000_s23580" name="Equation" r:id="rId6" imgW="127000" imgH="177800" progId="Equation.3">
              <p:embed/>
            </p:oleObj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5276321" y="5181600"/>
          <a:ext cx="284162" cy="228600"/>
        </p:xfrm>
        <a:graphic>
          <a:graphicData uri="http://schemas.openxmlformats.org/presentationml/2006/ole">
            <p:oleObj spid="_x0000_s23581" name="Equation" r:id="rId7" imgW="152400" imgH="177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itle 1"/>
          <p:cNvSpPr>
            <a:spLocks noGrp="1"/>
          </p:cNvSpPr>
          <p:nvPr>
            <p:ph type="title"/>
          </p:nvPr>
        </p:nvSpPr>
        <p:spPr>
          <a:xfrm>
            <a:off x="466725" y="228600"/>
            <a:ext cx="7772400" cy="1143000"/>
          </a:xfrm>
        </p:spPr>
        <p:txBody>
          <a:bodyPr/>
          <a:lstStyle/>
          <a:p>
            <a:r>
              <a:rPr lang="en-US" sz="3600" b="1" dirty="0" smtClean="0"/>
              <a:t>Virus/Non-aging systems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 t="7474" r="48395"/>
          <a:stretch>
            <a:fillRect/>
          </a:stretch>
        </p:blipFill>
        <p:spPr bwMode="auto">
          <a:xfrm>
            <a:off x="914400" y="2286000"/>
            <a:ext cx="4197350" cy="3111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Box 7"/>
          <p:cNvSpPr txBox="1">
            <a:spLocks noChangeArrowheads="1"/>
          </p:cNvSpPr>
          <p:nvPr/>
        </p:nvSpPr>
        <p:spPr bwMode="auto">
          <a:xfrm>
            <a:off x="3962400" y="5867400"/>
            <a:ext cx="45672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</a:rPr>
              <a:t>De </a:t>
            </a:r>
            <a:r>
              <a:rPr lang="en-US" sz="1800" b="0" dirty="0" err="1">
                <a:solidFill>
                  <a:srgbClr val="000000"/>
                </a:solidFill>
              </a:rPr>
              <a:t>Paepe</a:t>
            </a:r>
            <a:r>
              <a:rPr lang="en-US" sz="1800" b="0" dirty="0">
                <a:solidFill>
                  <a:srgbClr val="000000"/>
                </a:solidFill>
              </a:rPr>
              <a:t> &amp; </a:t>
            </a:r>
            <a:r>
              <a:rPr lang="en-US" sz="1800" b="0" dirty="0" err="1">
                <a:solidFill>
                  <a:srgbClr val="000000"/>
                </a:solidFill>
              </a:rPr>
              <a:t>Taddei</a:t>
            </a:r>
            <a:r>
              <a:rPr lang="en-US" sz="1800" b="0" dirty="0">
                <a:solidFill>
                  <a:srgbClr val="000000"/>
                </a:solidFill>
              </a:rPr>
              <a:t>, 2006, </a:t>
            </a:r>
            <a:r>
              <a:rPr lang="en-US" sz="1800" b="0" dirty="0" err="1">
                <a:solidFill>
                  <a:srgbClr val="000000"/>
                </a:solidFill>
              </a:rPr>
              <a:t>Plos</a:t>
            </a:r>
            <a:r>
              <a:rPr lang="en-US" sz="1800" b="0" dirty="0">
                <a:solidFill>
                  <a:srgbClr val="000000"/>
                </a:solidFill>
              </a:rPr>
              <a:t> Biology</a:t>
            </a:r>
          </a:p>
        </p:txBody>
      </p:sp>
      <p:pic>
        <p:nvPicPr>
          <p:cNvPr id="4103" name="Picture 6"/>
          <p:cNvPicPr>
            <a:picLocks noChangeAspect="1" noChangeArrowheads="1"/>
          </p:cNvPicPr>
          <p:nvPr/>
        </p:nvPicPr>
        <p:blipFill>
          <a:blip r:embed="rId5" cstate="print"/>
          <a:srcRect r="18947" b="5019"/>
          <a:stretch>
            <a:fillRect/>
          </a:stretch>
        </p:blipFill>
        <p:spPr bwMode="auto">
          <a:xfrm>
            <a:off x="6019800" y="3124200"/>
            <a:ext cx="1307226" cy="17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3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1842" name="Object 2"/>
          <p:cNvGraphicFramePr>
            <a:graphicFrameLocks noChangeAspect="1"/>
          </p:cNvGraphicFramePr>
          <p:nvPr/>
        </p:nvGraphicFramePr>
        <p:xfrm>
          <a:off x="4343400" y="1371600"/>
          <a:ext cx="4114800" cy="955293"/>
        </p:xfrm>
        <a:graphic>
          <a:graphicData uri="http://schemas.openxmlformats.org/presentationml/2006/ole">
            <p:oleObj spid="_x0000_s161799" name="Equation" r:id="rId6" imgW="1536700" imgH="355600" progId="Equation.3">
              <p:embed/>
            </p:oleObj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48600" y="3581400"/>
            <a:ext cx="702263" cy="6144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24600" y="2438400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000000"/>
                </a:solidFill>
              </a:rPr>
              <a:t>where ‘</a:t>
            </a:r>
            <a:r>
              <a:rPr lang="en-US" sz="1600" dirty="0" err="1" smtClean="0">
                <a:solidFill>
                  <a:srgbClr val="000000"/>
                </a:solidFill>
              </a:rPr>
              <a:t>s</a:t>
            </a:r>
            <a:r>
              <a:rPr lang="en-US" sz="1600" dirty="0" smtClean="0">
                <a:solidFill>
                  <a:srgbClr val="000000"/>
                </a:solidFill>
              </a:rPr>
              <a:t>’ is the viability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90575"/>
          </a:xfrm>
          <a:noFill/>
        </p:spPr>
        <p:txBody>
          <a:bodyPr lIns="0" tIns="0" rIns="0" bIns="0">
            <a:normAutofit/>
          </a:bodyPr>
          <a:lstStyle/>
          <a:p>
            <a:r>
              <a:rPr lang="en-US" sz="3200" b="1" dirty="0" err="1" smtClean="0"/>
              <a:t>Gompertz</a:t>
            </a:r>
            <a:r>
              <a:rPr lang="en-US" sz="3200" b="1" dirty="0" smtClean="0"/>
              <a:t> definition of biological aging </a:t>
            </a:r>
          </a:p>
        </p:txBody>
      </p:sp>
      <p:sp>
        <p:nvSpPr>
          <p:cNvPr id="2054" name="Rectangle 4"/>
          <p:cNvSpPr>
            <a:spLocks noGrp="1" noChangeArrowheads="1"/>
          </p:cNvSpPr>
          <p:nvPr>
            <p:ph idx="1"/>
          </p:nvPr>
        </p:nvSpPr>
        <p:spPr>
          <a:xfrm>
            <a:off x="0" y="3017838"/>
            <a:ext cx="9144000" cy="3840162"/>
          </a:xfrm>
        </p:spPr>
        <p:txBody>
          <a:bodyPr>
            <a:normAutofit/>
          </a:bodyPr>
          <a:lstStyle/>
          <a:p>
            <a:pPr lvl="1">
              <a:buFontTx/>
              <a:buNone/>
            </a:pPr>
            <a:endParaRPr lang="en-US" sz="2800" dirty="0" smtClean="0">
              <a:solidFill>
                <a:srgbClr val="000000"/>
              </a:solidFill>
            </a:endParaRPr>
          </a:p>
          <a:p>
            <a:pPr lvl="1">
              <a:buFontTx/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Aging is modeled as exponential increase of mortality rate over time. </a:t>
            </a:r>
          </a:p>
          <a:p>
            <a:pPr lvl="1">
              <a:buFontTx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lvl="1">
              <a:buFontTx/>
              <a:buNone/>
            </a:pPr>
            <a:r>
              <a:rPr lang="en-US" dirty="0" smtClean="0">
                <a:solidFill>
                  <a:srgbClr val="000000"/>
                </a:solidFill>
              </a:rPr>
              <a:t>m</a:t>
            </a:r>
            <a:r>
              <a:rPr lang="en-US" sz="2400" baseline="-25000" dirty="0" smtClean="0">
                <a:solidFill>
                  <a:srgbClr val="000000"/>
                </a:solidFill>
              </a:rPr>
              <a:t>0</a:t>
            </a:r>
            <a:r>
              <a:rPr lang="en-US" sz="2400" dirty="0" smtClean="0">
                <a:solidFill>
                  <a:srgbClr val="000000"/>
                </a:solidFill>
              </a:rPr>
              <a:t> : initial mortality rate, innate susceptibility to dying, lifespan potential at birth. </a:t>
            </a:r>
          </a:p>
          <a:p>
            <a:pPr lvl="1">
              <a:buFontTx/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lvl="1"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G: an coefficient for mortality rate acceleration (rate of aging)</a:t>
            </a:r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276600" y="850900"/>
            <a:ext cx="3230563" cy="2146300"/>
            <a:chOff x="2813050" y="850900"/>
            <a:chExt cx="3230563" cy="2146300"/>
          </a:xfrm>
        </p:grpSpPr>
        <p:graphicFrame>
          <p:nvGraphicFramePr>
            <p:cNvPr id="2050" name="Object 2"/>
            <p:cNvGraphicFramePr>
              <a:graphicFrameLocks noChangeAspect="1"/>
            </p:cNvGraphicFramePr>
            <p:nvPr/>
          </p:nvGraphicFramePr>
          <p:xfrm>
            <a:off x="2886075" y="850900"/>
            <a:ext cx="3157538" cy="812800"/>
          </p:xfrm>
          <a:graphic>
            <a:graphicData uri="http://schemas.openxmlformats.org/presentationml/2006/ole">
              <p:oleObj spid="_x0000_s162827" name="Equation" r:id="rId4" imgW="1371600" imgH="355600" progId="Equation.3">
                <p:embed/>
              </p:oleObj>
            </a:graphicData>
          </a:graphic>
        </p:graphicFrame>
        <p:graphicFrame>
          <p:nvGraphicFramePr>
            <p:cNvPr id="2051" name="Object 3"/>
            <p:cNvGraphicFramePr>
              <a:graphicFrameLocks noChangeAspect="1"/>
            </p:cNvGraphicFramePr>
            <p:nvPr/>
          </p:nvGraphicFramePr>
          <p:xfrm>
            <a:off x="2813050" y="2209800"/>
            <a:ext cx="2794000" cy="787400"/>
          </p:xfrm>
          <a:graphic>
            <a:graphicData uri="http://schemas.openxmlformats.org/presentationml/2006/ole">
              <p:oleObj spid="_x0000_s162828" name="Equation" r:id="rId5" imgW="952500" imgH="266700" progId="Equation.3">
                <p:embed/>
              </p:oleObj>
            </a:graphicData>
          </a:graphic>
        </p:graphicFrame>
      </p:grp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2000" y="1066800"/>
            <a:ext cx="243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kern="0" dirty="0" smtClean="0">
                <a:solidFill>
                  <a:srgbClr val="000000"/>
                </a:solidFill>
                <a:latin typeface="+mn-lt"/>
              </a:rPr>
              <a:t>M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ortality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 rate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914400" y="2514600"/>
            <a:ext cx="243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kern="0" dirty="0" smtClean="0">
                <a:solidFill>
                  <a:srgbClr val="000000"/>
                </a:solidFill>
                <a:latin typeface="+mn-lt"/>
              </a:rPr>
              <a:t>V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iability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Red Blood Cell (RBC)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458200" cy="395287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Due to the absence of nucleus, no regeneration.</a:t>
            </a:r>
          </a:p>
          <a:p>
            <a:r>
              <a:rPr lang="en-US" dirty="0" err="1" smtClean="0"/>
              <a:t>Photohemolysis</a:t>
            </a:r>
            <a:r>
              <a:rPr lang="en-US" dirty="0" smtClean="0"/>
              <a:t> in </a:t>
            </a:r>
            <a:r>
              <a:rPr lang="en-US" dirty="0" err="1" smtClean="0"/>
              <a:t>RBCs</a:t>
            </a:r>
            <a:r>
              <a:rPr lang="en-US" dirty="0" smtClean="0"/>
              <a:t> follows </a:t>
            </a:r>
            <a:r>
              <a:rPr lang="en-US" dirty="0" err="1" smtClean="0"/>
              <a:t>Gompertz</a:t>
            </a:r>
            <a:r>
              <a:rPr lang="en-US" dirty="0" smtClean="0"/>
              <a:t> model of aging: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1600" dirty="0" smtClean="0"/>
              <a:t>        </a:t>
            </a:r>
          </a:p>
          <a:p>
            <a:pPr>
              <a:buNone/>
            </a:pPr>
            <a:r>
              <a:rPr lang="en-US" sz="1600" dirty="0" smtClean="0"/>
              <a:t>       </a:t>
            </a:r>
          </a:p>
          <a:p>
            <a:pPr>
              <a:buNone/>
            </a:pPr>
            <a:r>
              <a:rPr lang="en-US" sz="1600" dirty="0" smtClean="0"/>
              <a:t>       </a:t>
            </a:r>
            <a:r>
              <a:rPr lang="en-US" sz="1800" dirty="0" smtClean="0"/>
              <a:t>where H is the percentage of </a:t>
            </a:r>
            <a:r>
              <a:rPr lang="en-US" sz="1800" dirty="0" err="1" smtClean="0"/>
              <a:t>hemolysis</a:t>
            </a:r>
            <a:r>
              <a:rPr lang="en-US" sz="1800" dirty="0" smtClean="0"/>
              <a:t> during the </a:t>
            </a:r>
            <a:r>
              <a:rPr lang="en-US" sz="1800" dirty="0" err="1" smtClean="0"/>
              <a:t>lysis</a:t>
            </a:r>
            <a:r>
              <a:rPr lang="en-US" sz="1800" dirty="0" smtClean="0"/>
              <a:t> time ‘</a:t>
            </a:r>
            <a:r>
              <a:rPr lang="en-US" sz="1800" dirty="0" err="1" smtClean="0"/>
              <a:t>t</a:t>
            </a:r>
            <a:r>
              <a:rPr lang="en-US" sz="1800" dirty="0" smtClean="0"/>
              <a:t>’ (the time measured from start of rupturing the </a:t>
            </a:r>
            <a:r>
              <a:rPr lang="en-US" sz="1800" dirty="0" err="1" smtClean="0"/>
              <a:t>RBCs</a:t>
            </a:r>
            <a:r>
              <a:rPr lang="en-US" sz="1800" dirty="0" smtClean="0"/>
              <a:t> at dark incubation), H0 the initial maximum number of cells, normalized to one, ‘a’ is a fractional </a:t>
            </a:r>
            <a:r>
              <a:rPr lang="en-US" sz="1800" dirty="0" err="1" smtClean="0"/>
              <a:t>hemolysis</a:t>
            </a:r>
            <a:r>
              <a:rPr lang="en-US" sz="1800" dirty="0" smtClean="0"/>
              <a:t> ratio, and </a:t>
            </a:r>
            <a:r>
              <a:rPr lang="en-US" sz="1800" dirty="0" err="1" smtClean="0"/>
              <a:t>b</a:t>
            </a:r>
            <a:r>
              <a:rPr lang="en-US" sz="1800" dirty="0" smtClean="0"/>
              <a:t> is the rate of fractional </a:t>
            </a:r>
            <a:r>
              <a:rPr lang="en-US" sz="1800" dirty="0" err="1" smtClean="0"/>
              <a:t>hemo</a:t>
            </a:r>
            <a:r>
              <a:rPr lang="en-US" sz="1800" dirty="0" smtClean="0"/>
              <a:t>- </a:t>
            </a:r>
            <a:r>
              <a:rPr lang="en-US" sz="1800" dirty="0" err="1" smtClean="0"/>
              <a:t>lysis</a:t>
            </a:r>
            <a:r>
              <a:rPr lang="en-US" sz="1800" dirty="0" smtClean="0"/>
              <a:t> change.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352800" y="3429000"/>
          <a:ext cx="2286000" cy="633046"/>
        </p:xfrm>
        <a:graphic>
          <a:graphicData uri="http://schemas.openxmlformats.org/presentationml/2006/ole">
            <p:oleObj spid="_x0000_s164871" name="Equation" r:id="rId4" imgW="825500" imgH="22860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29449" y="6400800"/>
            <a:ext cx="420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solidFill>
                  <a:schemeClr val="bg2"/>
                </a:solidFill>
              </a:rPr>
              <a:t>Med Bio Eng </a:t>
            </a:r>
            <a:r>
              <a:rPr lang="en-US" sz="1400" b="0" dirty="0" err="1" smtClean="0">
                <a:solidFill>
                  <a:schemeClr val="bg2"/>
                </a:solidFill>
              </a:rPr>
              <a:t>Comput</a:t>
            </a:r>
            <a:r>
              <a:rPr lang="en-US" sz="1400" b="0" dirty="0" smtClean="0">
                <a:solidFill>
                  <a:schemeClr val="bg2"/>
                </a:solidFill>
              </a:rPr>
              <a:t> (2006) 44:703–710</a:t>
            </a:r>
            <a:endParaRPr lang="en-US" sz="14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269875" y="279400"/>
            <a:ext cx="860425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Aging can arise from systems with non-aging components </a:t>
            </a:r>
          </a:p>
        </p:txBody>
      </p:sp>
      <p:pic>
        <p:nvPicPr>
          <p:cNvPr id="44035" name="Picture 3" descr="lnm-lnt-parallel-system"/>
          <p:cNvPicPr>
            <a:picLocks noChangeAspect="1" noChangeArrowheads="1"/>
          </p:cNvPicPr>
          <p:nvPr/>
        </p:nvPicPr>
        <p:blipFill>
          <a:blip r:embed="rId3" cstate="print"/>
          <a:srcRect t="9451" r="2374"/>
          <a:stretch>
            <a:fillRect/>
          </a:stretch>
        </p:blipFill>
        <p:spPr bwMode="auto">
          <a:xfrm>
            <a:off x="4114800" y="2590800"/>
            <a:ext cx="43624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4036" name="Group 2"/>
          <p:cNvGrpSpPr>
            <a:grpSpLocks/>
          </p:cNvGrpSpPr>
          <p:nvPr/>
        </p:nvGrpSpPr>
        <p:grpSpPr bwMode="auto">
          <a:xfrm>
            <a:off x="1143000" y="3886200"/>
            <a:ext cx="1674812" cy="965200"/>
            <a:chOff x="7813" y="4359"/>
            <a:chExt cx="2124" cy="914"/>
          </a:xfrm>
        </p:grpSpPr>
        <p:cxnSp>
          <p:nvCxnSpPr>
            <p:cNvPr id="44038" name="AutoShape 19"/>
            <p:cNvCxnSpPr>
              <a:cxnSpLocks noChangeShapeType="1"/>
            </p:cNvCxnSpPr>
            <p:nvPr/>
          </p:nvCxnSpPr>
          <p:spPr bwMode="auto">
            <a:xfrm>
              <a:off x="7813" y="4793"/>
              <a:ext cx="49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44039" name="Group 4"/>
            <p:cNvGrpSpPr>
              <a:grpSpLocks/>
            </p:cNvGrpSpPr>
            <p:nvPr/>
          </p:nvGrpSpPr>
          <p:grpSpPr bwMode="auto">
            <a:xfrm>
              <a:off x="8311" y="4359"/>
              <a:ext cx="1128" cy="914"/>
              <a:chOff x="8311" y="4359"/>
              <a:chExt cx="1128" cy="914"/>
            </a:xfrm>
          </p:grpSpPr>
          <p:grpSp>
            <p:nvGrpSpPr>
              <p:cNvPr id="44041" name="Group 16"/>
              <p:cNvGrpSpPr>
                <a:grpSpLocks/>
              </p:cNvGrpSpPr>
              <p:nvPr/>
            </p:nvGrpSpPr>
            <p:grpSpPr bwMode="auto">
              <a:xfrm>
                <a:off x="8311" y="4359"/>
                <a:ext cx="1128" cy="194"/>
                <a:chOff x="7426" y="4341"/>
                <a:chExt cx="1128" cy="194"/>
              </a:xfrm>
            </p:grpSpPr>
            <p:cxnSp>
              <p:nvCxnSpPr>
                <p:cNvPr id="44053" name="AutoShape 18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4054" name="Rectangle 17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042" name="Group 13"/>
              <p:cNvGrpSpPr>
                <a:grpSpLocks/>
              </p:cNvGrpSpPr>
              <p:nvPr/>
            </p:nvGrpSpPr>
            <p:grpSpPr bwMode="auto">
              <a:xfrm>
                <a:off x="8311" y="4599"/>
                <a:ext cx="1128" cy="194"/>
                <a:chOff x="7426" y="4341"/>
                <a:chExt cx="1128" cy="194"/>
              </a:xfrm>
            </p:grpSpPr>
            <p:cxnSp>
              <p:nvCxnSpPr>
                <p:cNvPr id="44051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4052" name="Rectangle 14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043" name="Group 10"/>
              <p:cNvGrpSpPr>
                <a:grpSpLocks/>
              </p:cNvGrpSpPr>
              <p:nvPr/>
            </p:nvGrpSpPr>
            <p:grpSpPr bwMode="auto">
              <a:xfrm>
                <a:off x="8311" y="4839"/>
                <a:ext cx="1128" cy="194"/>
                <a:chOff x="7426" y="4341"/>
                <a:chExt cx="1128" cy="194"/>
              </a:xfrm>
            </p:grpSpPr>
            <p:cxnSp>
              <p:nvCxnSpPr>
                <p:cNvPr id="44049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4050" name="Rectangle 11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044" name="Group 7"/>
              <p:cNvGrpSpPr>
                <a:grpSpLocks/>
              </p:cNvGrpSpPr>
              <p:nvPr/>
            </p:nvGrpSpPr>
            <p:grpSpPr bwMode="auto">
              <a:xfrm>
                <a:off x="8311" y="5079"/>
                <a:ext cx="1128" cy="194"/>
                <a:chOff x="7426" y="4341"/>
                <a:chExt cx="1128" cy="194"/>
              </a:xfrm>
            </p:grpSpPr>
            <p:cxnSp>
              <p:nvCxnSpPr>
                <p:cNvPr id="44047" name="AutoShape 9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4048" name="Rectangle 8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44045" name="AutoShape 6"/>
              <p:cNvCxnSpPr>
                <a:cxnSpLocks noChangeShapeType="1"/>
              </p:cNvCxnSpPr>
              <p:nvPr/>
            </p:nvCxnSpPr>
            <p:spPr bwMode="auto">
              <a:xfrm>
                <a:off x="8311" y="4456"/>
                <a:ext cx="0" cy="7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4046" name="AutoShape 5"/>
              <p:cNvCxnSpPr>
                <a:cxnSpLocks noChangeShapeType="1"/>
              </p:cNvCxnSpPr>
              <p:nvPr/>
            </p:nvCxnSpPr>
            <p:spPr bwMode="auto">
              <a:xfrm>
                <a:off x="9431" y="4465"/>
                <a:ext cx="0" cy="7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cxnSp>
          <p:nvCxnSpPr>
            <p:cNvPr id="44040" name="AutoShape 3"/>
            <p:cNvCxnSpPr>
              <a:cxnSpLocks noChangeShapeType="1"/>
            </p:cNvCxnSpPr>
            <p:nvPr/>
          </p:nvCxnSpPr>
          <p:spPr bwMode="auto">
            <a:xfrm>
              <a:off x="9439" y="4793"/>
              <a:ext cx="49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23" name="TextBox 22"/>
          <p:cNvSpPr txBox="1"/>
          <p:nvPr/>
        </p:nvSpPr>
        <p:spPr>
          <a:xfrm>
            <a:off x="838200" y="16764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/>
              <a:t>In essence, characteristics of aging of a system can arise from interactions of non-aging components, i.e., aging is an emergent property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21081</TotalTime>
  <Words>1746</Words>
  <Application>Microsoft Macintosh PowerPoint</Application>
  <PresentationFormat>On-screen Show (4:3)</PresentationFormat>
  <Paragraphs>277</Paragraphs>
  <Slides>49</Slides>
  <Notes>21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Breeze</vt:lpstr>
      <vt:lpstr>Equation</vt:lpstr>
      <vt:lpstr>Microsoft Equation</vt:lpstr>
      <vt:lpstr> Effect of Network Configuration on the Reliability Model of Cellular Aging </vt:lpstr>
      <vt:lpstr>Outline</vt:lpstr>
      <vt:lpstr>Question: What is it? </vt:lpstr>
      <vt:lpstr>The quantitative definition of aging </vt:lpstr>
      <vt:lpstr>Different versions of aging</vt:lpstr>
      <vt:lpstr>Virus/Non-aging systems</vt:lpstr>
      <vt:lpstr>Gompertz definition of biological aging </vt:lpstr>
      <vt:lpstr>Example: Red Blood Cell (RBC)</vt:lpstr>
      <vt:lpstr>Aging can arise from systems with non-aging components </vt:lpstr>
      <vt:lpstr>Redundancy increases the latency of failure.</vt:lpstr>
      <vt:lpstr>A gene/protein network model of cellular aging   </vt:lpstr>
      <vt:lpstr>Network with modules    </vt:lpstr>
      <vt:lpstr>Modular network with Poisson random numbers of links lead to Gompertz model of aging</vt:lpstr>
      <vt:lpstr>Objective of Study</vt:lpstr>
      <vt:lpstr>Regular Network Models and Poisson Network Models</vt:lpstr>
      <vt:lpstr>Methodology Step 1: Simulation</vt:lpstr>
      <vt:lpstr>Methodology Step 2: Coefficient of Variation </vt:lpstr>
      <vt:lpstr>Results</vt:lpstr>
      <vt:lpstr>Results</vt:lpstr>
      <vt:lpstr>Conclusion</vt:lpstr>
      <vt:lpstr>References</vt:lpstr>
      <vt:lpstr>Acknowledgements</vt:lpstr>
      <vt:lpstr>THE END</vt:lpstr>
      <vt:lpstr>Slide 24</vt:lpstr>
      <vt:lpstr>Slide 25</vt:lpstr>
      <vt:lpstr>Slide 26</vt:lpstr>
      <vt:lpstr>Slide 27</vt:lpstr>
      <vt:lpstr>Slide 28</vt:lpstr>
      <vt:lpstr>Derivation of                :</vt:lpstr>
      <vt:lpstr>Power Law Network</vt:lpstr>
      <vt:lpstr>Modular network with power-law links    </vt:lpstr>
      <vt:lpstr>Slide 32</vt:lpstr>
      <vt:lpstr>What is the difference between mass-produced machines and the thousands of babies born on one day? </vt:lpstr>
      <vt:lpstr>Modular network with stochastic links  </vt:lpstr>
      <vt:lpstr>Robustness on R0 and G</vt:lpstr>
      <vt:lpstr>Prediction of the network model of cellular aging</vt:lpstr>
      <vt:lpstr>CV of Poisson</vt:lpstr>
      <vt:lpstr>Conclusion </vt:lpstr>
      <vt:lpstr>Slide 39</vt:lpstr>
      <vt:lpstr>Biological aging versus Machine Aging</vt:lpstr>
      <vt:lpstr>Slide 41</vt:lpstr>
      <vt:lpstr>GRAPH of RBC following Gompertz model</vt:lpstr>
      <vt:lpstr>Slide 43</vt:lpstr>
      <vt:lpstr>A general theoretic framework for cellular aging</vt:lpstr>
      <vt:lpstr>What is an emergent property?</vt:lpstr>
      <vt:lpstr>A gene/protein network model of cellular aging    </vt:lpstr>
      <vt:lpstr>The reliability theory of aging    </vt:lpstr>
      <vt:lpstr>The key of modeling in biology is how to model the phenotype.   The key phenotype for modeling aging is death.</vt:lpstr>
      <vt:lpstr>Slide 49</vt:lpstr>
    </vt:vector>
  </TitlesOfParts>
  <Company>University of Chicago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Qin</dc:creator>
  <cp:lastModifiedBy>Pratik Manandhar</cp:lastModifiedBy>
  <cp:revision>5220</cp:revision>
  <dcterms:created xsi:type="dcterms:W3CDTF">2013-04-16T18:38:05Z</dcterms:created>
  <dcterms:modified xsi:type="dcterms:W3CDTF">2013-04-16T19:55:59Z</dcterms:modified>
</cp:coreProperties>
</file>