
<file path=[Content_Types].xml><?xml version="1.0" encoding="utf-8"?>
<Types xmlns="http://schemas.openxmlformats.org/package/2006/content-types">
  <Override PartName="/ppt/tags/tag1.xml" ContentType="application/vnd.openxmlformats-officedocument.presentationml.tags+xml"/>
  <Override PartName="/ppt/embeddings/Microsoft_Equation8.bin" ContentType="application/vnd.openxmlformats-officedocument.oleObject"/>
  <Override PartName="/ppt/embeddings/Microsoft_Equation12.bin" ContentType="application/vnd.openxmlformats-officedocument.oleObject"/>
  <Override PartName="/ppt/slideLayouts/slideLayout1.xml" ContentType="application/vnd.openxmlformats-officedocument.presentationml.slideLayout+xml"/>
  <Default Extension="png" ContentType="image/png"/>
  <Default Extension="rels" ContentType="application/vnd.openxmlformats-package.relationships+xml"/>
  <Default Extension="jpeg" ContentType="image/jpeg"/>
  <Default Extension="xml" ContentType="application/xml"/>
  <Override PartName="/ppt/embeddings/Microsoft_Equation6.bin" ContentType="application/vnd.openxmlformats-officedocument.oleObject"/>
  <Override PartName="/ppt/embeddings/Microsoft_Equation10.bin" ContentType="application/vnd.openxmlformats-officedocument.oleObject"/>
  <Override PartName="/ppt/tableStyles.xml" ContentType="application/vnd.openxmlformats-officedocument.presentationml.tableStyles+xml"/>
  <Override PartName="/ppt/slideLayouts/slideLayout8.xml" ContentType="application/vnd.openxmlformats-officedocument.presentationml.slideLayout+xml"/>
  <Override PartName="/ppt/embeddings/Microsoft_Equation4.bin" ContentType="application/vnd.openxmlformats-officedocument.oleObject"/>
  <Override PartName="/ppt/notesSlides/notesSlide1.xml" ContentType="application/vnd.openxmlformats-officedocument.presentationml.notesSlide+xml"/>
  <Override PartName="/ppt/slideLayouts/slideLayout6.xml" ContentType="application/vnd.openxmlformats-officedocument.presentationml.slideLayout+xml"/>
  <Override PartName="/ppt/embeddings/Microsoft_Equation2.bin" ContentType="application/vnd.openxmlformats-officedocument.oleObject"/>
  <Default Extension="wmf" ContentType="image/x-wmf"/>
  <Override PartName="/ppt/theme/theme2.xml" ContentType="application/vnd.openxmlformats-officedocument.theme+xml"/>
  <Default Extension="pict" ContentType="image/pict"/>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ppt/embeddings/Microsoft_Equation13.bin" ContentType="application/vnd.openxmlformats-officedocument.oleObject"/>
  <Override PartName="/ppt/embeddings/Microsoft_Equation9.bin" ContentType="application/vnd.openxmlformats-officedocument.oleObject"/>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embeddings/Microsoft_Equation11.bin" ContentType="application/vnd.openxmlformats-officedocument.oleObject"/>
  <Default Extension="bin" ContentType="application/vnd.openxmlformats-officedocument.presentationml.printerSettings"/>
  <Override PartName="/ppt/embeddings/Microsoft_Equation7.bin" ContentType="application/vnd.openxmlformats-officedocument.oleObject"/>
  <Override PartName="/ppt/viewProps.xml" ContentType="application/vnd.openxmlformats-officedocument.presentationml.viewProps+xml"/>
  <Override PartName="/ppt/slideLayouts/slideLayout9.xml" ContentType="application/vnd.openxmlformats-officedocument.presentationml.slideLayout+xml"/>
  <Override PartName="/ppt/presentation.xml" ContentType="application/vnd.openxmlformats-officedocument.presentationml.presentation.main+xml"/>
  <Override PartName="/ppt/embeddings/Microsoft_Equation5.bin" ContentType="application/vnd.openxmlformats-officedocument.oleObject"/>
  <Default Extension="vml" ContentType="application/vnd.openxmlformats-officedocument.vmlDrawing"/>
  <Override PartName="/ppt/slideLayouts/slideLayout7.xml" ContentType="application/vnd.openxmlformats-officedocument.presentationml.slideLayout+xml"/>
  <Override PartName="/ppt/embeddings/Microsoft_Equation3.bin" ContentType="application/vnd.openxmlformats-officedocument.oleObject"/>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embeddings/Microsoft_Equation1.bin" ContentType="application/vnd.openxmlformats-officedocument.oleObject"/>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embeddings/Microsoft_Equation14.bin" ContentType="application/vnd.openxmlformats-officedocument.oleObject"/>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3"/>
  </p:notesMasterIdLst>
  <p:sldIdLst>
    <p:sldId id="256" r:id="rId2"/>
  </p:sldIdLst>
  <p:sldSz cx="36576000" cy="29260800"/>
  <p:notesSz cx="7023100" cy="9309100"/>
  <p:custDataLst>
    <p:tags r:id="rId5"/>
  </p:custDataLst>
  <p:defaultTextStyle>
    <a:defPPr>
      <a:defRPr lang="en-US"/>
    </a:defPPr>
    <a:lvl1pPr algn="l" defTabSz="3760788" rtl="0" fontAlgn="base">
      <a:spcBef>
        <a:spcPct val="0"/>
      </a:spcBef>
      <a:spcAft>
        <a:spcPct val="0"/>
      </a:spcAft>
      <a:defRPr sz="7500" kern="1200">
        <a:solidFill>
          <a:schemeClr val="tx1"/>
        </a:solidFill>
        <a:latin typeface="Arial" charset="0"/>
        <a:ea typeface="+mn-ea"/>
        <a:cs typeface="Arial" charset="0"/>
      </a:defRPr>
    </a:lvl1pPr>
    <a:lvl2pPr marL="1879600" indent="-1487488" algn="l" defTabSz="3760788" rtl="0" fontAlgn="base">
      <a:spcBef>
        <a:spcPct val="0"/>
      </a:spcBef>
      <a:spcAft>
        <a:spcPct val="0"/>
      </a:spcAft>
      <a:defRPr sz="7500" kern="1200">
        <a:solidFill>
          <a:schemeClr val="tx1"/>
        </a:solidFill>
        <a:latin typeface="Arial" charset="0"/>
        <a:ea typeface="+mn-ea"/>
        <a:cs typeface="Arial" charset="0"/>
      </a:defRPr>
    </a:lvl2pPr>
    <a:lvl3pPr marL="3760788" indent="-2976563" algn="l" defTabSz="3760788" rtl="0" fontAlgn="base">
      <a:spcBef>
        <a:spcPct val="0"/>
      </a:spcBef>
      <a:spcAft>
        <a:spcPct val="0"/>
      </a:spcAft>
      <a:defRPr sz="7500" kern="1200">
        <a:solidFill>
          <a:schemeClr val="tx1"/>
        </a:solidFill>
        <a:latin typeface="Arial" charset="0"/>
        <a:ea typeface="+mn-ea"/>
        <a:cs typeface="Arial" charset="0"/>
      </a:defRPr>
    </a:lvl3pPr>
    <a:lvl4pPr marL="5641975" indent="-4465638" algn="l" defTabSz="3760788" rtl="0" fontAlgn="base">
      <a:spcBef>
        <a:spcPct val="0"/>
      </a:spcBef>
      <a:spcAft>
        <a:spcPct val="0"/>
      </a:spcAft>
      <a:defRPr sz="7500" kern="1200">
        <a:solidFill>
          <a:schemeClr val="tx1"/>
        </a:solidFill>
        <a:latin typeface="Arial" charset="0"/>
        <a:ea typeface="+mn-ea"/>
        <a:cs typeface="Arial" charset="0"/>
      </a:defRPr>
    </a:lvl4pPr>
    <a:lvl5pPr marL="7521575" indent="-5954713" algn="l" defTabSz="3760788" rtl="0" fontAlgn="base">
      <a:spcBef>
        <a:spcPct val="0"/>
      </a:spcBef>
      <a:spcAft>
        <a:spcPct val="0"/>
      </a:spcAft>
      <a:defRPr sz="7500" kern="1200">
        <a:solidFill>
          <a:schemeClr val="tx1"/>
        </a:solidFill>
        <a:latin typeface="Arial" charset="0"/>
        <a:ea typeface="+mn-ea"/>
        <a:cs typeface="Arial" charset="0"/>
      </a:defRPr>
    </a:lvl5pPr>
    <a:lvl6pPr marL="2286000" algn="l" defTabSz="914400" rtl="0" eaLnBrk="1" latinLnBrk="0" hangingPunct="1">
      <a:defRPr sz="7500" kern="1200">
        <a:solidFill>
          <a:schemeClr val="tx1"/>
        </a:solidFill>
        <a:latin typeface="Arial" charset="0"/>
        <a:ea typeface="+mn-ea"/>
        <a:cs typeface="Arial" charset="0"/>
      </a:defRPr>
    </a:lvl6pPr>
    <a:lvl7pPr marL="2743200" algn="l" defTabSz="914400" rtl="0" eaLnBrk="1" latinLnBrk="0" hangingPunct="1">
      <a:defRPr sz="7500" kern="1200">
        <a:solidFill>
          <a:schemeClr val="tx1"/>
        </a:solidFill>
        <a:latin typeface="Arial" charset="0"/>
        <a:ea typeface="+mn-ea"/>
        <a:cs typeface="Arial" charset="0"/>
      </a:defRPr>
    </a:lvl7pPr>
    <a:lvl8pPr marL="3200400" algn="l" defTabSz="914400" rtl="0" eaLnBrk="1" latinLnBrk="0" hangingPunct="1">
      <a:defRPr sz="7500" kern="1200">
        <a:solidFill>
          <a:schemeClr val="tx1"/>
        </a:solidFill>
        <a:latin typeface="Arial" charset="0"/>
        <a:ea typeface="+mn-ea"/>
        <a:cs typeface="Arial" charset="0"/>
      </a:defRPr>
    </a:lvl8pPr>
    <a:lvl9pPr marL="3657600" algn="l" defTabSz="914400" rtl="0" eaLnBrk="1" latinLnBrk="0" hangingPunct="1">
      <a:defRPr sz="75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snapVertSplitter="1" vertBarState="minimized" horzBarState="maximized">
    <p:restoredLeft sz="15620"/>
    <p:restoredTop sz="94660"/>
  </p:normalViewPr>
  <p:slideViewPr>
    <p:cSldViewPr snapToGrid="0">
      <p:cViewPr>
        <p:scale>
          <a:sx n="66" d="100"/>
          <a:sy n="66" d="100"/>
        </p:scale>
        <p:origin x="3368" y="-88"/>
      </p:cViewPr>
      <p:guideLst>
        <p:guide orient="horz" pos="9216"/>
        <p:guide pos="11087"/>
      </p:guideLst>
    </p:cSldViewPr>
  </p:slideViewPr>
  <p:notesTextViewPr>
    <p:cViewPr>
      <p:scale>
        <a:sx n="100" d="100"/>
        <a:sy n="100" d="100"/>
      </p:scale>
      <p:origin x="0" y="0"/>
    </p:cViewPr>
  </p:notesTextViewPr>
  <p:gridSpacing cx="1872691200" cy="1872691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tags" Target="tags/tag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1" Type="http://schemas.openxmlformats.org/officeDocument/2006/relationships/image" Target="../media/image11.wmf"/><Relationship Id="rId12" Type="http://schemas.openxmlformats.org/officeDocument/2006/relationships/image" Target="../media/image12.wmf"/><Relationship Id="rId13" Type="http://schemas.openxmlformats.org/officeDocument/2006/relationships/image" Target="../media/image13.pict"/><Relationship Id="rId14" Type="http://schemas.openxmlformats.org/officeDocument/2006/relationships/image" Target="../media/image14.pict"/><Relationship Id="rId1" Type="http://schemas.openxmlformats.org/officeDocument/2006/relationships/image" Target="../media/image1.wmf"/><Relationship Id="rId2" Type="http://schemas.openxmlformats.org/officeDocument/2006/relationships/image" Target="../media/image2.wmf"/><Relationship Id="rId3" Type="http://schemas.openxmlformats.org/officeDocument/2006/relationships/image" Target="../media/image3.wmf"/><Relationship Id="rId4" Type="http://schemas.openxmlformats.org/officeDocument/2006/relationships/image" Target="../media/image4.wmf"/><Relationship Id="rId5" Type="http://schemas.openxmlformats.org/officeDocument/2006/relationships/image" Target="../media/image5.wmf"/><Relationship Id="rId6" Type="http://schemas.openxmlformats.org/officeDocument/2006/relationships/image" Target="../media/image6.wmf"/><Relationship Id="rId7" Type="http://schemas.openxmlformats.org/officeDocument/2006/relationships/image" Target="../media/image7.wmf"/><Relationship Id="rId8" Type="http://schemas.openxmlformats.org/officeDocument/2006/relationships/image" Target="../media/image8.wmf"/><Relationship Id="rId9" Type="http://schemas.openxmlformats.org/officeDocument/2006/relationships/image" Target="../media/image9.wmf"/><Relationship Id="rId10"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5138"/>
          </a:xfrm>
          <a:prstGeom prst="rect">
            <a:avLst/>
          </a:prstGeom>
        </p:spPr>
        <p:txBody>
          <a:bodyPr vert="horz" wrap="square" lIns="93324" tIns="46662" rIns="93324" bIns="46662" numCol="1" anchor="t" anchorCtr="0" compatLnSpc="1">
            <a:prstTxWarp prst="textNoShape">
              <a:avLst/>
            </a:prstTxWarp>
          </a:bodyPr>
          <a:lstStyle>
            <a:lvl1pPr defTabSz="3760826">
              <a:defRPr sz="1200" smtClean="0">
                <a:latin typeface="Calibri" pitchFamily="34" charset="0"/>
              </a:defRPr>
            </a:lvl1pPr>
          </a:lstStyle>
          <a:p>
            <a:pPr>
              <a:defRPr/>
            </a:pPr>
            <a:endParaRPr lang="en-US"/>
          </a:p>
        </p:txBody>
      </p:sp>
      <p:sp>
        <p:nvSpPr>
          <p:cNvPr id="3" name="Date Placeholder 2"/>
          <p:cNvSpPr>
            <a:spLocks noGrp="1"/>
          </p:cNvSpPr>
          <p:nvPr>
            <p:ph type="dt" idx="1"/>
          </p:nvPr>
        </p:nvSpPr>
        <p:spPr>
          <a:xfrm>
            <a:off x="3978275" y="0"/>
            <a:ext cx="3043238" cy="465138"/>
          </a:xfrm>
          <a:prstGeom prst="rect">
            <a:avLst/>
          </a:prstGeom>
        </p:spPr>
        <p:txBody>
          <a:bodyPr vert="horz" wrap="square" lIns="93324" tIns="46662" rIns="93324" bIns="46662" numCol="1" anchor="t" anchorCtr="0" compatLnSpc="1">
            <a:prstTxWarp prst="textNoShape">
              <a:avLst/>
            </a:prstTxWarp>
          </a:bodyPr>
          <a:lstStyle>
            <a:lvl1pPr algn="r" defTabSz="3760826">
              <a:defRPr sz="1200" smtClean="0">
                <a:latin typeface="Calibri" pitchFamily="34" charset="0"/>
              </a:defRPr>
            </a:lvl1pPr>
          </a:lstStyle>
          <a:p>
            <a:pPr>
              <a:defRPr/>
            </a:pPr>
            <a:fld id="{7666C7BD-C4A3-40F3-B045-53618F5DE411}" type="datetimeFigureOut">
              <a:rPr lang="en-US"/>
              <a:pPr>
                <a:defRPr/>
              </a:pPr>
              <a:t>3/20/13</a:t>
            </a:fld>
            <a:endParaRPr lang="en-US"/>
          </a:p>
        </p:txBody>
      </p:sp>
      <p:sp>
        <p:nvSpPr>
          <p:cNvPr id="4" name="Slide Image Placeholder 3"/>
          <p:cNvSpPr>
            <a:spLocks noGrp="1" noRot="1" noChangeAspect="1"/>
          </p:cNvSpPr>
          <p:nvPr>
            <p:ph type="sldImg" idx="2"/>
          </p:nvPr>
        </p:nvSpPr>
        <p:spPr>
          <a:xfrm>
            <a:off x="1330325" y="698500"/>
            <a:ext cx="4362450" cy="3490913"/>
          </a:xfrm>
          <a:prstGeom prst="rect">
            <a:avLst/>
          </a:prstGeom>
          <a:noFill/>
          <a:ln w="12700">
            <a:solidFill>
              <a:prstClr val="black"/>
            </a:solidFill>
          </a:ln>
        </p:spPr>
        <p:txBody>
          <a:bodyPr vert="horz" lIns="93324" tIns="46662" rIns="93324" bIns="46662" rtlCol="0" anchor="ctr"/>
          <a:lstStyle/>
          <a:p>
            <a:pPr lvl="0"/>
            <a:endParaRPr lang="en-US" noProof="0" dirty="0"/>
          </a:p>
        </p:txBody>
      </p:sp>
      <p:sp>
        <p:nvSpPr>
          <p:cNvPr id="5" name="Notes Placeholder 4"/>
          <p:cNvSpPr>
            <a:spLocks noGrp="1"/>
          </p:cNvSpPr>
          <p:nvPr>
            <p:ph type="body" sz="quarter" idx="3"/>
          </p:nvPr>
        </p:nvSpPr>
        <p:spPr>
          <a:xfrm>
            <a:off x="701675" y="4421188"/>
            <a:ext cx="5619750" cy="4189412"/>
          </a:xfrm>
          <a:prstGeom prst="rect">
            <a:avLst/>
          </a:prstGeom>
        </p:spPr>
        <p:txBody>
          <a:bodyPr vert="horz" lIns="93324" tIns="46662" rIns="93324" bIns="46662"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42375"/>
            <a:ext cx="3043238" cy="465138"/>
          </a:xfrm>
          <a:prstGeom prst="rect">
            <a:avLst/>
          </a:prstGeom>
        </p:spPr>
        <p:txBody>
          <a:bodyPr vert="horz" wrap="square" lIns="93324" tIns="46662" rIns="93324" bIns="46662" numCol="1" anchor="b" anchorCtr="0" compatLnSpc="1">
            <a:prstTxWarp prst="textNoShape">
              <a:avLst/>
            </a:prstTxWarp>
          </a:bodyPr>
          <a:lstStyle>
            <a:lvl1pPr defTabSz="3760826">
              <a:defRPr sz="1200" smtClean="0">
                <a:latin typeface="Calibri" pitchFamily="34" charset="0"/>
              </a:defRPr>
            </a:lvl1pPr>
          </a:lstStyle>
          <a:p>
            <a:pPr>
              <a:defRPr/>
            </a:pPr>
            <a:endParaRPr lang="en-US"/>
          </a:p>
        </p:txBody>
      </p:sp>
      <p:sp>
        <p:nvSpPr>
          <p:cNvPr id="7" name="Slide Number Placeholder 6"/>
          <p:cNvSpPr>
            <a:spLocks noGrp="1"/>
          </p:cNvSpPr>
          <p:nvPr>
            <p:ph type="sldNum" sz="quarter" idx="5"/>
          </p:nvPr>
        </p:nvSpPr>
        <p:spPr>
          <a:xfrm>
            <a:off x="3978275" y="8842375"/>
            <a:ext cx="3043238" cy="465138"/>
          </a:xfrm>
          <a:prstGeom prst="rect">
            <a:avLst/>
          </a:prstGeom>
        </p:spPr>
        <p:txBody>
          <a:bodyPr vert="horz" wrap="square" lIns="93324" tIns="46662" rIns="93324" bIns="46662" numCol="1" anchor="b" anchorCtr="0" compatLnSpc="1">
            <a:prstTxWarp prst="textNoShape">
              <a:avLst/>
            </a:prstTxWarp>
          </a:bodyPr>
          <a:lstStyle>
            <a:lvl1pPr algn="r" defTabSz="3760826">
              <a:defRPr sz="1200" smtClean="0">
                <a:latin typeface="Calibri" pitchFamily="34" charset="0"/>
              </a:defRPr>
            </a:lvl1pPr>
          </a:lstStyle>
          <a:p>
            <a:pPr>
              <a:defRPr/>
            </a:pPr>
            <a:fld id="{0AC52816-8138-44FD-81BD-31F2B8521DF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655638" rtl="0" eaLnBrk="0" fontAlgn="base" hangingPunct="0">
      <a:spcBef>
        <a:spcPct val="30000"/>
      </a:spcBef>
      <a:spcAft>
        <a:spcPct val="0"/>
      </a:spcAft>
      <a:defRPr sz="900" kern="1200">
        <a:solidFill>
          <a:schemeClr val="tx1"/>
        </a:solidFill>
        <a:latin typeface="+mn-lt"/>
        <a:ea typeface="+mn-ea"/>
        <a:cs typeface="+mn-cs"/>
      </a:defRPr>
    </a:lvl1pPr>
    <a:lvl2pPr marL="327025" algn="l" defTabSz="655638" rtl="0" eaLnBrk="0" fontAlgn="base" hangingPunct="0">
      <a:spcBef>
        <a:spcPct val="30000"/>
      </a:spcBef>
      <a:spcAft>
        <a:spcPct val="0"/>
      </a:spcAft>
      <a:defRPr sz="900" kern="1200">
        <a:solidFill>
          <a:schemeClr val="tx1"/>
        </a:solidFill>
        <a:latin typeface="+mn-lt"/>
        <a:ea typeface="+mn-ea"/>
        <a:cs typeface="+mn-cs"/>
      </a:defRPr>
    </a:lvl2pPr>
    <a:lvl3pPr marL="655638" algn="l" defTabSz="655638" rtl="0" eaLnBrk="0" fontAlgn="base" hangingPunct="0">
      <a:spcBef>
        <a:spcPct val="30000"/>
      </a:spcBef>
      <a:spcAft>
        <a:spcPct val="0"/>
      </a:spcAft>
      <a:defRPr sz="900" kern="1200">
        <a:solidFill>
          <a:schemeClr val="tx1"/>
        </a:solidFill>
        <a:latin typeface="+mn-lt"/>
        <a:ea typeface="+mn-ea"/>
        <a:cs typeface="+mn-cs"/>
      </a:defRPr>
    </a:lvl3pPr>
    <a:lvl4pPr marL="985838" algn="l" defTabSz="655638" rtl="0" eaLnBrk="0" fontAlgn="base" hangingPunct="0">
      <a:spcBef>
        <a:spcPct val="30000"/>
      </a:spcBef>
      <a:spcAft>
        <a:spcPct val="0"/>
      </a:spcAft>
      <a:defRPr sz="900" kern="1200">
        <a:solidFill>
          <a:schemeClr val="tx1"/>
        </a:solidFill>
        <a:latin typeface="+mn-lt"/>
        <a:ea typeface="+mn-ea"/>
        <a:cs typeface="+mn-cs"/>
      </a:defRPr>
    </a:lvl4pPr>
    <a:lvl5pPr marL="1314450" algn="l" defTabSz="655638" rtl="0" eaLnBrk="0" fontAlgn="base" hangingPunct="0">
      <a:spcBef>
        <a:spcPct val="30000"/>
      </a:spcBef>
      <a:spcAft>
        <a:spcPct val="0"/>
      </a:spcAft>
      <a:defRPr sz="900" kern="1200">
        <a:solidFill>
          <a:schemeClr val="tx1"/>
        </a:solidFill>
        <a:latin typeface="+mn-lt"/>
        <a:ea typeface="+mn-ea"/>
        <a:cs typeface="+mn-cs"/>
      </a:defRPr>
    </a:lvl5pPr>
    <a:lvl6pPr marL="1645838" algn="l" defTabSz="658335" rtl="0" eaLnBrk="1" latinLnBrk="0" hangingPunct="1">
      <a:defRPr sz="900" kern="1200">
        <a:solidFill>
          <a:schemeClr val="tx1"/>
        </a:solidFill>
        <a:latin typeface="+mn-lt"/>
        <a:ea typeface="+mn-ea"/>
        <a:cs typeface="+mn-cs"/>
      </a:defRPr>
    </a:lvl6pPr>
    <a:lvl7pPr marL="1975005" algn="l" defTabSz="658335" rtl="0" eaLnBrk="1" latinLnBrk="0" hangingPunct="1">
      <a:defRPr sz="900" kern="1200">
        <a:solidFill>
          <a:schemeClr val="tx1"/>
        </a:solidFill>
        <a:latin typeface="+mn-lt"/>
        <a:ea typeface="+mn-ea"/>
        <a:cs typeface="+mn-cs"/>
      </a:defRPr>
    </a:lvl7pPr>
    <a:lvl8pPr marL="2304173" algn="l" defTabSz="658335" rtl="0" eaLnBrk="1" latinLnBrk="0" hangingPunct="1">
      <a:defRPr sz="900" kern="1200">
        <a:solidFill>
          <a:schemeClr val="tx1"/>
        </a:solidFill>
        <a:latin typeface="+mn-lt"/>
        <a:ea typeface="+mn-ea"/>
        <a:cs typeface="+mn-cs"/>
      </a:defRPr>
    </a:lvl8pPr>
    <a:lvl9pPr marL="2633340" algn="l" defTabSz="658335"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p:spPr>
      </p:sp>
      <p:sp>
        <p:nvSpPr>
          <p:cNvPr id="4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100" name="Slide Number Placeholder 3"/>
          <p:cNvSpPr>
            <a:spLocks noGrp="1"/>
          </p:cNvSpPr>
          <p:nvPr>
            <p:ph type="sldNum" sz="quarter" idx="5"/>
          </p:nvPr>
        </p:nvSpPr>
        <p:spPr bwMode="auto">
          <a:noFill/>
          <a:ln>
            <a:miter lim="800000"/>
            <a:headEnd/>
            <a:tailEnd/>
          </a:ln>
        </p:spPr>
        <p:txBody>
          <a:bodyPr/>
          <a:lstStyle/>
          <a:p>
            <a:pPr defTabSz="3760788"/>
            <a:fld id="{3FB52658-6F81-4F52-B4C1-1FF8B34EC9A8}" type="slidenum">
              <a:rPr lang="en-US"/>
              <a:pPr defTabSz="3760788"/>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089816"/>
            <a:ext cx="31089600" cy="6272107"/>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6581120"/>
            <a:ext cx="25603200" cy="7477760"/>
          </a:xfrm>
        </p:spPr>
        <p:txBody>
          <a:bodyPr/>
          <a:lstStyle>
            <a:lvl1pPr marL="0" indent="0" algn="ctr">
              <a:buNone/>
              <a:defRPr>
                <a:solidFill>
                  <a:schemeClr val="tx1">
                    <a:tint val="75000"/>
                  </a:schemeClr>
                </a:solidFill>
              </a:defRPr>
            </a:lvl1pPr>
            <a:lvl2pPr marL="1880929" indent="0" algn="ctr">
              <a:buNone/>
              <a:defRPr>
                <a:solidFill>
                  <a:schemeClr val="tx1">
                    <a:tint val="75000"/>
                  </a:schemeClr>
                </a:solidFill>
              </a:defRPr>
            </a:lvl2pPr>
            <a:lvl3pPr marL="3761858" indent="0" algn="ctr">
              <a:buNone/>
              <a:defRPr>
                <a:solidFill>
                  <a:schemeClr val="tx1">
                    <a:tint val="75000"/>
                  </a:schemeClr>
                </a:solidFill>
              </a:defRPr>
            </a:lvl3pPr>
            <a:lvl4pPr marL="5642787" indent="0" algn="ctr">
              <a:buNone/>
              <a:defRPr>
                <a:solidFill>
                  <a:schemeClr val="tx1">
                    <a:tint val="75000"/>
                  </a:schemeClr>
                </a:solidFill>
              </a:defRPr>
            </a:lvl4pPr>
            <a:lvl5pPr marL="7523716" indent="0" algn="ctr">
              <a:buNone/>
              <a:defRPr>
                <a:solidFill>
                  <a:schemeClr val="tx1">
                    <a:tint val="75000"/>
                  </a:schemeClr>
                </a:solidFill>
              </a:defRPr>
            </a:lvl5pPr>
            <a:lvl6pPr marL="9404645" indent="0" algn="ctr">
              <a:buNone/>
              <a:defRPr>
                <a:solidFill>
                  <a:schemeClr val="tx1">
                    <a:tint val="75000"/>
                  </a:schemeClr>
                </a:solidFill>
              </a:defRPr>
            </a:lvl6pPr>
            <a:lvl7pPr marL="11285575" indent="0" algn="ctr">
              <a:buNone/>
              <a:defRPr>
                <a:solidFill>
                  <a:schemeClr val="tx1">
                    <a:tint val="75000"/>
                  </a:schemeClr>
                </a:solidFill>
              </a:defRPr>
            </a:lvl7pPr>
            <a:lvl8pPr marL="13166504" indent="0" algn="ctr">
              <a:buNone/>
              <a:defRPr>
                <a:solidFill>
                  <a:schemeClr val="tx1">
                    <a:tint val="75000"/>
                  </a:schemeClr>
                </a:solidFill>
              </a:defRPr>
            </a:lvl8pPr>
            <a:lvl9pPr marL="1504743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AE23942-C5FF-4CEB-9878-92E45A256722}" type="datetimeFigureOut">
              <a:rPr lang="en-US"/>
              <a:pPr>
                <a:defRPr/>
              </a:pPr>
              <a:t>3/20/13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80B620F-F88E-4453-84DE-F6E12877AF4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0C39990-E76F-4114-AA0F-6F613482F4B8}" type="datetimeFigureOut">
              <a:rPr lang="en-US"/>
              <a:pPr>
                <a:defRPr/>
              </a:pPr>
              <a:t>3/20/13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0D5CBEA-6C47-4B8A-A46B-683438CA1C6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8501100" y="6874935"/>
            <a:ext cx="46081953" cy="14646656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242555" y="6874935"/>
            <a:ext cx="137648948" cy="14646656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25C807B-6E9D-477E-9D29-08A19F615B79}" type="datetimeFigureOut">
              <a:rPr lang="en-US"/>
              <a:pPr>
                <a:defRPr/>
              </a:pPr>
              <a:t>3/20/13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D7C85F4-ED10-4244-86EF-BB34FE5186D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3861EEF-8305-40E2-AFEA-7A7B3799C38F}" type="datetimeFigureOut">
              <a:rPr lang="en-US"/>
              <a:pPr>
                <a:defRPr/>
              </a:pPr>
              <a:t>3/20/13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A2C71D2-4EED-411D-9519-437B1FF4B15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3" y="18802775"/>
            <a:ext cx="31089600" cy="5811520"/>
          </a:xfrm>
        </p:spPr>
        <p:txBody>
          <a:bodyPr anchor="t"/>
          <a:lstStyle>
            <a:lvl1pPr algn="l">
              <a:defRPr sz="165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3" y="12401978"/>
            <a:ext cx="31089600" cy="6400798"/>
          </a:xfrm>
        </p:spPr>
        <p:txBody>
          <a:bodyPr anchor="b"/>
          <a:lstStyle>
            <a:lvl1pPr marL="0" indent="0">
              <a:buNone/>
              <a:defRPr sz="8200">
                <a:solidFill>
                  <a:schemeClr val="tx1">
                    <a:tint val="75000"/>
                  </a:schemeClr>
                </a:solidFill>
              </a:defRPr>
            </a:lvl1pPr>
            <a:lvl2pPr marL="1880929" indent="0">
              <a:buNone/>
              <a:defRPr sz="7500">
                <a:solidFill>
                  <a:schemeClr val="tx1">
                    <a:tint val="75000"/>
                  </a:schemeClr>
                </a:solidFill>
              </a:defRPr>
            </a:lvl2pPr>
            <a:lvl3pPr marL="3761858" indent="0">
              <a:buNone/>
              <a:defRPr sz="6500">
                <a:solidFill>
                  <a:schemeClr val="tx1">
                    <a:tint val="75000"/>
                  </a:schemeClr>
                </a:solidFill>
              </a:defRPr>
            </a:lvl3pPr>
            <a:lvl4pPr marL="5642787" indent="0">
              <a:buNone/>
              <a:defRPr sz="5700">
                <a:solidFill>
                  <a:schemeClr val="tx1">
                    <a:tint val="75000"/>
                  </a:schemeClr>
                </a:solidFill>
              </a:defRPr>
            </a:lvl4pPr>
            <a:lvl5pPr marL="7523716" indent="0">
              <a:buNone/>
              <a:defRPr sz="5700">
                <a:solidFill>
                  <a:schemeClr val="tx1">
                    <a:tint val="75000"/>
                  </a:schemeClr>
                </a:solidFill>
              </a:defRPr>
            </a:lvl5pPr>
            <a:lvl6pPr marL="9404645" indent="0">
              <a:buNone/>
              <a:defRPr sz="5700">
                <a:solidFill>
                  <a:schemeClr val="tx1">
                    <a:tint val="75000"/>
                  </a:schemeClr>
                </a:solidFill>
              </a:defRPr>
            </a:lvl6pPr>
            <a:lvl7pPr marL="11285575" indent="0">
              <a:buNone/>
              <a:defRPr sz="5700">
                <a:solidFill>
                  <a:schemeClr val="tx1">
                    <a:tint val="75000"/>
                  </a:schemeClr>
                </a:solidFill>
              </a:defRPr>
            </a:lvl7pPr>
            <a:lvl8pPr marL="13166504" indent="0">
              <a:buNone/>
              <a:defRPr sz="5700">
                <a:solidFill>
                  <a:schemeClr val="tx1">
                    <a:tint val="75000"/>
                  </a:schemeClr>
                </a:solidFill>
              </a:defRPr>
            </a:lvl8pPr>
            <a:lvl9pPr marL="15047434" indent="0">
              <a:buNone/>
              <a:defRPr sz="5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2F7D85C-718E-475E-8B6E-9CCF93E1E563}" type="datetimeFigureOut">
              <a:rPr lang="en-US"/>
              <a:pPr>
                <a:defRPr/>
              </a:pPr>
              <a:t>3/20/13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1A7BFD6-DCC2-4ECB-8B6E-0D3EB8531ED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42553" y="40057493"/>
            <a:ext cx="91865448" cy="113284002"/>
          </a:xfrm>
        </p:spPr>
        <p:txBody>
          <a:bodyPr/>
          <a:lstStyle>
            <a:lvl1pPr>
              <a:defRPr sz="11500"/>
            </a:lvl1pPr>
            <a:lvl2pPr>
              <a:defRPr sz="9900"/>
            </a:lvl2pPr>
            <a:lvl3pPr>
              <a:defRPr sz="82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2717603" y="40057493"/>
            <a:ext cx="91865453" cy="113284002"/>
          </a:xfrm>
        </p:spPr>
        <p:txBody>
          <a:bodyPr/>
          <a:lstStyle>
            <a:lvl1pPr>
              <a:defRPr sz="11500"/>
            </a:lvl1pPr>
            <a:lvl2pPr>
              <a:defRPr sz="9900"/>
            </a:lvl2pPr>
            <a:lvl3pPr>
              <a:defRPr sz="82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E876D7F-BE19-4F06-BB58-A9FC34FE4BE7}" type="datetimeFigureOut">
              <a:rPr lang="en-US"/>
              <a:pPr>
                <a:defRPr/>
              </a:pPr>
              <a:t>3/20/13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4C9C897-4AC4-4CC2-AB19-BFB243244BE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171789"/>
            <a:ext cx="32918400" cy="48768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549815"/>
            <a:ext cx="16160753" cy="2729651"/>
          </a:xfrm>
        </p:spPr>
        <p:txBody>
          <a:bodyPr anchor="b"/>
          <a:lstStyle>
            <a:lvl1pPr marL="0" indent="0">
              <a:buNone/>
              <a:defRPr sz="9900" b="1"/>
            </a:lvl1pPr>
            <a:lvl2pPr marL="1880929" indent="0">
              <a:buNone/>
              <a:defRPr sz="8200" b="1"/>
            </a:lvl2pPr>
            <a:lvl3pPr marL="3761858" indent="0">
              <a:buNone/>
              <a:defRPr sz="7500" b="1"/>
            </a:lvl3pPr>
            <a:lvl4pPr marL="5642787" indent="0">
              <a:buNone/>
              <a:defRPr sz="6500" b="1"/>
            </a:lvl4pPr>
            <a:lvl5pPr marL="7523716" indent="0">
              <a:buNone/>
              <a:defRPr sz="6500" b="1"/>
            </a:lvl5pPr>
            <a:lvl6pPr marL="9404645" indent="0">
              <a:buNone/>
              <a:defRPr sz="6500" b="1"/>
            </a:lvl6pPr>
            <a:lvl7pPr marL="11285575" indent="0">
              <a:buNone/>
              <a:defRPr sz="6500" b="1"/>
            </a:lvl7pPr>
            <a:lvl8pPr marL="13166504" indent="0">
              <a:buNone/>
              <a:defRPr sz="6500" b="1"/>
            </a:lvl8pPr>
            <a:lvl9pPr marL="15047434" indent="0">
              <a:buNone/>
              <a:defRPr sz="6500" b="1"/>
            </a:lvl9pPr>
          </a:lstStyle>
          <a:p>
            <a:pPr lvl="0"/>
            <a:r>
              <a:rPr lang="en-US" smtClean="0"/>
              <a:t>Click to edit Master text styles</a:t>
            </a:r>
          </a:p>
        </p:txBody>
      </p:sp>
      <p:sp>
        <p:nvSpPr>
          <p:cNvPr id="4" name="Content Placeholder 3"/>
          <p:cNvSpPr>
            <a:spLocks noGrp="1"/>
          </p:cNvSpPr>
          <p:nvPr>
            <p:ph sz="half" idx="2"/>
          </p:nvPr>
        </p:nvSpPr>
        <p:spPr>
          <a:xfrm>
            <a:off x="1828800" y="9279466"/>
            <a:ext cx="16160753" cy="16858829"/>
          </a:xfrm>
        </p:spPr>
        <p:txBody>
          <a:bodyPr/>
          <a:lstStyle>
            <a:lvl1pPr>
              <a:defRPr sz="9900"/>
            </a:lvl1pPr>
            <a:lvl2pPr>
              <a:defRPr sz="8200"/>
            </a:lvl2pPr>
            <a:lvl3pPr>
              <a:defRPr sz="7500"/>
            </a:lvl3pPr>
            <a:lvl4pPr>
              <a:defRPr sz="6500"/>
            </a:lvl4pPr>
            <a:lvl5pPr>
              <a:defRPr sz="6500"/>
            </a:lvl5pPr>
            <a:lvl6pPr>
              <a:defRPr sz="6500"/>
            </a:lvl6pPr>
            <a:lvl7pPr>
              <a:defRPr sz="6500"/>
            </a:lvl7pPr>
            <a:lvl8pPr>
              <a:defRPr sz="6500"/>
            </a:lvl8pPr>
            <a:lvl9pPr>
              <a:defRPr sz="6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3" y="6549815"/>
            <a:ext cx="16167100" cy="2729651"/>
          </a:xfrm>
        </p:spPr>
        <p:txBody>
          <a:bodyPr anchor="b"/>
          <a:lstStyle>
            <a:lvl1pPr marL="0" indent="0">
              <a:buNone/>
              <a:defRPr sz="9900" b="1"/>
            </a:lvl1pPr>
            <a:lvl2pPr marL="1880929" indent="0">
              <a:buNone/>
              <a:defRPr sz="8200" b="1"/>
            </a:lvl2pPr>
            <a:lvl3pPr marL="3761858" indent="0">
              <a:buNone/>
              <a:defRPr sz="7500" b="1"/>
            </a:lvl3pPr>
            <a:lvl4pPr marL="5642787" indent="0">
              <a:buNone/>
              <a:defRPr sz="6500" b="1"/>
            </a:lvl4pPr>
            <a:lvl5pPr marL="7523716" indent="0">
              <a:buNone/>
              <a:defRPr sz="6500" b="1"/>
            </a:lvl5pPr>
            <a:lvl6pPr marL="9404645" indent="0">
              <a:buNone/>
              <a:defRPr sz="6500" b="1"/>
            </a:lvl6pPr>
            <a:lvl7pPr marL="11285575" indent="0">
              <a:buNone/>
              <a:defRPr sz="6500" b="1"/>
            </a:lvl7pPr>
            <a:lvl8pPr marL="13166504" indent="0">
              <a:buNone/>
              <a:defRPr sz="6500" b="1"/>
            </a:lvl8pPr>
            <a:lvl9pPr marL="15047434" indent="0">
              <a:buNone/>
              <a:defRPr sz="6500" b="1"/>
            </a:lvl9pPr>
          </a:lstStyle>
          <a:p>
            <a:pPr lvl="0"/>
            <a:r>
              <a:rPr lang="en-US" smtClean="0"/>
              <a:t>Click to edit Master text styles</a:t>
            </a:r>
          </a:p>
        </p:txBody>
      </p:sp>
      <p:sp>
        <p:nvSpPr>
          <p:cNvPr id="6" name="Content Placeholder 5"/>
          <p:cNvSpPr>
            <a:spLocks noGrp="1"/>
          </p:cNvSpPr>
          <p:nvPr>
            <p:ph sz="quarter" idx="4"/>
          </p:nvPr>
        </p:nvSpPr>
        <p:spPr>
          <a:xfrm>
            <a:off x="18580103" y="9279466"/>
            <a:ext cx="16167100" cy="16858829"/>
          </a:xfrm>
        </p:spPr>
        <p:txBody>
          <a:bodyPr/>
          <a:lstStyle>
            <a:lvl1pPr>
              <a:defRPr sz="9900"/>
            </a:lvl1pPr>
            <a:lvl2pPr>
              <a:defRPr sz="8200"/>
            </a:lvl2pPr>
            <a:lvl3pPr>
              <a:defRPr sz="7500"/>
            </a:lvl3pPr>
            <a:lvl4pPr>
              <a:defRPr sz="6500"/>
            </a:lvl4pPr>
            <a:lvl5pPr>
              <a:defRPr sz="6500"/>
            </a:lvl5pPr>
            <a:lvl6pPr>
              <a:defRPr sz="6500"/>
            </a:lvl6pPr>
            <a:lvl7pPr>
              <a:defRPr sz="6500"/>
            </a:lvl7pPr>
            <a:lvl8pPr>
              <a:defRPr sz="6500"/>
            </a:lvl8pPr>
            <a:lvl9pPr>
              <a:defRPr sz="6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AF7BF2D-CBFD-4DB5-8868-2886BE68834A}" type="datetimeFigureOut">
              <a:rPr lang="en-US"/>
              <a:pPr>
                <a:defRPr/>
              </a:pPr>
              <a:t>3/20/13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C9F4C12-7D01-44D2-816F-DF73DBB7AB9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227903F-3C23-4356-BED2-D6A9AD0662BA}" type="datetimeFigureOut">
              <a:rPr lang="en-US"/>
              <a:pPr>
                <a:defRPr/>
              </a:pPr>
              <a:t>3/20/13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AE16423-C935-4CC3-8A63-5A89D52EC9E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3DDD0DB-1855-4C32-A0BC-958442CA7649}" type="datetimeFigureOut">
              <a:rPr lang="en-US"/>
              <a:pPr>
                <a:defRPr/>
              </a:pPr>
              <a:t>3/20/13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009DEEA-985A-4964-8C6A-BD1A1732CB1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3" y="1165013"/>
            <a:ext cx="12033253" cy="4958080"/>
          </a:xfrm>
        </p:spPr>
        <p:txBody>
          <a:bodyPr anchor="b"/>
          <a:lstStyle>
            <a:lvl1pPr algn="l">
              <a:defRPr sz="8200" b="1"/>
            </a:lvl1pPr>
          </a:lstStyle>
          <a:p>
            <a:r>
              <a:rPr lang="en-US" smtClean="0"/>
              <a:t>Click to edit Master title style</a:t>
            </a:r>
            <a:endParaRPr lang="en-US"/>
          </a:p>
        </p:txBody>
      </p:sp>
      <p:sp>
        <p:nvSpPr>
          <p:cNvPr id="3" name="Content Placeholder 2"/>
          <p:cNvSpPr>
            <a:spLocks noGrp="1"/>
          </p:cNvSpPr>
          <p:nvPr>
            <p:ph idx="1"/>
          </p:nvPr>
        </p:nvSpPr>
        <p:spPr>
          <a:xfrm>
            <a:off x="14300200" y="1165016"/>
            <a:ext cx="20447000" cy="24973282"/>
          </a:xfrm>
        </p:spPr>
        <p:txBody>
          <a:bodyPr/>
          <a:lstStyle>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3" y="6123096"/>
            <a:ext cx="12033253" cy="20015202"/>
          </a:xfrm>
        </p:spPr>
        <p:txBody>
          <a:bodyPr/>
          <a:lstStyle>
            <a:lvl1pPr marL="0" indent="0">
              <a:buNone/>
              <a:defRPr sz="5700"/>
            </a:lvl1pPr>
            <a:lvl2pPr marL="1880929" indent="0">
              <a:buNone/>
              <a:defRPr sz="5000"/>
            </a:lvl2pPr>
            <a:lvl3pPr marL="3761858" indent="0">
              <a:buNone/>
              <a:defRPr sz="4100"/>
            </a:lvl3pPr>
            <a:lvl4pPr marL="5642787" indent="0">
              <a:buNone/>
              <a:defRPr sz="3700"/>
            </a:lvl4pPr>
            <a:lvl5pPr marL="7523716" indent="0">
              <a:buNone/>
              <a:defRPr sz="3700"/>
            </a:lvl5pPr>
            <a:lvl6pPr marL="9404645" indent="0">
              <a:buNone/>
              <a:defRPr sz="3700"/>
            </a:lvl6pPr>
            <a:lvl7pPr marL="11285575" indent="0">
              <a:buNone/>
              <a:defRPr sz="3700"/>
            </a:lvl7pPr>
            <a:lvl8pPr marL="13166504" indent="0">
              <a:buNone/>
              <a:defRPr sz="3700"/>
            </a:lvl8pPr>
            <a:lvl9pPr marL="15047434" indent="0">
              <a:buNone/>
              <a:defRPr sz="37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23B0026-8F8E-4985-BF6E-2F171BB28735}" type="datetimeFigureOut">
              <a:rPr lang="en-US"/>
              <a:pPr>
                <a:defRPr/>
              </a:pPr>
              <a:t>3/20/13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9134443-1938-46C9-B43A-D71380AABB3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3" y="20482561"/>
            <a:ext cx="21945600" cy="2418082"/>
          </a:xfrm>
        </p:spPr>
        <p:txBody>
          <a:bodyPr anchor="b"/>
          <a:lstStyle>
            <a:lvl1pPr algn="l">
              <a:defRPr sz="8200" b="1"/>
            </a:lvl1pPr>
          </a:lstStyle>
          <a:p>
            <a:r>
              <a:rPr lang="en-US" smtClean="0"/>
              <a:t>Click to edit Master title style</a:t>
            </a:r>
            <a:endParaRPr lang="en-US"/>
          </a:p>
        </p:txBody>
      </p:sp>
      <p:sp>
        <p:nvSpPr>
          <p:cNvPr id="3" name="Picture Placeholder 2"/>
          <p:cNvSpPr>
            <a:spLocks noGrp="1"/>
          </p:cNvSpPr>
          <p:nvPr>
            <p:ph type="pic" idx="1"/>
          </p:nvPr>
        </p:nvSpPr>
        <p:spPr>
          <a:xfrm>
            <a:off x="7169153" y="2614507"/>
            <a:ext cx="21945600" cy="17556480"/>
          </a:xfrm>
        </p:spPr>
        <p:txBody>
          <a:bodyPr rtlCol="0">
            <a:normAutofit/>
          </a:bodyPr>
          <a:lstStyle>
            <a:lvl1pPr marL="0" indent="0">
              <a:buNone/>
              <a:defRPr sz="13200"/>
            </a:lvl1pPr>
            <a:lvl2pPr marL="1880929" indent="0">
              <a:buNone/>
              <a:defRPr sz="11500"/>
            </a:lvl2pPr>
            <a:lvl3pPr marL="3761858" indent="0">
              <a:buNone/>
              <a:defRPr sz="9900"/>
            </a:lvl3pPr>
            <a:lvl4pPr marL="5642787" indent="0">
              <a:buNone/>
              <a:defRPr sz="8200"/>
            </a:lvl4pPr>
            <a:lvl5pPr marL="7523716" indent="0">
              <a:buNone/>
              <a:defRPr sz="8200"/>
            </a:lvl5pPr>
            <a:lvl6pPr marL="9404645" indent="0">
              <a:buNone/>
              <a:defRPr sz="8200"/>
            </a:lvl6pPr>
            <a:lvl7pPr marL="11285575" indent="0">
              <a:buNone/>
              <a:defRPr sz="8200"/>
            </a:lvl7pPr>
            <a:lvl8pPr marL="13166504" indent="0">
              <a:buNone/>
              <a:defRPr sz="8200"/>
            </a:lvl8pPr>
            <a:lvl9pPr marL="15047434" indent="0">
              <a:buNone/>
              <a:defRPr sz="8200"/>
            </a:lvl9pPr>
          </a:lstStyle>
          <a:p>
            <a:pPr lvl="0"/>
            <a:endParaRPr lang="en-US" noProof="0" dirty="0"/>
          </a:p>
        </p:txBody>
      </p:sp>
      <p:sp>
        <p:nvSpPr>
          <p:cNvPr id="4" name="Text Placeholder 3"/>
          <p:cNvSpPr>
            <a:spLocks noGrp="1"/>
          </p:cNvSpPr>
          <p:nvPr>
            <p:ph type="body" sz="half" idx="2"/>
          </p:nvPr>
        </p:nvSpPr>
        <p:spPr>
          <a:xfrm>
            <a:off x="7169153" y="22900643"/>
            <a:ext cx="21945600" cy="3434078"/>
          </a:xfrm>
        </p:spPr>
        <p:txBody>
          <a:bodyPr/>
          <a:lstStyle>
            <a:lvl1pPr marL="0" indent="0">
              <a:buNone/>
              <a:defRPr sz="5700"/>
            </a:lvl1pPr>
            <a:lvl2pPr marL="1880929" indent="0">
              <a:buNone/>
              <a:defRPr sz="5000"/>
            </a:lvl2pPr>
            <a:lvl3pPr marL="3761858" indent="0">
              <a:buNone/>
              <a:defRPr sz="4100"/>
            </a:lvl3pPr>
            <a:lvl4pPr marL="5642787" indent="0">
              <a:buNone/>
              <a:defRPr sz="3700"/>
            </a:lvl4pPr>
            <a:lvl5pPr marL="7523716" indent="0">
              <a:buNone/>
              <a:defRPr sz="3700"/>
            </a:lvl5pPr>
            <a:lvl6pPr marL="9404645" indent="0">
              <a:buNone/>
              <a:defRPr sz="3700"/>
            </a:lvl6pPr>
            <a:lvl7pPr marL="11285575" indent="0">
              <a:buNone/>
              <a:defRPr sz="3700"/>
            </a:lvl7pPr>
            <a:lvl8pPr marL="13166504" indent="0">
              <a:buNone/>
              <a:defRPr sz="3700"/>
            </a:lvl8pPr>
            <a:lvl9pPr marL="15047434" indent="0">
              <a:buNone/>
              <a:defRPr sz="37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A23467B-247A-4FFC-979E-308714AC5267}" type="datetimeFigureOut">
              <a:rPr lang="en-US"/>
              <a:pPr>
                <a:defRPr/>
              </a:pPr>
              <a:t>3/20/13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0C28DFB-B510-4625-A9BF-72223C8432A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828800" y="1171575"/>
            <a:ext cx="32918400" cy="4876800"/>
          </a:xfrm>
          <a:prstGeom prst="rect">
            <a:avLst/>
          </a:prstGeom>
          <a:noFill/>
          <a:ln w="9525">
            <a:noFill/>
            <a:miter lim="800000"/>
            <a:headEnd/>
            <a:tailEnd/>
          </a:ln>
        </p:spPr>
        <p:txBody>
          <a:bodyPr vert="horz" wrap="square" lIns="376185" tIns="188093" rIns="376185" bIns="188093"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1828800" y="6826250"/>
            <a:ext cx="32918400" cy="19311938"/>
          </a:xfrm>
          <a:prstGeom prst="rect">
            <a:avLst/>
          </a:prstGeom>
          <a:noFill/>
          <a:ln w="9525">
            <a:noFill/>
            <a:miter lim="800000"/>
            <a:headEnd/>
            <a:tailEnd/>
          </a:ln>
        </p:spPr>
        <p:txBody>
          <a:bodyPr vert="horz" wrap="square" lIns="376185" tIns="188093" rIns="376185" bIns="18809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1828800" y="27120850"/>
            <a:ext cx="8534400" cy="1557338"/>
          </a:xfrm>
          <a:prstGeom prst="rect">
            <a:avLst/>
          </a:prstGeom>
        </p:spPr>
        <p:txBody>
          <a:bodyPr vert="horz" wrap="square" lIns="376185" tIns="188093" rIns="376185" bIns="188093" numCol="1" anchor="ctr" anchorCtr="0" compatLnSpc="1">
            <a:prstTxWarp prst="textNoShape">
              <a:avLst/>
            </a:prstTxWarp>
          </a:bodyPr>
          <a:lstStyle>
            <a:lvl1pPr defTabSz="3760826">
              <a:defRPr sz="5000" smtClean="0">
                <a:solidFill>
                  <a:srgbClr val="898989"/>
                </a:solidFill>
                <a:latin typeface="Calibri" pitchFamily="34" charset="0"/>
              </a:defRPr>
            </a:lvl1pPr>
          </a:lstStyle>
          <a:p>
            <a:pPr>
              <a:defRPr/>
            </a:pPr>
            <a:fld id="{CC40E3F3-F7D0-47B9-9940-F5B1A1C8E619}" type="datetimeFigureOut">
              <a:rPr lang="en-US"/>
              <a:pPr>
                <a:defRPr/>
              </a:pPr>
              <a:t>3/20/13</a:t>
            </a:fld>
            <a:endParaRPr lang="en-US"/>
          </a:p>
        </p:txBody>
      </p:sp>
      <p:sp>
        <p:nvSpPr>
          <p:cNvPr id="5" name="Footer Placeholder 4"/>
          <p:cNvSpPr>
            <a:spLocks noGrp="1"/>
          </p:cNvSpPr>
          <p:nvPr>
            <p:ph type="ftr" sz="quarter" idx="3"/>
          </p:nvPr>
        </p:nvSpPr>
        <p:spPr>
          <a:xfrm>
            <a:off x="12496800" y="27120850"/>
            <a:ext cx="11582400" cy="1557338"/>
          </a:xfrm>
          <a:prstGeom prst="rect">
            <a:avLst/>
          </a:prstGeom>
        </p:spPr>
        <p:txBody>
          <a:bodyPr vert="horz" wrap="square" lIns="376185" tIns="188093" rIns="376185" bIns="188093" numCol="1" anchor="ctr" anchorCtr="0" compatLnSpc="1">
            <a:prstTxWarp prst="textNoShape">
              <a:avLst/>
            </a:prstTxWarp>
          </a:bodyPr>
          <a:lstStyle>
            <a:lvl1pPr algn="ctr" defTabSz="3760826">
              <a:defRPr sz="5000" smtClean="0">
                <a:solidFill>
                  <a:srgbClr val="898989"/>
                </a:solidFill>
                <a:latin typeface="Calibri" pitchFamily="34" charset="0"/>
              </a:defRPr>
            </a:lvl1pPr>
          </a:lstStyle>
          <a:p>
            <a:pPr>
              <a:defRPr/>
            </a:pPr>
            <a:endParaRPr lang="en-US"/>
          </a:p>
        </p:txBody>
      </p:sp>
      <p:sp>
        <p:nvSpPr>
          <p:cNvPr id="6" name="Slide Number Placeholder 5"/>
          <p:cNvSpPr>
            <a:spLocks noGrp="1"/>
          </p:cNvSpPr>
          <p:nvPr>
            <p:ph type="sldNum" sz="quarter" idx="4"/>
          </p:nvPr>
        </p:nvSpPr>
        <p:spPr>
          <a:xfrm>
            <a:off x="26212800" y="27120850"/>
            <a:ext cx="8534400" cy="1557338"/>
          </a:xfrm>
          <a:prstGeom prst="rect">
            <a:avLst/>
          </a:prstGeom>
        </p:spPr>
        <p:txBody>
          <a:bodyPr vert="horz" wrap="square" lIns="376185" tIns="188093" rIns="376185" bIns="188093" numCol="1" anchor="ctr" anchorCtr="0" compatLnSpc="1">
            <a:prstTxWarp prst="textNoShape">
              <a:avLst/>
            </a:prstTxWarp>
          </a:bodyPr>
          <a:lstStyle>
            <a:lvl1pPr algn="r" defTabSz="3760826">
              <a:defRPr sz="5000" smtClean="0">
                <a:solidFill>
                  <a:srgbClr val="898989"/>
                </a:solidFill>
                <a:latin typeface="Calibri" pitchFamily="34" charset="0"/>
              </a:defRPr>
            </a:lvl1pPr>
          </a:lstStyle>
          <a:p>
            <a:pPr>
              <a:defRPr/>
            </a:pPr>
            <a:fld id="{1381ACF7-E62F-40C0-86BF-0327088C882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60788" rtl="0" eaLnBrk="0" fontAlgn="base" hangingPunct="0">
        <a:spcBef>
          <a:spcPct val="0"/>
        </a:spcBef>
        <a:spcAft>
          <a:spcPct val="0"/>
        </a:spcAft>
        <a:defRPr sz="18100" kern="1200">
          <a:solidFill>
            <a:schemeClr val="tx1"/>
          </a:solidFill>
          <a:latin typeface="+mj-lt"/>
          <a:ea typeface="+mj-ea"/>
          <a:cs typeface="+mj-cs"/>
        </a:defRPr>
      </a:lvl1pPr>
      <a:lvl2pPr algn="ctr" defTabSz="3760788" rtl="0" eaLnBrk="0" fontAlgn="base" hangingPunct="0">
        <a:spcBef>
          <a:spcPct val="0"/>
        </a:spcBef>
        <a:spcAft>
          <a:spcPct val="0"/>
        </a:spcAft>
        <a:defRPr sz="18100">
          <a:solidFill>
            <a:schemeClr val="tx1"/>
          </a:solidFill>
          <a:latin typeface="Calibri" pitchFamily="34" charset="0"/>
        </a:defRPr>
      </a:lvl2pPr>
      <a:lvl3pPr algn="ctr" defTabSz="3760788" rtl="0" eaLnBrk="0" fontAlgn="base" hangingPunct="0">
        <a:spcBef>
          <a:spcPct val="0"/>
        </a:spcBef>
        <a:spcAft>
          <a:spcPct val="0"/>
        </a:spcAft>
        <a:defRPr sz="18100">
          <a:solidFill>
            <a:schemeClr val="tx1"/>
          </a:solidFill>
          <a:latin typeface="Calibri" pitchFamily="34" charset="0"/>
        </a:defRPr>
      </a:lvl3pPr>
      <a:lvl4pPr algn="ctr" defTabSz="3760788" rtl="0" eaLnBrk="0" fontAlgn="base" hangingPunct="0">
        <a:spcBef>
          <a:spcPct val="0"/>
        </a:spcBef>
        <a:spcAft>
          <a:spcPct val="0"/>
        </a:spcAft>
        <a:defRPr sz="18100">
          <a:solidFill>
            <a:schemeClr val="tx1"/>
          </a:solidFill>
          <a:latin typeface="Calibri" pitchFamily="34" charset="0"/>
        </a:defRPr>
      </a:lvl4pPr>
      <a:lvl5pPr algn="ctr" defTabSz="3760788" rtl="0" eaLnBrk="0" fontAlgn="base" hangingPunct="0">
        <a:spcBef>
          <a:spcPct val="0"/>
        </a:spcBef>
        <a:spcAft>
          <a:spcPct val="0"/>
        </a:spcAft>
        <a:defRPr sz="18100">
          <a:solidFill>
            <a:schemeClr val="tx1"/>
          </a:solidFill>
          <a:latin typeface="Calibri" pitchFamily="34" charset="0"/>
        </a:defRPr>
      </a:lvl5pPr>
      <a:lvl6pPr marL="391866" algn="ctr" defTabSz="3760826" rtl="0" fontAlgn="base">
        <a:spcBef>
          <a:spcPct val="0"/>
        </a:spcBef>
        <a:spcAft>
          <a:spcPct val="0"/>
        </a:spcAft>
        <a:defRPr sz="18100">
          <a:solidFill>
            <a:schemeClr val="tx1"/>
          </a:solidFill>
          <a:latin typeface="Calibri" pitchFamily="34" charset="0"/>
        </a:defRPr>
      </a:lvl6pPr>
      <a:lvl7pPr marL="783732" algn="ctr" defTabSz="3760826" rtl="0" fontAlgn="base">
        <a:spcBef>
          <a:spcPct val="0"/>
        </a:spcBef>
        <a:spcAft>
          <a:spcPct val="0"/>
        </a:spcAft>
        <a:defRPr sz="18100">
          <a:solidFill>
            <a:schemeClr val="tx1"/>
          </a:solidFill>
          <a:latin typeface="Calibri" pitchFamily="34" charset="0"/>
        </a:defRPr>
      </a:lvl7pPr>
      <a:lvl8pPr marL="1175598" algn="ctr" defTabSz="3760826" rtl="0" fontAlgn="base">
        <a:spcBef>
          <a:spcPct val="0"/>
        </a:spcBef>
        <a:spcAft>
          <a:spcPct val="0"/>
        </a:spcAft>
        <a:defRPr sz="18100">
          <a:solidFill>
            <a:schemeClr val="tx1"/>
          </a:solidFill>
          <a:latin typeface="Calibri" pitchFamily="34" charset="0"/>
        </a:defRPr>
      </a:lvl8pPr>
      <a:lvl9pPr marL="1567464" algn="ctr" defTabSz="3760826" rtl="0" fontAlgn="base">
        <a:spcBef>
          <a:spcPct val="0"/>
        </a:spcBef>
        <a:spcAft>
          <a:spcPct val="0"/>
        </a:spcAft>
        <a:defRPr sz="18100">
          <a:solidFill>
            <a:schemeClr val="tx1"/>
          </a:solidFill>
          <a:latin typeface="Calibri" pitchFamily="34" charset="0"/>
        </a:defRPr>
      </a:lvl9pPr>
    </p:titleStyle>
    <p:bodyStyle>
      <a:lvl1pPr marL="1408113" indent="-1408113" algn="l" defTabSz="3760788" rtl="0" eaLnBrk="0" fontAlgn="base" hangingPunct="0">
        <a:spcBef>
          <a:spcPct val="20000"/>
        </a:spcBef>
        <a:spcAft>
          <a:spcPct val="0"/>
        </a:spcAft>
        <a:buFont typeface="Arial" charset="0"/>
        <a:buChar char="•"/>
        <a:defRPr sz="13200" kern="1200">
          <a:solidFill>
            <a:schemeClr val="tx1"/>
          </a:solidFill>
          <a:latin typeface="+mn-lt"/>
          <a:ea typeface="+mn-ea"/>
          <a:cs typeface="+mn-cs"/>
        </a:defRPr>
      </a:lvl1pPr>
      <a:lvl2pPr marL="3055938" indent="-1173163" algn="l" defTabSz="3760788" rtl="0" eaLnBrk="0" fontAlgn="base" hangingPunct="0">
        <a:spcBef>
          <a:spcPct val="20000"/>
        </a:spcBef>
        <a:spcAft>
          <a:spcPct val="0"/>
        </a:spcAft>
        <a:buFont typeface="Arial" charset="0"/>
        <a:buChar char="–"/>
        <a:defRPr sz="11500" kern="1200">
          <a:solidFill>
            <a:schemeClr val="tx1"/>
          </a:solidFill>
          <a:latin typeface="+mn-lt"/>
          <a:ea typeface="+mn-ea"/>
          <a:cs typeface="+mn-cs"/>
        </a:defRPr>
      </a:lvl2pPr>
      <a:lvl3pPr marL="4700588" indent="-939800" algn="l" defTabSz="3760788" rtl="0" eaLnBrk="0" fontAlgn="base" hangingPunct="0">
        <a:spcBef>
          <a:spcPct val="20000"/>
        </a:spcBef>
        <a:spcAft>
          <a:spcPct val="0"/>
        </a:spcAft>
        <a:buFont typeface="Arial" charset="0"/>
        <a:buChar char="•"/>
        <a:defRPr sz="9900" kern="1200">
          <a:solidFill>
            <a:schemeClr val="tx1"/>
          </a:solidFill>
          <a:latin typeface="+mn-lt"/>
          <a:ea typeface="+mn-ea"/>
          <a:cs typeface="+mn-cs"/>
        </a:defRPr>
      </a:lvl3pPr>
      <a:lvl4pPr marL="6581775" indent="-939800" algn="l" defTabSz="3760788" rtl="0" eaLnBrk="0" fontAlgn="base" hangingPunct="0">
        <a:spcBef>
          <a:spcPct val="20000"/>
        </a:spcBef>
        <a:spcAft>
          <a:spcPct val="0"/>
        </a:spcAft>
        <a:buFont typeface="Arial" charset="0"/>
        <a:buChar char="–"/>
        <a:defRPr sz="8200" kern="1200">
          <a:solidFill>
            <a:schemeClr val="tx1"/>
          </a:solidFill>
          <a:latin typeface="+mn-lt"/>
          <a:ea typeface="+mn-ea"/>
          <a:cs typeface="+mn-cs"/>
        </a:defRPr>
      </a:lvl4pPr>
      <a:lvl5pPr marL="8462963" indent="-939800" algn="l" defTabSz="3760788" rtl="0" eaLnBrk="0" fontAlgn="base" hangingPunct="0">
        <a:spcBef>
          <a:spcPct val="20000"/>
        </a:spcBef>
        <a:spcAft>
          <a:spcPct val="0"/>
        </a:spcAft>
        <a:buFont typeface="Arial" charset="0"/>
        <a:buChar char="»"/>
        <a:defRPr sz="8200" kern="1200">
          <a:solidFill>
            <a:schemeClr val="tx1"/>
          </a:solidFill>
          <a:latin typeface="+mn-lt"/>
          <a:ea typeface="+mn-ea"/>
          <a:cs typeface="+mn-cs"/>
        </a:defRPr>
      </a:lvl5pPr>
      <a:lvl6pPr marL="10345110" indent="-940464" algn="l" defTabSz="3761858"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6040" indent="-940464" algn="l" defTabSz="3761858"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6969" indent="-940464" algn="l" defTabSz="3761858"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7898" indent="-940464" algn="l" defTabSz="3761858" rtl="0" eaLnBrk="1" latinLnBrk="0" hangingPunct="1">
        <a:spcBef>
          <a:spcPct val="20000"/>
        </a:spcBef>
        <a:buFont typeface="Arial" pitchFamily="34" charset="0"/>
        <a:buChar char="•"/>
        <a:defRPr sz="8200" kern="1200">
          <a:solidFill>
            <a:schemeClr val="tx1"/>
          </a:solidFill>
          <a:latin typeface="+mn-lt"/>
          <a:ea typeface="+mn-ea"/>
          <a:cs typeface="+mn-cs"/>
        </a:defRPr>
      </a:lvl9pPr>
    </p:bodyStyle>
    <p:otherStyle>
      <a:defPPr>
        <a:defRPr lang="en-US"/>
      </a:defPPr>
      <a:lvl1pPr marL="0" algn="l" defTabSz="3761858" rtl="0" eaLnBrk="1" latinLnBrk="0" hangingPunct="1">
        <a:defRPr sz="7500" kern="1200">
          <a:solidFill>
            <a:schemeClr val="tx1"/>
          </a:solidFill>
          <a:latin typeface="+mn-lt"/>
          <a:ea typeface="+mn-ea"/>
          <a:cs typeface="+mn-cs"/>
        </a:defRPr>
      </a:lvl1pPr>
      <a:lvl2pPr marL="1880929" algn="l" defTabSz="3761858" rtl="0" eaLnBrk="1" latinLnBrk="0" hangingPunct="1">
        <a:defRPr sz="7500" kern="1200">
          <a:solidFill>
            <a:schemeClr val="tx1"/>
          </a:solidFill>
          <a:latin typeface="+mn-lt"/>
          <a:ea typeface="+mn-ea"/>
          <a:cs typeface="+mn-cs"/>
        </a:defRPr>
      </a:lvl2pPr>
      <a:lvl3pPr marL="3761858" algn="l" defTabSz="3761858" rtl="0" eaLnBrk="1" latinLnBrk="0" hangingPunct="1">
        <a:defRPr sz="7500" kern="1200">
          <a:solidFill>
            <a:schemeClr val="tx1"/>
          </a:solidFill>
          <a:latin typeface="+mn-lt"/>
          <a:ea typeface="+mn-ea"/>
          <a:cs typeface="+mn-cs"/>
        </a:defRPr>
      </a:lvl3pPr>
      <a:lvl4pPr marL="5642787" algn="l" defTabSz="3761858" rtl="0" eaLnBrk="1" latinLnBrk="0" hangingPunct="1">
        <a:defRPr sz="7500" kern="1200">
          <a:solidFill>
            <a:schemeClr val="tx1"/>
          </a:solidFill>
          <a:latin typeface="+mn-lt"/>
          <a:ea typeface="+mn-ea"/>
          <a:cs typeface="+mn-cs"/>
        </a:defRPr>
      </a:lvl4pPr>
      <a:lvl5pPr marL="7523716" algn="l" defTabSz="3761858" rtl="0" eaLnBrk="1" latinLnBrk="0" hangingPunct="1">
        <a:defRPr sz="7500" kern="1200">
          <a:solidFill>
            <a:schemeClr val="tx1"/>
          </a:solidFill>
          <a:latin typeface="+mn-lt"/>
          <a:ea typeface="+mn-ea"/>
          <a:cs typeface="+mn-cs"/>
        </a:defRPr>
      </a:lvl5pPr>
      <a:lvl6pPr marL="9404645" algn="l" defTabSz="3761858" rtl="0" eaLnBrk="1" latinLnBrk="0" hangingPunct="1">
        <a:defRPr sz="7500" kern="1200">
          <a:solidFill>
            <a:schemeClr val="tx1"/>
          </a:solidFill>
          <a:latin typeface="+mn-lt"/>
          <a:ea typeface="+mn-ea"/>
          <a:cs typeface="+mn-cs"/>
        </a:defRPr>
      </a:lvl6pPr>
      <a:lvl7pPr marL="11285575" algn="l" defTabSz="3761858" rtl="0" eaLnBrk="1" latinLnBrk="0" hangingPunct="1">
        <a:defRPr sz="7500" kern="1200">
          <a:solidFill>
            <a:schemeClr val="tx1"/>
          </a:solidFill>
          <a:latin typeface="+mn-lt"/>
          <a:ea typeface="+mn-ea"/>
          <a:cs typeface="+mn-cs"/>
        </a:defRPr>
      </a:lvl7pPr>
      <a:lvl8pPr marL="13166504" algn="l" defTabSz="3761858" rtl="0" eaLnBrk="1" latinLnBrk="0" hangingPunct="1">
        <a:defRPr sz="7500" kern="1200">
          <a:solidFill>
            <a:schemeClr val="tx1"/>
          </a:solidFill>
          <a:latin typeface="+mn-lt"/>
          <a:ea typeface="+mn-ea"/>
          <a:cs typeface="+mn-cs"/>
        </a:defRPr>
      </a:lvl8pPr>
      <a:lvl9pPr marL="15047434" algn="l" defTabSz="3761858" rtl="0" eaLnBrk="1" latinLnBrk="0" hangingPunct="1">
        <a:defRPr sz="7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oleObject" Target="../embeddings/Microsoft_Equation2.bin"/><Relationship Id="rId20" Type="http://schemas.openxmlformats.org/officeDocument/2006/relationships/image" Target="../media/image19.png"/><Relationship Id="rId21" Type="http://schemas.openxmlformats.org/officeDocument/2006/relationships/image" Target="../media/image20.png"/><Relationship Id="rId22" Type="http://schemas.openxmlformats.org/officeDocument/2006/relationships/oleObject" Target="../embeddings/Microsoft_Equation13.bin"/><Relationship Id="rId23" Type="http://schemas.openxmlformats.org/officeDocument/2006/relationships/oleObject" Target="../embeddings/Microsoft_Equation14.bin"/><Relationship Id="rId10" Type="http://schemas.openxmlformats.org/officeDocument/2006/relationships/oleObject" Target="../embeddings/Microsoft_Equation3.bin"/><Relationship Id="rId11" Type="http://schemas.openxmlformats.org/officeDocument/2006/relationships/oleObject" Target="../embeddings/Microsoft_Equation4.bin"/><Relationship Id="rId12" Type="http://schemas.openxmlformats.org/officeDocument/2006/relationships/oleObject" Target="../embeddings/Microsoft_Equation5.bin"/><Relationship Id="rId13" Type="http://schemas.openxmlformats.org/officeDocument/2006/relationships/oleObject" Target="../embeddings/Microsoft_Equation6.bin"/><Relationship Id="rId14" Type="http://schemas.openxmlformats.org/officeDocument/2006/relationships/oleObject" Target="../embeddings/Microsoft_Equation7.bin"/><Relationship Id="rId15" Type="http://schemas.openxmlformats.org/officeDocument/2006/relationships/oleObject" Target="../embeddings/Microsoft_Equation8.bin"/><Relationship Id="rId16" Type="http://schemas.openxmlformats.org/officeDocument/2006/relationships/oleObject" Target="../embeddings/Microsoft_Equation9.bin"/><Relationship Id="rId17" Type="http://schemas.openxmlformats.org/officeDocument/2006/relationships/oleObject" Target="../embeddings/Microsoft_Equation10.bin"/><Relationship Id="rId18" Type="http://schemas.openxmlformats.org/officeDocument/2006/relationships/oleObject" Target="../embeddings/Microsoft_Equation11.bin"/><Relationship Id="rId19" Type="http://schemas.openxmlformats.org/officeDocument/2006/relationships/oleObject" Target="../embeddings/Microsoft_Equation12.bin"/><Relationship Id="rId1" Type="http://schemas.openxmlformats.org/officeDocument/2006/relationships/vmlDrawing" Target="../drawings/vmlDrawing1.vml"/><Relationship Id="rId2" Type="http://schemas.openxmlformats.org/officeDocument/2006/relationships/slideLayout" Target="../slideLayouts/slideLayout1.xml"/><Relationship Id="rId3" Type="http://schemas.openxmlformats.org/officeDocument/2006/relationships/notesSlide" Target="../notesSlides/notesSlide1.xml"/><Relationship Id="rId4" Type="http://schemas.openxmlformats.org/officeDocument/2006/relationships/image" Target="../media/image15.jpe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oleObject" Target="../embeddings/Microsoft_Equation1.bin"/></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1" name="Rectangle 1"/>
          <p:cNvSpPr>
            <a:spLocks noChangeArrowheads="1"/>
          </p:cNvSpPr>
          <p:nvPr/>
        </p:nvSpPr>
        <p:spPr bwMode="auto">
          <a:xfrm>
            <a:off x="7098535" y="1204202"/>
            <a:ext cx="20585713" cy="3159632"/>
          </a:xfrm>
          <a:prstGeom prst="rect">
            <a:avLst/>
          </a:prstGeom>
          <a:noFill/>
          <a:ln w="9525">
            <a:noFill/>
            <a:miter lim="800000"/>
            <a:headEnd/>
            <a:tailEnd/>
          </a:ln>
        </p:spPr>
        <p:txBody>
          <a:bodyPr wrap="square" lIns="65834" tIns="32917" rIns="65834" bIns="32917">
            <a:spAutoFit/>
          </a:bodyPr>
          <a:lstStyle/>
          <a:p>
            <a:pPr algn="ctr"/>
            <a:r>
              <a:rPr lang="en-US" altLang="zh-CN" sz="6900" b="1" dirty="0" smtClean="0">
                <a:latin typeface="Calibri" pitchFamily="34" charset="0"/>
              </a:rPr>
              <a:t>Network configuration and AGING</a:t>
            </a:r>
            <a:endParaRPr lang="en-US" sz="6900" b="1" dirty="0" smtClean="0">
              <a:latin typeface="Calibri" pitchFamily="34" charset="0"/>
            </a:endParaRPr>
          </a:p>
          <a:p>
            <a:pPr algn="ctr"/>
            <a:r>
              <a:rPr lang="en-US" sz="4400" b="1" smtClean="0">
                <a:latin typeface="Calibri" pitchFamily="34" charset="0"/>
              </a:rPr>
              <a:t>Palpasa Manandhar, </a:t>
            </a:r>
            <a:r>
              <a:rPr lang="en-US" sz="4400" b="1" dirty="0" smtClean="0">
                <a:latin typeface="Calibri" pitchFamily="34" charset="0"/>
              </a:rPr>
              <a:t>Hong Qin</a:t>
            </a:r>
            <a:endParaRPr lang="en-US" sz="4400" b="1" baseline="30000" dirty="0" smtClean="0">
              <a:latin typeface="Calibri" pitchFamily="34" charset="0"/>
            </a:endParaRPr>
          </a:p>
          <a:p>
            <a:pPr algn="ctr"/>
            <a:r>
              <a:rPr lang="en-US" sz="4400" b="1" dirty="0" smtClean="0">
                <a:latin typeface="Calibri" pitchFamily="34" charset="0"/>
              </a:rPr>
              <a:t>Mathematics </a:t>
            </a:r>
            <a:r>
              <a:rPr lang="en-US" sz="4400" b="1" dirty="0" err="1" smtClean="0">
                <a:latin typeface="Calibri" pitchFamily="34" charset="0"/>
              </a:rPr>
              <a:t>Deparment</a:t>
            </a:r>
            <a:r>
              <a:rPr lang="en-US" sz="4400" b="1" dirty="0" smtClean="0">
                <a:latin typeface="Calibri" pitchFamily="34" charset="0"/>
              </a:rPr>
              <a:t>, Biology Department, Spelman </a:t>
            </a:r>
            <a:r>
              <a:rPr lang="en-US" sz="4400" b="1" dirty="0">
                <a:latin typeface="Calibri" pitchFamily="34" charset="0"/>
              </a:rPr>
              <a:t>College</a:t>
            </a:r>
            <a:r>
              <a:rPr lang="en-US" sz="4400" b="1" dirty="0" smtClean="0">
                <a:latin typeface="Calibri" pitchFamily="34" charset="0"/>
              </a:rPr>
              <a:t>, Atlanta, GA 30314</a:t>
            </a:r>
            <a:endParaRPr lang="en-US" sz="4400" dirty="0">
              <a:latin typeface="Calibri" pitchFamily="34" charset="0"/>
            </a:endParaRPr>
          </a:p>
        </p:txBody>
      </p:sp>
      <p:sp>
        <p:nvSpPr>
          <p:cNvPr id="2052" name="TextBox 4"/>
          <p:cNvSpPr txBox="1">
            <a:spLocks noChangeArrowheads="1"/>
          </p:cNvSpPr>
          <p:nvPr/>
        </p:nvSpPr>
        <p:spPr bwMode="auto">
          <a:xfrm>
            <a:off x="1322656" y="5382130"/>
            <a:ext cx="10528047" cy="6591339"/>
          </a:xfrm>
          <a:prstGeom prst="rect">
            <a:avLst/>
          </a:prstGeom>
          <a:noFill/>
          <a:ln w="9525" cap="rnd" cmpd="sng">
            <a:solidFill>
              <a:schemeClr val="accent5">
                <a:lumMod val="40000"/>
                <a:lumOff val="60000"/>
              </a:schemeClr>
            </a:solidFill>
            <a:round/>
            <a:headEnd/>
            <a:tailEnd/>
          </a:ln>
        </p:spPr>
        <p:txBody>
          <a:bodyPr wrap="square" lIns="65834" tIns="32917" rIns="65834" bIns="32917">
            <a:spAutoFit/>
          </a:bodyPr>
          <a:lstStyle/>
          <a:p>
            <a:pPr algn="ctr"/>
            <a:r>
              <a:rPr lang="en-US" sz="4000" b="1" dirty="0" smtClean="0"/>
              <a:t>Abstract</a:t>
            </a:r>
            <a:endParaRPr lang="en-US" sz="2800" dirty="0" smtClean="0"/>
          </a:p>
          <a:p>
            <a:r>
              <a:rPr lang="en-US" sz="2400" dirty="0" smtClean="0"/>
              <a:t>        Aging can be quantitatively defined as the increasing risk of dying over time. A key distinction between biological and non-biological aging is the dynamics of the aging process. Increasing rate of mortality over time follows exponential function in biological aging versus </a:t>
            </a:r>
            <a:r>
              <a:rPr lang="en-US" sz="2400" dirty="0" err="1" smtClean="0"/>
              <a:t>Weibull</a:t>
            </a:r>
            <a:r>
              <a:rPr lang="en-US" sz="2400" dirty="0" smtClean="0"/>
              <a:t> functions in non-biological aging. Cellular aging can be studied through the reliability framework based on gene networks. Here, we study the influence of network configurations on the dynamics of aging process. We compare three types of networks – networks with degree distributions of constants (lattice network), Poisson distribution and power-law distribution. We then evaluate the heterogeneity of the aging process using the coefficient of variation (CV). Preliminary results show that CV of the aging process in lattice networks with constant connecting degrees is higher than networks with Poisson distributed degrees, suggesting that Poisson networks are more robust for aging than lattice networks. This somewhat counter-intuitive finding suggests an important role of randomness in the emergence of aging from gene networks. </a:t>
            </a:r>
          </a:p>
        </p:txBody>
      </p:sp>
      <p:pic>
        <p:nvPicPr>
          <p:cNvPr id="2115" name="Picture 189" descr="http://pavm.spelman.edu/about_us/images/logos/VERT2748.jpg"/>
          <p:cNvPicPr>
            <a:picLocks noChangeAspect="1" noChangeArrowheads="1"/>
          </p:cNvPicPr>
          <p:nvPr/>
        </p:nvPicPr>
        <p:blipFill>
          <a:blip r:embed="rId4" cstate="print"/>
          <a:srcRect/>
          <a:stretch>
            <a:fillRect/>
          </a:stretch>
        </p:blipFill>
        <p:spPr bwMode="auto">
          <a:xfrm>
            <a:off x="1935251" y="1135774"/>
            <a:ext cx="1258888" cy="3105150"/>
          </a:xfrm>
          <a:prstGeom prst="rect">
            <a:avLst/>
          </a:prstGeom>
          <a:noFill/>
          <a:ln w="9525">
            <a:noFill/>
            <a:miter lim="800000"/>
            <a:headEnd/>
            <a:tailEnd/>
          </a:ln>
        </p:spPr>
      </p:pic>
      <p:pic>
        <p:nvPicPr>
          <p:cNvPr id="165" name="Picture 6"/>
          <p:cNvPicPr>
            <a:picLocks noChangeAspect="1" noChangeArrowheads="1"/>
          </p:cNvPicPr>
          <p:nvPr/>
        </p:nvPicPr>
        <p:blipFill>
          <a:blip r:embed="rId5" cstate="print"/>
          <a:srcRect/>
          <a:stretch>
            <a:fillRect/>
          </a:stretch>
        </p:blipFill>
        <p:spPr bwMode="auto">
          <a:xfrm>
            <a:off x="28571865" y="1174460"/>
            <a:ext cx="4081863" cy="1186560"/>
          </a:xfrm>
          <a:prstGeom prst="rect">
            <a:avLst/>
          </a:prstGeom>
          <a:noFill/>
          <a:ln w="9525" algn="ctr">
            <a:noFill/>
            <a:miter lim="800000"/>
            <a:headEnd/>
            <a:tailEnd/>
          </a:ln>
        </p:spPr>
      </p:pic>
      <p:pic>
        <p:nvPicPr>
          <p:cNvPr id="166" name="Picture 2"/>
          <p:cNvPicPr>
            <a:picLocks noChangeAspect="1" noChangeArrowheads="1"/>
          </p:cNvPicPr>
          <p:nvPr/>
        </p:nvPicPr>
        <p:blipFill>
          <a:blip r:embed="rId6" cstate="print"/>
          <a:srcRect/>
          <a:stretch>
            <a:fillRect/>
          </a:stretch>
        </p:blipFill>
        <p:spPr bwMode="auto">
          <a:xfrm>
            <a:off x="32612688" y="1150606"/>
            <a:ext cx="2049516" cy="2049516"/>
          </a:xfrm>
          <a:prstGeom prst="rect">
            <a:avLst/>
          </a:prstGeom>
          <a:noFill/>
          <a:ln w="9525" algn="ctr">
            <a:noFill/>
            <a:miter lim="800000"/>
            <a:headEnd/>
            <a:tailEnd/>
          </a:ln>
        </p:spPr>
      </p:pic>
      <p:pic>
        <p:nvPicPr>
          <p:cNvPr id="168" name="Picture 4"/>
          <p:cNvPicPr>
            <a:picLocks noChangeAspect="1" noChangeArrowheads="1"/>
          </p:cNvPicPr>
          <p:nvPr/>
        </p:nvPicPr>
        <p:blipFill>
          <a:blip r:embed="rId7" cstate="print"/>
          <a:srcRect/>
          <a:stretch>
            <a:fillRect/>
          </a:stretch>
        </p:blipFill>
        <p:spPr bwMode="auto">
          <a:xfrm>
            <a:off x="3569244" y="1100418"/>
            <a:ext cx="3479647" cy="1088129"/>
          </a:xfrm>
          <a:prstGeom prst="rect">
            <a:avLst/>
          </a:prstGeom>
          <a:noFill/>
          <a:ln w="9525" algn="ctr">
            <a:noFill/>
            <a:miter lim="800000"/>
            <a:headEnd/>
            <a:tailEnd/>
          </a:ln>
        </p:spPr>
      </p:pic>
      <p:sp>
        <p:nvSpPr>
          <p:cNvPr id="177" name="Rectangle 2"/>
          <p:cNvSpPr txBox="1">
            <a:spLocks noChangeArrowheads="1"/>
          </p:cNvSpPr>
          <p:nvPr/>
        </p:nvSpPr>
        <p:spPr bwMode="auto">
          <a:xfrm>
            <a:off x="7604561" y="14126341"/>
            <a:ext cx="3451989" cy="1022052"/>
          </a:xfrm>
          <a:prstGeom prst="rect">
            <a:avLst/>
          </a:prstGeom>
          <a:noFill/>
          <a:ln w="9525">
            <a:noFill/>
            <a:miter lim="800000"/>
            <a:headEnd/>
            <a:tailEnd/>
          </a:ln>
        </p:spPr>
        <p:txBody>
          <a:bodyPr lIns="376185" tIns="188093" rIns="376185" bIns="188093" anchor="ctr"/>
          <a:lstStyle/>
          <a:p>
            <a:pPr algn="ctr"/>
            <a:r>
              <a:rPr lang="en-US" altLang="zh-CN" sz="2400" b="1" dirty="0" smtClean="0">
                <a:latin typeface="Calibri" pitchFamily="34" charset="0"/>
              </a:rPr>
              <a:t>   Machine Aging</a:t>
            </a:r>
          </a:p>
          <a:p>
            <a:pPr algn="ctr"/>
            <a:r>
              <a:rPr lang="en-US" sz="2400" b="1" dirty="0" smtClean="0">
                <a:latin typeface="Calibri" pitchFamily="34" charset="0"/>
              </a:rPr>
              <a:t>    (</a:t>
            </a:r>
            <a:r>
              <a:rPr lang="en-US" sz="2400" b="1" dirty="0" err="1" smtClean="0">
                <a:latin typeface="Calibri" pitchFamily="34" charset="0"/>
              </a:rPr>
              <a:t>Weibull</a:t>
            </a:r>
            <a:r>
              <a:rPr lang="en-US" sz="2400" b="1" dirty="0" smtClean="0">
                <a:latin typeface="Calibri" pitchFamily="34" charset="0"/>
              </a:rPr>
              <a:t> Model</a:t>
            </a:r>
            <a:r>
              <a:rPr lang="en-US" sz="2800" b="1" dirty="0" smtClean="0">
                <a:latin typeface="Calibri" pitchFamily="34" charset="0"/>
              </a:rPr>
              <a:t>)</a:t>
            </a:r>
            <a:endParaRPr lang="en-US" sz="2800" b="1" dirty="0">
              <a:latin typeface="Calibri" pitchFamily="34" charset="0"/>
            </a:endParaRPr>
          </a:p>
        </p:txBody>
      </p:sp>
      <p:sp>
        <p:nvSpPr>
          <p:cNvPr id="178" name="Rectangle 2"/>
          <p:cNvSpPr txBox="1">
            <a:spLocks noChangeArrowheads="1"/>
          </p:cNvSpPr>
          <p:nvPr/>
        </p:nvSpPr>
        <p:spPr bwMode="auto">
          <a:xfrm>
            <a:off x="7789368" y="15306420"/>
            <a:ext cx="3570870" cy="935340"/>
          </a:xfrm>
          <a:prstGeom prst="rect">
            <a:avLst/>
          </a:prstGeom>
          <a:noFill/>
          <a:ln w="9525">
            <a:noFill/>
            <a:miter lim="800000"/>
            <a:headEnd/>
            <a:tailEnd/>
          </a:ln>
        </p:spPr>
        <p:txBody>
          <a:bodyPr lIns="376185" tIns="188093" rIns="376185" bIns="188093" anchor="ctr"/>
          <a:lstStyle/>
          <a:p>
            <a:pPr algn="ctr"/>
            <a:r>
              <a:rPr lang="en-US" altLang="zh-CN" sz="2400" b="1" dirty="0" smtClean="0">
                <a:latin typeface="Calibri" pitchFamily="34" charset="0"/>
              </a:rPr>
              <a:t>    Biological Aging</a:t>
            </a:r>
          </a:p>
          <a:p>
            <a:pPr algn="ctr"/>
            <a:r>
              <a:rPr lang="en-US" sz="2400" b="1" dirty="0" smtClean="0">
                <a:latin typeface="Calibri" pitchFamily="34" charset="0"/>
              </a:rPr>
              <a:t>  (Gompertz Model)</a:t>
            </a:r>
            <a:endParaRPr lang="en-US" sz="2400" b="1" dirty="0">
              <a:latin typeface="Calibri" pitchFamily="34" charset="0"/>
            </a:endParaRPr>
          </a:p>
        </p:txBody>
      </p:sp>
      <p:sp>
        <p:nvSpPr>
          <p:cNvPr id="179" name="TextBox 4"/>
          <p:cNvSpPr txBox="1">
            <a:spLocks noChangeArrowheads="1"/>
          </p:cNvSpPr>
          <p:nvPr/>
        </p:nvSpPr>
        <p:spPr bwMode="auto">
          <a:xfrm>
            <a:off x="1438268" y="20591822"/>
            <a:ext cx="10423531" cy="6837561"/>
          </a:xfrm>
          <a:prstGeom prst="rect">
            <a:avLst/>
          </a:prstGeom>
          <a:noFill/>
          <a:ln w="9525" cap="rnd" cmpd="sng">
            <a:solidFill>
              <a:schemeClr val="accent5">
                <a:lumMod val="40000"/>
                <a:lumOff val="60000"/>
              </a:schemeClr>
            </a:solidFill>
            <a:round/>
            <a:headEnd/>
            <a:tailEnd/>
          </a:ln>
        </p:spPr>
        <p:txBody>
          <a:bodyPr wrap="square" lIns="65834" tIns="32917" rIns="65834" bIns="32917">
            <a:spAutoFit/>
          </a:bodyPr>
          <a:lstStyle/>
          <a:p>
            <a:pPr algn="ctr"/>
            <a:r>
              <a:rPr lang="en-US" sz="4000" b="1" dirty="0" smtClean="0"/>
              <a:t>Models for aging</a:t>
            </a:r>
          </a:p>
          <a:p>
            <a:pPr algn="ctr"/>
            <a:endParaRPr lang="en-US" sz="4000" dirty="0" smtClean="0"/>
          </a:p>
          <a:p>
            <a:r>
              <a:rPr lang="en-US" sz="2400" b="1" dirty="0" smtClean="0"/>
              <a:t>Basic Model</a:t>
            </a:r>
            <a:r>
              <a:rPr lang="en-US" sz="2400" dirty="0" smtClean="0"/>
              <a:t>: </a:t>
            </a:r>
            <a:r>
              <a:rPr lang="en-US" sz="2800" dirty="0" smtClean="0"/>
              <a:t>                  </a:t>
            </a:r>
            <a:r>
              <a:rPr lang="en-US" sz="2000" dirty="0" smtClean="0"/>
              <a:t>Poisson Random Network</a:t>
            </a:r>
          </a:p>
          <a:p>
            <a:endParaRPr lang="en-US" sz="2800" dirty="0" smtClean="0"/>
          </a:p>
          <a:p>
            <a:r>
              <a:rPr lang="en-US" sz="2400" b="1" dirty="0" smtClean="0"/>
              <a:t>Biological Network:          </a:t>
            </a:r>
            <a:r>
              <a:rPr lang="en-US" sz="2000" dirty="0" smtClean="0"/>
              <a:t>Power Law Distribution</a:t>
            </a:r>
          </a:p>
          <a:p>
            <a:endParaRPr lang="en-US" sz="2000" dirty="0" smtClean="0"/>
          </a:p>
          <a:p>
            <a:endParaRPr lang="en-US" sz="2400" b="1" dirty="0" smtClean="0">
              <a:latin typeface="Wingdings"/>
              <a:ea typeface="Wingdings"/>
              <a:cs typeface="Wingdings"/>
            </a:endParaRPr>
          </a:p>
          <a:p>
            <a:endParaRPr lang="en-US" sz="2400" b="1" dirty="0" smtClean="0">
              <a:latin typeface="Wingdings"/>
              <a:ea typeface="Wingdings"/>
              <a:cs typeface="Wingdings"/>
            </a:endParaRPr>
          </a:p>
          <a:p>
            <a:endParaRPr lang="en-US" sz="2400" b="1" dirty="0" smtClean="0">
              <a:latin typeface="Wingdings"/>
              <a:ea typeface="Wingdings"/>
              <a:cs typeface="Wingdings"/>
            </a:endParaRPr>
          </a:p>
          <a:p>
            <a:endParaRPr lang="en-US" sz="2400" b="1" dirty="0" smtClean="0">
              <a:latin typeface="Wingdings"/>
              <a:ea typeface="Wingdings"/>
              <a:cs typeface="Wingdings"/>
            </a:endParaRPr>
          </a:p>
          <a:p>
            <a:r>
              <a:rPr lang="en-US" sz="2400" b="1" dirty="0" smtClean="0">
                <a:latin typeface="Wingdings"/>
                <a:ea typeface="Wingdings"/>
                <a:cs typeface="Wingdings"/>
              </a:rPr>
              <a:t>   </a:t>
            </a:r>
            <a:endParaRPr lang="en-US" sz="2400" b="1" dirty="0" smtClean="0"/>
          </a:p>
          <a:p>
            <a:endParaRPr lang="en-US" sz="2800" b="1" dirty="0" smtClean="0"/>
          </a:p>
          <a:p>
            <a:endParaRPr lang="en-US" sz="2800" b="1" dirty="0" smtClean="0"/>
          </a:p>
          <a:p>
            <a:endParaRPr lang="en-US" sz="2800" b="1" dirty="0" smtClean="0"/>
          </a:p>
          <a:p>
            <a:r>
              <a:rPr lang="en-US" sz="2800" b="1" dirty="0" smtClean="0"/>
              <a:t> </a:t>
            </a:r>
          </a:p>
          <a:p>
            <a:endParaRPr lang="en-US" sz="2800" b="1" dirty="0" smtClean="0"/>
          </a:p>
        </p:txBody>
      </p:sp>
      <p:sp>
        <p:nvSpPr>
          <p:cNvPr id="193" name="TextBox 4"/>
          <p:cNvSpPr txBox="1">
            <a:spLocks noChangeArrowheads="1"/>
          </p:cNvSpPr>
          <p:nvPr/>
        </p:nvSpPr>
        <p:spPr bwMode="auto">
          <a:xfrm>
            <a:off x="13092935" y="12143151"/>
            <a:ext cx="10296530" cy="6037343"/>
          </a:xfrm>
          <a:prstGeom prst="rect">
            <a:avLst/>
          </a:prstGeom>
          <a:noFill/>
          <a:ln w="9525" cap="rnd" cmpd="sng">
            <a:solidFill>
              <a:schemeClr val="accent5">
                <a:lumMod val="40000"/>
                <a:lumOff val="60000"/>
              </a:schemeClr>
            </a:solidFill>
            <a:round/>
            <a:headEnd/>
            <a:tailEnd/>
          </a:ln>
        </p:spPr>
        <p:txBody>
          <a:bodyPr wrap="square" lIns="65834" tIns="32917" rIns="65834" bIns="32917">
            <a:spAutoFit/>
          </a:bodyPr>
          <a:lstStyle/>
          <a:p>
            <a:pPr algn="ctr"/>
            <a:r>
              <a:rPr lang="en-US" sz="4000" b="1" dirty="0" smtClean="0"/>
              <a:t>A network with stochastic links in modules</a:t>
            </a:r>
          </a:p>
          <a:p>
            <a:pPr algn="ctr"/>
            <a:endParaRPr lang="en-US" sz="2800" b="1" dirty="0" smtClean="0"/>
          </a:p>
          <a:p>
            <a:endParaRPr lang="en-US" sz="2800" dirty="0" smtClean="0"/>
          </a:p>
          <a:p>
            <a:endParaRPr lang="en-US" sz="2800" dirty="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r>
              <a:rPr lang="en-US" sz="2800" dirty="0" smtClean="0"/>
              <a:t> </a:t>
            </a:r>
            <a:endParaRPr lang="en-US" sz="2800" dirty="0"/>
          </a:p>
        </p:txBody>
      </p:sp>
      <p:sp>
        <p:nvSpPr>
          <p:cNvPr id="198" name="TextBox 4"/>
          <p:cNvSpPr txBox="1">
            <a:spLocks noChangeArrowheads="1"/>
          </p:cNvSpPr>
          <p:nvPr/>
        </p:nvSpPr>
        <p:spPr bwMode="auto">
          <a:xfrm>
            <a:off x="13029675" y="19561087"/>
            <a:ext cx="10528047" cy="7760891"/>
          </a:xfrm>
          <a:prstGeom prst="rect">
            <a:avLst/>
          </a:prstGeom>
          <a:noFill/>
          <a:ln w="9525" cap="rnd" cmpd="sng">
            <a:solidFill>
              <a:schemeClr val="accent5">
                <a:lumMod val="40000"/>
                <a:lumOff val="60000"/>
              </a:schemeClr>
            </a:solidFill>
            <a:round/>
            <a:headEnd/>
            <a:tailEnd/>
          </a:ln>
        </p:spPr>
        <p:txBody>
          <a:bodyPr wrap="square" lIns="65834" tIns="32917" rIns="65834" bIns="32917">
            <a:spAutoFit/>
          </a:bodyPr>
          <a:lstStyle/>
          <a:p>
            <a:pPr algn="ctr"/>
            <a:r>
              <a:rPr lang="en-US" sz="4000" b="1" dirty="0" err="1" smtClean="0"/>
              <a:t>Gompertzian</a:t>
            </a:r>
            <a:r>
              <a:rPr lang="en-US" sz="4000" b="1" dirty="0" smtClean="0"/>
              <a:t> Aging in a network with stochastic modules</a:t>
            </a:r>
          </a:p>
          <a:p>
            <a:pPr algn="ctr"/>
            <a:endParaRPr lang="en-US" sz="2800" b="1"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r>
              <a:rPr lang="en-US" sz="2800" err="1" smtClean="0"/>
              <a:t>Implication</a:t>
            </a:r>
            <a:r>
              <a:rPr lang="en-US" sz="2800" smtClean="0"/>
              <a:t>:             </a:t>
            </a:r>
            <a:r>
              <a:rPr lang="en-US" sz="2800" b="1" smtClean="0">
                <a:latin typeface="Wingdings"/>
                <a:ea typeface="Wingdings"/>
                <a:cs typeface="Wingdings"/>
              </a:rPr>
              <a:t></a:t>
            </a:r>
            <a:endParaRPr lang="en-US" sz="2800" dirty="0" smtClean="0"/>
          </a:p>
          <a:p>
            <a:endParaRPr lang="en-US" sz="2800" dirty="0" smtClean="0"/>
          </a:p>
          <a:p>
            <a:endParaRPr lang="en-US" sz="2800" dirty="0" smtClean="0"/>
          </a:p>
          <a:p>
            <a:r>
              <a:rPr lang="en-US" sz="2800" dirty="0" smtClean="0"/>
              <a:t> </a:t>
            </a:r>
          </a:p>
        </p:txBody>
      </p:sp>
      <p:sp>
        <p:nvSpPr>
          <p:cNvPr id="204" name="TextBox 4"/>
          <p:cNvSpPr txBox="1">
            <a:spLocks noChangeArrowheads="1"/>
          </p:cNvSpPr>
          <p:nvPr/>
        </p:nvSpPr>
        <p:spPr bwMode="auto">
          <a:xfrm>
            <a:off x="24737415" y="21531184"/>
            <a:ext cx="10447208" cy="5852676"/>
          </a:xfrm>
          <a:prstGeom prst="rect">
            <a:avLst/>
          </a:prstGeom>
          <a:noFill/>
          <a:ln w="9525" cap="rnd" cmpd="sng">
            <a:solidFill>
              <a:schemeClr val="accent5">
                <a:lumMod val="40000"/>
                <a:lumOff val="60000"/>
              </a:schemeClr>
            </a:solidFill>
            <a:round/>
            <a:headEnd/>
            <a:tailEnd/>
          </a:ln>
        </p:spPr>
        <p:txBody>
          <a:bodyPr wrap="square" lIns="65834" tIns="32917" rIns="65834" bIns="32917">
            <a:spAutoFit/>
          </a:bodyPr>
          <a:lstStyle/>
          <a:p>
            <a:pPr marL="465138" indent="-465138" algn="ctr"/>
            <a:r>
              <a:rPr lang="en-US" sz="4000" b="1" dirty="0" smtClean="0"/>
              <a:t>References</a:t>
            </a:r>
            <a:endParaRPr lang="en-US" sz="2800" b="1" dirty="0" smtClean="0"/>
          </a:p>
          <a:p>
            <a:pPr marL="465138" indent="-465138">
              <a:buFont typeface="Arial"/>
              <a:buChar char="•"/>
            </a:pPr>
            <a:r>
              <a:rPr lang="en-US" sz="2400" dirty="0" smtClean="0"/>
              <a:t>L. A. GAVRILOV and N. S. GAVRILOVA. The reliability theory of aging and longevity. Journal of Theoretical Biology, 213(4):527- 545, 2001.</a:t>
            </a:r>
          </a:p>
          <a:p>
            <a:pPr marL="465138" indent="-465138">
              <a:buFont typeface="Arial"/>
              <a:buChar char="•"/>
            </a:pPr>
            <a:r>
              <a:rPr lang="en-US" sz="2400" dirty="0" smtClean="0"/>
              <a:t>B. </a:t>
            </a:r>
            <a:r>
              <a:rPr lang="en-US" sz="2400" dirty="0" err="1" smtClean="0"/>
              <a:t>Gompertz</a:t>
            </a:r>
            <a:r>
              <a:rPr lang="en-US" sz="2400" dirty="0" smtClean="0"/>
              <a:t>. On the nature of the function expressive of the law of human mortality and on a new mode of determining life contingencies. Philos. Trans. Roy. Soc. </a:t>
            </a:r>
            <a:r>
              <a:rPr lang="en-US" sz="2400" dirty="0" err="1" smtClean="0"/>
              <a:t>Lond</a:t>
            </a:r>
            <a:r>
              <a:rPr lang="en-US" sz="2400" dirty="0" smtClean="0"/>
              <a:t>. A, 115:513-585, 1825.</a:t>
            </a:r>
          </a:p>
          <a:p>
            <a:pPr marL="465138" indent="-465138">
              <a:buFont typeface="Arial"/>
              <a:buChar char="•"/>
            </a:pPr>
            <a:r>
              <a:rPr lang="en-US" sz="2400" dirty="0" smtClean="0"/>
              <a:t>L. M. </a:t>
            </a:r>
            <a:r>
              <a:rPr lang="en-US" sz="2400" dirty="0" err="1" smtClean="0"/>
              <a:t>Leemis</a:t>
            </a:r>
            <a:r>
              <a:rPr lang="en-US" sz="2400" dirty="0" smtClean="0"/>
              <a:t>. Reliability: Probabilistic models and statistical methods. Lawrence </a:t>
            </a:r>
            <a:r>
              <a:rPr lang="en-US" sz="2400" dirty="0" err="1" smtClean="0"/>
              <a:t>Leemis</a:t>
            </a:r>
            <a:r>
              <a:rPr lang="en-US" sz="2400" dirty="0" smtClean="0"/>
              <a:t>, 2009.</a:t>
            </a:r>
          </a:p>
          <a:p>
            <a:pPr marL="465138" indent="-465138">
              <a:buFont typeface="Arial"/>
              <a:buChar char="•"/>
            </a:pPr>
            <a:r>
              <a:rPr lang="en-US" sz="2400" dirty="0" smtClean="0"/>
              <a:t>H. Qin and M. Lu. Natural variation in </a:t>
            </a:r>
            <a:r>
              <a:rPr lang="en-US" sz="2400" dirty="0" err="1" smtClean="0"/>
              <a:t>replicative</a:t>
            </a:r>
            <a:r>
              <a:rPr lang="en-US" sz="2400" dirty="0" smtClean="0"/>
              <a:t> and chronological life spans of </a:t>
            </a:r>
            <a:r>
              <a:rPr lang="en-US" sz="2400" dirty="0" err="1" smtClean="0"/>
              <a:t>Saccharomyces</a:t>
            </a:r>
            <a:r>
              <a:rPr lang="en-US" sz="2400" dirty="0" smtClean="0"/>
              <a:t> </a:t>
            </a:r>
            <a:r>
              <a:rPr lang="en-US" sz="2400" dirty="0" err="1" smtClean="0"/>
              <a:t>cerevisiae</a:t>
            </a:r>
            <a:r>
              <a:rPr lang="en-US" sz="2400" dirty="0" smtClean="0"/>
              <a:t>. Exp. Gerontol.,41:448-456, Apr 2006.</a:t>
            </a:r>
          </a:p>
          <a:p>
            <a:pPr marL="465138" indent="-465138">
              <a:buFont typeface="Arial"/>
              <a:buChar char="•"/>
            </a:pPr>
            <a:r>
              <a:rPr lang="en-US" sz="2400" dirty="0" smtClean="0"/>
              <a:t>H. Qin, M. Lu, and D. S. Goldfarb. Genomic instability is associated with natural life span variation in </a:t>
            </a:r>
            <a:r>
              <a:rPr lang="en-US" sz="2400" dirty="0" err="1" smtClean="0"/>
              <a:t>Saccharomyces</a:t>
            </a:r>
            <a:r>
              <a:rPr lang="en-US" sz="2400" dirty="0" smtClean="0"/>
              <a:t> </a:t>
            </a:r>
            <a:r>
              <a:rPr lang="en-US" sz="2400" dirty="0" err="1" smtClean="0"/>
              <a:t>cerevisiae</a:t>
            </a:r>
            <a:r>
              <a:rPr lang="en-US" sz="2400" dirty="0" smtClean="0"/>
              <a:t>. </a:t>
            </a:r>
            <a:r>
              <a:rPr lang="en-US" sz="2400" dirty="0" err="1" smtClean="0"/>
              <a:t>PLoS</a:t>
            </a:r>
            <a:r>
              <a:rPr lang="en-US" sz="2400" dirty="0" smtClean="0"/>
              <a:t> ONE, 3:e2670, 2008.</a:t>
            </a:r>
          </a:p>
          <a:p>
            <a:pPr marL="465138" indent="-465138">
              <a:buFont typeface="Arial"/>
              <a:buChar char="•"/>
            </a:pPr>
            <a:r>
              <a:rPr lang="en-US" sz="2400" dirty="0" err="1" smtClean="0"/>
              <a:t>Barchase</a:t>
            </a:r>
            <a:r>
              <a:rPr lang="en-US" sz="2400" dirty="0" smtClean="0"/>
              <a:t>, Albert, 1999. Science.</a:t>
            </a:r>
            <a:endParaRPr lang="en-US" sz="2400" dirty="0"/>
          </a:p>
        </p:txBody>
      </p:sp>
      <p:grpSp>
        <p:nvGrpSpPr>
          <p:cNvPr id="155" name="Group 154"/>
          <p:cNvGrpSpPr/>
          <p:nvPr/>
        </p:nvGrpSpPr>
        <p:grpSpPr>
          <a:xfrm>
            <a:off x="13817594" y="13555805"/>
            <a:ext cx="3571875" cy="3725863"/>
            <a:chOff x="712788" y="1085850"/>
            <a:chExt cx="3571875" cy="3725863"/>
          </a:xfrm>
        </p:grpSpPr>
        <p:sp>
          <p:nvSpPr>
            <p:cNvPr id="156" name="Rectangle 92"/>
            <p:cNvSpPr>
              <a:spLocks noChangeArrowheads="1"/>
            </p:cNvSpPr>
            <p:nvPr/>
          </p:nvSpPr>
          <p:spPr bwMode="auto">
            <a:xfrm>
              <a:off x="3497263" y="1470025"/>
              <a:ext cx="709612" cy="338138"/>
            </a:xfrm>
            <a:prstGeom prst="rect">
              <a:avLst/>
            </a:prstGeom>
            <a:noFill/>
            <a:ln w="9525">
              <a:noFill/>
              <a:miter lim="800000"/>
              <a:headEnd/>
              <a:tailEnd/>
            </a:ln>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rPr>
                <a:t>Cell-1</a:t>
              </a:r>
            </a:p>
          </p:txBody>
        </p:sp>
        <p:sp>
          <p:nvSpPr>
            <p:cNvPr id="157" name="Oval 76"/>
            <p:cNvSpPr>
              <a:spLocks noChangeArrowheads="1"/>
            </p:cNvSpPr>
            <p:nvPr/>
          </p:nvSpPr>
          <p:spPr bwMode="auto">
            <a:xfrm>
              <a:off x="1155700" y="1085850"/>
              <a:ext cx="160338" cy="174625"/>
            </a:xfrm>
            <a:prstGeom prst="ellipse">
              <a:avLst/>
            </a:prstGeom>
            <a:solidFill>
              <a:srgbClr val="000000"/>
            </a:solidFill>
            <a:ln w="9525">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8" name="Oval 77"/>
            <p:cNvSpPr>
              <a:spLocks noChangeArrowheads="1"/>
            </p:cNvSpPr>
            <p:nvPr/>
          </p:nvSpPr>
          <p:spPr bwMode="auto">
            <a:xfrm>
              <a:off x="1382713" y="1912938"/>
              <a:ext cx="155575" cy="169862"/>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9" name="Oval 78"/>
            <p:cNvSpPr>
              <a:spLocks noChangeArrowheads="1"/>
            </p:cNvSpPr>
            <p:nvPr/>
          </p:nvSpPr>
          <p:spPr bwMode="auto">
            <a:xfrm>
              <a:off x="971550" y="1909763"/>
              <a:ext cx="160338" cy="176212"/>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0" name="Oval 89"/>
            <p:cNvSpPr>
              <a:spLocks noChangeArrowheads="1"/>
            </p:cNvSpPr>
            <p:nvPr/>
          </p:nvSpPr>
          <p:spPr bwMode="auto">
            <a:xfrm>
              <a:off x="712788" y="1508125"/>
              <a:ext cx="160337" cy="174625"/>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1" name="Oval 90"/>
            <p:cNvSpPr>
              <a:spLocks noChangeArrowheads="1"/>
            </p:cNvSpPr>
            <p:nvPr/>
          </p:nvSpPr>
          <p:spPr bwMode="auto">
            <a:xfrm>
              <a:off x="1651000" y="1508125"/>
              <a:ext cx="160338" cy="174625"/>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162" name="Straight Connector 91"/>
            <p:cNvCxnSpPr>
              <a:cxnSpLocks noChangeShapeType="1"/>
              <a:stCxn id="157" idx="4"/>
              <a:endCxn id="160" idx="7"/>
            </p:cNvCxnSpPr>
            <p:nvPr/>
          </p:nvCxnSpPr>
          <p:spPr bwMode="auto">
            <a:xfrm rot="5400000">
              <a:off x="905669" y="1204119"/>
              <a:ext cx="273050" cy="385762"/>
            </a:xfrm>
            <a:prstGeom prst="line">
              <a:avLst/>
            </a:prstGeom>
            <a:noFill/>
            <a:ln w="38100">
              <a:solidFill>
                <a:srgbClr val="000000"/>
              </a:solidFill>
              <a:round/>
              <a:headEnd/>
              <a:tailEnd/>
            </a:ln>
          </p:spPr>
        </p:cxnSp>
        <p:cxnSp>
          <p:nvCxnSpPr>
            <p:cNvPr id="163" name="Straight Connector 94"/>
            <p:cNvCxnSpPr>
              <a:cxnSpLocks noChangeShapeType="1"/>
              <a:stCxn id="157" idx="4"/>
              <a:endCxn id="159" idx="0"/>
            </p:cNvCxnSpPr>
            <p:nvPr/>
          </p:nvCxnSpPr>
          <p:spPr bwMode="auto">
            <a:xfrm rot="5400000">
              <a:off x="818356" y="1493044"/>
              <a:ext cx="649288" cy="184150"/>
            </a:xfrm>
            <a:prstGeom prst="line">
              <a:avLst/>
            </a:prstGeom>
            <a:noFill/>
            <a:ln w="38100">
              <a:solidFill>
                <a:srgbClr val="000000"/>
              </a:solidFill>
              <a:round/>
              <a:headEnd/>
              <a:tailEnd/>
            </a:ln>
          </p:spPr>
        </p:cxnSp>
        <p:cxnSp>
          <p:nvCxnSpPr>
            <p:cNvPr id="164" name="Straight Connector 95"/>
            <p:cNvCxnSpPr>
              <a:cxnSpLocks noChangeShapeType="1"/>
              <a:stCxn id="157" idx="4"/>
              <a:endCxn id="158" idx="0"/>
            </p:cNvCxnSpPr>
            <p:nvPr/>
          </p:nvCxnSpPr>
          <p:spPr bwMode="auto">
            <a:xfrm rot="16200000" flipH="1">
              <a:off x="1021556" y="1473994"/>
              <a:ext cx="652463" cy="225425"/>
            </a:xfrm>
            <a:prstGeom prst="line">
              <a:avLst/>
            </a:prstGeom>
            <a:noFill/>
            <a:ln w="38100">
              <a:solidFill>
                <a:srgbClr val="000000"/>
              </a:solidFill>
              <a:round/>
              <a:headEnd/>
              <a:tailEnd/>
            </a:ln>
          </p:spPr>
        </p:cxnSp>
        <p:cxnSp>
          <p:nvCxnSpPr>
            <p:cNvPr id="167" name="Straight Connector 96"/>
            <p:cNvCxnSpPr>
              <a:cxnSpLocks noChangeShapeType="1"/>
              <a:stCxn id="157" idx="4"/>
              <a:endCxn id="161" idx="1"/>
            </p:cNvCxnSpPr>
            <p:nvPr/>
          </p:nvCxnSpPr>
          <p:spPr bwMode="auto">
            <a:xfrm rot="16200000" flipH="1">
              <a:off x="1318419" y="1177131"/>
              <a:ext cx="273050" cy="439738"/>
            </a:xfrm>
            <a:prstGeom prst="line">
              <a:avLst/>
            </a:prstGeom>
            <a:noFill/>
            <a:ln w="38100">
              <a:solidFill>
                <a:srgbClr val="000000"/>
              </a:solidFill>
              <a:round/>
              <a:headEnd/>
              <a:tailEnd/>
            </a:ln>
          </p:spPr>
        </p:cxnSp>
        <p:cxnSp>
          <p:nvCxnSpPr>
            <p:cNvPr id="170" name="Straight Connector 97"/>
            <p:cNvCxnSpPr>
              <a:cxnSpLocks noChangeShapeType="1"/>
              <a:stCxn id="158" idx="7"/>
              <a:endCxn id="161" idx="3"/>
            </p:cNvCxnSpPr>
            <p:nvPr/>
          </p:nvCxnSpPr>
          <p:spPr bwMode="auto">
            <a:xfrm rot="5400000" flipH="1" flipV="1">
              <a:off x="1454944" y="1718469"/>
              <a:ext cx="280988" cy="158750"/>
            </a:xfrm>
            <a:prstGeom prst="line">
              <a:avLst/>
            </a:prstGeom>
            <a:noFill/>
            <a:ln w="25400">
              <a:solidFill>
                <a:srgbClr val="000000"/>
              </a:solidFill>
              <a:prstDash val="sysDash"/>
              <a:round/>
              <a:headEnd/>
              <a:tailEnd/>
            </a:ln>
          </p:spPr>
        </p:cxnSp>
        <p:cxnSp>
          <p:nvCxnSpPr>
            <p:cNvPr id="171" name="Straight Connector 98"/>
            <p:cNvCxnSpPr>
              <a:cxnSpLocks noChangeShapeType="1"/>
            </p:cNvCxnSpPr>
            <p:nvPr/>
          </p:nvCxnSpPr>
          <p:spPr bwMode="auto">
            <a:xfrm>
              <a:off x="1131888" y="1998663"/>
              <a:ext cx="250825" cy="0"/>
            </a:xfrm>
            <a:prstGeom prst="line">
              <a:avLst/>
            </a:prstGeom>
            <a:noFill/>
            <a:ln w="25400">
              <a:solidFill>
                <a:srgbClr val="000000"/>
              </a:solidFill>
              <a:prstDash val="sysDash"/>
              <a:round/>
              <a:headEnd/>
              <a:tailEnd/>
            </a:ln>
          </p:spPr>
        </p:cxnSp>
        <p:cxnSp>
          <p:nvCxnSpPr>
            <p:cNvPr id="172" name="Straight Connector 99"/>
            <p:cNvCxnSpPr>
              <a:cxnSpLocks noChangeShapeType="1"/>
            </p:cNvCxnSpPr>
            <p:nvPr/>
          </p:nvCxnSpPr>
          <p:spPr bwMode="auto">
            <a:xfrm>
              <a:off x="873125" y="1595438"/>
              <a:ext cx="777875" cy="0"/>
            </a:xfrm>
            <a:prstGeom prst="line">
              <a:avLst/>
            </a:prstGeom>
            <a:noFill/>
            <a:ln w="25400">
              <a:solidFill>
                <a:srgbClr val="000000"/>
              </a:solidFill>
              <a:prstDash val="sysDash"/>
              <a:round/>
              <a:headEnd/>
              <a:tailEnd/>
            </a:ln>
          </p:spPr>
        </p:cxnSp>
        <p:cxnSp>
          <p:nvCxnSpPr>
            <p:cNvPr id="174" name="Straight Connector 100"/>
            <p:cNvCxnSpPr>
              <a:cxnSpLocks noChangeShapeType="1"/>
              <a:stCxn id="160" idx="5"/>
              <a:endCxn id="159" idx="1"/>
            </p:cNvCxnSpPr>
            <p:nvPr/>
          </p:nvCxnSpPr>
          <p:spPr bwMode="auto">
            <a:xfrm rot="16200000" flipH="1">
              <a:off x="781844" y="1724819"/>
              <a:ext cx="279400" cy="144462"/>
            </a:xfrm>
            <a:prstGeom prst="line">
              <a:avLst/>
            </a:prstGeom>
            <a:noFill/>
            <a:ln w="25400">
              <a:solidFill>
                <a:srgbClr val="000000"/>
              </a:solidFill>
              <a:prstDash val="sysDash"/>
              <a:round/>
              <a:headEnd/>
              <a:tailEnd/>
            </a:ln>
          </p:spPr>
        </p:cxnSp>
        <p:sp>
          <p:nvSpPr>
            <p:cNvPr id="175" name="Oval 101"/>
            <p:cNvSpPr>
              <a:spLocks noChangeArrowheads="1"/>
            </p:cNvSpPr>
            <p:nvPr/>
          </p:nvSpPr>
          <p:spPr bwMode="auto">
            <a:xfrm>
              <a:off x="2592388" y="1085850"/>
              <a:ext cx="160337" cy="174625"/>
            </a:xfrm>
            <a:prstGeom prst="ellipse">
              <a:avLst/>
            </a:prstGeom>
            <a:solidFill>
              <a:srgbClr val="000000"/>
            </a:solidFill>
            <a:ln w="9525">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6" name="Oval 102"/>
            <p:cNvSpPr>
              <a:spLocks noChangeArrowheads="1"/>
            </p:cNvSpPr>
            <p:nvPr/>
          </p:nvSpPr>
          <p:spPr bwMode="auto">
            <a:xfrm>
              <a:off x="2819400" y="1912938"/>
              <a:ext cx="157163" cy="169862"/>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2" name="Oval 103"/>
            <p:cNvSpPr>
              <a:spLocks noChangeArrowheads="1"/>
            </p:cNvSpPr>
            <p:nvPr/>
          </p:nvSpPr>
          <p:spPr bwMode="auto">
            <a:xfrm>
              <a:off x="2408238" y="1909763"/>
              <a:ext cx="160337" cy="176212"/>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3" name="Oval 104"/>
            <p:cNvSpPr>
              <a:spLocks noChangeArrowheads="1"/>
            </p:cNvSpPr>
            <p:nvPr/>
          </p:nvSpPr>
          <p:spPr bwMode="auto">
            <a:xfrm>
              <a:off x="2149475" y="1508125"/>
              <a:ext cx="160338" cy="174625"/>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4" name="Oval 105"/>
            <p:cNvSpPr>
              <a:spLocks noChangeArrowheads="1"/>
            </p:cNvSpPr>
            <p:nvPr/>
          </p:nvSpPr>
          <p:spPr bwMode="auto">
            <a:xfrm>
              <a:off x="3087688" y="1508125"/>
              <a:ext cx="160337" cy="174625"/>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186" name="Straight Connector 106"/>
            <p:cNvCxnSpPr>
              <a:cxnSpLocks noChangeShapeType="1"/>
              <a:stCxn id="175" idx="4"/>
              <a:endCxn id="183" idx="7"/>
            </p:cNvCxnSpPr>
            <p:nvPr/>
          </p:nvCxnSpPr>
          <p:spPr bwMode="auto">
            <a:xfrm rot="5400000">
              <a:off x="2342357" y="1204118"/>
              <a:ext cx="273050" cy="385763"/>
            </a:xfrm>
            <a:prstGeom prst="line">
              <a:avLst/>
            </a:prstGeom>
            <a:noFill/>
            <a:ln w="38100">
              <a:solidFill>
                <a:srgbClr val="000000"/>
              </a:solidFill>
              <a:round/>
              <a:headEnd/>
              <a:tailEnd/>
            </a:ln>
          </p:spPr>
        </p:cxnSp>
        <p:cxnSp>
          <p:nvCxnSpPr>
            <p:cNvPr id="188" name="Straight Connector 107"/>
            <p:cNvCxnSpPr>
              <a:cxnSpLocks noChangeShapeType="1"/>
              <a:stCxn id="175" idx="4"/>
              <a:endCxn id="182" idx="0"/>
            </p:cNvCxnSpPr>
            <p:nvPr/>
          </p:nvCxnSpPr>
          <p:spPr bwMode="auto">
            <a:xfrm rot="5400000">
              <a:off x="2255044" y="1493044"/>
              <a:ext cx="649288" cy="184150"/>
            </a:xfrm>
            <a:prstGeom prst="line">
              <a:avLst/>
            </a:prstGeom>
            <a:noFill/>
            <a:ln w="38100">
              <a:solidFill>
                <a:srgbClr val="000000"/>
              </a:solidFill>
              <a:round/>
              <a:headEnd/>
              <a:tailEnd/>
            </a:ln>
          </p:spPr>
        </p:cxnSp>
        <p:cxnSp>
          <p:nvCxnSpPr>
            <p:cNvPr id="190" name="Straight Connector 108"/>
            <p:cNvCxnSpPr>
              <a:cxnSpLocks noChangeShapeType="1"/>
              <a:stCxn id="175" idx="4"/>
              <a:endCxn id="176" idx="0"/>
            </p:cNvCxnSpPr>
            <p:nvPr/>
          </p:nvCxnSpPr>
          <p:spPr bwMode="auto">
            <a:xfrm rot="16200000" flipH="1">
              <a:off x="2458244" y="1473994"/>
              <a:ext cx="652463" cy="225425"/>
            </a:xfrm>
            <a:prstGeom prst="line">
              <a:avLst/>
            </a:prstGeom>
            <a:noFill/>
            <a:ln w="38100">
              <a:solidFill>
                <a:srgbClr val="000000"/>
              </a:solidFill>
              <a:round/>
              <a:headEnd/>
              <a:tailEnd/>
            </a:ln>
          </p:spPr>
        </p:cxnSp>
        <p:cxnSp>
          <p:nvCxnSpPr>
            <p:cNvPr id="191" name="Straight Connector 110"/>
            <p:cNvCxnSpPr>
              <a:cxnSpLocks noChangeShapeType="1"/>
              <a:stCxn id="176" idx="7"/>
              <a:endCxn id="184" idx="3"/>
            </p:cNvCxnSpPr>
            <p:nvPr/>
          </p:nvCxnSpPr>
          <p:spPr bwMode="auto">
            <a:xfrm rot="5400000" flipH="1" flipV="1">
              <a:off x="2891631" y="1718469"/>
              <a:ext cx="280988" cy="158750"/>
            </a:xfrm>
            <a:prstGeom prst="line">
              <a:avLst/>
            </a:prstGeom>
            <a:noFill/>
            <a:ln w="25400">
              <a:solidFill>
                <a:srgbClr val="000000"/>
              </a:solidFill>
              <a:prstDash val="sysDash"/>
              <a:round/>
              <a:headEnd/>
              <a:tailEnd/>
            </a:ln>
          </p:spPr>
        </p:cxnSp>
        <p:cxnSp>
          <p:nvCxnSpPr>
            <p:cNvPr id="192" name="Straight Connector 111"/>
            <p:cNvCxnSpPr>
              <a:cxnSpLocks noChangeShapeType="1"/>
            </p:cNvCxnSpPr>
            <p:nvPr/>
          </p:nvCxnSpPr>
          <p:spPr bwMode="auto">
            <a:xfrm>
              <a:off x="2568575" y="1998663"/>
              <a:ext cx="250825" cy="0"/>
            </a:xfrm>
            <a:prstGeom prst="line">
              <a:avLst/>
            </a:prstGeom>
            <a:noFill/>
            <a:ln w="25400">
              <a:solidFill>
                <a:srgbClr val="000000"/>
              </a:solidFill>
              <a:prstDash val="sysDash"/>
              <a:round/>
              <a:headEnd/>
              <a:tailEnd/>
            </a:ln>
          </p:spPr>
        </p:cxnSp>
        <p:cxnSp>
          <p:nvCxnSpPr>
            <p:cNvPr id="194" name="Straight Connector 112"/>
            <p:cNvCxnSpPr>
              <a:cxnSpLocks noChangeShapeType="1"/>
            </p:cNvCxnSpPr>
            <p:nvPr/>
          </p:nvCxnSpPr>
          <p:spPr bwMode="auto">
            <a:xfrm>
              <a:off x="2309813" y="1595438"/>
              <a:ext cx="777875" cy="0"/>
            </a:xfrm>
            <a:prstGeom prst="line">
              <a:avLst/>
            </a:prstGeom>
            <a:noFill/>
            <a:ln w="25400">
              <a:solidFill>
                <a:srgbClr val="000000"/>
              </a:solidFill>
              <a:prstDash val="sysDash"/>
              <a:round/>
              <a:headEnd/>
              <a:tailEnd/>
            </a:ln>
          </p:spPr>
        </p:cxnSp>
        <p:cxnSp>
          <p:nvCxnSpPr>
            <p:cNvPr id="195" name="Straight Connector 113"/>
            <p:cNvCxnSpPr>
              <a:cxnSpLocks noChangeShapeType="1"/>
              <a:stCxn id="183" idx="5"/>
              <a:endCxn id="182" idx="1"/>
            </p:cNvCxnSpPr>
            <p:nvPr/>
          </p:nvCxnSpPr>
          <p:spPr bwMode="auto">
            <a:xfrm rot="16200000" flipH="1">
              <a:off x="2219325" y="1724025"/>
              <a:ext cx="279400" cy="146050"/>
            </a:xfrm>
            <a:prstGeom prst="line">
              <a:avLst/>
            </a:prstGeom>
            <a:noFill/>
            <a:ln w="25400">
              <a:solidFill>
                <a:srgbClr val="000000"/>
              </a:solidFill>
              <a:prstDash val="sysDash"/>
              <a:round/>
              <a:headEnd/>
              <a:tailEnd/>
            </a:ln>
          </p:spPr>
        </p:cxnSp>
        <p:cxnSp>
          <p:nvCxnSpPr>
            <p:cNvPr id="196" name="Straight Connector 114"/>
            <p:cNvCxnSpPr>
              <a:cxnSpLocks noChangeShapeType="1"/>
            </p:cNvCxnSpPr>
            <p:nvPr/>
          </p:nvCxnSpPr>
          <p:spPr bwMode="auto">
            <a:xfrm>
              <a:off x="1811338" y="1595438"/>
              <a:ext cx="338137" cy="0"/>
            </a:xfrm>
            <a:prstGeom prst="line">
              <a:avLst/>
            </a:prstGeom>
            <a:noFill/>
            <a:ln w="25400">
              <a:solidFill>
                <a:srgbClr val="000000"/>
              </a:solidFill>
              <a:prstDash val="sysDash"/>
              <a:round/>
              <a:headEnd/>
              <a:tailEnd/>
            </a:ln>
          </p:spPr>
        </p:cxnSp>
        <p:cxnSp>
          <p:nvCxnSpPr>
            <p:cNvPr id="197" name="Straight Connector 115"/>
            <p:cNvCxnSpPr>
              <a:cxnSpLocks noChangeShapeType="1"/>
            </p:cNvCxnSpPr>
            <p:nvPr/>
          </p:nvCxnSpPr>
          <p:spPr bwMode="auto">
            <a:xfrm>
              <a:off x="1538288" y="1998663"/>
              <a:ext cx="869950" cy="0"/>
            </a:xfrm>
            <a:prstGeom prst="line">
              <a:avLst/>
            </a:prstGeom>
            <a:noFill/>
            <a:ln w="25400">
              <a:solidFill>
                <a:srgbClr val="000000"/>
              </a:solidFill>
              <a:prstDash val="sysDash"/>
              <a:round/>
              <a:headEnd/>
              <a:tailEnd/>
            </a:ln>
          </p:spPr>
        </p:cxnSp>
        <p:sp>
          <p:nvSpPr>
            <p:cNvPr id="199" name="Oval 117"/>
            <p:cNvSpPr>
              <a:spLocks noChangeArrowheads="1"/>
            </p:cNvSpPr>
            <p:nvPr/>
          </p:nvSpPr>
          <p:spPr bwMode="auto">
            <a:xfrm>
              <a:off x="1155700" y="2428875"/>
              <a:ext cx="160338" cy="174625"/>
            </a:xfrm>
            <a:prstGeom prst="ellipse">
              <a:avLst/>
            </a:prstGeom>
            <a:solidFill>
              <a:srgbClr val="000000"/>
            </a:solidFill>
            <a:ln w="9525">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0" name="Oval 118"/>
            <p:cNvSpPr>
              <a:spLocks noChangeArrowheads="1"/>
            </p:cNvSpPr>
            <p:nvPr/>
          </p:nvSpPr>
          <p:spPr bwMode="auto">
            <a:xfrm>
              <a:off x="1382713" y="3255963"/>
              <a:ext cx="155575" cy="169862"/>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1" name="Oval 119"/>
            <p:cNvSpPr>
              <a:spLocks noChangeArrowheads="1"/>
            </p:cNvSpPr>
            <p:nvPr/>
          </p:nvSpPr>
          <p:spPr bwMode="auto">
            <a:xfrm>
              <a:off x="971550" y="3254375"/>
              <a:ext cx="160338" cy="174625"/>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2" name="Oval 120"/>
            <p:cNvSpPr>
              <a:spLocks noChangeArrowheads="1"/>
            </p:cNvSpPr>
            <p:nvPr/>
          </p:nvSpPr>
          <p:spPr bwMode="auto">
            <a:xfrm>
              <a:off x="712788" y="2851150"/>
              <a:ext cx="160337" cy="174625"/>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3" name="Oval 121"/>
            <p:cNvSpPr>
              <a:spLocks noChangeArrowheads="1"/>
            </p:cNvSpPr>
            <p:nvPr/>
          </p:nvSpPr>
          <p:spPr bwMode="auto">
            <a:xfrm>
              <a:off x="1651000" y="2851150"/>
              <a:ext cx="160338" cy="174625"/>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205" name="Straight Connector 122"/>
            <p:cNvCxnSpPr>
              <a:cxnSpLocks noChangeShapeType="1"/>
              <a:stCxn id="199" idx="4"/>
              <a:endCxn id="202" idx="7"/>
            </p:cNvCxnSpPr>
            <p:nvPr/>
          </p:nvCxnSpPr>
          <p:spPr bwMode="auto">
            <a:xfrm rot="5400000">
              <a:off x="905669" y="2547144"/>
              <a:ext cx="273050" cy="385762"/>
            </a:xfrm>
            <a:prstGeom prst="line">
              <a:avLst/>
            </a:prstGeom>
            <a:noFill/>
            <a:ln w="38100">
              <a:solidFill>
                <a:srgbClr val="000000"/>
              </a:solidFill>
              <a:round/>
              <a:headEnd/>
              <a:tailEnd/>
            </a:ln>
          </p:spPr>
        </p:cxnSp>
        <p:cxnSp>
          <p:nvCxnSpPr>
            <p:cNvPr id="206" name="Straight Connector 124"/>
            <p:cNvCxnSpPr>
              <a:cxnSpLocks noChangeShapeType="1"/>
              <a:stCxn id="199" idx="4"/>
              <a:endCxn id="200" idx="0"/>
            </p:cNvCxnSpPr>
            <p:nvPr/>
          </p:nvCxnSpPr>
          <p:spPr bwMode="auto">
            <a:xfrm rot="16200000" flipH="1">
              <a:off x="1021556" y="2817019"/>
              <a:ext cx="652463" cy="225425"/>
            </a:xfrm>
            <a:prstGeom prst="line">
              <a:avLst/>
            </a:prstGeom>
            <a:noFill/>
            <a:ln w="38100">
              <a:solidFill>
                <a:srgbClr val="000000"/>
              </a:solidFill>
              <a:round/>
              <a:headEnd/>
              <a:tailEnd/>
            </a:ln>
          </p:spPr>
        </p:cxnSp>
        <p:cxnSp>
          <p:nvCxnSpPr>
            <p:cNvPr id="207" name="Straight Connector 125"/>
            <p:cNvCxnSpPr>
              <a:cxnSpLocks noChangeShapeType="1"/>
              <a:stCxn id="199" idx="4"/>
              <a:endCxn id="203" idx="1"/>
            </p:cNvCxnSpPr>
            <p:nvPr/>
          </p:nvCxnSpPr>
          <p:spPr bwMode="auto">
            <a:xfrm rot="16200000" flipH="1">
              <a:off x="1318419" y="2520156"/>
              <a:ext cx="273050" cy="439738"/>
            </a:xfrm>
            <a:prstGeom prst="line">
              <a:avLst/>
            </a:prstGeom>
            <a:noFill/>
            <a:ln w="38100">
              <a:solidFill>
                <a:srgbClr val="000000"/>
              </a:solidFill>
              <a:round/>
              <a:headEnd/>
              <a:tailEnd/>
            </a:ln>
          </p:spPr>
        </p:cxnSp>
        <p:cxnSp>
          <p:nvCxnSpPr>
            <p:cNvPr id="208" name="Straight Connector 126"/>
            <p:cNvCxnSpPr>
              <a:cxnSpLocks noChangeShapeType="1"/>
              <a:stCxn id="200" idx="7"/>
              <a:endCxn id="203" idx="3"/>
            </p:cNvCxnSpPr>
            <p:nvPr/>
          </p:nvCxnSpPr>
          <p:spPr bwMode="auto">
            <a:xfrm rot="5400000" flipH="1" flipV="1">
              <a:off x="1454944" y="3061494"/>
              <a:ext cx="280988" cy="158750"/>
            </a:xfrm>
            <a:prstGeom prst="line">
              <a:avLst/>
            </a:prstGeom>
            <a:noFill/>
            <a:ln w="25400">
              <a:solidFill>
                <a:srgbClr val="000000"/>
              </a:solidFill>
              <a:prstDash val="sysDash"/>
              <a:round/>
              <a:headEnd/>
              <a:tailEnd/>
            </a:ln>
          </p:spPr>
        </p:cxnSp>
        <p:cxnSp>
          <p:nvCxnSpPr>
            <p:cNvPr id="209" name="Straight Connector 127"/>
            <p:cNvCxnSpPr>
              <a:cxnSpLocks noChangeShapeType="1"/>
            </p:cNvCxnSpPr>
            <p:nvPr/>
          </p:nvCxnSpPr>
          <p:spPr bwMode="auto">
            <a:xfrm>
              <a:off x="1131888" y="3341688"/>
              <a:ext cx="250825" cy="0"/>
            </a:xfrm>
            <a:prstGeom prst="line">
              <a:avLst/>
            </a:prstGeom>
            <a:noFill/>
            <a:ln w="25400">
              <a:solidFill>
                <a:srgbClr val="000000"/>
              </a:solidFill>
              <a:prstDash val="sysDash"/>
              <a:round/>
              <a:headEnd/>
              <a:tailEnd/>
            </a:ln>
          </p:spPr>
        </p:cxnSp>
        <p:cxnSp>
          <p:nvCxnSpPr>
            <p:cNvPr id="210" name="Straight Connector 128"/>
            <p:cNvCxnSpPr>
              <a:cxnSpLocks noChangeShapeType="1"/>
            </p:cNvCxnSpPr>
            <p:nvPr/>
          </p:nvCxnSpPr>
          <p:spPr bwMode="auto">
            <a:xfrm>
              <a:off x="873125" y="2938463"/>
              <a:ext cx="777875" cy="0"/>
            </a:xfrm>
            <a:prstGeom prst="line">
              <a:avLst/>
            </a:prstGeom>
            <a:noFill/>
            <a:ln w="25400">
              <a:solidFill>
                <a:srgbClr val="000000"/>
              </a:solidFill>
              <a:prstDash val="sysDash"/>
              <a:round/>
              <a:headEnd/>
              <a:tailEnd/>
            </a:ln>
          </p:spPr>
        </p:cxnSp>
        <p:cxnSp>
          <p:nvCxnSpPr>
            <p:cNvPr id="211" name="Straight Connector 129"/>
            <p:cNvCxnSpPr>
              <a:cxnSpLocks noChangeShapeType="1"/>
              <a:stCxn id="202" idx="5"/>
              <a:endCxn id="201" idx="1"/>
            </p:cNvCxnSpPr>
            <p:nvPr/>
          </p:nvCxnSpPr>
          <p:spPr bwMode="auto">
            <a:xfrm rot="16200000" flipH="1">
              <a:off x="781844" y="3067844"/>
              <a:ext cx="279400" cy="144462"/>
            </a:xfrm>
            <a:prstGeom prst="line">
              <a:avLst/>
            </a:prstGeom>
            <a:noFill/>
            <a:ln w="25400">
              <a:solidFill>
                <a:srgbClr val="000000"/>
              </a:solidFill>
              <a:prstDash val="sysDash"/>
              <a:round/>
              <a:headEnd/>
              <a:tailEnd/>
            </a:ln>
          </p:spPr>
        </p:cxnSp>
        <p:sp>
          <p:nvSpPr>
            <p:cNvPr id="212" name="Oval 130"/>
            <p:cNvSpPr>
              <a:spLocks noChangeArrowheads="1"/>
            </p:cNvSpPr>
            <p:nvPr/>
          </p:nvSpPr>
          <p:spPr bwMode="auto">
            <a:xfrm>
              <a:off x="2592388" y="2428875"/>
              <a:ext cx="160337" cy="174625"/>
            </a:xfrm>
            <a:prstGeom prst="ellipse">
              <a:avLst/>
            </a:prstGeom>
            <a:solidFill>
              <a:srgbClr val="000000"/>
            </a:solidFill>
            <a:ln w="9525">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3" name="Oval 131"/>
            <p:cNvSpPr>
              <a:spLocks noChangeArrowheads="1"/>
            </p:cNvSpPr>
            <p:nvPr/>
          </p:nvSpPr>
          <p:spPr bwMode="auto">
            <a:xfrm>
              <a:off x="2819400" y="3255963"/>
              <a:ext cx="157163" cy="169862"/>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4" name="Oval 132"/>
            <p:cNvSpPr>
              <a:spLocks noChangeArrowheads="1"/>
            </p:cNvSpPr>
            <p:nvPr/>
          </p:nvSpPr>
          <p:spPr bwMode="auto">
            <a:xfrm>
              <a:off x="2408238" y="3254375"/>
              <a:ext cx="160337" cy="174625"/>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5" name="Oval 133"/>
            <p:cNvSpPr>
              <a:spLocks noChangeArrowheads="1"/>
            </p:cNvSpPr>
            <p:nvPr/>
          </p:nvSpPr>
          <p:spPr bwMode="auto">
            <a:xfrm>
              <a:off x="2149475" y="2851150"/>
              <a:ext cx="160338" cy="174625"/>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6" name="Oval 134"/>
            <p:cNvSpPr>
              <a:spLocks noChangeArrowheads="1"/>
            </p:cNvSpPr>
            <p:nvPr/>
          </p:nvSpPr>
          <p:spPr bwMode="auto">
            <a:xfrm>
              <a:off x="3087688" y="2851150"/>
              <a:ext cx="160337" cy="174625"/>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217" name="Straight Connector 135"/>
            <p:cNvCxnSpPr>
              <a:cxnSpLocks noChangeShapeType="1"/>
              <a:stCxn id="212" idx="4"/>
              <a:endCxn id="215" idx="7"/>
            </p:cNvCxnSpPr>
            <p:nvPr/>
          </p:nvCxnSpPr>
          <p:spPr bwMode="auto">
            <a:xfrm rot="5400000">
              <a:off x="2342357" y="2547143"/>
              <a:ext cx="273050" cy="385763"/>
            </a:xfrm>
            <a:prstGeom prst="line">
              <a:avLst/>
            </a:prstGeom>
            <a:noFill/>
            <a:ln w="38100">
              <a:solidFill>
                <a:srgbClr val="000000"/>
              </a:solidFill>
              <a:round/>
              <a:headEnd/>
              <a:tailEnd/>
            </a:ln>
          </p:spPr>
        </p:cxnSp>
        <p:cxnSp>
          <p:nvCxnSpPr>
            <p:cNvPr id="218" name="Straight Connector 137"/>
            <p:cNvCxnSpPr>
              <a:cxnSpLocks noChangeShapeType="1"/>
              <a:stCxn id="212" idx="4"/>
              <a:endCxn id="213" idx="0"/>
            </p:cNvCxnSpPr>
            <p:nvPr/>
          </p:nvCxnSpPr>
          <p:spPr bwMode="auto">
            <a:xfrm rot="16200000" flipH="1">
              <a:off x="2458244" y="2817019"/>
              <a:ext cx="652463" cy="225425"/>
            </a:xfrm>
            <a:prstGeom prst="line">
              <a:avLst/>
            </a:prstGeom>
            <a:noFill/>
            <a:ln w="38100">
              <a:solidFill>
                <a:srgbClr val="000000"/>
              </a:solidFill>
              <a:round/>
              <a:headEnd/>
              <a:tailEnd/>
            </a:ln>
          </p:spPr>
        </p:cxnSp>
        <p:cxnSp>
          <p:nvCxnSpPr>
            <p:cNvPr id="219" name="Straight Connector 138"/>
            <p:cNvCxnSpPr>
              <a:cxnSpLocks noChangeShapeType="1"/>
              <a:stCxn id="212" idx="4"/>
              <a:endCxn id="216" idx="1"/>
            </p:cNvCxnSpPr>
            <p:nvPr/>
          </p:nvCxnSpPr>
          <p:spPr bwMode="auto">
            <a:xfrm rot="16200000" flipH="1">
              <a:off x="2755107" y="2520156"/>
              <a:ext cx="273050" cy="439737"/>
            </a:xfrm>
            <a:prstGeom prst="line">
              <a:avLst/>
            </a:prstGeom>
            <a:noFill/>
            <a:ln w="38100">
              <a:solidFill>
                <a:srgbClr val="000000"/>
              </a:solidFill>
              <a:round/>
              <a:headEnd/>
              <a:tailEnd/>
            </a:ln>
          </p:spPr>
        </p:cxnSp>
        <p:cxnSp>
          <p:nvCxnSpPr>
            <p:cNvPr id="220" name="Straight Connector 139"/>
            <p:cNvCxnSpPr>
              <a:cxnSpLocks noChangeShapeType="1"/>
              <a:stCxn id="213" idx="7"/>
              <a:endCxn id="216" idx="3"/>
            </p:cNvCxnSpPr>
            <p:nvPr/>
          </p:nvCxnSpPr>
          <p:spPr bwMode="auto">
            <a:xfrm rot="5400000" flipH="1" flipV="1">
              <a:off x="2891631" y="3061494"/>
              <a:ext cx="280988" cy="158750"/>
            </a:xfrm>
            <a:prstGeom prst="line">
              <a:avLst/>
            </a:prstGeom>
            <a:noFill/>
            <a:ln w="25400">
              <a:solidFill>
                <a:srgbClr val="000000"/>
              </a:solidFill>
              <a:prstDash val="sysDash"/>
              <a:round/>
              <a:headEnd/>
              <a:tailEnd/>
            </a:ln>
          </p:spPr>
        </p:cxnSp>
        <p:cxnSp>
          <p:nvCxnSpPr>
            <p:cNvPr id="221" name="Straight Connector 140"/>
            <p:cNvCxnSpPr>
              <a:cxnSpLocks noChangeShapeType="1"/>
            </p:cNvCxnSpPr>
            <p:nvPr/>
          </p:nvCxnSpPr>
          <p:spPr bwMode="auto">
            <a:xfrm>
              <a:off x="2568575" y="3341688"/>
              <a:ext cx="250825" cy="0"/>
            </a:xfrm>
            <a:prstGeom prst="line">
              <a:avLst/>
            </a:prstGeom>
            <a:noFill/>
            <a:ln w="25400">
              <a:solidFill>
                <a:srgbClr val="000000"/>
              </a:solidFill>
              <a:prstDash val="sysDash"/>
              <a:round/>
              <a:headEnd/>
              <a:tailEnd/>
            </a:ln>
          </p:spPr>
        </p:cxnSp>
        <p:cxnSp>
          <p:nvCxnSpPr>
            <p:cNvPr id="236" name="Straight Connector 141"/>
            <p:cNvCxnSpPr>
              <a:cxnSpLocks noChangeShapeType="1"/>
            </p:cNvCxnSpPr>
            <p:nvPr/>
          </p:nvCxnSpPr>
          <p:spPr bwMode="auto">
            <a:xfrm>
              <a:off x="2309813" y="2938463"/>
              <a:ext cx="777875" cy="0"/>
            </a:xfrm>
            <a:prstGeom prst="line">
              <a:avLst/>
            </a:prstGeom>
            <a:noFill/>
            <a:ln w="25400">
              <a:solidFill>
                <a:srgbClr val="000000"/>
              </a:solidFill>
              <a:prstDash val="sysDash"/>
              <a:round/>
              <a:headEnd/>
              <a:tailEnd/>
            </a:ln>
          </p:spPr>
        </p:cxnSp>
        <p:cxnSp>
          <p:nvCxnSpPr>
            <p:cNvPr id="237" name="Straight Connector 142"/>
            <p:cNvCxnSpPr>
              <a:cxnSpLocks noChangeShapeType="1"/>
              <a:stCxn id="215" idx="5"/>
              <a:endCxn id="214" idx="1"/>
            </p:cNvCxnSpPr>
            <p:nvPr/>
          </p:nvCxnSpPr>
          <p:spPr bwMode="auto">
            <a:xfrm rot="16200000" flipH="1">
              <a:off x="2219325" y="3067050"/>
              <a:ext cx="279400" cy="146050"/>
            </a:xfrm>
            <a:prstGeom prst="line">
              <a:avLst/>
            </a:prstGeom>
            <a:noFill/>
            <a:ln w="25400">
              <a:solidFill>
                <a:srgbClr val="000000"/>
              </a:solidFill>
              <a:prstDash val="sysDash"/>
              <a:round/>
              <a:headEnd/>
              <a:tailEnd/>
            </a:ln>
          </p:spPr>
        </p:cxnSp>
        <p:cxnSp>
          <p:nvCxnSpPr>
            <p:cNvPr id="238" name="Straight Connector 143"/>
            <p:cNvCxnSpPr>
              <a:cxnSpLocks noChangeShapeType="1"/>
            </p:cNvCxnSpPr>
            <p:nvPr/>
          </p:nvCxnSpPr>
          <p:spPr bwMode="auto">
            <a:xfrm>
              <a:off x="1811338" y="2938463"/>
              <a:ext cx="338137" cy="0"/>
            </a:xfrm>
            <a:prstGeom prst="line">
              <a:avLst/>
            </a:prstGeom>
            <a:noFill/>
            <a:ln w="25400">
              <a:solidFill>
                <a:srgbClr val="000000"/>
              </a:solidFill>
              <a:prstDash val="sysDash"/>
              <a:round/>
              <a:headEnd/>
              <a:tailEnd/>
            </a:ln>
          </p:spPr>
        </p:cxnSp>
        <p:cxnSp>
          <p:nvCxnSpPr>
            <p:cNvPr id="239" name="Straight Connector 144"/>
            <p:cNvCxnSpPr>
              <a:cxnSpLocks noChangeShapeType="1"/>
            </p:cNvCxnSpPr>
            <p:nvPr/>
          </p:nvCxnSpPr>
          <p:spPr bwMode="auto">
            <a:xfrm>
              <a:off x="1538288" y="3341688"/>
              <a:ext cx="869950" cy="0"/>
            </a:xfrm>
            <a:prstGeom prst="line">
              <a:avLst/>
            </a:prstGeom>
            <a:noFill/>
            <a:ln w="25400">
              <a:solidFill>
                <a:srgbClr val="000000"/>
              </a:solidFill>
              <a:prstDash val="sysDash"/>
              <a:round/>
              <a:headEnd/>
              <a:tailEnd/>
            </a:ln>
          </p:spPr>
        </p:cxnSp>
        <p:sp>
          <p:nvSpPr>
            <p:cNvPr id="240" name="Oval 146"/>
            <p:cNvSpPr>
              <a:spLocks noChangeArrowheads="1"/>
            </p:cNvSpPr>
            <p:nvPr/>
          </p:nvSpPr>
          <p:spPr bwMode="auto">
            <a:xfrm>
              <a:off x="1171575" y="3811588"/>
              <a:ext cx="160338" cy="176212"/>
            </a:xfrm>
            <a:prstGeom prst="ellipse">
              <a:avLst/>
            </a:prstGeom>
            <a:solidFill>
              <a:srgbClr val="000000"/>
            </a:solidFill>
            <a:ln w="9525">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1" name="Oval 147"/>
            <p:cNvSpPr>
              <a:spLocks noChangeArrowheads="1"/>
            </p:cNvSpPr>
            <p:nvPr/>
          </p:nvSpPr>
          <p:spPr bwMode="auto">
            <a:xfrm>
              <a:off x="1400175" y="4640263"/>
              <a:ext cx="155575" cy="169862"/>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2" name="Oval 148"/>
            <p:cNvSpPr>
              <a:spLocks noChangeArrowheads="1"/>
            </p:cNvSpPr>
            <p:nvPr/>
          </p:nvSpPr>
          <p:spPr bwMode="auto">
            <a:xfrm>
              <a:off x="987425" y="4637088"/>
              <a:ext cx="160338" cy="174625"/>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3" name="Oval 149"/>
            <p:cNvSpPr>
              <a:spLocks noChangeArrowheads="1"/>
            </p:cNvSpPr>
            <p:nvPr/>
          </p:nvSpPr>
          <p:spPr bwMode="auto">
            <a:xfrm>
              <a:off x="728663" y="4233863"/>
              <a:ext cx="161925" cy="174625"/>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4" name="Oval 150"/>
            <p:cNvSpPr>
              <a:spLocks noChangeArrowheads="1"/>
            </p:cNvSpPr>
            <p:nvPr/>
          </p:nvSpPr>
          <p:spPr bwMode="auto">
            <a:xfrm>
              <a:off x="1666875" y="4233863"/>
              <a:ext cx="161925" cy="174625"/>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245" name="Straight Connector 151"/>
            <p:cNvCxnSpPr>
              <a:cxnSpLocks noChangeShapeType="1"/>
              <a:stCxn id="240" idx="4"/>
              <a:endCxn id="243" idx="7"/>
            </p:cNvCxnSpPr>
            <p:nvPr/>
          </p:nvCxnSpPr>
          <p:spPr bwMode="auto">
            <a:xfrm rot="5400000">
              <a:off x="923925" y="3930650"/>
              <a:ext cx="271463" cy="385763"/>
            </a:xfrm>
            <a:prstGeom prst="line">
              <a:avLst/>
            </a:prstGeom>
            <a:noFill/>
            <a:ln w="38100">
              <a:solidFill>
                <a:srgbClr val="000000"/>
              </a:solidFill>
              <a:round/>
              <a:headEnd/>
              <a:tailEnd/>
            </a:ln>
          </p:spPr>
        </p:cxnSp>
        <p:cxnSp>
          <p:nvCxnSpPr>
            <p:cNvPr id="246" name="Straight Connector 152"/>
            <p:cNvCxnSpPr>
              <a:cxnSpLocks noChangeShapeType="1"/>
              <a:stCxn id="240" idx="4"/>
              <a:endCxn id="242" idx="0"/>
            </p:cNvCxnSpPr>
            <p:nvPr/>
          </p:nvCxnSpPr>
          <p:spPr bwMode="auto">
            <a:xfrm rot="5400000">
              <a:off x="835819" y="4220369"/>
              <a:ext cx="649288" cy="184150"/>
            </a:xfrm>
            <a:prstGeom prst="line">
              <a:avLst/>
            </a:prstGeom>
            <a:noFill/>
            <a:ln w="38100">
              <a:solidFill>
                <a:srgbClr val="000000"/>
              </a:solidFill>
              <a:round/>
              <a:headEnd/>
              <a:tailEnd/>
            </a:ln>
          </p:spPr>
        </p:cxnSp>
        <p:cxnSp>
          <p:nvCxnSpPr>
            <p:cNvPr id="247" name="Straight Connector 154"/>
            <p:cNvCxnSpPr>
              <a:cxnSpLocks noChangeShapeType="1"/>
              <a:stCxn id="240" idx="4"/>
              <a:endCxn id="244" idx="1"/>
            </p:cNvCxnSpPr>
            <p:nvPr/>
          </p:nvCxnSpPr>
          <p:spPr bwMode="auto">
            <a:xfrm rot="16200000" flipH="1">
              <a:off x="1335881" y="3904457"/>
              <a:ext cx="271463" cy="438150"/>
            </a:xfrm>
            <a:prstGeom prst="line">
              <a:avLst/>
            </a:prstGeom>
            <a:noFill/>
            <a:ln w="38100">
              <a:solidFill>
                <a:srgbClr val="000000"/>
              </a:solidFill>
              <a:round/>
              <a:headEnd/>
              <a:tailEnd/>
            </a:ln>
          </p:spPr>
        </p:cxnSp>
        <p:cxnSp>
          <p:nvCxnSpPr>
            <p:cNvPr id="248" name="Straight Connector 155"/>
            <p:cNvCxnSpPr>
              <a:cxnSpLocks noChangeShapeType="1"/>
              <a:stCxn id="241" idx="7"/>
              <a:endCxn id="244" idx="3"/>
            </p:cNvCxnSpPr>
            <p:nvPr/>
          </p:nvCxnSpPr>
          <p:spPr bwMode="auto">
            <a:xfrm rot="5400000" flipH="1" flipV="1">
              <a:off x="1471613" y="4445000"/>
              <a:ext cx="280987" cy="157163"/>
            </a:xfrm>
            <a:prstGeom prst="line">
              <a:avLst/>
            </a:prstGeom>
            <a:noFill/>
            <a:ln w="25400">
              <a:solidFill>
                <a:srgbClr val="000000"/>
              </a:solidFill>
              <a:prstDash val="sysDash"/>
              <a:round/>
              <a:headEnd/>
              <a:tailEnd/>
            </a:ln>
          </p:spPr>
        </p:cxnSp>
        <p:cxnSp>
          <p:nvCxnSpPr>
            <p:cNvPr id="249" name="Straight Connector 156"/>
            <p:cNvCxnSpPr>
              <a:cxnSpLocks noChangeShapeType="1"/>
            </p:cNvCxnSpPr>
            <p:nvPr/>
          </p:nvCxnSpPr>
          <p:spPr bwMode="auto">
            <a:xfrm>
              <a:off x="1147763" y="4724400"/>
              <a:ext cx="252412" cy="0"/>
            </a:xfrm>
            <a:prstGeom prst="line">
              <a:avLst/>
            </a:prstGeom>
            <a:noFill/>
            <a:ln w="25400">
              <a:solidFill>
                <a:srgbClr val="000000"/>
              </a:solidFill>
              <a:prstDash val="sysDash"/>
              <a:round/>
              <a:headEnd/>
              <a:tailEnd/>
            </a:ln>
          </p:spPr>
        </p:cxnSp>
        <p:cxnSp>
          <p:nvCxnSpPr>
            <p:cNvPr id="250" name="Straight Connector 157"/>
            <p:cNvCxnSpPr>
              <a:cxnSpLocks noChangeShapeType="1"/>
            </p:cNvCxnSpPr>
            <p:nvPr/>
          </p:nvCxnSpPr>
          <p:spPr bwMode="auto">
            <a:xfrm>
              <a:off x="890588" y="4321175"/>
              <a:ext cx="776287" cy="0"/>
            </a:xfrm>
            <a:prstGeom prst="line">
              <a:avLst/>
            </a:prstGeom>
            <a:noFill/>
            <a:ln w="25400">
              <a:solidFill>
                <a:srgbClr val="000000"/>
              </a:solidFill>
              <a:prstDash val="sysDash"/>
              <a:round/>
              <a:headEnd/>
              <a:tailEnd/>
            </a:ln>
          </p:spPr>
        </p:cxnSp>
        <p:cxnSp>
          <p:nvCxnSpPr>
            <p:cNvPr id="251" name="Straight Connector 158"/>
            <p:cNvCxnSpPr>
              <a:cxnSpLocks noChangeShapeType="1"/>
              <a:stCxn id="243" idx="5"/>
              <a:endCxn id="242" idx="1"/>
            </p:cNvCxnSpPr>
            <p:nvPr/>
          </p:nvCxnSpPr>
          <p:spPr bwMode="auto">
            <a:xfrm rot="16200000" flipH="1">
              <a:off x="799307" y="4450556"/>
              <a:ext cx="279400" cy="144463"/>
            </a:xfrm>
            <a:prstGeom prst="line">
              <a:avLst/>
            </a:prstGeom>
            <a:noFill/>
            <a:ln w="25400">
              <a:solidFill>
                <a:srgbClr val="000000"/>
              </a:solidFill>
              <a:prstDash val="sysDash"/>
              <a:round/>
              <a:headEnd/>
              <a:tailEnd/>
            </a:ln>
          </p:spPr>
        </p:cxnSp>
        <p:sp>
          <p:nvSpPr>
            <p:cNvPr id="252" name="Oval 159"/>
            <p:cNvSpPr>
              <a:spLocks noChangeArrowheads="1"/>
            </p:cNvSpPr>
            <p:nvPr/>
          </p:nvSpPr>
          <p:spPr bwMode="auto">
            <a:xfrm>
              <a:off x="2608263" y="3811588"/>
              <a:ext cx="161925" cy="176212"/>
            </a:xfrm>
            <a:prstGeom prst="ellipse">
              <a:avLst/>
            </a:prstGeom>
            <a:solidFill>
              <a:srgbClr val="000000"/>
            </a:solidFill>
            <a:ln w="9525">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3" name="Oval 160"/>
            <p:cNvSpPr>
              <a:spLocks noChangeArrowheads="1"/>
            </p:cNvSpPr>
            <p:nvPr/>
          </p:nvSpPr>
          <p:spPr bwMode="auto">
            <a:xfrm>
              <a:off x="2836863" y="4640263"/>
              <a:ext cx="155575" cy="169862"/>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4" name="Oval 161"/>
            <p:cNvSpPr>
              <a:spLocks noChangeArrowheads="1"/>
            </p:cNvSpPr>
            <p:nvPr/>
          </p:nvSpPr>
          <p:spPr bwMode="auto">
            <a:xfrm>
              <a:off x="2424113" y="4637088"/>
              <a:ext cx="161925" cy="174625"/>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5" name="Oval 162"/>
            <p:cNvSpPr>
              <a:spLocks noChangeArrowheads="1"/>
            </p:cNvSpPr>
            <p:nvPr/>
          </p:nvSpPr>
          <p:spPr bwMode="auto">
            <a:xfrm>
              <a:off x="2166938" y="4233863"/>
              <a:ext cx="160337" cy="174625"/>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6" name="Oval 163"/>
            <p:cNvSpPr>
              <a:spLocks noChangeArrowheads="1"/>
            </p:cNvSpPr>
            <p:nvPr/>
          </p:nvSpPr>
          <p:spPr bwMode="auto">
            <a:xfrm>
              <a:off x="3105150" y="4233863"/>
              <a:ext cx="160338" cy="174625"/>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257" name="Straight Connector 164"/>
            <p:cNvCxnSpPr>
              <a:cxnSpLocks noChangeShapeType="1"/>
              <a:stCxn id="252" idx="4"/>
              <a:endCxn id="255" idx="7"/>
            </p:cNvCxnSpPr>
            <p:nvPr/>
          </p:nvCxnSpPr>
          <p:spPr bwMode="auto">
            <a:xfrm rot="5400000">
              <a:off x="2360612" y="3930651"/>
              <a:ext cx="271463" cy="385762"/>
            </a:xfrm>
            <a:prstGeom prst="line">
              <a:avLst/>
            </a:prstGeom>
            <a:noFill/>
            <a:ln w="38100">
              <a:solidFill>
                <a:srgbClr val="000000"/>
              </a:solidFill>
              <a:round/>
              <a:headEnd/>
              <a:tailEnd/>
            </a:ln>
          </p:spPr>
        </p:cxnSp>
        <p:cxnSp>
          <p:nvCxnSpPr>
            <p:cNvPr id="258" name="Straight Connector 165"/>
            <p:cNvCxnSpPr>
              <a:cxnSpLocks noChangeShapeType="1"/>
              <a:stCxn id="252" idx="4"/>
              <a:endCxn id="254" idx="0"/>
            </p:cNvCxnSpPr>
            <p:nvPr/>
          </p:nvCxnSpPr>
          <p:spPr bwMode="auto">
            <a:xfrm rot="5400000">
              <a:off x="2272506" y="4220369"/>
              <a:ext cx="649288" cy="184150"/>
            </a:xfrm>
            <a:prstGeom prst="line">
              <a:avLst/>
            </a:prstGeom>
            <a:noFill/>
            <a:ln w="38100">
              <a:solidFill>
                <a:srgbClr val="000000"/>
              </a:solidFill>
              <a:round/>
              <a:headEnd/>
              <a:tailEnd/>
            </a:ln>
          </p:spPr>
        </p:cxnSp>
        <p:cxnSp>
          <p:nvCxnSpPr>
            <p:cNvPr id="259" name="Straight Connector 166"/>
            <p:cNvCxnSpPr>
              <a:cxnSpLocks noChangeShapeType="1"/>
              <a:stCxn id="252" idx="4"/>
              <a:endCxn id="253" idx="0"/>
            </p:cNvCxnSpPr>
            <p:nvPr/>
          </p:nvCxnSpPr>
          <p:spPr bwMode="auto">
            <a:xfrm rot="16200000" flipH="1">
              <a:off x="2475706" y="4201319"/>
              <a:ext cx="652463" cy="225425"/>
            </a:xfrm>
            <a:prstGeom prst="line">
              <a:avLst/>
            </a:prstGeom>
            <a:noFill/>
            <a:ln w="38100">
              <a:solidFill>
                <a:srgbClr val="000000"/>
              </a:solidFill>
              <a:round/>
              <a:headEnd/>
              <a:tailEnd/>
            </a:ln>
          </p:spPr>
        </p:cxnSp>
        <p:cxnSp>
          <p:nvCxnSpPr>
            <p:cNvPr id="260" name="Straight Connector 167"/>
            <p:cNvCxnSpPr>
              <a:cxnSpLocks noChangeShapeType="1"/>
              <a:stCxn id="252" idx="4"/>
              <a:endCxn id="256" idx="1"/>
            </p:cNvCxnSpPr>
            <p:nvPr/>
          </p:nvCxnSpPr>
          <p:spPr bwMode="auto">
            <a:xfrm rot="16200000" flipH="1">
              <a:off x="2773362" y="3903663"/>
              <a:ext cx="271463" cy="439738"/>
            </a:xfrm>
            <a:prstGeom prst="line">
              <a:avLst/>
            </a:prstGeom>
            <a:noFill/>
            <a:ln w="38100">
              <a:solidFill>
                <a:srgbClr val="000000"/>
              </a:solidFill>
              <a:round/>
              <a:headEnd/>
              <a:tailEnd/>
            </a:ln>
          </p:spPr>
        </p:cxnSp>
        <p:cxnSp>
          <p:nvCxnSpPr>
            <p:cNvPr id="261" name="Straight Connector 168"/>
            <p:cNvCxnSpPr>
              <a:cxnSpLocks noChangeShapeType="1"/>
              <a:stCxn id="253" idx="7"/>
              <a:endCxn id="256" idx="3"/>
            </p:cNvCxnSpPr>
            <p:nvPr/>
          </p:nvCxnSpPr>
          <p:spPr bwMode="auto">
            <a:xfrm rot="5400000" flipH="1" flipV="1">
              <a:off x="2909094" y="4444207"/>
              <a:ext cx="280987" cy="158750"/>
            </a:xfrm>
            <a:prstGeom prst="line">
              <a:avLst/>
            </a:prstGeom>
            <a:noFill/>
            <a:ln w="25400">
              <a:solidFill>
                <a:srgbClr val="000000"/>
              </a:solidFill>
              <a:prstDash val="sysDash"/>
              <a:round/>
              <a:headEnd/>
              <a:tailEnd/>
            </a:ln>
          </p:spPr>
        </p:cxnSp>
        <p:cxnSp>
          <p:nvCxnSpPr>
            <p:cNvPr id="262" name="Straight Connector 169"/>
            <p:cNvCxnSpPr>
              <a:cxnSpLocks noChangeShapeType="1"/>
            </p:cNvCxnSpPr>
            <p:nvPr/>
          </p:nvCxnSpPr>
          <p:spPr bwMode="auto">
            <a:xfrm>
              <a:off x="2586038" y="4724400"/>
              <a:ext cx="250825" cy="0"/>
            </a:xfrm>
            <a:prstGeom prst="line">
              <a:avLst/>
            </a:prstGeom>
            <a:noFill/>
            <a:ln w="25400">
              <a:solidFill>
                <a:srgbClr val="000000"/>
              </a:solidFill>
              <a:prstDash val="sysDash"/>
              <a:round/>
              <a:headEnd/>
              <a:tailEnd/>
            </a:ln>
          </p:spPr>
        </p:cxnSp>
        <p:cxnSp>
          <p:nvCxnSpPr>
            <p:cNvPr id="263" name="Straight Connector 170"/>
            <p:cNvCxnSpPr>
              <a:cxnSpLocks noChangeShapeType="1"/>
            </p:cNvCxnSpPr>
            <p:nvPr/>
          </p:nvCxnSpPr>
          <p:spPr bwMode="auto">
            <a:xfrm>
              <a:off x="2327275" y="4321175"/>
              <a:ext cx="777875" cy="0"/>
            </a:xfrm>
            <a:prstGeom prst="line">
              <a:avLst/>
            </a:prstGeom>
            <a:noFill/>
            <a:ln w="25400">
              <a:solidFill>
                <a:srgbClr val="000000"/>
              </a:solidFill>
              <a:prstDash val="sysDash"/>
              <a:round/>
              <a:headEnd/>
              <a:tailEnd/>
            </a:ln>
          </p:spPr>
        </p:cxnSp>
        <p:cxnSp>
          <p:nvCxnSpPr>
            <p:cNvPr id="264" name="Straight Connector 171"/>
            <p:cNvCxnSpPr>
              <a:cxnSpLocks noChangeShapeType="1"/>
              <a:stCxn id="255" idx="5"/>
              <a:endCxn id="254" idx="1"/>
            </p:cNvCxnSpPr>
            <p:nvPr/>
          </p:nvCxnSpPr>
          <p:spPr bwMode="auto">
            <a:xfrm rot="16200000" flipH="1">
              <a:off x="2235994" y="4450557"/>
              <a:ext cx="279400" cy="144462"/>
            </a:xfrm>
            <a:prstGeom prst="line">
              <a:avLst/>
            </a:prstGeom>
            <a:noFill/>
            <a:ln w="25400">
              <a:solidFill>
                <a:srgbClr val="000000"/>
              </a:solidFill>
              <a:prstDash val="sysDash"/>
              <a:round/>
              <a:headEnd/>
              <a:tailEnd/>
            </a:ln>
          </p:spPr>
        </p:cxnSp>
        <p:cxnSp>
          <p:nvCxnSpPr>
            <p:cNvPr id="265" name="Straight Connector 172"/>
            <p:cNvCxnSpPr>
              <a:cxnSpLocks noChangeShapeType="1"/>
            </p:cNvCxnSpPr>
            <p:nvPr/>
          </p:nvCxnSpPr>
          <p:spPr bwMode="auto">
            <a:xfrm>
              <a:off x="1828800" y="4321175"/>
              <a:ext cx="338138" cy="0"/>
            </a:xfrm>
            <a:prstGeom prst="line">
              <a:avLst/>
            </a:prstGeom>
            <a:noFill/>
            <a:ln w="25400">
              <a:solidFill>
                <a:srgbClr val="000000"/>
              </a:solidFill>
              <a:prstDash val="sysDash"/>
              <a:round/>
              <a:headEnd/>
              <a:tailEnd/>
            </a:ln>
          </p:spPr>
        </p:cxnSp>
        <p:cxnSp>
          <p:nvCxnSpPr>
            <p:cNvPr id="266" name="Straight Connector 173"/>
            <p:cNvCxnSpPr>
              <a:cxnSpLocks noChangeShapeType="1"/>
            </p:cNvCxnSpPr>
            <p:nvPr/>
          </p:nvCxnSpPr>
          <p:spPr bwMode="auto">
            <a:xfrm>
              <a:off x="1555750" y="4724400"/>
              <a:ext cx="868363" cy="0"/>
            </a:xfrm>
            <a:prstGeom prst="line">
              <a:avLst/>
            </a:prstGeom>
            <a:noFill/>
            <a:ln w="25400">
              <a:solidFill>
                <a:srgbClr val="000000"/>
              </a:solidFill>
              <a:prstDash val="sysDash"/>
              <a:round/>
              <a:headEnd/>
              <a:tailEnd/>
            </a:ln>
          </p:spPr>
        </p:cxnSp>
        <p:sp>
          <p:nvSpPr>
            <p:cNvPr id="267" name="Rectangle 174"/>
            <p:cNvSpPr>
              <a:spLocks noChangeArrowheads="1"/>
            </p:cNvSpPr>
            <p:nvPr/>
          </p:nvSpPr>
          <p:spPr bwMode="auto">
            <a:xfrm>
              <a:off x="3554413" y="2774950"/>
              <a:ext cx="711200" cy="338138"/>
            </a:xfrm>
            <a:prstGeom prst="rect">
              <a:avLst/>
            </a:prstGeom>
            <a:noFill/>
            <a:ln w="9525">
              <a:noFill/>
              <a:miter lim="800000"/>
              <a:headEnd/>
              <a:tailEnd/>
            </a:ln>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rPr>
                <a:t>Cell-2</a:t>
              </a:r>
            </a:p>
          </p:txBody>
        </p:sp>
        <p:sp>
          <p:nvSpPr>
            <p:cNvPr id="268" name="Rectangle 175"/>
            <p:cNvSpPr>
              <a:spLocks noChangeArrowheads="1"/>
            </p:cNvSpPr>
            <p:nvPr/>
          </p:nvSpPr>
          <p:spPr bwMode="auto">
            <a:xfrm>
              <a:off x="3573463" y="4003675"/>
              <a:ext cx="711200" cy="339725"/>
            </a:xfrm>
            <a:prstGeom prst="rect">
              <a:avLst/>
            </a:prstGeom>
            <a:noFill/>
            <a:ln w="9525">
              <a:noFill/>
              <a:miter lim="800000"/>
              <a:headEnd/>
              <a:tailEnd/>
            </a:ln>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rPr>
                <a:t>Cell-3</a:t>
              </a:r>
            </a:p>
          </p:txBody>
        </p:sp>
      </p:grpSp>
      <p:sp>
        <p:nvSpPr>
          <p:cNvPr id="270" name="Content Placeholder 2"/>
          <p:cNvSpPr txBox="1">
            <a:spLocks/>
          </p:cNvSpPr>
          <p:nvPr/>
        </p:nvSpPr>
        <p:spPr bwMode="auto">
          <a:xfrm>
            <a:off x="17590887" y="14422051"/>
            <a:ext cx="5991007" cy="36248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lang="en-US" sz="2800" b="1" kern="0" dirty="0" smtClean="0">
              <a:solidFill>
                <a:srgbClr val="000000"/>
              </a:solidFill>
              <a:latin typeface="Times New Roman"/>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Times New Roman"/>
                <a:ea typeface="+mn-ea"/>
                <a:cs typeface="+mn-cs"/>
              </a:rPr>
              <a:t>Rationale for stochastic links</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2800" b="0" i="0" u="none" strike="noStrike" kern="0" cap="none" spc="0" normalizeH="0" baseline="0" noProof="0" dirty="0" smtClean="0">
                <a:ln>
                  <a:noFill/>
                </a:ln>
                <a:solidFill>
                  <a:srgbClr val="000000"/>
                </a:solidFill>
                <a:effectLst/>
                <a:uLnTx/>
                <a:uFillTx/>
                <a:latin typeface="Times New Roman"/>
                <a:ea typeface="+mn-ea"/>
                <a:cs typeface="+mn-cs"/>
              </a:rPr>
              <a:t>Cellular process is a dynamic process</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2800" b="0" i="0" u="none" strike="noStrike" kern="0" cap="none" spc="0" normalizeH="0" baseline="0" noProof="0" dirty="0" smtClean="0">
                <a:ln>
                  <a:noFill/>
                </a:ln>
                <a:solidFill>
                  <a:srgbClr val="000000"/>
                </a:solidFill>
                <a:effectLst/>
                <a:uLnTx/>
                <a:uFillTx/>
                <a:latin typeface="Times New Roman"/>
                <a:ea typeface="+mn-ea"/>
                <a:cs typeface="+mn-cs"/>
              </a:rPr>
              <a:t>Limited number of protein molecules and the stereo-hindrance effect. </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2800" b="0" i="0" u="none" strike="noStrike" kern="0" cap="none" spc="0" normalizeH="0" baseline="0" noProof="0" dirty="0" smtClean="0">
                <a:ln>
                  <a:noFill/>
                </a:ln>
                <a:solidFill>
                  <a:srgbClr val="000000"/>
                </a:solidFill>
                <a:effectLst/>
                <a:uLnTx/>
                <a:uFillTx/>
                <a:latin typeface="Times New Roman"/>
                <a:ea typeface="+mn-ea"/>
                <a:cs typeface="+mn-cs"/>
              </a:rPr>
              <a:t>Spatial restrictions</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2800" b="0" i="0" u="none" strike="noStrike" kern="0" cap="none" spc="0" normalizeH="0" baseline="0" noProof="0" dirty="0" smtClean="0">
                <a:ln>
                  <a:noFill/>
                </a:ln>
                <a:solidFill>
                  <a:srgbClr val="000000"/>
                </a:solidFill>
                <a:effectLst/>
                <a:uLnTx/>
                <a:uFillTx/>
                <a:latin typeface="Times New Roman"/>
                <a:ea typeface="+mn-ea"/>
                <a:cs typeface="+mn-cs"/>
              </a:rPr>
              <a:t>Random choices</a:t>
            </a:r>
            <a:endParaRPr kumimoji="0" lang="en-US" sz="2800" b="0" i="0" u="none" strike="noStrike" kern="0" cap="none" spc="0" normalizeH="0" baseline="0" noProof="0" dirty="0">
              <a:ln>
                <a:noFill/>
              </a:ln>
              <a:solidFill>
                <a:srgbClr val="000000"/>
              </a:solidFill>
              <a:effectLst/>
              <a:uLnTx/>
              <a:uFillTx/>
              <a:latin typeface="Times New Roman"/>
              <a:ea typeface="+mn-ea"/>
              <a:cs typeface="+mn-cs"/>
            </a:endParaRPr>
          </a:p>
        </p:txBody>
      </p:sp>
      <p:grpSp>
        <p:nvGrpSpPr>
          <p:cNvPr id="340" name="Group 104"/>
          <p:cNvGrpSpPr>
            <a:grpSpLocks/>
          </p:cNvGrpSpPr>
          <p:nvPr/>
        </p:nvGrpSpPr>
        <p:grpSpPr bwMode="auto">
          <a:xfrm>
            <a:off x="14161873" y="21279734"/>
            <a:ext cx="3561769" cy="1534675"/>
            <a:chOff x="961929" y="1547153"/>
            <a:chExt cx="3226013" cy="1067405"/>
          </a:xfrm>
        </p:grpSpPr>
        <p:grpSp>
          <p:nvGrpSpPr>
            <p:cNvPr id="341" name="Group 91"/>
            <p:cNvGrpSpPr>
              <a:grpSpLocks/>
            </p:cNvGrpSpPr>
            <p:nvPr/>
          </p:nvGrpSpPr>
          <p:grpSpPr bwMode="auto">
            <a:xfrm>
              <a:off x="961929" y="1547153"/>
              <a:ext cx="3226013" cy="1067405"/>
              <a:chOff x="577880" y="1412738"/>
              <a:chExt cx="3456450" cy="1305770"/>
            </a:xfrm>
          </p:grpSpPr>
          <p:sp>
            <p:nvSpPr>
              <p:cNvPr id="350" name="Oval 24"/>
              <p:cNvSpPr>
                <a:spLocks noChangeArrowheads="1"/>
              </p:cNvSpPr>
              <p:nvPr/>
            </p:nvSpPr>
            <p:spPr bwMode="auto">
              <a:xfrm>
                <a:off x="1181112" y="1412738"/>
                <a:ext cx="218909" cy="228543"/>
              </a:xfrm>
              <a:prstGeom prst="ellipse">
                <a:avLst/>
              </a:prstGeom>
              <a:solidFill>
                <a:srgbClr val="000000"/>
              </a:solidFill>
              <a:ln w="9525">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Text" lastClr="000000"/>
                  </a:solidFill>
                  <a:effectLst/>
                  <a:uLnTx/>
                  <a:uFillTx/>
                </a:endParaRPr>
              </a:p>
            </p:txBody>
          </p:sp>
          <p:sp>
            <p:nvSpPr>
              <p:cNvPr id="351" name="Oval 25"/>
              <p:cNvSpPr>
                <a:spLocks noChangeArrowheads="1"/>
              </p:cNvSpPr>
              <p:nvPr/>
            </p:nvSpPr>
            <p:spPr bwMode="auto">
              <a:xfrm>
                <a:off x="1491370" y="2493139"/>
                <a:ext cx="213024" cy="222195"/>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Text" lastClr="000000"/>
                  </a:solidFill>
                  <a:effectLst/>
                  <a:uLnTx/>
                  <a:uFillTx/>
                </a:endParaRPr>
              </a:p>
            </p:txBody>
          </p:sp>
          <p:sp>
            <p:nvSpPr>
              <p:cNvPr id="352" name="Oval 26"/>
              <p:cNvSpPr>
                <a:spLocks noChangeArrowheads="1"/>
              </p:cNvSpPr>
              <p:nvPr/>
            </p:nvSpPr>
            <p:spPr bwMode="auto">
              <a:xfrm>
                <a:off x="929903" y="2489965"/>
                <a:ext cx="218909" cy="228543"/>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Text" lastClr="000000"/>
                  </a:solidFill>
                  <a:effectLst/>
                  <a:uLnTx/>
                  <a:uFillTx/>
                </a:endParaRPr>
              </a:p>
            </p:txBody>
          </p:sp>
          <p:sp>
            <p:nvSpPr>
              <p:cNvPr id="353" name="Oval 27"/>
              <p:cNvSpPr>
                <a:spLocks noChangeArrowheads="1"/>
              </p:cNvSpPr>
              <p:nvPr/>
            </p:nvSpPr>
            <p:spPr bwMode="auto">
              <a:xfrm>
                <a:off x="577880" y="1963670"/>
                <a:ext cx="218909" cy="228543"/>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Text" lastClr="000000"/>
                  </a:solidFill>
                  <a:effectLst/>
                  <a:uLnTx/>
                  <a:uFillTx/>
                </a:endParaRPr>
              </a:p>
            </p:txBody>
          </p:sp>
          <p:sp>
            <p:nvSpPr>
              <p:cNvPr id="354" name="Oval 28"/>
              <p:cNvSpPr>
                <a:spLocks noChangeArrowheads="1"/>
              </p:cNvSpPr>
              <p:nvPr/>
            </p:nvSpPr>
            <p:spPr bwMode="auto">
              <a:xfrm>
                <a:off x="1856766" y="1963670"/>
                <a:ext cx="218909" cy="228543"/>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Text" lastClr="000000"/>
                  </a:solidFill>
                  <a:effectLst/>
                  <a:uLnTx/>
                  <a:uFillTx/>
                </a:endParaRPr>
              </a:p>
            </p:txBody>
          </p:sp>
          <p:cxnSp>
            <p:nvCxnSpPr>
              <p:cNvPr id="355" name="Straight Connector 37"/>
              <p:cNvCxnSpPr>
                <a:cxnSpLocks noChangeShapeType="1"/>
                <a:stCxn id="350" idx="4"/>
                <a:endCxn id="353" idx="7"/>
              </p:cNvCxnSpPr>
              <p:nvPr/>
            </p:nvCxnSpPr>
            <p:spPr bwMode="auto">
              <a:xfrm rot="5400000">
                <a:off x="849720" y="1556292"/>
                <a:ext cx="355858" cy="525837"/>
              </a:xfrm>
              <a:prstGeom prst="line">
                <a:avLst/>
              </a:prstGeom>
              <a:noFill/>
              <a:ln w="38100">
                <a:solidFill>
                  <a:srgbClr val="000000"/>
                </a:solidFill>
                <a:round/>
                <a:headEnd/>
                <a:tailEnd/>
              </a:ln>
            </p:spPr>
          </p:cxnSp>
          <p:cxnSp>
            <p:nvCxnSpPr>
              <p:cNvPr id="356" name="Straight Connector 38"/>
              <p:cNvCxnSpPr>
                <a:cxnSpLocks noChangeShapeType="1"/>
                <a:stCxn id="350" idx="4"/>
                <a:endCxn id="352" idx="0"/>
              </p:cNvCxnSpPr>
              <p:nvPr/>
            </p:nvCxnSpPr>
            <p:spPr bwMode="auto">
              <a:xfrm rot="5400000">
                <a:off x="740621" y="1940019"/>
                <a:ext cx="848684" cy="251209"/>
              </a:xfrm>
              <a:prstGeom prst="line">
                <a:avLst/>
              </a:prstGeom>
              <a:noFill/>
              <a:ln w="38100">
                <a:solidFill>
                  <a:srgbClr val="000000"/>
                </a:solidFill>
                <a:round/>
                <a:headEnd/>
                <a:tailEnd/>
              </a:ln>
            </p:spPr>
          </p:cxnSp>
          <p:cxnSp>
            <p:nvCxnSpPr>
              <p:cNvPr id="357" name="Straight Connector 41"/>
              <p:cNvCxnSpPr>
                <a:cxnSpLocks noChangeShapeType="1"/>
                <a:stCxn id="350" idx="4"/>
                <a:endCxn id="351" idx="0"/>
              </p:cNvCxnSpPr>
              <p:nvPr/>
            </p:nvCxnSpPr>
            <p:spPr bwMode="auto">
              <a:xfrm rot="16200000" flipH="1">
                <a:off x="1018295" y="1913552"/>
                <a:ext cx="851858" cy="307315"/>
              </a:xfrm>
              <a:prstGeom prst="line">
                <a:avLst/>
              </a:prstGeom>
              <a:noFill/>
              <a:ln w="38100">
                <a:solidFill>
                  <a:srgbClr val="000000"/>
                </a:solidFill>
                <a:round/>
                <a:headEnd/>
                <a:tailEnd/>
              </a:ln>
            </p:spPr>
          </p:cxnSp>
          <p:cxnSp>
            <p:nvCxnSpPr>
              <p:cNvPr id="358" name="Straight Connector 44"/>
              <p:cNvCxnSpPr>
                <a:cxnSpLocks noChangeShapeType="1"/>
                <a:stCxn id="350" idx="4"/>
                <a:endCxn id="354" idx="1"/>
              </p:cNvCxnSpPr>
              <p:nvPr/>
            </p:nvCxnSpPr>
            <p:spPr bwMode="auto">
              <a:xfrm rot="16200000" flipH="1">
                <a:off x="1411767" y="1520081"/>
                <a:ext cx="355858" cy="598258"/>
              </a:xfrm>
              <a:prstGeom prst="line">
                <a:avLst/>
              </a:prstGeom>
              <a:noFill/>
              <a:ln w="38100">
                <a:solidFill>
                  <a:srgbClr val="000000"/>
                </a:solidFill>
                <a:round/>
                <a:headEnd/>
                <a:tailEnd/>
              </a:ln>
            </p:spPr>
          </p:cxnSp>
          <p:cxnSp>
            <p:nvCxnSpPr>
              <p:cNvPr id="359" name="Straight Connector 63"/>
              <p:cNvCxnSpPr>
                <a:cxnSpLocks noChangeShapeType="1"/>
                <a:stCxn id="351" idx="7"/>
                <a:endCxn id="354" idx="3"/>
              </p:cNvCxnSpPr>
              <p:nvPr/>
            </p:nvCxnSpPr>
            <p:spPr bwMode="auto">
              <a:xfrm rot="5400000" flipH="1" flipV="1">
                <a:off x="1597544" y="2234398"/>
                <a:ext cx="366935" cy="215628"/>
              </a:xfrm>
              <a:prstGeom prst="line">
                <a:avLst/>
              </a:prstGeom>
              <a:noFill/>
              <a:ln w="25400">
                <a:solidFill>
                  <a:srgbClr val="000000"/>
                </a:solidFill>
                <a:prstDash val="sysDash"/>
                <a:round/>
                <a:headEnd/>
                <a:tailEnd/>
              </a:ln>
            </p:spPr>
          </p:cxnSp>
          <p:cxnSp>
            <p:nvCxnSpPr>
              <p:cNvPr id="360" name="Straight Connector 67"/>
              <p:cNvCxnSpPr>
                <a:cxnSpLocks noChangeShapeType="1"/>
              </p:cNvCxnSpPr>
              <p:nvPr/>
            </p:nvCxnSpPr>
            <p:spPr bwMode="auto">
              <a:xfrm>
                <a:off x="1148812" y="2604236"/>
                <a:ext cx="342558" cy="0"/>
              </a:xfrm>
              <a:prstGeom prst="line">
                <a:avLst/>
              </a:prstGeom>
              <a:noFill/>
              <a:ln w="25400">
                <a:solidFill>
                  <a:srgbClr val="000000"/>
                </a:solidFill>
                <a:prstDash val="sysDash"/>
                <a:round/>
                <a:headEnd/>
                <a:tailEnd/>
              </a:ln>
            </p:spPr>
          </p:cxnSp>
          <p:cxnSp>
            <p:nvCxnSpPr>
              <p:cNvPr id="361" name="Straight Connector 71"/>
              <p:cNvCxnSpPr>
                <a:cxnSpLocks noChangeShapeType="1"/>
              </p:cNvCxnSpPr>
              <p:nvPr/>
            </p:nvCxnSpPr>
            <p:spPr bwMode="auto">
              <a:xfrm>
                <a:off x="796789" y="2077941"/>
                <a:ext cx="1059977" cy="0"/>
              </a:xfrm>
              <a:prstGeom prst="line">
                <a:avLst/>
              </a:prstGeom>
              <a:noFill/>
              <a:ln w="25400">
                <a:solidFill>
                  <a:srgbClr val="000000"/>
                </a:solidFill>
                <a:prstDash val="sysDash"/>
                <a:round/>
                <a:headEnd/>
                <a:tailEnd/>
              </a:ln>
            </p:spPr>
          </p:cxnSp>
          <p:cxnSp>
            <p:nvCxnSpPr>
              <p:cNvPr id="362" name="Straight Connector 75"/>
              <p:cNvCxnSpPr>
                <a:cxnSpLocks noChangeShapeType="1"/>
                <a:stCxn id="353" idx="5"/>
                <a:endCxn id="352" idx="1"/>
              </p:cNvCxnSpPr>
              <p:nvPr/>
            </p:nvCxnSpPr>
            <p:spPr bwMode="auto">
              <a:xfrm rot="16200000" flipH="1">
                <a:off x="681001" y="2242473"/>
                <a:ext cx="364690" cy="197232"/>
              </a:xfrm>
              <a:prstGeom prst="line">
                <a:avLst/>
              </a:prstGeom>
              <a:noFill/>
              <a:ln w="25400">
                <a:solidFill>
                  <a:srgbClr val="000000"/>
                </a:solidFill>
                <a:prstDash val="sysDash"/>
                <a:round/>
                <a:headEnd/>
                <a:tailEnd/>
              </a:ln>
            </p:spPr>
          </p:cxnSp>
          <p:sp>
            <p:nvSpPr>
              <p:cNvPr id="363" name="Oval 39"/>
              <p:cNvSpPr>
                <a:spLocks noChangeArrowheads="1"/>
              </p:cNvSpPr>
              <p:nvPr/>
            </p:nvSpPr>
            <p:spPr bwMode="auto">
              <a:xfrm>
                <a:off x="3139767" y="1412738"/>
                <a:ext cx="218909" cy="228543"/>
              </a:xfrm>
              <a:prstGeom prst="ellipse">
                <a:avLst/>
              </a:prstGeom>
              <a:solidFill>
                <a:srgbClr val="000000"/>
              </a:solidFill>
              <a:ln w="9525">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Text" lastClr="000000"/>
                  </a:solidFill>
                  <a:effectLst/>
                  <a:uLnTx/>
                  <a:uFillTx/>
                </a:endParaRPr>
              </a:p>
            </p:txBody>
          </p:sp>
          <p:sp>
            <p:nvSpPr>
              <p:cNvPr id="364" name="Oval 40"/>
              <p:cNvSpPr>
                <a:spLocks noChangeArrowheads="1"/>
              </p:cNvSpPr>
              <p:nvPr/>
            </p:nvSpPr>
            <p:spPr bwMode="auto">
              <a:xfrm>
                <a:off x="3450025" y="2493139"/>
                <a:ext cx="213024" cy="222195"/>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Text" lastClr="000000"/>
                  </a:solidFill>
                  <a:effectLst/>
                  <a:uLnTx/>
                  <a:uFillTx/>
                </a:endParaRPr>
              </a:p>
            </p:txBody>
          </p:sp>
          <p:sp>
            <p:nvSpPr>
              <p:cNvPr id="365" name="Oval 42"/>
              <p:cNvSpPr>
                <a:spLocks noChangeArrowheads="1"/>
              </p:cNvSpPr>
              <p:nvPr/>
            </p:nvSpPr>
            <p:spPr bwMode="auto">
              <a:xfrm>
                <a:off x="2888558" y="2489965"/>
                <a:ext cx="218909" cy="228543"/>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Text" lastClr="000000"/>
                  </a:solidFill>
                  <a:effectLst/>
                  <a:uLnTx/>
                  <a:uFillTx/>
                </a:endParaRPr>
              </a:p>
            </p:txBody>
          </p:sp>
          <p:sp>
            <p:nvSpPr>
              <p:cNvPr id="366" name="Oval 43"/>
              <p:cNvSpPr>
                <a:spLocks noChangeArrowheads="1"/>
              </p:cNvSpPr>
              <p:nvPr/>
            </p:nvSpPr>
            <p:spPr bwMode="auto">
              <a:xfrm>
                <a:off x="2536535" y="1963670"/>
                <a:ext cx="218909" cy="228543"/>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Text" lastClr="000000"/>
                  </a:solidFill>
                  <a:effectLst/>
                  <a:uLnTx/>
                  <a:uFillTx/>
                </a:endParaRPr>
              </a:p>
            </p:txBody>
          </p:sp>
          <p:sp>
            <p:nvSpPr>
              <p:cNvPr id="367" name="Oval 45"/>
              <p:cNvSpPr>
                <a:spLocks noChangeArrowheads="1"/>
              </p:cNvSpPr>
              <p:nvPr/>
            </p:nvSpPr>
            <p:spPr bwMode="auto">
              <a:xfrm>
                <a:off x="3815421" y="1963670"/>
                <a:ext cx="218909" cy="228543"/>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Text" lastClr="000000"/>
                  </a:solidFill>
                  <a:effectLst/>
                  <a:uLnTx/>
                  <a:uFillTx/>
                </a:endParaRPr>
              </a:p>
            </p:txBody>
          </p:sp>
          <p:cxnSp>
            <p:nvCxnSpPr>
              <p:cNvPr id="368" name="Straight Connector 46"/>
              <p:cNvCxnSpPr>
                <a:cxnSpLocks noChangeShapeType="1"/>
                <a:stCxn id="363" idx="4"/>
                <a:endCxn id="366" idx="7"/>
              </p:cNvCxnSpPr>
              <p:nvPr/>
            </p:nvCxnSpPr>
            <p:spPr bwMode="auto">
              <a:xfrm rot="5400000">
                <a:off x="2808375" y="1556292"/>
                <a:ext cx="355858" cy="525837"/>
              </a:xfrm>
              <a:prstGeom prst="line">
                <a:avLst/>
              </a:prstGeom>
              <a:noFill/>
              <a:ln w="38100">
                <a:solidFill>
                  <a:srgbClr val="000000"/>
                </a:solidFill>
                <a:round/>
                <a:headEnd/>
                <a:tailEnd/>
              </a:ln>
            </p:spPr>
          </p:cxnSp>
          <p:cxnSp>
            <p:nvCxnSpPr>
              <p:cNvPr id="369" name="Straight Connector 47"/>
              <p:cNvCxnSpPr>
                <a:cxnSpLocks noChangeShapeType="1"/>
                <a:stCxn id="363" idx="4"/>
                <a:endCxn id="365" idx="0"/>
              </p:cNvCxnSpPr>
              <p:nvPr/>
            </p:nvCxnSpPr>
            <p:spPr bwMode="auto">
              <a:xfrm rot="5400000">
                <a:off x="2699276" y="1940019"/>
                <a:ext cx="848684" cy="251209"/>
              </a:xfrm>
              <a:prstGeom prst="line">
                <a:avLst/>
              </a:prstGeom>
              <a:noFill/>
              <a:ln w="38100">
                <a:solidFill>
                  <a:srgbClr val="000000"/>
                </a:solidFill>
                <a:round/>
                <a:headEnd/>
                <a:tailEnd/>
              </a:ln>
            </p:spPr>
          </p:cxnSp>
          <p:cxnSp>
            <p:nvCxnSpPr>
              <p:cNvPr id="370" name="Straight Connector 48"/>
              <p:cNvCxnSpPr>
                <a:cxnSpLocks noChangeShapeType="1"/>
                <a:stCxn id="363" idx="4"/>
                <a:endCxn id="364" idx="0"/>
              </p:cNvCxnSpPr>
              <p:nvPr/>
            </p:nvCxnSpPr>
            <p:spPr bwMode="auto">
              <a:xfrm rot="16200000" flipH="1">
                <a:off x="2976950" y="1913552"/>
                <a:ext cx="851858" cy="307315"/>
              </a:xfrm>
              <a:prstGeom prst="line">
                <a:avLst/>
              </a:prstGeom>
              <a:noFill/>
              <a:ln w="38100">
                <a:solidFill>
                  <a:srgbClr val="000000"/>
                </a:solidFill>
                <a:round/>
                <a:headEnd/>
                <a:tailEnd/>
              </a:ln>
            </p:spPr>
          </p:cxnSp>
          <p:cxnSp>
            <p:nvCxnSpPr>
              <p:cNvPr id="371" name="Straight Connector 49"/>
              <p:cNvCxnSpPr>
                <a:cxnSpLocks noChangeShapeType="1"/>
                <a:stCxn id="363" idx="4"/>
                <a:endCxn id="367" idx="1"/>
              </p:cNvCxnSpPr>
              <p:nvPr/>
            </p:nvCxnSpPr>
            <p:spPr bwMode="auto">
              <a:xfrm rot="16200000" flipH="1">
                <a:off x="3370422" y="1520081"/>
                <a:ext cx="355858" cy="598258"/>
              </a:xfrm>
              <a:prstGeom prst="line">
                <a:avLst/>
              </a:prstGeom>
              <a:noFill/>
              <a:ln w="38100">
                <a:solidFill>
                  <a:srgbClr val="000000"/>
                </a:solidFill>
                <a:round/>
                <a:headEnd/>
                <a:tailEnd/>
              </a:ln>
            </p:spPr>
          </p:cxnSp>
          <p:cxnSp>
            <p:nvCxnSpPr>
              <p:cNvPr id="372" name="Straight Connector 50"/>
              <p:cNvCxnSpPr>
                <a:cxnSpLocks noChangeShapeType="1"/>
                <a:stCxn id="364" idx="7"/>
                <a:endCxn id="367" idx="3"/>
              </p:cNvCxnSpPr>
              <p:nvPr/>
            </p:nvCxnSpPr>
            <p:spPr bwMode="auto">
              <a:xfrm rot="5400000" flipH="1" flipV="1">
                <a:off x="3556199" y="2234398"/>
                <a:ext cx="366935" cy="215628"/>
              </a:xfrm>
              <a:prstGeom prst="line">
                <a:avLst/>
              </a:prstGeom>
              <a:noFill/>
              <a:ln w="25400">
                <a:solidFill>
                  <a:srgbClr val="000000"/>
                </a:solidFill>
                <a:prstDash val="sysDash"/>
                <a:round/>
                <a:headEnd/>
                <a:tailEnd/>
              </a:ln>
            </p:spPr>
          </p:cxnSp>
          <p:cxnSp>
            <p:nvCxnSpPr>
              <p:cNvPr id="373" name="Straight Connector 51"/>
              <p:cNvCxnSpPr>
                <a:cxnSpLocks noChangeShapeType="1"/>
              </p:cNvCxnSpPr>
              <p:nvPr/>
            </p:nvCxnSpPr>
            <p:spPr bwMode="auto">
              <a:xfrm>
                <a:off x="3107467" y="2604236"/>
                <a:ext cx="342558" cy="0"/>
              </a:xfrm>
              <a:prstGeom prst="line">
                <a:avLst/>
              </a:prstGeom>
              <a:noFill/>
              <a:ln w="25400">
                <a:solidFill>
                  <a:srgbClr val="000000"/>
                </a:solidFill>
                <a:prstDash val="sysDash"/>
                <a:round/>
                <a:headEnd/>
                <a:tailEnd/>
              </a:ln>
            </p:spPr>
          </p:cxnSp>
          <p:cxnSp>
            <p:nvCxnSpPr>
              <p:cNvPr id="374" name="Straight Connector 52"/>
              <p:cNvCxnSpPr>
                <a:cxnSpLocks noChangeShapeType="1"/>
              </p:cNvCxnSpPr>
              <p:nvPr/>
            </p:nvCxnSpPr>
            <p:spPr bwMode="auto">
              <a:xfrm>
                <a:off x="2755444" y="2077941"/>
                <a:ext cx="1059977" cy="0"/>
              </a:xfrm>
              <a:prstGeom prst="line">
                <a:avLst/>
              </a:prstGeom>
              <a:noFill/>
              <a:ln w="25400">
                <a:solidFill>
                  <a:srgbClr val="000000"/>
                </a:solidFill>
                <a:prstDash val="sysDash"/>
                <a:round/>
                <a:headEnd/>
                <a:tailEnd/>
              </a:ln>
            </p:spPr>
          </p:cxnSp>
          <p:cxnSp>
            <p:nvCxnSpPr>
              <p:cNvPr id="375" name="Straight Connector 53"/>
              <p:cNvCxnSpPr>
                <a:cxnSpLocks noChangeShapeType="1"/>
                <a:stCxn id="366" idx="5"/>
                <a:endCxn id="365" idx="1"/>
              </p:cNvCxnSpPr>
              <p:nvPr/>
            </p:nvCxnSpPr>
            <p:spPr bwMode="auto">
              <a:xfrm rot="16200000" flipH="1">
                <a:off x="2639656" y="2242473"/>
                <a:ext cx="364690" cy="197232"/>
              </a:xfrm>
              <a:prstGeom prst="line">
                <a:avLst/>
              </a:prstGeom>
              <a:noFill/>
              <a:ln w="25400">
                <a:solidFill>
                  <a:srgbClr val="000000"/>
                </a:solidFill>
                <a:prstDash val="sysDash"/>
                <a:round/>
                <a:headEnd/>
                <a:tailEnd/>
              </a:ln>
            </p:spPr>
          </p:cxnSp>
          <p:cxnSp>
            <p:nvCxnSpPr>
              <p:cNvPr id="376" name="Straight Connector 54"/>
              <p:cNvCxnSpPr>
                <a:cxnSpLocks noChangeShapeType="1"/>
              </p:cNvCxnSpPr>
              <p:nvPr/>
            </p:nvCxnSpPr>
            <p:spPr bwMode="auto">
              <a:xfrm>
                <a:off x="2075675" y="2077941"/>
                <a:ext cx="460860" cy="0"/>
              </a:xfrm>
              <a:prstGeom prst="line">
                <a:avLst/>
              </a:prstGeom>
              <a:noFill/>
              <a:ln w="25400">
                <a:solidFill>
                  <a:srgbClr val="000000"/>
                </a:solidFill>
                <a:prstDash val="sysDash"/>
                <a:round/>
                <a:headEnd/>
                <a:tailEnd/>
              </a:ln>
            </p:spPr>
          </p:cxnSp>
          <p:cxnSp>
            <p:nvCxnSpPr>
              <p:cNvPr id="377" name="Straight Connector 57"/>
              <p:cNvCxnSpPr>
                <a:cxnSpLocks noChangeShapeType="1"/>
              </p:cNvCxnSpPr>
              <p:nvPr/>
            </p:nvCxnSpPr>
            <p:spPr bwMode="auto">
              <a:xfrm>
                <a:off x="1704394" y="2604236"/>
                <a:ext cx="1184164" cy="0"/>
              </a:xfrm>
              <a:prstGeom prst="line">
                <a:avLst/>
              </a:prstGeom>
              <a:noFill/>
              <a:ln w="25400">
                <a:solidFill>
                  <a:srgbClr val="000000"/>
                </a:solidFill>
                <a:prstDash val="sysDash"/>
                <a:round/>
                <a:headEnd/>
                <a:tailEnd/>
              </a:ln>
            </p:spPr>
          </p:cxnSp>
        </p:grpSp>
        <p:sp>
          <p:nvSpPr>
            <p:cNvPr id="342" name="TextBox 72"/>
            <p:cNvSpPr txBox="1">
              <a:spLocks noChangeArrowheads="1"/>
            </p:cNvSpPr>
            <p:nvPr/>
          </p:nvSpPr>
          <p:spPr bwMode="auto">
            <a:xfrm>
              <a:off x="3674218" y="1672733"/>
              <a:ext cx="292046" cy="278287"/>
            </a:xfrm>
            <a:prstGeom prst="rect">
              <a:avLst/>
            </a:prstGeom>
            <a:noFill/>
            <a:ln w="9525">
              <a:noFill/>
              <a:miter lim="800000"/>
              <a:headEnd/>
              <a:tailEnd/>
            </a:ln>
          </p:spPr>
          <p:txBody>
            <a:bodyPr wrap="squar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FF0000"/>
                  </a:solidFill>
                  <a:effectLst/>
                  <a:uLnTx/>
                  <a:uFillTx/>
                </a:rPr>
                <a:t>?</a:t>
              </a:r>
            </a:p>
          </p:txBody>
        </p:sp>
        <p:sp>
          <p:nvSpPr>
            <p:cNvPr id="343" name="TextBox 74"/>
            <p:cNvSpPr txBox="1">
              <a:spLocks noChangeArrowheads="1"/>
            </p:cNvSpPr>
            <p:nvPr/>
          </p:nvSpPr>
          <p:spPr bwMode="auto">
            <a:xfrm>
              <a:off x="3494995" y="1861099"/>
              <a:ext cx="292046" cy="278287"/>
            </a:xfrm>
            <a:prstGeom prst="rect">
              <a:avLst/>
            </a:prstGeom>
            <a:noFill/>
            <a:ln w="9525">
              <a:noFill/>
              <a:miter lim="800000"/>
              <a:headEnd/>
              <a:tailEnd/>
            </a:ln>
          </p:spPr>
          <p:txBody>
            <a:bodyPr wrap="squar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FF0000"/>
                  </a:solidFill>
                  <a:effectLst/>
                  <a:uLnTx/>
                  <a:uFillTx/>
                </a:rPr>
                <a:t>?</a:t>
              </a:r>
            </a:p>
          </p:txBody>
        </p:sp>
        <p:sp>
          <p:nvSpPr>
            <p:cNvPr id="344" name="TextBox 76"/>
            <p:cNvSpPr txBox="1">
              <a:spLocks noChangeArrowheads="1"/>
            </p:cNvSpPr>
            <p:nvPr/>
          </p:nvSpPr>
          <p:spPr bwMode="auto">
            <a:xfrm>
              <a:off x="3208237" y="1923888"/>
              <a:ext cx="292046" cy="278287"/>
            </a:xfrm>
            <a:prstGeom prst="rect">
              <a:avLst/>
            </a:prstGeom>
            <a:noFill/>
            <a:ln w="9525">
              <a:noFill/>
              <a:miter lim="800000"/>
              <a:headEnd/>
              <a:tailEnd/>
            </a:ln>
          </p:spPr>
          <p:txBody>
            <a:bodyPr wrap="squar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0000"/>
                  </a:solidFill>
                  <a:effectLst/>
                  <a:uLnTx/>
                  <a:uFillTx/>
                </a:rPr>
                <a:t>?</a:t>
              </a:r>
            </a:p>
          </p:txBody>
        </p:sp>
        <p:sp>
          <p:nvSpPr>
            <p:cNvPr id="345" name="TextBox 77"/>
            <p:cNvSpPr txBox="1">
              <a:spLocks noChangeArrowheads="1"/>
            </p:cNvSpPr>
            <p:nvPr/>
          </p:nvSpPr>
          <p:spPr bwMode="auto">
            <a:xfrm>
              <a:off x="3047538" y="1704127"/>
              <a:ext cx="292046" cy="278287"/>
            </a:xfrm>
            <a:prstGeom prst="rect">
              <a:avLst/>
            </a:prstGeom>
            <a:noFill/>
            <a:ln w="9525">
              <a:noFill/>
              <a:miter lim="800000"/>
              <a:headEnd/>
              <a:tailEnd/>
            </a:ln>
          </p:spPr>
          <p:txBody>
            <a:bodyPr wrap="squar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FF0000"/>
                  </a:solidFill>
                  <a:effectLst/>
                  <a:uLnTx/>
                  <a:uFillTx/>
                </a:rPr>
                <a:t>?</a:t>
              </a:r>
            </a:p>
          </p:txBody>
        </p:sp>
        <p:sp>
          <p:nvSpPr>
            <p:cNvPr id="346" name="TextBox 78"/>
            <p:cNvSpPr txBox="1">
              <a:spLocks noChangeArrowheads="1"/>
            </p:cNvSpPr>
            <p:nvPr/>
          </p:nvSpPr>
          <p:spPr bwMode="auto">
            <a:xfrm>
              <a:off x="1846140" y="1672733"/>
              <a:ext cx="292046" cy="278287"/>
            </a:xfrm>
            <a:prstGeom prst="rect">
              <a:avLst/>
            </a:prstGeom>
            <a:noFill/>
            <a:ln w="9525">
              <a:noFill/>
              <a:miter lim="800000"/>
              <a:headEnd/>
              <a:tailEnd/>
            </a:ln>
          </p:spPr>
          <p:txBody>
            <a:bodyPr wrap="squar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FF0000"/>
                  </a:solidFill>
                  <a:effectLst/>
                  <a:uLnTx/>
                  <a:uFillTx/>
                </a:rPr>
                <a:t>?</a:t>
              </a:r>
            </a:p>
          </p:txBody>
        </p:sp>
        <p:sp>
          <p:nvSpPr>
            <p:cNvPr id="347" name="TextBox 89"/>
            <p:cNvSpPr txBox="1">
              <a:spLocks noChangeArrowheads="1"/>
            </p:cNvSpPr>
            <p:nvPr/>
          </p:nvSpPr>
          <p:spPr bwMode="auto">
            <a:xfrm>
              <a:off x="1631072" y="1892494"/>
              <a:ext cx="292046" cy="278287"/>
            </a:xfrm>
            <a:prstGeom prst="rect">
              <a:avLst/>
            </a:prstGeom>
            <a:noFill/>
            <a:ln w="9525">
              <a:noFill/>
              <a:miter lim="800000"/>
              <a:headEnd/>
              <a:tailEnd/>
            </a:ln>
          </p:spPr>
          <p:txBody>
            <a:bodyPr wrap="squar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FF0000"/>
                  </a:solidFill>
                  <a:effectLst/>
                  <a:uLnTx/>
                  <a:uFillTx/>
                </a:rPr>
                <a:t>?</a:t>
              </a:r>
            </a:p>
          </p:txBody>
        </p:sp>
        <p:sp>
          <p:nvSpPr>
            <p:cNvPr id="348" name="TextBox 90"/>
            <p:cNvSpPr txBox="1">
              <a:spLocks noChangeArrowheads="1"/>
            </p:cNvSpPr>
            <p:nvPr/>
          </p:nvSpPr>
          <p:spPr bwMode="auto">
            <a:xfrm>
              <a:off x="1380159" y="1923888"/>
              <a:ext cx="292046" cy="278287"/>
            </a:xfrm>
            <a:prstGeom prst="rect">
              <a:avLst/>
            </a:prstGeom>
            <a:noFill/>
            <a:ln w="9525">
              <a:noFill/>
              <a:miter lim="800000"/>
              <a:headEnd/>
              <a:tailEnd/>
            </a:ln>
          </p:spPr>
          <p:txBody>
            <a:bodyPr wrap="squar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FF0000"/>
                  </a:solidFill>
                  <a:effectLst/>
                  <a:uLnTx/>
                  <a:uFillTx/>
                </a:rPr>
                <a:t>?</a:t>
              </a:r>
            </a:p>
          </p:txBody>
        </p:sp>
        <p:sp>
          <p:nvSpPr>
            <p:cNvPr id="349" name="TextBox 91"/>
            <p:cNvSpPr txBox="1">
              <a:spLocks noChangeArrowheads="1"/>
            </p:cNvSpPr>
            <p:nvPr/>
          </p:nvSpPr>
          <p:spPr bwMode="auto">
            <a:xfrm>
              <a:off x="1165091" y="1672733"/>
              <a:ext cx="292046" cy="278287"/>
            </a:xfrm>
            <a:prstGeom prst="rect">
              <a:avLst/>
            </a:prstGeom>
            <a:noFill/>
            <a:ln w="9525">
              <a:noFill/>
              <a:miter lim="800000"/>
              <a:headEnd/>
              <a:tailEnd/>
            </a:ln>
          </p:spPr>
          <p:txBody>
            <a:bodyPr wrap="squar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FF0000"/>
                  </a:solidFill>
                  <a:effectLst/>
                  <a:uLnTx/>
                  <a:uFillTx/>
                </a:rPr>
                <a:t>?</a:t>
              </a:r>
            </a:p>
          </p:txBody>
        </p:sp>
      </p:grpSp>
      <p:graphicFrame>
        <p:nvGraphicFramePr>
          <p:cNvPr id="380" name="Object 2"/>
          <p:cNvGraphicFramePr>
            <a:graphicFrameLocks noChangeAspect="1"/>
          </p:cNvGraphicFramePr>
          <p:nvPr/>
        </p:nvGraphicFramePr>
        <p:xfrm>
          <a:off x="19898020" y="21397241"/>
          <a:ext cx="3687763" cy="1601787"/>
        </p:xfrm>
        <a:graphic>
          <a:graphicData uri="http://schemas.openxmlformats.org/presentationml/2006/ole">
            <p:oleObj spid="_x0000_s2252" name="Equation" r:id="rId8" imgW="1498600" imgH="647700" progId="Equation.3">
              <p:embed/>
            </p:oleObj>
          </a:graphicData>
        </a:graphic>
      </p:graphicFrame>
      <p:sp>
        <p:nvSpPr>
          <p:cNvPr id="381" name="Content Placeholder 2"/>
          <p:cNvSpPr txBox="1">
            <a:spLocks/>
          </p:cNvSpPr>
          <p:nvPr/>
        </p:nvSpPr>
        <p:spPr bwMode="auto">
          <a:xfrm>
            <a:off x="14564162" y="23640987"/>
            <a:ext cx="6364019" cy="20372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800" b="0" i="0" u="none" strike="noStrike" kern="0" cap="none" spc="0" normalizeH="0" baseline="0" noProof="0" dirty="0" err="1" smtClean="0">
                <a:ln>
                  <a:noFill/>
                </a:ln>
                <a:solidFill>
                  <a:srgbClr val="000000"/>
                </a:solidFill>
                <a:effectLst/>
                <a:uLnTx/>
                <a:uFillTx/>
                <a:latin typeface="Times New Roman"/>
                <a:ea typeface="+mn-ea"/>
                <a:cs typeface="+mn-cs"/>
              </a:rPr>
              <a:t>m</a:t>
            </a:r>
            <a:r>
              <a:rPr kumimoji="0" lang="en-US" sz="1800" b="0" i="0" u="none" strike="noStrike" kern="0" cap="none" spc="0" normalizeH="0" baseline="0" noProof="0" dirty="0" smtClean="0">
                <a:ln>
                  <a:noFill/>
                </a:ln>
                <a:solidFill>
                  <a:srgbClr val="000000"/>
                </a:solidFill>
                <a:effectLst/>
                <a:uLnTx/>
                <a:uFillTx/>
                <a:latin typeface="Times New Roman"/>
                <a:ea typeface="+mn-ea"/>
                <a:cs typeface="+mn-cs"/>
              </a:rPr>
              <a:t>: the number of modules</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800" b="0" i="0" u="none" strike="noStrike" kern="0" cap="none" spc="0" normalizeH="0" baseline="0" noProof="0" dirty="0" err="1" smtClean="0">
                <a:ln>
                  <a:noFill/>
                </a:ln>
                <a:solidFill>
                  <a:srgbClr val="000000"/>
                </a:solidFill>
                <a:effectLst/>
                <a:uLnTx/>
                <a:uFillTx/>
                <a:latin typeface="Times New Roman"/>
                <a:ea typeface="+mn-ea"/>
                <a:cs typeface="+mn-cs"/>
              </a:rPr>
              <a:t>n</a:t>
            </a:r>
            <a:r>
              <a:rPr kumimoji="0" lang="en-US" sz="1800" b="0" i="0" u="none" strike="noStrike" kern="0" cap="none" spc="0" normalizeH="0" baseline="0" noProof="0" dirty="0" smtClean="0">
                <a:ln>
                  <a:noFill/>
                </a:ln>
                <a:solidFill>
                  <a:srgbClr val="000000"/>
                </a:solidFill>
                <a:effectLst/>
                <a:uLnTx/>
                <a:uFillTx/>
                <a:latin typeface="Times New Roman"/>
                <a:ea typeface="+mn-ea"/>
                <a:cs typeface="+mn-cs"/>
              </a:rPr>
              <a:t>: the number of links per essential gene (essential module)</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800" b="0" i="0" u="none" strike="noStrike" kern="0" cap="none" spc="0" normalizeH="0" baseline="0" noProof="0" dirty="0" err="1" smtClean="0">
                <a:ln>
                  <a:noFill/>
                </a:ln>
                <a:solidFill>
                  <a:srgbClr val="000000"/>
                </a:solidFill>
                <a:effectLst/>
                <a:uLnTx/>
                <a:uFillTx/>
                <a:latin typeface="Times New Roman"/>
                <a:ea typeface="+mn-ea"/>
                <a:cs typeface="+mn-cs"/>
              </a:rPr>
              <a:t>k</a:t>
            </a:r>
            <a:r>
              <a:rPr kumimoji="0" lang="en-US" sz="1800" b="0" i="0" u="none" strike="noStrike" kern="0" cap="none" spc="0" normalizeH="0" baseline="0" noProof="0" dirty="0" smtClean="0">
                <a:ln>
                  <a:noFill/>
                </a:ln>
                <a:solidFill>
                  <a:srgbClr val="000000"/>
                </a:solidFill>
                <a:effectLst/>
                <a:uLnTx/>
                <a:uFillTx/>
                <a:latin typeface="Times New Roman"/>
                <a:ea typeface="+mn-ea"/>
                <a:cs typeface="+mn-cs"/>
              </a:rPr>
              <a:t>: exponential decay rate (constant aging rate)</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800" b="0" i="0" u="none" strike="noStrike" kern="0" cap="none" spc="0" normalizeH="0" baseline="0" noProof="0" dirty="0" err="1" smtClean="0">
                <a:ln>
                  <a:noFill/>
                </a:ln>
                <a:solidFill>
                  <a:srgbClr val="000000"/>
                </a:solidFill>
                <a:effectLst/>
                <a:uLnTx/>
                <a:uFillTx/>
                <a:latin typeface="Times New Roman"/>
                <a:ea typeface="+mn-ea"/>
                <a:cs typeface="+mn-cs"/>
              </a:rPr>
              <a:t>q</a:t>
            </a:r>
            <a:r>
              <a:rPr kumimoji="0" lang="en-US" sz="1800" b="0" i="0" u="none" strike="noStrike" kern="0" cap="none" spc="0" normalizeH="0" baseline="0" noProof="0" dirty="0" smtClean="0">
                <a:ln>
                  <a:noFill/>
                </a:ln>
                <a:solidFill>
                  <a:srgbClr val="000000"/>
                </a:solidFill>
                <a:effectLst/>
                <a:uLnTx/>
                <a:uFillTx/>
                <a:latin typeface="Times New Roman"/>
                <a:ea typeface="+mn-ea"/>
                <a:cs typeface="+mn-cs"/>
              </a:rPr>
              <a:t>: the chance of a link to be functional ( </a:t>
            </a:r>
            <a:r>
              <a:rPr kumimoji="0" lang="en-US" sz="1800" b="0" i="0" u="none" strike="noStrike" kern="0" cap="none" spc="0" normalizeH="0" baseline="0" noProof="0" dirty="0" err="1" smtClean="0">
                <a:ln>
                  <a:noFill/>
                </a:ln>
                <a:solidFill>
                  <a:srgbClr val="000000"/>
                </a:solidFill>
                <a:effectLst/>
                <a:uLnTx/>
                <a:uFillTx/>
                <a:latin typeface="Times New Roman"/>
                <a:ea typeface="+mn-ea"/>
                <a:cs typeface="+mn-cs"/>
              </a:rPr>
              <a:t>q</a:t>
            </a:r>
            <a:r>
              <a:rPr kumimoji="0" lang="en-US" sz="1800" b="0" i="0" u="none" strike="noStrike" kern="0" cap="none" spc="0" normalizeH="0" baseline="0" noProof="0" dirty="0" smtClean="0">
                <a:ln>
                  <a:noFill/>
                </a:ln>
                <a:solidFill>
                  <a:srgbClr val="000000"/>
                </a:solidFill>
                <a:effectLst/>
                <a:uLnTx/>
                <a:uFillTx/>
                <a:latin typeface="Times New Roman"/>
                <a:ea typeface="+mn-ea"/>
                <a:cs typeface="+mn-cs"/>
              </a:rPr>
              <a:t> =  </a:t>
            </a:r>
            <a:r>
              <a:rPr kumimoji="0" lang="en-US" sz="1800" b="0" i="0" u="none" strike="noStrike" kern="0" cap="none" spc="0" normalizeH="0" baseline="0" noProof="0" dirty="0" err="1" smtClean="0">
                <a:ln>
                  <a:noFill/>
                </a:ln>
                <a:solidFill>
                  <a:srgbClr val="000000"/>
                </a:solidFill>
                <a:effectLst/>
                <a:uLnTx/>
                <a:uFillTx/>
                <a:latin typeface="Times New Roman"/>
                <a:ea typeface="+mn-ea"/>
                <a:cs typeface="+mn-cs"/>
              </a:rPr>
              <a:t>avg</a:t>
            </a:r>
            <a:r>
              <a:rPr kumimoji="0" lang="en-US" sz="1800" b="0" i="0" u="none" strike="noStrike" kern="0" cap="none" spc="0" normalizeH="0" baseline="0" noProof="0" dirty="0" smtClean="0">
                <a:ln>
                  <a:noFill/>
                </a:ln>
                <a:solidFill>
                  <a:srgbClr val="000000"/>
                </a:solidFill>
                <a:effectLst/>
                <a:uLnTx/>
                <a:uFillTx/>
                <a:latin typeface="Times New Roman"/>
                <a:ea typeface="+mn-ea"/>
                <a:cs typeface="+mn-cs"/>
              </a:rPr>
              <a:t> </a:t>
            </a:r>
            <a:r>
              <a:rPr kumimoji="0" lang="en-US" sz="1800" b="0" i="0" u="none" strike="noStrike" kern="0" cap="none" spc="0" normalizeH="0" baseline="0" noProof="0" dirty="0" err="1" smtClean="0">
                <a:ln>
                  <a:noFill/>
                </a:ln>
                <a:solidFill>
                  <a:srgbClr val="000000"/>
                </a:solidFill>
                <a:effectLst/>
                <a:uLnTx/>
                <a:uFillTx/>
                <a:latin typeface="Times New Roman"/>
                <a:ea typeface="+mn-ea"/>
                <a:cs typeface="+mn-cs"/>
              </a:rPr>
              <a:t>func</a:t>
            </a:r>
            <a:r>
              <a:rPr kumimoji="0" lang="en-US" sz="1800" b="0" i="0" u="none" strike="noStrike" kern="0" cap="none" spc="0" normalizeH="0" baseline="0" noProof="0" dirty="0" smtClean="0">
                <a:ln>
                  <a:noFill/>
                </a:ln>
                <a:solidFill>
                  <a:srgbClr val="000000"/>
                </a:solidFill>
                <a:effectLst/>
                <a:uLnTx/>
                <a:uFillTx/>
                <a:latin typeface="Times New Roman"/>
                <a:ea typeface="+mn-ea"/>
                <a:cs typeface="+mn-cs"/>
              </a:rPr>
              <a:t> links/ </a:t>
            </a:r>
            <a:r>
              <a:rPr kumimoji="0" lang="en-US" sz="1800" b="0" i="0" u="none" strike="noStrike" kern="0" cap="none" spc="0" normalizeH="0" baseline="0" noProof="0" dirty="0" err="1" smtClean="0">
                <a:ln>
                  <a:noFill/>
                </a:ln>
                <a:solidFill>
                  <a:srgbClr val="000000"/>
                </a:solidFill>
                <a:effectLst/>
                <a:uLnTx/>
                <a:uFillTx/>
                <a:latin typeface="Times New Roman"/>
                <a:ea typeface="+mn-ea"/>
                <a:cs typeface="+mn-cs"/>
              </a:rPr>
              <a:t>n</a:t>
            </a:r>
            <a:r>
              <a:rPr kumimoji="0" lang="en-US" sz="1800" b="0" i="0" u="none" strike="noStrike" kern="0" cap="none" spc="0" normalizeH="0" baseline="0" noProof="0" dirty="0" smtClean="0">
                <a:ln>
                  <a:noFill/>
                </a:ln>
                <a:solidFill>
                  <a:srgbClr val="000000"/>
                </a:solidFill>
                <a:effectLst/>
                <a:uLnTx/>
                <a:uFillTx/>
                <a:latin typeface="Times New Roman"/>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800" b="0" i="0" u="none" strike="noStrike" kern="0" cap="none" spc="0" normalizeH="0" baseline="0" noProof="0" dirty="0" err="1" smtClean="0">
                <a:ln>
                  <a:noFill/>
                </a:ln>
                <a:solidFill>
                  <a:srgbClr val="000000"/>
                </a:solidFill>
                <a:effectLst/>
                <a:uLnTx/>
                <a:uFillTx/>
                <a:latin typeface="Times New Roman"/>
                <a:ea typeface="+mn-ea"/>
                <a:cs typeface="+mn-cs"/>
              </a:rPr>
              <a:t>c</a:t>
            </a:r>
            <a:r>
              <a:rPr kumimoji="0" lang="en-US" sz="1800" b="0" i="0" u="none" strike="noStrike" kern="0" cap="none" spc="0" normalizeH="0" baseline="0" noProof="0" dirty="0" smtClean="0">
                <a:ln>
                  <a:noFill/>
                </a:ln>
                <a:solidFill>
                  <a:srgbClr val="000000"/>
                </a:solidFill>
                <a:effectLst/>
                <a:uLnTx/>
                <a:uFillTx/>
                <a:latin typeface="Times New Roman"/>
                <a:ea typeface="+mn-ea"/>
                <a:cs typeface="+mn-cs"/>
              </a:rPr>
              <a:t>: a normalization constant</a:t>
            </a:r>
            <a:endParaRPr kumimoji="0" lang="en-US" sz="1800" b="0" i="0" u="none" strike="noStrike" kern="0" cap="none" spc="0" normalizeH="0" baseline="0" noProof="0" dirty="0">
              <a:ln>
                <a:noFill/>
              </a:ln>
              <a:solidFill>
                <a:srgbClr val="000000"/>
              </a:solidFill>
              <a:effectLst/>
              <a:uLnTx/>
              <a:uFillTx/>
              <a:latin typeface="Times New Roman"/>
              <a:ea typeface="+mn-ea"/>
              <a:cs typeface="+mn-cs"/>
            </a:endParaRPr>
          </a:p>
        </p:txBody>
      </p:sp>
      <p:sp>
        <p:nvSpPr>
          <p:cNvPr id="382" name="TextBox 4"/>
          <p:cNvSpPr txBox="1">
            <a:spLocks noChangeArrowheads="1"/>
          </p:cNvSpPr>
          <p:nvPr/>
        </p:nvSpPr>
        <p:spPr bwMode="auto">
          <a:xfrm>
            <a:off x="24707997" y="12116737"/>
            <a:ext cx="10447208" cy="4387660"/>
          </a:xfrm>
          <a:prstGeom prst="rect">
            <a:avLst/>
          </a:prstGeom>
          <a:noFill/>
          <a:ln w="9525" cap="rnd" cmpd="sng">
            <a:solidFill>
              <a:schemeClr val="accent5">
                <a:lumMod val="40000"/>
                <a:lumOff val="60000"/>
              </a:schemeClr>
            </a:solidFill>
            <a:round/>
            <a:headEnd/>
            <a:tailEnd/>
          </a:ln>
        </p:spPr>
        <p:txBody>
          <a:bodyPr wrap="square" lIns="65834" tIns="32917" rIns="65834" bIns="32917">
            <a:spAutoFit/>
          </a:bodyPr>
          <a:lstStyle/>
          <a:p>
            <a:pPr marL="914400" indent="-449263" algn="ctr"/>
            <a:r>
              <a:rPr lang="en-US" sz="4000" b="1" dirty="0" smtClean="0"/>
              <a:t>Summary</a:t>
            </a:r>
            <a:endParaRPr lang="en-US" sz="2800" b="1" dirty="0" smtClean="0"/>
          </a:p>
          <a:p>
            <a:pPr marL="914400" lvl="0" indent="-449263" defTabSz="914400">
              <a:spcBef>
                <a:spcPct val="20000"/>
              </a:spcBef>
              <a:buFont typeface="Wingdings" pitchFamily="2" charset="2"/>
              <a:buChar char="q"/>
              <a:defRPr/>
            </a:pPr>
            <a:r>
              <a:rPr lang="en-US" sz="2800" dirty="0" smtClean="0">
                <a:solidFill>
                  <a:srgbClr val="000000"/>
                </a:solidFill>
                <a:latin typeface="Arial" pitchFamily="34" charset="0"/>
                <a:cs typeface="Arial" pitchFamily="34" charset="0"/>
              </a:rPr>
              <a:t>Cellular aging is an emergent property of the proposed model gene network.</a:t>
            </a:r>
          </a:p>
          <a:p>
            <a:pPr marL="914400" lvl="0" indent="-449263" defTabSz="914400">
              <a:spcBef>
                <a:spcPct val="20000"/>
              </a:spcBef>
              <a:buFont typeface="Wingdings" pitchFamily="2" charset="2"/>
              <a:buChar char="q"/>
              <a:defRPr/>
            </a:pPr>
            <a:r>
              <a:rPr lang="en-US" sz="2800" dirty="0" smtClean="0">
                <a:solidFill>
                  <a:srgbClr val="000000"/>
                </a:solidFill>
                <a:latin typeface="Arial" pitchFamily="34" charset="0"/>
                <a:cs typeface="Arial" pitchFamily="34" charset="0"/>
              </a:rPr>
              <a:t>Stochastic heterogeneity of gene networks influences the dynamics of the aging process. </a:t>
            </a:r>
          </a:p>
          <a:p>
            <a:pPr marL="914400" lvl="0" indent="-449263" defTabSz="914400">
              <a:spcBef>
                <a:spcPct val="20000"/>
              </a:spcBef>
              <a:buFont typeface="Wingdings" pitchFamily="2" charset="2"/>
              <a:buChar char="q"/>
              <a:defRPr/>
            </a:pPr>
            <a:r>
              <a:rPr lang="en-US" sz="2800" dirty="0" smtClean="0">
                <a:solidFill>
                  <a:srgbClr val="000000"/>
                </a:solidFill>
                <a:latin typeface="Arial" pitchFamily="34" charset="0"/>
                <a:cs typeface="Arial" pitchFamily="34" charset="0"/>
              </a:rPr>
              <a:t>The rate of aging, as measured by the Gompertz coefficient, is proportional to the robustness of gene network. </a:t>
            </a:r>
            <a:endParaRPr lang="en-US" sz="2800" dirty="0" smtClean="0">
              <a:latin typeface="Arial" pitchFamily="34" charset="0"/>
              <a:cs typeface="Arial" pitchFamily="34" charset="0"/>
            </a:endParaRPr>
          </a:p>
          <a:p>
            <a:pPr marL="914400" indent="-449263"/>
            <a:endParaRPr lang="en-US" sz="2800" dirty="0"/>
          </a:p>
        </p:txBody>
      </p:sp>
      <p:sp>
        <p:nvSpPr>
          <p:cNvPr id="383" name="TextBox 4"/>
          <p:cNvSpPr txBox="1">
            <a:spLocks noChangeArrowheads="1"/>
          </p:cNvSpPr>
          <p:nvPr/>
        </p:nvSpPr>
        <p:spPr bwMode="auto">
          <a:xfrm>
            <a:off x="24816579" y="17786685"/>
            <a:ext cx="10447208" cy="2750289"/>
          </a:xfrm>
          <a:prstGeom prst="rect">
            <a:avLst/>
          </a:prstGeom>
          <a:noFill/>
          <a:ln w="9525" cap="rnd" cmpd="sng">
            <a:solidFill>
              <a:schemeClr val="accent5">
                <a:lumMod val="40000"/>
                <a:lumOff val="60000"/>
              </a:schemeClr>
            </a:solidFill>
            <a:round/>
            <a:headEnd/>
            <a:tailEnd/>
          </a:ln>
        </p:spPr>
        <p:txBody>
          <a:bodyPr wrap="square" lIns="65834" tIns="32917" rIns="65834" bIns="32917">
            <a:spAutoFit/>
          </a:bodyPr>
          <a:lstStyle/>
          <a:p>
            <a:pPr algn="ctr"/>
            <a:r>
              <a:rPr lang="en-US" sz="4000" b="1" dirty="0" smtClean="0"/>
              <a:t>Acknowledgement</a:t>
            </a:r>
            <a:endParaRPr lang="en-US" sz="2800" dirty="0" smtClean="0">
              <a:solidFill>
                <a:srgbClr val="000000"/>
              </a:solidFill>
              <a:latin typeface="Arial" pitchFamily="34" charset="0"/>
              <a:cs typeface="Arial" pitchFamily="34" charset="0"/>
            </a:endParaRPr>
          </a:p>
          <a:p>
            <a:pPr marL="914400" lvl="0" indent="-449263" defTabSz="914400">
              <a:spcBef>
                <a:spcPct val="20000"/>
              </a:spcBef>
              <a:buFont typeface="Wingdings" pitchFamily="2" charset="2"/>
              <a:buChar char="q"/>
              <a:defRPr/>
            </a:pPr>
            <a:r>
              <a:rPr lang="en-US" sz="2800" dirty="0" smtClean="0">
                <a:solidFill>
                  <a:srgbClr val="000000"/>
                </a:solidFill>
                <a:latin typeface="Arial" pitchFamily="34" charset="0"/>
                <a:cs typeface="Arial" pitchFamily="34" charset="0"/>
              </a:rPr>
              <a:t>Spelman Math RAMP (Research &amp; Mentoring Program)</a:t>
            </a:r>
          </a:p>
          <a:p>
            <a:pPr marL="914400" lvl="0" indent="-449263" defTabSz="914400">
              <a:spcBef>
                <a:spcPct val="20000"/>
              </a:spcBef>
              <a:buFont typeface="Wingdings" pitchFamily="2" charset="2"/>
              <a:buChar char="q"/>
              <a:defRPr/>
            </a:pPr>
            <a:r>
              <a:rPr lang="en-US" sz="2800" dirty="0" smtClean="0">
                <a:solidFill>
                  <a:srgbClr val="000000"/>
                </a:solidFill>
                <a:latin typeface="Arial" pitchFamily="34" charset="0"/>
                <a:cs typeface="Arial" pitchFamily="34" charset="0"/>
              </a:rPr>
              <a:t>NSF Award 1022294</a:t>
            </a:r>
          </a:p>
          <a:p>
            <a:pPr marL="914400" lvl="0" indent="-449263" defTabSz="914400">
              <a:spcBef>
                <a:spcPct val="20000"/>
              </a:spcBef>
              <a:buFont typeface="Wingdings" pitchFamily="2" charset="2"/>
              <a:buChar char="q"/>
              <a:defRPr/>
            </a:pPr>
            <a:r>
              <a:rPr lang="en-US" sz="2800" dirty="0" smtClean="0">
                <a:solidFill>
                  <a:srgbClr val="000000"/>
                </a:solidFill>
                <a:latin typeface="Arial" pitchFamily="34" charset="0"/>
                <a:cs typeface="Arial" pitchFamily="34" charset="0"/>
              </a:rPr>
              <a:t>Spelman RIMI Seed grant </a:t>
            </a:r>
          </a:p>
          <a:p>
            <a:pPr marL="914400" lvl="0" indent="-449263" defTabSz="914400">
              <a:spcBef>
                <a:spcPct val="20000"/>
              </a:spcBef>
              <a:buFont typeface="Wingdings" pitchFamily="2" charset="2"/>
              <a:buChar char="q"/>
              <a:defRPr/>
            </a:pPr>
            <a:r>
              <a:rPr lang="en-US" sz="2800" dirty="0" smtClean="0">
                <a:solidFill>
                  <a:srgbClr val="000000"/>
                </a:solidFill>
                <a:latin typeface="Arial" pitchFamily="34" charset="0"/>
                <a:cs typeface="Arial" pitchFamily="34" charset="0"/>
              </a:rPr>
              <a:t>FHCRC summer residence support </a:t>
            </a:r>
            <a:endParaRPr lang="en-US" sz="2800" dirty="0">
              <a:latin typeface="Arial" pitchFamily="34" charset="0"/>
              <a:cs typeface="Arial" pitchFamily="34" charset="0"/>
            </a:endParaRPr>
          </a:p>
        </p:txBody>
      </p:sp>
      <p:graphicFrame>
        <p:nvGraphicFramePr>
          <p:cNvPr id="272" name="Object 271"/>
          <p:cNvGraphicFramePr>
            <a:graphicFrameLocks noChangeAspect="1"/>
          </p:cNvGraphicFramePr>
          <p:nvPr/>
        </p:nvGraphicFramePr>
        <p:xfrm>
          <a:off x="2727325" y="12866227"/>
          <a:ext cx="3368675" cy="1021223"/>
        </p:xfrm>
        <a:graphic>
          <a:graphicData uri="http://schemas.openxmlformats.org/presentationml/2006/ole">
            <p:oleObj spid="_x0000_s2259" name="Equation" r:id="rId9" imgW="1054100" imgH="355600" progId="Equation.3">
              <p:embed/>
            </p:oleObj>
          </a:graphicData>
        </a:graphic>
      </p:graphicFrame>
      <p:graphicFrame>
        <p:nvGraphicFramePr>
          <p:cNvPr id="273" name="Object 272"/>
          <p:cNvGraphicFramePr>
            <a:graphicFrameLocks noChangeAspect="1"/>
          </p:cNvGraphicFramePr>
          <p:nvPr/>
        </p:nvGraphicFramePr>
        <p:xfrm>
          <a:off x="2751138" y="14144625"/>
          <a:ext cx="3770312" cy="968375"/>
        </p:xfrm>
        <a:graphic>
          <a:graphicData uri="http://schemas.openxmlformats.org/presentationml/2006/ole">
            <p:oleObj spid="_x0000_s2260" name="Equation" r:id="rId10" imgW="1231900" imgH="355600" progId="Equation.3">
              <p:embed/>
            </p:oleObj>
          </a:graphicData>
        </a:graphic>
      </p:graphicFrame>
      <p:graphicFrame>
        <p:nvGraphicFramePr>
          <p:cNvPr id="274" name="Object 273"/>
          <p:cNvGraphicFramePr>
            <a:graphicFrameLocks noChangeAspect="1"/>
          </p:cNvGraphicFramePr>
          <p:nvPr/>
        </p:nvGraphicFramePr>
        <p:xfrm>
          <a:off x="2705100" y="15341600"/>
          <a:ext cx="3619500" cy="993588"/>
        </p:xfrm>
        <a:graphic>
          <a:graphicData uri="http://schemas.openxmlformats.org/presentationml/2006/ole">
            <p:oleObj spid="_x0000_s2261" name="Equation" r:id="rId11" imgW="1295400" imgH="355600" progId="Equation.3">
              <p:embed/>
            </p:oleObj>
          </a:graphicData>
        </a:graphic>
      </p:graphicFrame>
      <p:sp>
        <p:nvSpPr>
          <p:cNvPr id="306" name="TextBox 305"/>
          <p:cNvSpPr txBox="1"/>
          <p:nvPr/>
        </p:nvSpPr>
        <p:spPr>
          <a:xfrm>
            <a:off x="8229600" y="12827000"/>
            <a:ext cx="3835400" cy="1200328"/>
          </a:xfrm>
          <a:prstGeom prst="rect">
            <a:avLst/>
          </a:prstGeom>
          <a:noFill/>
        </p:spPr>
        <p:txBody>
          <a:bodyPr wrap="square" rtlCol="0">
            <a:spAutoFit/>
          </a:bodyPr>
          <a:lstStyle/>
          <a:p>
            <a:r>
              <a:rPr lang="en-US" sz="2400" b="1" dirty="0" smtClean="0"/>
              <a:t>Virus aging</a:t>
            </a:r>
          </a:p>
          <a:p>
            <a:r>
              <a:rPr lang="en-US" sz="2400" b="1" dirty="0" smtClean="0"/>
              <a:t>(Radioactive isotope decay)</a:t>
            </a:r>
            <a:endParaRPr lang="en-US" sz="2400" b="1" dirty="0"/>
          </a:p>
        </p:txBody>
      </p:sp>
      <p:graphicFrame>
        <p:nvGraphicFramePr>
          <p:cNvPr id="308" name="Object 307"/>
          <p:cNvGraphicFramePr>
            <a:graphicFrameLocks noChangeAspect="1"/>
          </p:cNvGraphicFramePr>
          <p:nvPr/>
        </p:nvGraphicFramePr>
        <p:xfrm>
          <a:off x="2782434" y="16590385"/>
          <a:ext cx="1713366" cy="554615"/>
        </p:xfrm>
        <a:graphic>
          <a:graphicData uri="http://schemas.openxmlformats.org/presentationml/2006/ole">
            <p:oleObj spid="_x0000_s2262" name="Equation" r:id="rId12" imgW="508000" imgH="165100" progId="Equation.3">
              <p:embed/>
            </p:oleObj>
          </a:graphicData>
        </a:graphic>
      </p:graphicFrame>
      <p:sp>
        <p:nvSpPr>
          <p:cNvPr id="309" name="TextBox 308"/>
          <p:cNvSpPr txBox="1"/>
          <p:nvPr/>
        </p:nvSpPr>
        <p:spPr>
          <a:xfrm>
            <a:off x="6223000" y="16510001"/>
            <a:ext cx="5359400" cy="830997"/>
          </a:xfrm>
          <a:prstGeom prst="rect">
            <a:avLst/>
          </a:prstGeom>
          <a:noFill/>
        </p:spPr>
        <p:txBody>
          <a:bodyPr wrap="square" rtlCol="0">
            <a:spAutoFit/>
          </a:bodyPr>
          <a:lstStyle/>
          <a:p>
            <a:r>
              <a:rPr lang="en-US" sz="2400" dirty="0" smtClean="0"/>
              <a:t>If                               </a:t>
            </a:r>
            <a:r>
              <a:rPr lang="en-US" sz="2400" b="1" dirty="0" smtClean="0"/>
              <a:t>Non-Aging  </a:t>
            </a:r>
          </a:p>
          <a:p>
            <a:r>
              <a:rPr lang="en-US" sz="2400" b="1" dirty="0" smtClean="0"/>
              <a:t>                        (Exponential Decay</a:t>
            </a:r>
            <a:r>
              <a:rPr lang="en-US" sz="2400" dirty="0" smtClean="0"/>
              <a:t>)</a:t>
            </a:r>
          </a:p>
        </p:txBody>
      </p:sp>
      <p:graphicFrame>
        <p:nvGraphicFramePr>
          <p:cNvPr id="269" name="Object 268"/>
          <p:cNvGraphicFramePr>
            <a:graphicFrameLocks noChangeAspect="1"/>
          </p:cNvGraphicFramePr>
          <p:nvPr/>
        </p:nvGraphicFramePr>
        <p:xfrm>
          <a:off x="8388349" y="22318582"/>
          <a:ext cx="3097187" cy="1117152"/>
        </p:xfrm>
        <a:graphic>
          <a:graphicData uri="http://schemas.openxmlformats.org/presentationml/2006/ole">
            <p:oleObj spid="_x0000_s2265" name="Equation" r:id="rId13" imgW="1257300" imgH="444500" progId="Equation.3">
              <p:embed/>
            </p:oleObj>
          </a:graphicData>
        </a:graphic>
      </p:graphicFrame>
      <p:cxnSp>
        <p:nvCxnSpPr>
          <p:cNvPr id="644" name="AutoShape 19"/>
          <p:cNvCxnSpPr>
            <a:cxnSpLocks noChangeShapeType="1"/>
          </p:cNvCxnSpPr>
          <p:nvPr/>
        </p:nvCxnSpPr>
        <p:spPr bwMode="auto">
          <a:xfrm>
            <a:off x="3583624" y="26341714"/>
            <a:ext cx="496901" cy="0"/>
          </a:xfrm>
          <a:prstGeom prst="straightConnector1">
            <a:avLst/>
          </a:prstGeom>
          <a:noFill/>
          <a:ln w="38100">
            <a:solidFill>
              <a:srgbClr val="000000"/>
            </a:solidFill>
            <a:round/>
            <a:headEnd/>
            <a:tailEnd/>
          </a:ln>
        </p:spPr>
      </p:cxnSp>
      <p:grpSp>
        <p:nvGrpSpPr>
          <p:cNvPr id="645" name="Group 16"/>
          <p:cNvGrpSpPr>
            <a:grpSpLocks/>
          </p:cNvGrpSpPr>
          <p:nvPr/>
        </p:nvGrpSpPr>
        <p:grpSpPr bwMode="auto">
          <a:xfrm>
            <a:off x="4099773" y="25674638"/>
            <a:ext cx="1125510" cy="298203"/>
            <a:chOff x="7426" y="4341"/>
            <a:chExt cx="1128" cy="194"/>
          </a:xfrm>
        </p:grpSpPr>
        <p:cxnSp>
          <p:nvCxnSpPr>
            <p:cNvPr id="646" name="AutoShape 18"/>
            <p:cNvCxnSpPr>
              <a:cxnSpLocks noChangeShapeType="1"/>
            </p:cNvCxnSpPr>
            <p:nvPr/>
          </p:nvCxnSpPr>
          <p:spPr bwMode="auto">
            <a:xfrm>
              <a:off x="7426" y="4438"/>
              <a:ext cx="1128" cy="0"/>
            </a:xfrm>
            <a:prstGeom prst="straightConnector1">
              <a:avLst/>
            </a:prstGeom>
            <a:noFill/>
            <a:ln w="38100">
              <a:solidFill>
                <a:srgbClr val="000000"/>
              </a:solidFill>
              <a:round/>
              <a:headEnd/>
              <a:tailEnd/>
            </a:ln>
          </p:spPr>
        </p:cxnSp>
        <p:sp>
          <p:nvSpPr>
            <p:cNvPr id="647" name="Rectangle 17"/>
            <p:cNvSpPr>
              <a:spLocks noChangeArrowheads="1"/>
            </p:cNvSpPr>
            <p:nvPr/>
          </p:nvSpPr>
          <p:spPr bwMode="auto">
            <a:xfrm>
              <a:off x="7738" y="4341"/>
              <a:ext cx="494" cy="194"/>
            </a:xfrm>
            <a:prstGeom prst="rect">
              <a:avLst/>
            </a:prstGeom>
            <a:solidFill>
              <a:srgbClr val="FFFFFF"/>
            </a:solidFill>
            <a:ln w="38100">
              <a:solidFill>
                <a:srgbClr val="000000"/>
              </a:solidFill>
              <a:miter lim="800000"/>
              <a:headEnd/>
              <a:tailEnd/>
            </a:ln>
          </p:spPr>
          <p:txBody>
            <a:bodyPr/>
            <a:lstStyle/>
            <a:p>
              <a:endParaRPr lang="en-US"/>
            </a:p>
          </p:txBody>
        </p:sp>
      </p:grpSp>
      <p:grpSp>
        <p:nvGrpSpPr>
          <p:cNvPr id="648" name="Group 13"/>
          <p:cNvGrpSpPr>
            <a:grpSpLocks/>
          </p:cNvGrpSpPr>
          <p:nvPr/>
        </p:nvGrpSpPr>
        <p:grpSpPr bwMode="auto">
          <a:xfrm>
            <a:off x="4099773" y="26043549"/>
            <a:ext cx="1125510" cy="298203"/>
            <a:chOff x="7426" y="4341"/>
            <a:chExt cx="1128" cy="194"/>
          </a:xfrm>
        </p:grpSpPr>
        <p:cxnSp>
          <p:nvCxnSpPr>
            <p:cNvPr id="649" name="AutoShape 15"/>
            <p:cNvCxnSpPr>
              <a:cxnSpLocks noChangeShapeType="1"/>
            </p:cNvCxnSpPr>
            <p:nvPr/>
          </p:nvCxnSpPr>
          <p:spPr bwMode="auto">
            <a:xfrm>
              <a:off x="7426" y="4438"/>
              <a:ext cx="1128" cy="0"/>
            </a:xfrm>
            <a:prstGeom prst="straightConnector1">
              <a:avLst/>
            </a:prstGeom>
            <a:noFill/>
            <a:ln w="38100">
              <a:solidFill>
                <a:srgbClr val="000000"/>
              </a:solidFill>
              <a:round/>
              <a:headEnd/>
              <a:tailEnd/>
            </a:ln>
          </p:spPr>
        </p:cxnSp>
        <p:sp>
          <p:nvSpPr>
            <p:cNvPr id="650" name="Rectangle 14"/>
            <p:cNvSpPr>
              <a:spLocks noChangeArrowheads="1"/>
            </p:cNvSpPr>
            <p:nvPr/>
          </p:nvSpPr>
          <p:spPr bwMode="auto">
            <a:xfrm>
              <a:off x="7738" y="4341"/>
              <a:ext cx="494" cy="194"/>
            </a:xfrm>
            <a:prstGeom prst="rect">
              <a:avLst/>
            </a:prstGeom>
            <a:solidFill>
              <a:srgbClr val="FFFFFF"/>
            </a:solidFill>
            <a:ln w="38100">
              <a:solidFill>
                <a:srgbClr val="000000"/>
              </a:solidFill>
              <a:miter lim="800000"/>
              <a:headEnd/>
              <a:tailEnd/>
            </a:ln>
          </p:spPr>
          <p:txBody>
            <a:bodyPr/>
            <a:lstStyle/>
            <a:p>
              <a:endParaRPr lang="en-US"/>
            </a:p>
          </p:txBody>
        </p:sp>
      </p:grpSp>
      <p:grpSp>
        <p:nvGrpSpPr>
          <p:cNvPr id="651" name="Group 10"/>
          <p:cNvGrpSpPr>
            <a:grpSpLocks/>
          </p:cNvGrpSpPr>
          <p:nvPr/>
        </p:nvGrpSpPr>
        <p:grpSpPr bwMode="auto">
          <a:xfrm>
            <a:off x="4099773" y="26412460"/>
            <a:ext cx="1125510" cy="298203"/>
            <a:chOff x="7426" y="4341"/>
            <a:chExt cx="1128" cy="194"/>
          </a:xfrm>
        </p:grpSpPr>
        <p:cxnSp>
          <p:nvCxnSpPr>
            <p:cNvPr id="652" name="AutoShape 12"/>
            <p:cNvCxnSpPr>
              <a:cxnSpLocks noChangeShapeType="1"/>
            </p:cNvCxnSpPr>
            <p:nvPr/>
          </p:nvCxnSpPr>
          <p:spPr bwMode="auto">
            <a:xfrm>
              <a:off x="7426" y="4438"/>
              <a:ext cx="1128" cy="0"/>
            </a:xfrm>
            <a:prstGeom prst="straightConnector1">
              <a:avLst/>
            </a:prstGeom>
            <a:noFill/>
            <a:ln w="38100">
              <a:solidFill>
                <a:srgbClr val="000000"/>
              </a:solidFill>
              <a:round/>
              <a:headEnd/>
              <a:tailEnd/>
            </a:ln>
          </p:spPr>
        </p:cxnSp>
        <p:sp>
          <p:nvSpPr>
            <p:cNvPr id="653" name="Rectangle 11"/>
            <p:cNvSpPr>
              <a:spLocks noChangeArrowheads="1"/>
            </p:cNvSpPr>
            <p:nvPr/>
          </p:nvSpPr>
          <p:spPr bwMode="auto">
            <a:xfrm>
              <a:off x="7738" y="4341"/>
              <a:ext cx="494" cy="194"/>
            </a:xfrm>
            <a:prstGeom prst="rect">
              <a:avLst/>
            </a:prstGeom>
            <a:solidFill>
              <a:srgbClr val="FFFFFF"/>
            </a:solidFill>
            <a:ln w="38100">
              <a:solidFill>
                <a:srgbClr val="000000"/>
              </a:solidFill>
              <a:miter lim="800000"/>
              <a:headEnd/>
              <a:tailEnd/>
            </a:ln>
          </p:spPr>
          <p:txBody>
            <a:bodyPr/>
            <a:lstStyle/>
            <a:p>
              <a:endParaRPr lang="en-US"/>
            </a:p>
          </p:txBody>
        </p:sp>
      </p:grpSp>
      <p:grpSp>
        <p:nvGrpSpPr>
          <p:cNvPr id="654" name="Group 7"/>
          <p:cNvGrpSpPr>
            <a:grpSpLocks/>
          </p:cNvGrpSpPr>
          <p:nvPr/>
        </p:nvGrpSpPr>
        <p:grpSpPr bwMode="auto">
          <a:xfrm>
            <a:off x="4099773" y="26781372"/>
            <a:ext cx="1125510" cy="298203"/>
            <a:chOff x="7426" y="4341"/>
            <a:chExt cx="1128" cy="194"/>
          </a:xfrm>
        </p:grpSpPr>
        <p:cxnSp>
          <p:nvCxnSpPr>
            <p:cNvPr id="655" name="AutoShape 9"/>
            <p:cNvCxnSpPr>
              <a:cxnSpLocks noChangeShapeType="1"/>
            </p:cNvCxnSpPr>
            <p:nvPr/>
          </p:nvCxnSpPr>
          <p:spPr bwMode="auto">
            <a:xfrm>
              <a:off x="7426" y="4438"/>
              <a:ext cx="1128" cy="0"/>
            </a:xfrm>
            <a:prstGeom prst="straightConnector1">
              <a:avLst/>
            </a:prstGeom>
            <a:noFill/>
            <a:ln w="38100">
              <a:solidFill>
                <a:srgbClr val="000000"/>
              </a:solidFill>
              <a:round/>
              <a:headEnd/>
              <a:tailEnd/>
            </a:ln>
          </p:spPr>
        </p:cxnSp>
        <p:sp>
          <p:nvSpPr>
            <p:cNvPr id="656" name="Rectangle 8"/>
            <p:cNvSpPr>
              <a:spLocks noChangeArrowheads="1"/>
            </p:cNvSpPr>
            <p:nvPr/>
          </p:nvSpPr>
          <p:spPr bwMode="auto">
            <a:xfrm>
              <a:off x="7738" y="4341"/>
              <a:ext cx="494" cy="194"/>
            </a:xfrm>
            <a:prstGeom prst="rect">
              <a:avLst/>
            </a:prstGeom>
            <a:solidFill>
              <a:srgbClr val="FFFFFF"/>
            </a:solidFill>
            <a:ln w="38100">
              <a:solidFill>
                <a:srgbClr val="000000"/>
              </a:solidFill>
              <a:miter lim="800000"/>
              <a:headEnd/>
              <a:tailEnd/>
            </a:ln>
          </p:spPr>
          <p:txBody>
            <a:bodyPr/>
            <a:lstStyle/>
            <a:p>
              <a:endParaRPr lang="en-US"/>
            </a:p>
          </p:txBody>
        </p:sp>
      </p:grpSp>
      <p:cxnSp>
        <p:nvCxnSpPr>
          <p:cNvPr id="657" name="AutoShape 6"/>
          <p:cNvCxnSpPr>
            <a:cxnSpLocks noChangeShapeType="1"/>
          </p:cNvCxnSpPr>
          <p:nvPr/>
        </p:nvCxnSpPr>
        <p:spPr bwMode="auto">
          <a:xfrm>
            <a:off x="4099773" y="25823740"/>
            <a:ext cx="0" cy="1106734"/>
          </a:xfrm>
          <a:prstGeom prst="straightConnector1">
            <a:avLst/>
          </a:prstGeom>
          <a:noFill/>
          <a:ln w="38100">
            <a:solidFill>
              <a:srgbClr val="000000"/>
            </a:solidFill>
            <a:round/>
            <a:headEnd/>
            <a:tailEnd/>
          </a:ln>
        </p:spPr>
      </p:cxnSp>
      <p:cxnSp>
        <p:nvCxnSpPr>
          <p:cNvPr id="658" name="AutoShape 5"/>
          <p:cNvCxnSpPr>
            <a:cxnSpLocks noChangeShapeType="1"/>
          </p:cNvCxnSpPr>
          <p:nvPr/>
        </p:nvCxnSpPr>
        <p:spPr bwMode="auto">
          <a:xfrm>
            <a:off x="5217301" y="25837574"/>
            <a:ext cx="0" cy="1106734"/>
          </a:xfrm>
          <a:prstGeom prst="straightConnector1">
            <a:avLst/>
          </a:prstGeom>
          <a:noFill/>
          <a:ln w="38100">
            <a:solidFill>
              <a:srgbClr val="000000"/>
            </a:solidFill>
            <a:round/>
            <a:headEnd/>
            <a:tailEnd/>
          </a:ln>
        </p:spPr>
      </p:cxnSp>
      <p:cxnSp>
        <p:nvCxnSpPr>
          <p:cNvPr id="659" name="AutoShape 3"/>
          <p:cNvCxnSpPr>
            <a:cxnSpLocks noChangeShapeType="1"/>
          </p:cNvCxnSpPr>
          <p:nvPr/>
        </p:nvCxnSpPr>
        <p:spPr bwMode="auto">
          <a:xfrm>
            <a:off x="5225283" y="26341753"/>
            <a:ext cx="496901" cy="0"/>
          </a:xfrm>
          <a:prstGeom prst="straightConnector1">
            <a:avLst/>
          </a:prstGeom>
          <a:noFill/>
          <a:ln w="38100">
            <a:solidFill>
              <a:srgbClr val="000000"/>
            </a:solidFill>
            <a:round/>
            <a:headEnd/>
            <a:tailEnd/>
          </a:ln>
        </p:spPr>
      </p:cxnSp>
      <p:sp>
        <p:nvSpPr>
          <p:cNvPr id="660" name="TextBox 659"/>
          <p:cNvSpPr txBox="1"/>
          <p:nvPr/>
        </p:nvSpPr>
        <p:spPr>
          <a:xfrm>
            <a:off x="4465911" y="25634286"/>
            <a:ext cx="404103" cy="369332"/>
          </a:xfrm>
          <a:prstGeom prst="rect">
            <a:avLst/>
          </a:prstGeom>
          <a:noFill/>
        </p:spPr>
        <p:txBody>
          <a:bodyPr wrap="square" rtlCol="0">
            <a:spAutoFit/>
          </a:bodyPr>
          <a:lstStyle/>
          <a:p>
            <a:r>
              <a:rPr lang="en-US" sz="1800" smtClean="0"/>
              <a:t>μ</a:t>
            </a:r>
            <a:endParaRPr lang="en-US" sz="1800" dirty="0"/>
          </a:p>
        </p:txBody>
      </p:sp>
      <p:sp>
        <p:nvSpPr>
          <p:cNvPr id="664" name="TextBox 663"/>
          <p:cNvSpPr txBox="1"/>
          <p:nvPr/>
        </p:nvSpPr>
        <p:spPr>
          <a:xfrm>
            <a:off x="4502854" y="25979112"/>
            <a:ext cx="404103" cy="369332"/>
          </a:xfrm>
          <a:prstGeom prst="rect">
            <a:avLst/>
          </a:prstGeom>
          <a:noFill/>
        </p:spPr>
        <p:txBody>
          <a:bodyPr wrap="square" rtlCol="0">
            <a:spAutoFit/>
          </a:bodyPr>
          <a:lstStyle/>
          <a:p>
            <a:r>
              <a:rPr lang="en-US" sz="1800" smtClean="0"/>
              <a:t>μ</a:t>
            </a:r>
            <a:endParaRPr lang="en-US" sz="1800" dirty="0"/>
          </a:p>
        </p:txBody>
      </p:sp>
      <p:sp>
        <p:nvSpPr>
          <p:cNvPr id="665" name="TextBox 664"/>
          <p:cNvSpPr txBox="1"/>
          <p:nvPr/>
        </p:nvSpPr>
        <p:spPr>
          <a:xfrm>
            <a:off x="4464367" y="26306236"/>
            <a:ext cx="404103" cy="369332"/>
          </a:xfrm>
          <a:prstGeom prst="rect">
            <a:avLst/>
          </a:prstGeom>
          <a:noFill/>
        </p:spPr>
        <p:txBody>
          <a:bodyPr wrap="square" rtlCol="0">
            <a:spAutoFit/>
          </a:bodyPr>
          <a:lstStyle/>
          <a:p>
            <a:r>
              <a:rPr lang="en-US" sz="1800" dirty="0" err="1" smtClean="0"/>
              <a:t>μ</a:t>
            </a:r>
            <a:endParaRPr lang="en-US" sz="1800" dirty="0"/>
          </a:p>
        </p:txBody>
      </p:sp>
      <p:sp>
        <p:nvSpPr>
          <p:cNvPr id="666" name="TextBox 665"/>
          <p:cNvSpPr txBox="1"/>
          <p:nvPr/>
        </p:nvSpPr>
        <p:spPr>
          <a:xfrm>
            <a:off x="4445124" y="26671846"/>
            <a:ext cx="404103" cy="369332"/>
          </a:xfrm>
          <a:prstGeom prst="rect">
            <a:avLst/>
          </a:prstGeom>
          <a:noFill/>
        </p:spPr>
        <p:txBody>
          <a:bodyPr wrap="square" rtlCol="0">
            <a:spAutoFit/>
          </a:bodyPr>
          <a:lstStyle/>
          <a:p>
            <a:r>
              <a:rPr lang="en-US" sz="1800" smtClean="0"/>
              <a:t>μ</a:t>
            </a:r>
            <a:endParaRPr lang="en-US" sz="1800" dirty="0"/>
          </a:p>
        </p:txBody>
      </p:sp>
      <p:sp>
        <p:nvSpPr>
          <p:cNvPr id="667" name="TextBox 666"/>
          <p:cNvSpPr txBox="1"/>
          <p:nvPr/>
        </p:nvSpPr>
        <p:spPr>
          <a:xfrm>
            <a:off x="5075503" y="23603768"/>
            <a:ext cx="6845564" cy="3046988"/>
          </a:xfrm>
          <a:prstGeom prst="rect">
            <a:avLst/>
          </a:prstGeom>
          <a:noFill/>
        </p:spPr>
        <p:txBody>
          <a:bodyPr wrap="square" rtlCol="0">
            <a:spAutoFit/>
          </a:bodyPr>
          <a:lstStyle/>
          <a:p>
            <a:pPr>
              <a:buFont typeface="Arial"/>
              <a:buChar char="•"/>
            </a:pPr>
            <a:r>
              <a:rPr lang="en-US" sz="2400" b="1" dirty="0" smtClean="0"/>
              <a:t> </a:t>
            </a:r>
            <a:r>
              <a:rPr lang="en-US" sz="2400" dirty="0" smtClean="0"/>
              <a:t>Viability of each component is non-aging</a:t>
            </a:r>
          </a:p>
          <a:p>
            <a:pPr>
              <a:buFont typeface="Arial"/>
              <a:buChar char="•"/>
            </a:pPr>
            <a:r>
              <a:rPr lang="en-US" sz="2400" dirty="0" smtClean="0"/>
              <a:t> No. of components             (</a:t>
            </a:r>
            <a:r>
              <a:rPr lang="en-US" sz="2400" dirty="0" err="1" smtClean="0"/>
              <a:t>n</a:t>
            </a:r>
            <a:r>
              <a:rPr lang="en-US" sz="2400" dirty="0" smtClean="0"/>
              <a:t>    4)</a:t>
            </a:r>
          </a:p>
          <a:p>
            <a:pPr>
              <a:buFont typeface="Arial"/>
              <a:buChar char="•"/>
            </a:pPr>
            <a:r>
              <a:rPr lang="en-US" sz="2400" dirty="0" smtClean="0"/>
              <a:t> Fit to </a:t>
            </a:r>
            <a:r>
              <a:rPr lang="en-US" sz="2400" dirty="0" err="1" smtClean="0"/>
              <a:t>Gompertz</a:t>
            </a:r>
            <a:r>
              <a:rPr lang="en-US" sz="2400" dirty="0" smtClean="0"/>
              <a:t> model which represents the </a:t>
            </a:r>
            <a:r>
              <a:rPr lang="en-US" sz="2400" dirty="0" err="1" smtClean="0"/>
              <a:t>cdf</a:t>
            </a:r>
            <a:r>
              <a:rPr lang="en-US" sz="2400" dirty="0" smtClean="0"/>
              <a:t>     </a:t>
            </a:r>
          </a:p>
          <a:p>
            <a:pPr>
              <a:buFont typeface="Arial"/>
              <a:buChar char="•"/>
            </a:pPr>
            <a:r>
              <a:rPr lang="en-US" sz="2400" dirty="0" smtClean="0"/>
              <a:t> Can use Coefficient of variation, CV =       </a:t>
            </a:r>
          </a:p>
          <a:p>
            <a:r>
              <a:rPr lang="en-US" sz="2400" dirty="0" smtClean="0"/>
              <a:t>  representing the </a:t>
            </a:r>
            <a:r>
              <a:rPr lang="en-US" sz="2400" dirty="0" err="1" smtClean="0"/>
              <a:t>pdf</a:t>
            </a:r>
            <a:endParaRPr lang="en-US" sz="2400" dirty="0" smtClean="0"/>
          </a:p>
          <a:p>
            <a:pPr>
              <a:buFont typeface="Arial"/>
              <a:buChar char="•"/>
            </a:pPr>
            <a:endParaRPr lang="en-US" sz="2400" dirty="0" smtClean="0"/>
          </a:p>
          <a:p>
            <a:endParaRPr lang="en-US" sz="2400" dirty="0" smtClean="0"/>
          </a:p>
          <a:p>
            <a:pPr>
              <a:buFont typeface="Arial"/>
              <a:buChar char="•"/>
            </a:pPr>
            <a:endParaRPr lang="en-US" sz="2400" dirty="0"/>
          </a:p>
        </p:txBody>
      </p:sp>
      <p:graphicFrame>
        <p:nvGraphicFramePr>
          <p:cNvPr id="668" name="Object 667"/>
          <p:cNvGraphicFramePr>
            <a:graphicFrameLocks noChangeAspect="1"/>
          </p:cNvGraphicFramePr>
          <p:nvPr/>
        </p:nvGraphicFramePr>
        <p:xfrm>
          <a:off x="10817375" y="23543735"/>
          <a:ext cx="968225" cy="473415"/>
        </p:xfrm>
        <a:graphic>
          <a:graphicData uri="http://schemas.openxmlformats.org/presentationml/2006/ole">
            <p:oleObj spid="_x0000_s2266" name="Equation" r:id="rId14" imgW="381000" imgH="165100" progId="Equation.3">
              <p:embed/>
            </p:oleObj>
          </a:graphicData>
        </a:graphic>
      </p:graphicFrame>
      <p:graphicFrame>
        <p:nvGraphicFramePr>
          <p:cNvPr id="670" name="Object 669"/>
          <p:cNvGraphicFramePr>
            <a:graphicFrameLocks noChangeAspect="1"/>
          </p:cNvGraphicFramePr>
          <p:nvPr/>
        </p:nvGraphicFramePr>
        <p:xfrm>
          <a:off x="8079316" y="23994533"/>
          <a:ext cx="912283" cy="370416"/>
        </p:xfrm>
        <a:graphic>
          <a:graphicData uri="http://schemas.openxmlformats.org/presentationml/2006/ole">
            <p:oleObj spid="_x0000_s2267" name="Equation" r:id="rId15" imgW="368300" imgH="165100" progId="Equation.3">
              <p:embed/>
            </p:oleObj>
          </a:graphicData>
        </a:graphic>
      </p:graphicFrame>
      <p:graphicFrame>
        <p:nvGraphicFramePr>
          <p:cNvPr id="671" name="Object 670"/>
          <p:cNvGraphicFramePr>
            <a:graphicFrameLocks noChangeAspect="1"/>
          </p:cNvGraphicFramePr>
          <p:nvPr/>
        </p:nvGraphicFramePr>
        <p:xfrm>
          <a:off x="9352409" y="24096133"/>
          <a:ext cx="228819" cy="287868"/>
        </p:xfrm>
        <a:graphic>
          <a:graphicData uri="http://schemas.openxmlformats.org/presentationml/2006/ole">
            <p:oleObj spid="_x0000_s2268" name="Equation" r:id="rId16" imgW="101600" imgH="101600" progId="Equation.3">
              <p:embed/>
            </p:oleObj>
          </a:graphicData>
        </a:graphic>
      </p:graphicFrame>
      <p:graphicFrame>
        <p:nvGraphicFramePr>
          <p:cNvPr id="674" name="Object 673"/>
          <p:cNvGraphicFramePr>
            <a:graphicFrameLocks noChangeAspect="1"/>
          </p:cNvGraphicFramePr>
          <p:nvPr/>
        </p:nvGraphicFramePr>
        <p:xfrm>
          <a:off x="10526275" y="24688801"/>
          <a:ext cx="361859" cy="679408"/>
        </p:xfrm>
        <a:graphic>
          <a:graphicData uri="http://schemas.openxmlformats.org/presentationml/2006/ole">
            <p:oleObj spid="_x0000_s2269" name="Equation" r:id="rId17" imgW="152400" imgH="393700" progId="Equation.3">
              <p:embed/>
            </p:oleObj>
          </a:graphicData>
        </a:graphic>
      </p:graphicFrame>
      <p:sp>
        <p:nvSpPr>
          <p:cNvPr id="271" name="TextBox 270"/>
          <p:cNvSpPr txBox="1"/>
          <p:nvPr/>
        </p:nvSpPr>
        <p:spPr>
          <a:xfrm>
            <a:off x="1478585" y="26113518"/>
            <a:ext cx="1947333" cy="400110"/>
          </a:xfrm>
          <a:prstGeom prst="rect">
            <a:avLst/>
          </a:prstGeom>
          <a:noFill/>
        </p:spPr>
        <p:txBody>
          <a:bodyPr wrap="square" rtlCol="0">
            <a:spAutoFit/>
          </a:bodyPr>
          <a:lstStyle/>
          <a:p>
            <a:r>
              <a:rPr lang="en-US" sz="2000" b="1" dirty="0" smtClean="0"/>
              <a:t>A module</a:t>
            </a:r>
            <a:endParaRPr lang="en-US" sz="2000" b="1" dirty="0"/>
          </a:p>
        </p:txBody>
      </p:sp>
      <p:cxnSp>
        <p:nvCxnSpPr>
          <p:cNvPr id="304" name="AutoShape 19"/>
          <p:cNvCxnSpPr>
            <a:cxnSpLocks noChangeShapeType="1"/>
          </p:cNvCxnSpPr>
          <p:nvPr/>
        </p:nvCxnSpPr>
        <p:spPr bwMode="auto">
          <a:xfrm>
            <a:off x="13683073" y="7519269"/>
            <a:ext cx="496901" cy="0"/>
          </a:xfrm>
          <a:prstGeom prst="straightConnector1">
            <a:avLst/>
          </a:prstGeom>
          <a:noFill/>
          <a:ln w="38100">
            <a:solidFill>
              <a:srgbClr val="000000"/>
            </a:solidFill>
            <a:round/>
            <a:headEnd/>
            <a:tailEnd/>
          </a:ln>
        </p:spPr>
      </p:cxnSp>
      <p:grpSp>
        <p:nvGrpSpPr>
          <p:cNvPr id="305" name="Group 16"/>
          <p:cNvGrpSpPr>
            <a:grpSpLocks/>
          </p:cNvGrpSpPr>
          <p:nvPr/>
        </p:nvGrpSpPr>
        <p:grpSpPr bwMode="auto">
          <a:xfrm>
            <a:off x="14179974" y="6852154"/>
            <a:ext cx="1125510" cy="298203"/>
            <a:chOff x="7426" y="4341"/>
            <a:chExt cx="1128" cy="194"/>
          </a:xfrm>
        </p:grpSpPr>
        <p:cxnSp>
          <p:nvCxnSpPr>
            <p:cNvPr id="307" name="AutoShape 18"/>
            <p:cNvCxnSpPr>
              <a:cxnSpLocks noChangeShapeType="1"/>
            </p:cNvCxnSpPr>
            <p:nvPr/>
          </p:nvCxnSpPr>
          <p:spPr bwMode="auto">
            <a:xfrm>
              <a:off x="7426" y="4438"/>
              <a:ext cx="1128" cy="0"/>
            </a:xfrm>
            <a:prstGeom prst="straightConnector1">
              <a:avLst/>
            </a:prstGeom>
            <a:noFill/>
            <a:ln w="38100">
              <a:solidFill>
                <a:srgbClr val="000000"/>
              </a:solidFill>
              <a:round/>
              <a:headEnd/>
              <a:tailEnd/>
            </a:ln>
          </p:spPr>
        </p:cxnSp>
        <p:sp>
          <p:nvSpPr>
            <p:cNvPr id="310" name="Rectangle 17"/>
            <p:cNvSpPr>
              <a:spLocks noChangeArrowheads="1"/>
            </p:cNvSpPr>
            <p:nvPr/>
          </p:nvSpPr>
          <p:spPr bwMode="auto">
            <a:xfrm>
              <a:off x="7738" y="4341"/>
              <a:ext cx="494" cy="194"/>
            </a:xfrm>
            <a:prstGeom prst="rect">
              <a:avLst/>
            </a:prstGeom>
            <a:solidFill>
              <a:srgbClr val="FFFFFF"/>
            </a:solidFill>
            <a:ln w="38100">
              <a:solidFill>
                <a:srgbClr val="000000"/>
              </a:solidFill>
              <a:miter lim="800000"/>
              <a:headEnd/>
              <a:tailEnd/>
            </a:ln>
          </p:spPr>
          <p:txBody>
            <a:bodyPr/>
            <a:lstStyle/>
            <a:p>
              <a:endParaRPr lang="en-US"/>
            </a:p>
          </p:txBody>
        </p:sp>
      </p:grpSp>
      <p:grpSp>
        <p:nvGrpSpPr>
          <p:cNvPr id="312" name="Group 13"/>
          <p:cNvGrpSpPr>
            <a:grpSpLocks/>
          </p:cNvGrpSpPr>
          <p:nvPr/>
        </p:nvGrpSpPr>
        <p:grpSpPr bwMode="auto">
          <a:xfrm>
            <a:off x="14179974" y="7221065"/>
            <a:ext cx="1125510" cy="298203"/>
            <a:chOff x="7426" y="4341"/>
            <a:chExt cx="1128" cy="194"/>
          </a:xfrm>
        </p:grpSpPr>
        <p:cxnSp>
          <p:nvCxnSpPr>
            <p:cNvPr id="313" name="AutoShape 15"/>
            <p:cNvCxnSpPr>
              <a:cxnSpLocks noChangeShapeType="1"/>
            </p:cNvCxnSpPr>
            <p:nvPr/>
          </p:nvCxnSpPr>
          <p:spPr bwMode="auto">
            <a:xfrm>
              <a:off x="7426" y="4438"/>
              <a:ext cx="1128" cy="0"/>
            </a:xfrm>
            <a:prstGeom prst="straightConnector1">
              <a:avLst/>
            </a:prstGeom>
            <a:noFill/>
            <a:ln w="38100">
              <a:solidFill>
                <a:srgbClr val="000000"/>
              </a:solidFill>
              <a:round/>
              <a:headEnd/>
              <a:tailEnd/>
            </a:ln>
          </p:spPr>
        </p:cxnSp>
        <p:sp>
          <p:nvSpPr>
            <p:cNvPr id="314" name="Rectangle 14"/>
            <p:cNvSpPr>
              <a:spLocks noChangeArrowheads="1"/>
            </p:cNvSpPr>
            <p:nvPr/>
          </p:nvSpPr>
          <p:spPr bwMode="auto">
            <a:xfrm>
              <a:off x="7738" y="4341"/>
              <a:ext cx="494" cy="194"/>
            </a:xfrm>
            <a:prstGeom prst="rect">
              <a:avLst/>
            </a:prstGeom>
            <a:solidFill>
              <a:srgbClr val="FFFFFF"/>
            </a:solidFill>
            <a:ln w="38100">
              <a:solidFill>
                <a:srgbClr val="000000"/>
              </a:solidFill>
              <a:miter lim="800000"/>
              <a:headEnd/>
              <a:tailEnd/>
            </a:ln>
          </p:spPr>
          <p:txBody>
            <a:bodyPr/>
            <a:lstStyle/>
            <a:p>
              <a:endParaRPr lang="en-US"/>
            </a:p>
          </p:txBody>
        </p:sp>
      </p:grpSp>
      <p:grpSp>
        <p:nvGrpSpPr>
          <p:cNvPr id="315" name="Group 10"/>
          <p:cNvGrpSpPr>
            <a:grpSpLocks/>
          </p:cNvGrpSpPr>
          <p:nvPr/>
        </p:nvGrpSpPr>
        <p:grpSpPr bwMode="auto">
          <a:xfrm>
            <a:off x="14179974" y="7589976"/>
            <a:ext cx="1125510" cy="298203"/>
            <a:chOff x="7426" y="4341"/>
            <a:chExt cx="1128" cy="194"/>
          </a:xfrm>
        </p:grpSpPr>
        <p:cxnSp>
          <p:nvCxnSpPr>
            <p:cNvPr id="316" name="AutoShape 12"/>
            <p:cNvCxnSpPr>
              <a:cxnSpLocks noChangeShapeType="1"/>
            </p:cNvCxnSpPr>
            <p:nvPr/>
          </p:nvCxnSpPr>
          <p:spPr bwMode="auto">
            <a:xfrm>
              <a:off x="7426" y="4438"/>
              <a:ext cx="1128" cy="0"/>
            </a:xfrm>
            <a:prstGeom prst="straightConnector1">
              <a:avLst/>
            </a:prstGeom>
            <a:noFill/>
            <a:ln w="38100">
              <a:solidFill>
                <a:srgbClr val="000000"/>
              </a:solidFill>
              <a:round/>
              <a:headEnd/>
              <a:tailEnd/>
            </a:ln>
          </p:spPr>
        </p:cxnSp>
        <p:sp>
          <p:nvSpPr>
            <p:cNvPr id="317" name="Rectangle 11"/>
            <p:cNvSpPr>
              <a:spLocks noChangeArrowheads="1"/>
            </p:cNvSpPr>
            <p:nvPr/>
          </p:nvSpPr>
          <p:spPr bwMode="auto">
            <a:xfrm>
              <a:off x="7738" y="4341"/>
              <a:ext cx="494" cy="194"/>
            </a:xfrm>
            <a:prstGeom prst="rect">
              <a:avLst/>
            </a:prstGeom>
            <a:solidFill>
              <a:srgbClr val="FFFFFF"/>
            </a:solidFill>
            <a:ln w="38100">
              <a:solidFill>
                <a:srgbClr val="000000"/>
              </a:solidFill>
              <a:miter lim="800000"/>
              <a:headEnd/>
              <a:tailEnd/>
            </a:ln>
          </p:spPr>
          <p:txBody>
            <a:bodyPr/>
            <a:lstStyle/>
            <a:p>
              <a:endParaRPr lang="en-US"/>
            </a:p>
          </p:txBody>
        </p:sp>
      </p:grpSp>
      <p:grpSp>
        <p:nvGrpSpPr>
          <p:cNvPr id="318" name="Group 7"/>
          <p:cNvGrpSpPr>
            <a:grpSpLocks/>
          </p:cNvGrpSpPr>
          <p:nvPr/>
        </p:nvGrpSpPr>
        <p:grpSpPr bwMode="auto">
          <a:xfrm>
            <a:off x="14179974" y="7958888"/>
            <a:ext cx="1125510" cy="298203"/>
            <a:chOff x="7426" y="4341"/>
            <a:chExt cx="1128" cy="194"/>
          </a:xfrm>
        </p:grpSpPr>
        <p:cxnSp>
          <p:nvCxnSpPr>
            <p:cNvPr id="319" name="AutoShape 9"/>
            <p:cNvCxnSpPr>
              <a:cxnSpLocks noChangeShapeType="1"/>
            </p:cNvCxnSpPr>
            <p:nvPr/>
          </p:nvCxnSpPr>
          <p:spPr bwMode="auto">
            <a:xfrm>
              <a:off x="7426" y="4438"/>
              <a:ext cx="1128" cy="0"/>
            </a:xfrm>
            <a:prstGeom prst="straightConnector1">
              <a:avLst/>
            </a:prstGeom>
            <a:noFill/>
            <a:ln w="38100">
              <a:solidFill>
                <a:srgbClr val="000000"/>
              </a:solidFill>
              <a:round/>
              <a:headEnd/>
              <a:tailEnd/>
            </a:ln>
          </p:spPr>
        </p:cxnSp>
        <p:sp>
          <p:nvSpPr>
            <p:cNvPr id="320" name="Rectangle 8"/>
            <p:cNvSpPr>
              <a:spLocks noChangeArrowheads="1"/>
            </p:cNvSpPr>
            <p:nvPr/>
          </p:nvSpPr>
          <p:spPr bwMode="auto">
            <a:xfrm>
              <a:off x="7738" y="4341"/>
              <a:ext cx="494" cy="194"/>
            </a:xfrm>
            <a:prstGeom prst="rect">
              <a:avLst/>
            </a:prstGeom>
            <a:solidFill>
              <a:srgbClr val="FFFFFF"/>
            </a:solidFill>
            <a:ln w="38100">
              <a:solidFill>
                <a:srgbClr val="000000"/>
              </a:solidFill>
              <a:miter lim="800000"/>
              <a:headEnd/>
              <a:tailEnd/>
            </a:ln>
          </p:spPr>
          <p:txBody>
            <a:bodyPr/>
            <a:lstStyle/>
            <a:p>
              <a:endParaRPr lang="en-US"/>
            </a:p>
          </p:txBody>
        </p:sp>
      </p:grpSp>
      <p:cxnSp>
        <p:nvCxnSpPr>
          <p:cNvPr id="321" name="AutoShape 6"/>
          <p:cNvCxnSpPr>
            <a:cxnSpLocks noChangeShapeType="1"/>
          </p:cNvCxnSpPr>
          <p:nvPr/>
        </p:nvCxnSpPr>
        <p:spPr bwMode="auto">
          <a:xfrm>
            <a:off x="14179974" y="7001256"/>
            <a:ext cx="0" cy="1106734"/>
          </a:xfrm>
          <a:prstGeom prst="straightConnector1">
            <a:avLst/>
          </a:prstGeom>
          <a:noFill/>
          <a:ln w="38100">
            <a:solidFill>
              <a:srgbClr val="000000"/>
            </a:solidFill>
            <a:round/>
            <a:headEnd/>
            <a:tailEnd/>
          </a:ln>
        </p:spPr>
      </p:cxnSp>
      <p:cxnSp>
        <p:nvCxnSpPr>
          <p:cNvPr id="322" name="AutoShape 5"/>
          <p:cNvCxnSpPr>
            <a:cxnSpLocks noChangeShapeType="1"/>
          </p:cNvCxnSpPr>
          <p:nvPr/>
        </p:nvCxnSpPr>
        <p:spPr bwMode="auto">
          <a:xfrm>
            <a:off x="15297502" y="7015090"/>
            <a:ext cx="0" cy="1106734"/>
          </a:xfrm>
          <a:prstGeom prst="straightConnector1">
            <a:avLst/>
          </a:prstGeom>
          <a:noFill/>
          <a:ln w="38100">
            <a:solidFill>
              <a:srgbClr val="000000"/>
            </a:solidFill>
            <a:round/>
            <a:headEnd/>
            <a:tailEnd/>
          </a:ln>
        </p:spPr>
      </p:cxnSp>
      <p:cxnSp>
        <p:nvCxnSpPr>
          <p:cNvPr id="323" name="AutoShape 3"/>
          <p:cNvCxnSpPr>
            <a:cxnSpLocks noChangeShapeType="1"/>
          </p:cNvCxnSpPr>
          <p:nvPr/>
        </p:nvCxnSpPr>
        <p:spPr bwMode="auto">
          <a:xfrm>
            <a:off x="15305484" y="7519269"/>
            <a:ext cx="496901" cy="0"/>
          </a:xfrm>
          <a:prstGeom prst="straightConnector1">
            <a:avLst/>
          </a:prstGeom>
          <a:noFill/>
          <a:ln w="38100">
            <a:solidFill>
              <a:srgbClr val="000000"/>
            </a:solidFill>
            <a:round/>
            <a:headEnd/>
            <a:tailEnd/>
          </a:ln>
        </p:spPr>
      </p:cxnSp>
      <p:sp>
        <p:nvSpPr>
          <p:cNvPr id="324" name="TextBox 323"/>
          <p:cNvSpPr txBox="1"/>
          <p:nvPr/>
        </p:nvSpPr>
        <p:spPr>
          <a:xfrm>
            <a:off x="14546112" y="6811802"/>
            <a:ext cx="404103" cy="369332"/>
          </a:xfrm>
          <a:prstGeom prst="rect">
            <a:avLst/>
          </a:prstGeom>
          <a:noFill/>
        </p:spPr>
        <p:txBody>
          <a:bodyPr wrap="square" rtlCol="0">
            <a:spAutoFit/>
          </a:bodyPr>
          <a:lstStyle/>
          <a:p>
            <a:r>
              <a:rPr lang="en-US" sz="1800" smtClean="0"/>
              <a:t>μ</a:t>
            </a:r>
            <a:endParaRPr lang="en-US" sz="1800" dirty="0"/>
          </a:p>
        </p:txBody>
      </p:sp>
      <p:sp>
        <p:nvSpPr>
          <p:cNvPr id="325" name="TextBox 324"/>
          <p:cNvSpPr txBox="1"/>
          <p:nvPr/>
        </p:nvSpPr>
        <p:spPr>
          <a:xfrm>
            <a:off x="14583055" y="7156628"/>
            <a:ext cx="404103" cy="369332"/>
          </a:xfrm>
          <a:prstGeom prst="rect">
            <a:avLst/>
          </a:prstGeom>
          <a:noFill/>
        </p:spPr>
        <p:txBody>
          <a:bodyPr wrap="square" rtlCol="0">
            <a:spAutoFit/>
          </a:bodyPr>
          <a:lstStyle/>
          <a:p>
            <a:r>
              <a:rPr lang="en-US" sz="1800" smtClean="0"/>
              <a:t>μ</a:t>
            </a:r>
            <a:endParaRPr lang="en-US" sz="1800" dirty="0"/>
          </a:p>
        </p:txBody>
      </p:sp>
      <p:sp>
        <p:nvSpPr>
          <p:cNvPr id="326" name="TextBox 325"/>
          <p:cNvSpPr txBox="1"/>
          <p:nvPr/>
        </p:nvSpPr>
        <p:spPr>
          <a:xfrm>
            <a:off x="14544568" y="7483752"/>
            <a:ext cx="404103" cy="369332"/>
          </a:xfrm>
          <a:prstGeom prst="rect">
            <a:avLst/>
          </a:prstGeom>
          <a:noFill/>
        </p:spPr>
        <p:txBody>
          <a:bodyPr wrap="square" rtlCol="0">
            <a:spAutoFit/>
          </a:bodyPr>
          <a:lstStyle/>
          <a:p>
            <a:r>
              <a:rPr lang="en-US" sz="1800" dirty="0" err="1" smtClean="0"/>
              <a:t>μ</a:t>
            </a:r>
            <a:endParaRPr lang="en-US" sz="1800" dirty="0"/>
          </a:p>
        </p:txBody>
      </p:sp>
      <p:sp>
        <p:nvSpPr>
          <p:cNvPr id="327" name="TextBox 326"/>
          <p:cNvSpPr txBox="1"/>
          <p:nvPr/>
        </p:nvSpPr>
        <p:spPr>
          <a:xfrm>
            <a:off x="14525325" y="7849362"/>
            <a:ext cx="404103" cy="369332"/>
          </a:xfrm>
          <a:prstGeom prst="rect">
            <a:avLst/>
          </a:prstGeom>
          <a:noFill/>
        </p:spPr>
        <p:txBody>
          <a:bodyPr wrap="square" rtlCol="0">
            <a:spAutoFit/>
          </a:bodyPr>
          <a:lstStyle/>
          <a:p>
            <a:r>
              <a:rPr lang="en-US" sz="1800" smtClean="0"/>
              <a:t>μ</a:t>
            </a:r>
            <a:endParaRPr lang="en-US" sz="1800" dirty="0"/>
          </a:p>
        </p:txBody>
      </p:sp>
      <p:sp>
        <p:nvSpPr>
          <p:cNvPr id="410" name="TextBox 409"/>
          <p:cNvSpPr txBox="1"/>
          <p:nvPr/>
        </p:nvSpPr>
        <p:spPr>
          <a:xfrm>
            <a:off x="16078200" y="6934200"/>
            <a:ext cx="7645400" cy="830997"/>
          </a:xfrm>
          <a:prstGeom prst="rect">
            <a:avLst/>
          </a:prstGeom>
          <a:noFill/>
        </p:spPr>
        <p:txBody>
          <a:bodyPr wrap="square" rtlCol="0">
            <a:spAutoFit/>
          </a:bodyPr>
          <a:lstStyle/>
          <a:p>
            <a:pPr>
              <a:buFont typeface="Arial"/>
              <a:buChar char="•"/>
            </a:pPr>
            <a:r>
              <a:rPr lang="en-US" sz="2400" dirty="0" smtClean="0"/>
              <a:t>Viability,               ,  for each </a:t>
            </a:r>
            <a:r>
              <a:rPr lang="en-US" sz="2400" dirty="0" err="1" smtClean="0"/>
              <a:t>i</a:t>
            </a:r>
            <a:endParaRPr lang="en-US" sz="2400" dirty="0" smtClean="0"/>
          </a:p>
          <a:p>
            <a:pPr>
              <a:buFont typeface="Arial"/>
              <a:buChar char="•"/>
            </a:pPr>
            <a:r>
              <a:rPr lang="en-US" sz="2400" dirty="0" smtClean="0"/>
              <a:t>Lifespan of each module block = Maximum (   )</a:t>
            </a:r>
            <a:endParaRPr lang="en-US" sz="2400" dirty="0"/>
          </a:p>
        </p:txBody>
      </p:sp>
      <p:graphicFrame>
        <p:nvGraphicFramePr>
          <p:cNvPr id="411" name="Object 410"/>
          <p:cNvGraphicFramePr>
            <a:graphicFrameLocks noChangeAspect="1"/>
          </p:cNvGraphicFramePr>
          <p:nvPr/>
        </p:nvGraphicFramePr>
        <p:xfrm>
          <a:off x="17456150" y="6883400"/>
          <a:ext cx="1212850" cy="508000"/>
        </p:xfrm>
        <a:graphic>
          <a:graphicData uri="http://schemas.openxmlformats.org/presentationml/2006/ole">
            <p:oleObj spid="_x0000_s2272" name="Equation" r:id="rId18" imgW="495300" imgH="203200" progId="Equation.3">
              <p:embed/>
            </p:oleObj>
          </a:graphicData>
        </a:graphic>
      </p:graphicFrame>
      <p:graphicFrame>
        <p:nvGraphicFramePr>
          <p:cNvPr id="2273" name="Object 225"/>
          <p:cNvGraphicFramePr>
            <a:graphicFrameLocks noChangeAspect="1"/>
          </p:cNvGraphicFramePr>
          <p:nvPr/>
        </p:nvGraphicFramePr>
        <p:xfrm>
          <a:off x="22215475" y="7296150"/>
          <a:ext cx="279400" cy="444500"/>
        </p:xfrm>
        <a:graphic>
          <a:graphicData uri="http://schemas.openxmlformats.org/presentationml/2006/ole">
            <p:oleObj spid="_x0000_s2273" name="Equation" r:id="rId19" imgW="114300" imgH="177800" progId="Equation.3">
              <p:embed/>
            </p:oleObj>
          </a:graphicData>
        </a:graphic>
      </p:graphicFrame>
      <p:grpSp>
        <p:nvGrpSpPr>
          <p:cNvPr id="284" name="Group 283"/>
          <p:cNvGrpSpPr/>
          <p:nvPr/>
        </p:nvGrpSpPr>
        <p:grpSpPr>
          <a:xfrm>
            <a:off x="13736851" y="8998967"/>
            <a:ext cx="9499600" cy="2152710"/>
            <a:chOff x="13944600" y="8763000"/>
            <a:chExt cx="9499600" cy="2152710"/>
          </a:xfrm>
        </p:grpSpPr>
        <p:grpSp>
          <p:nvGrpSpPr>
            <p:cNvPr id="574" name="Group 573"/>
            <p:cNvGrpSpPr>
              <a:grpSpLocks/>
            </p:cNvGrpSpPr>
            <p:nvPr/>
          </p:nvGrpSpPr>
          <p:grpSpPr bwMode="auto">
            <a:xfrm>
              <a:off x="13944600" y="8763000"/>
              <a:ext cx="2209800" cy="1447800"/>
              <a:chOff x="808301" y="-1582821"/>
              <a:chExt cx="2342704" cy="914"/>
            </a:xfrm>
          </p:grpSpPr>
          <p:grpSp>
            <p:nvGrpSpPr>
              <p:cNvPr id="575" name="Group 574"/>
              <p:cNvGrpSpPr>
                <a:grpSpLocks/>
              </p:cNvGrpSpPr>
              <p:nvPr/>
            </p:nvGrpSpPr>
            <p:grpSpPr bwMode="auto">
              <a:xfrm>
                <a:off x="808301" y="-1582821"/>
                <a:ext cx="1190553" cy="914"/>
                <a:chOff x="7813" y="4359"/>
                <a:chExt cx="2124" cy="914"/>
              </a:xfrm>
            </p:grpSpPr>
            <p:cxnSp>
              <p:nvCxnSpPr>
                <p:cNvPr id="594" name="AutoShape 19"/>
                <p:cNvCxnSpPr>
                  <a:cxnSpLocks noChangeShapeType="1"/>
                </p:cNvCxnSpPr>
                <p:nvPr/>
              </p:nvCxnSpPr>
              <p:spPr bwMode="auto">
                <a:xfrm>
                  <a:off x="7813" y="4793"/>
                  <a:ext cx="498" cy="0"/>
                </a:xfrm>
                <a:prstGeom prst="straightConnector1">
                  <a:avLst/>
                </a:prstGeom>
                <a:noFill/>
                <a:ln w="38100">
                  <a:solidFill>
                    <a:srgbClr val="000000"/>
                  </a:solidFill>
                  <a:round/>
                  <a:headEnd/>
                  <a:tailEnd/>
                </a:ln>
              </p:spPr>
            </p:cxnSp>
            <p:grpSp>
              <p:nvGrpSpPr>
                <p:cNvPr id="595" name="Group 594"/>
                <p:cNvGrpSpPr>
                  <a:grpSpLocks/>
                </p:cNvGrpSpPr>
                <p:nvPr/>
              </p:nvGrpSpPr>
              <p:grpSpPr bwMode="auto">
                <a:xfrm>
                  <a:off x="8311" y="4359"/>
                  <a:ext cx="1128" cy="914"/>
                  <a:chOff x="8311" y="4359"/>
                  <a:chExt cx="1128" cy="914"/>
                </a:xfrm>
              </p:grpSpPr>
              <p:grpSp>
                <p:nvGrpSpPr>
                  <p:cNvPr id="597" name="Group 596"/>
                  <p:cNvGrpSpPr>
                    <a:grpSpLocks/>
                  </p:cNvGrpSpPr>
                  <p:nvPr/>
                </p:nvGrpSpPr>
                <p:grpSpPr bwMode="auto">
                  <a:xfrm>
                    <a:off x="8311" y="4359"/>
                    <a:ext cx="1128" cy="194"/>
                    <a:chOff x="7426" y="4341"/>
                    <a:chExt cx="1128" cy="194"/>
                  </a:xfrm>
                </p:grpSpPr>
                <p:cxnSp>
                  <p:nvCxnSpPr>
                    <p:cNvPr id="609" name="AutoShape 18"/>
                    <p:cNvCxnSpPr>
                      <a:cxnSpLocks noChangeShapeType="1"/>
                    </p:cNvCxnSpPr>
                    <p:nvPr/>
                  </p:nvCxnSpPr>
                  <p:spPr bwMode="auto">
                    <a:xfrm>
                      <a:off x="7426" y="4438"/>
                      <a:ext cx="1128" cy="0"/>
                    </a:xfrm>
                    <a:prstGeom prst="straightConnector1">
                      <a:avLst/>
                    </a:prstGeom>
                    <a:noFill/>
                    <a:ln w="38100">
                      <a:solidFill>
                        <a:srgbClr val="000000"/>
                      </a:solidFill>
                      <a:round/>
                      <a:headEnd/>
                      <a:tailEnd/>
                    </a:ln>
                  </p:spPr>
                </p:cxnSp>
                <p:sp>
                  <p:nvSpPr>
                    <p:cNvPr id="610" name="Rectangle 609"/>
                    <p:cNvSpPr>
                      <a:spLocks noChangeArrowheads="1"/>
                    </p:cNvSpPr>
                    <p:nvPr/>
                  </p:nvSpPr>
                  <p:spPr bwMode="auto">
                    <a:xfrm>
                      <a:off x="7738" y="4341"/>
                      <a:ext cx="494" cy="194"/>
                    </a:xfrm>
                    <a:prstGeom prst="rect">
                      <a:avLst/>
                    </a:prstGeom>
                    <a:solidFill>
                      <a:srgbClr val="FFFFFF"/>
                    </a:solidFill>
                    <a:ln w="38100">
                      <a:solidFill>
                        <a:srgbClr val="000000"/>
                      </a:solidFill>
                      <a:miter lim="800000"/>
                      <a:headEnd/>
                      <a:tailEnd/>
                    </a:ln>
                  </p:spPr>
                  <p:txBody>
                    <a:bodyPr/>
                    <a:lstStyle/>
                    <a:p>
                      <a:endParaRPr lang="en-US"/>
                    </a:p>
                  </p:txBody>
                </p:sp>
              </p:grpSp>
              <p:grpSp>
                <p:nvGrpSpPr>
                  <p:cNvPr id="598" name="Group 597"/>
                  <p:cNvGrpSpPr>
                    <a:grpSpLocks/>
                  </p:cNvGrpSpPr>
                  <p:nvPr/>
                </p:nvGrpSpPr>
                <p:grpSpPr bwMode="auto">
                  <a:xfrm>
                    <a:off x="8311" y="4599"/>
                    <a:ext cx="1128" cy="194"/>
                    <a:chOff x="7426" y="4341"/>
                    <a:chExt cx="1128" cy="194"/>
                  </a:xfrm>
                </p:grpSpPr>
                <p:cxnSp>
                  <p:nvCxnSpPr>
                    <p:cNvPr id="607" name="AutoShape 15"/>
                    <p:cNvCxnSpPr>
                      <a:cxnSpLocks noChangeShapeType="1"/>
                    </p:cNvCxnSpPr>
                    <p:nvPr/>
                  </p:nvCxnSpPr>
                  <p:spPr bwMode="auto">
                    <a:xfrm>
                      <a:off x="7426" y="4438"/>
                      <a:ext cx="1128" cy="0"/>
                    </a:xfrm>
                    <a:prstGeom prst="straightConnector1">
                      <a:avLst/>
                    </a:prstGeom>
                    <a:noFill/>
                    <a:ln w="38100">
                      <a:solidFill>
                        <a:srgbClr val="000000"/>
                      </a:solidFill>
                      <a:round/>
                      <a:headEnd/>
                      <a:tailEnd/>
                    </a:ln>
                  </p:spPr>
                </p:cxnSp>
                <p:sp>
                  <p:nvSpPr>
                    <p:cNvPr id="608" name="Rectangle 607"/>
                    <p:cNvSpPr>
                      <a:spLocks noChangeArrowheads="1"/>
                    </p:cNvSpPr>
                    <p:nvPr/>
                  </p:nvSpPr>
                  <p:spPr bwMode="auto">
                    <a:xfrm>
                      <a:off x="7738" y="4341"/>
                      <a:ext cx="494" cy="194"/>
                    </a:xfrm>
                    <a:prstGeom prst="rect">
                      <a:avLst/>
                    </a:prstGeom>
                    <a:solidFill>
                      <a:srgbClr val="FFFFFF"/>
                    </a:solidFill>
                    <a:ln w="38100">
                      <a:solidFill>
                        <a:srgbClr val="000000"/>
                      </a:solidFill>
                      <a:miter lim="800000"/>
                      <a:headEnd/>
                      <a:tailEnd/>
                    </a:ln>
                  </p:spPr>
                  <p:txBody>
                    <a:bodyPr/>
                    <a:lstStyle/>
                    <a:p>
                      <a:endParaRPr lang="en-US"/>
                    </a:p>
                  </p:txBody>
                </p:sp>
              </p:grpSp>
              <p:grpSp>
                <p:nvGrpSpPr>
                  <p:cNvPr id="599" name="Group 598"/>
                  <p:cNvGrpSpPr>
                    <a:grpSpLocks/>
                  </p:cNvGrpSpPr>
                  <p:nvPr/>
                </p:nvGrpSpPr>
                <p:grpSpPr bwMode="auto">
                  <a:xfrm>
                    <a:off x="8311" y="4839"/>
                    <a:ext cx="1128" cy="194"/>
                    <a:chOff x="7426" y="4341"/>
                    <a:chExt cx="1128" cy="194"/>
                  </a:xfrm>
                </p:grpSpPr>
                <p:cxnSp>
                  <p:nvCxnSpPr>
                    <p:cNvPr id="605" name="AutoShape 12"/>
                    <p:cNvCxnSpPr>
                      <a:cxnSpLocks noChangeShapeType="1"/>
                    </p:cNvCxnSpPr>
                    <p:nvPr/>
                  </p:nvCxnSpPr>
                  <p:spPr bwMode="auto">
                    <a:xfrm>
                      <a:off x="7426" y="4438"/>
                      <a:ext cx="1128" cy="0"/>
                    </a:xfrm>
                    <a:prstGeom prst="straightConnector1">
                      <a:avLst/>
                    </a:prstGeom>
                    <a:noFill/>
                    <a:ln w="38100">
                      <a:solidFill>
                        <a:srgbClr val="000000"/>
                      </a:solidFill>
                      <a:round/>
                      <a:headEnd/>
                      <a:tailEnd/>
                    </a:ln>
                  </p:spPr>
                </p:cxnSp>
                <p:sp>
                  <p:nvSpPr>
                    <p:cNvPr id="606" name="Rectangle 605"/>
                    <p:cNvSpPr>
                      <a:spLocks noChangeArrowheads="1"/>
                    </p:cNvSpPr>
                    <p:nvPr/>
                  </p:nvSpPr>
                  <p:spPr bwMode="auto">
                    <a:xfrm>
                      <a:off x="7738" y="4341"/>
                      <a:ext cx="494" cy="194"/>
                    </a:xfrm>
                    <a:prstGeom prst="rect">
                      <a:avLst/>
                    </a:prstGeom>
                    <a:solidFill>
                      <a:srgbClr val="FFFFFF"/>
                    </a:solidFill>
                    <a:ln w="38100">
                      <a:solidFill>
                        <a:srgbClr val="000000"/>
                      </a:solidFill>
                      <a:miter lim="800000"/>
                      <a:headEnd/>
                      <a:tailEnd/>
                    </a:ln>
                  </p:spPr>
                  <p:txBody>
                    <a:bodyPr/>
                    <a:lstStyle/>
                    <a:p>
                      <a:endParaRPr lang="en-US"/>
                    </a:p>
                  </p:txBody>
                </p:sp>
              </p:grpSp>
              <p:grpSp>
                <p:nvGrpSpPr>
                  <p:cNvPr id="600" name="Group 599"/>
                  <p:cNvGrpSpPr>
                    <a:grpSpLocks/>
                  </p:cNvGrpSpPr>
                  <p:nvPr/>
                </p:nvGrpSpPr>
                <p:grpSpPr bwMode="auto">
                  <a:xfrm>
                    <a:off x="8311" y="5079"/>
                    <a:ext cx="1128" cy="194"/>
                    <a:chOff x="7426" y="4341"/>
                    <a:chExt cx="1128" cy="194"/>
                  </a:xfrm>
                </p:grpSpPr>
                <p:cxnSp>
                  <p:nvCxnSpPr>
                    <p:cNvPr id="603" name="AutoShape 9"/>
                    <p:cNvCxnSpPr>
                      <a:cxnSpLocks noChangeShapeType="1"/>
                    </p:cNvCxnSpPr>
                    <p:nvPr/>
                  </p:nvCxnSpPr>
                  <p:spPr bwMode="auto">
                    <a:xfrm>
                      <a:off x="7426" y="4438"/>
                      <a:ext cx="1128" cy="0"/>
                    </a:xfrm>
                    <a:prstGeom prst="straightConnector1">
                      <a:avLst/>
                    </a:prstGeom>
                    <a:noFill/>
                    <a:ln w="38100">
                      <a:solidFill>
                        <a:srgbClr val="000000"/>
                      </a:solidFill>
                      <a:round/>
                      <a:headEnd/>
                      <a:tailEnd/>
                    </a:ln>
                  </p:spPr>
                </p:cxnSp>
                <p:sp>
                  <p:nvSpPr>
                    <p:cNvPr id="604" name="Rectangle 603"/>
                    <p:cNvSpPr>
                      <a:spLocks noChangeArrowheads="1"/>
                    </p:cNvSpPr>
                    <p:nvPr/>
                  </p:nvSpPr>
                  <p:spPr bwMode="auto">
                    <a:xfrm>
                      <a:off x="7738" y="4341"/>
                      <a:ext cx="494" cy="194"/>
                    </a:xfrm>
                    <a:prstGeom prst="rect">
                      <a:avLst/>
                    </a:prstGeom>
                    <a:solidFill>
                      <a:srgbClr val="FFFFFF"/>
                    </a:solidFill>
                    <a:ln w="38100">
                      <a:solidFill>
                        <a:srgbClr val="000000"/>
                      </a:solidFill>
                      <a:miter lim="800000"/>
                      <a:headEnd/>
                      <a:tailEnd/>
                    </a:ln>
                  </p:spPr>
                  <p:txBody>
                    <a:bodyPr/>
                    <a:lstStyle/>
                    <a:p>
                      <a:endParaRPr lang="en-US"/>
                    </a:p>
                  </p:txBody>
                </p:sp>
              </p:grpSp>
              <p:cxnSp>
                <p:nvCxnSpPr>
                  <p:cNvPr id="601" name="AutoShape 6"/>
                  <p:cNvCxnSpPr>
                    <a:cxnSpLocks noChangeShapeType="1"/>
                  </p:cNvCxnSpPr>
                  <p:nvPr/>
                </p:nvCxnSpPr>
                <p:spPr bwMode="auto">
                  <a:xfrm>
                    <a:off x="8311" y="4456"/>
                    <a:ext cx="0" cy="720"/>
                  </a:xfrm>
                  <a:prstGeom prst="straightConnector1">
                    <a:avLst/>
                  </a:prstGeom>
                  <a:noFill/>
                  <a:ln w="38100">
                    <a:solidFill>
                      <a:srgbClr val="000000"/>
                    </a:solidFill>
                    <a:round/>
                    <a:headEnd/>
                    <a:tailEnd/>
                  </a:ln>
                </p:spPr>
              </p:cxnSp>
              <p:cxnSp>
                <p:nvCxnSpPr>
                  <p:cNvPr id="602" name="AutoShape 5"/>
                  <p:cNvCxnSpPr>
                    <a:cxnSpLocks noChangeShapeType="1"/>
                  </p:cNvCxnSpPr>
                  <p:nvPr/>
                </p:nvCxnSpPr>
                <p:spPr bwMode="auto">
                  <a:xfrm>
                    <a:off x="9431" y="4465"/>
                    <a:ext cx="0" cy="720"/>
                  </a:xfrm>
                  <a:prstGeom prst="straightConnector1">
                    <a:avLst/>
                  </a:prstGeom>
                  <a:noFill/>
                  <a:ln w="38100">
                    <a:solidFill>
                      <a:srgbClr val="000000"/>
                    </a:solidFill>
                    <a:round/>
                    <a:headEnd/>
                    <a:tailEnd/>
                  </a:ln>
                </p:spPr>
              </p:cxnSp>
            </p:grpSp>
            <p:cxnSp>
              <p:nvCxnSpPr>
                <p:cNvPr id="596" name="AutoShape 3"/>
                <p:cNvCxnSpPr>
                  <a:cxnSpLocks noChangeShapeType="1"/>
                </p:cNvCxnSpPr>
                <p:nvPr/>
              </p:nvCxnSpPr>
              <p:spPr bwMode="auto">
                <a:xfrm>
                  <a:off x="9439" y="4793"/>
                  <a:ext cx="498" cy="0"/>
                </a:xfrm>
                <a:prstGeom prst="straightConnector1">
                  <a:avLst/>
                </a:prstGeom>
                <a:noFill/>
                <a:ln w="38100">
                  <a:solidFill>
                    <a:srgbClr val="000000"/>
                  </a:solidFill>
                  <a:round/>
                  <a:headEnd/>
                  <a:tailEnd/>
                </a:ln>
              </p:spPr>
            </p:cxnSp>
          </p:grpSp>
          <p:grpSp>
            <p:nvGrpSpPr>
              <p:cNvPr id="576" name="Group 575"/>
              <p:cNvGrpSpPr>
                <a:grpSpLocks/>
              </p:cNvGrpSpPr>
              <p:nvPr/>
            </p:nvGrpSpPr>
            <p:grpSpPr bwMode="auto">
              <a:xfrm>
                <a:off x="1960452" y="-1582821"/>
                <a:ext cx="1190553" cy="914"/>
                <a:chOff x="7813" y="4359"/>
                <a:chExt cx="2124" cy="914"/>
              </a:xfrm>
            </p:grpSpPr>
            <p:cxnSp>
              <p:nvCxnSpPr>
                <p:cNvPr id="577" name="AutoShape 19"/>
                <p:cNvCxnSpPr>
                  <a:cxnSpLocks noChangeShapeType="1"/>
                </p:cNvCxnSpPr>
                <p:nvPr/>
              </p:nvCxnSpPr>
              <p:spPr bwMode="auto">
                <a:xfrm>
                  <a:off x="7813" y="4793"/>
                  <a:ext cx="498" cy="0"/>
                </a:xfrm>
                <a:prstGeom prst="straightConnector1">
                  <a:avLst/>
                </a:prstGeom>
                <a:noFill/>
                <a:ln w="38100">
                  <a:solidFill>
                    <a:srgbClr val="000000"/>
                  </a:solidFill>
                  <a:round/>
                  <a:headEnd/>
                  <a:tailEnd/>
                </a:ln>
              </p:spPr>
            </p:cxnSp>
            <p:grpSp>
              <p:nvGrpSpPr>
                <p:cNvPr id="578" name="Group 577"/>
                <p:cNvGrpSpPr>
                  <a:grpSpLocks/>
                </p:cNvGrpSpPr>
                <p:nvPr/>
              </p:nvGrpSpPr>
              <p:grpSpPr bwMode="auto">
                <a:xfrm>
                  <a:off x="8311" y="4359"/>
                  <a:ext cx="1128" cy="914"/>
                  <a:chOff x="8311" y="4359"/>
                  <a:chExt cx="1128" cy="914"/>
                </a:xfrm>
              </p:grpSpPr>
              <p:grpSp>
                <p:nvGrpSpPr>
                  <p:cNvPr id="580" name="Group 579"/>
                  <p:cNvGrpSpPr>
                    <a:grpSpLocks/>
                  </p:cNvGrpSpPr>
                  <p:nvPr/>
                </p:nvGrpSpPr>
                <p:grpSpPr bwMode="auto">
                  <a:xfrm>
                    <a:off x="8311" y="4359"/>
                    <a:ext cx="1128" cy="194"/>
                    <a:chOff x="7426" y="4341"/>
                    <a:chExt cx="1128" cy="194"/>
                  </a:xfrm>
                </p:grpSpPr>
                <p:cxnSp>
                  <p:nvCxnSpPr>
                    <p:cNvPr id="592" name="AutoShape 18"/>
                    <p:cNvCxnSpPr>
                      <a:cxnSpLocks noChangeShapeType="1"/>
                    </p:cNvCxnSpPr>
                    <p:nvPr/>
                  </p:nvCxnSpPr>
                  <p:spPr bwMode="auto">
                    <a:xfrm>
                      <a:off x="7426" y="4438"/>
                      <a:ext cx="1128" cy="0"/>
                    </a:xfrm>
                    <a:prstGeom prst="straightConnector1">
                      <a:avLst/>
                    </a:prstGeom>
                    <a:noFill/>
                    <a:ln w="38100">
                      <a:solidFill>
                        <a:srgbClr val="000000"/>
                      </a:solidFill>
                      <a:round/>
                      <a:headEnd/>
                      <a:tailEnd/>
                    </a:ln>
                  </p:spPr>
                </p:cxnSp>
                <p:sp>
                  <p:nvSpPr>
                    <p:cNvPr id="593" name="Rectangle 592"/>
                    <p:cNvSpPr>
                      <a:spLocks noChangeArrowheads="1"/>
                    </p:cNvSpPr>
                    <p:nvPr/>
                  </p:nvSpPr>
                  <p:spPr bwMode="auto">
                    <a:xfrm>
                      <a:off x="7738" y="4341"/>
                      <a:ext cx="494" cy="194"/>
                    </a:xfrm>
                    <a:prstGeom prst="rect">
                      <a:avLst/>
                    </a:prstGeom>
                    <a:solidFill>
                      <a:srgbClr val="FFFFFF"/>
                    </a:solidFill>
                    <a:ln w="38100">
                      <a:solidFill>
                        <a:srgbClr val="000000"/>
                      </a:solidFill>
                      <a:miter lim="800000"/>
                      <a:headEnd/>
                      <a:tailEnd/>
                    </a:ln>
                  </p:spPr>
                  <p:txBody>
                    <a:bodyPr/>
                    <a:lstStyle/>
                    <a:p>
                      <a:endParaRPr lang="en-US"/>
                    </a:p>
                  </p:txBody>
                </p:sp>
              </p:grpSp>
              <p:grpSp>
                <p:nvGrpSpPr>
                  <p:cNvPr id="581" name="Group 580"/>
                  <p:cNvGrpSpPr>
                    <a:grpSpLocks/>
                  </p:cNvGrpSpPr>
                  <p:nvPr/>
                </p:nvGrpSpPr>
                <p:grpSpPr bwMode="auto">
                  <a:xfrm>
                    <a:off x="8311" y="4599"/>
                    <a:ext cx="1128" cy="194"/>
                    <a:chOff x="7426" y="4341"/>
                    <a:chExt cx="1128" cy="194"/>
                  </a:xfrm>
                </p:grpSpPr>
                <p:cxnSp>
                  <p:nvCxnSpPr>
                    <p:cNvPr id="590" name="AutoShape 15"/>
                    <p:cNvCxnSpPr>
                      <a:cxnSpLocks noChangeShapeType="1"/>
                    </p:cNvCxnSpPr>
                    <p:nvPr/>
                  </p:nvCxnSpPr>
                  <p:spPr bwMode="auto">
                    <a:xfrm>
                      <a:off x="7426" y="4438"/>
                      <a:ext cx="1128" cy="0"/>
                    </a:xfrm>
                    <a:prstGeom prst="straightConnector1">
                      <a:avLst/>
                    </a:prstGeom>
                    <a:noFill/>
                    <a:ln w="38100">
                      <a:solidFill>
                        <a:srgbClr val="000000"/>
                      </a:solidFill>
                      <a:round/>
                      <a:headEnd/>
                      <a:tailEnd/>
                    </a:ln>
                  </p:spPr>
                </p:cxnSp>
                <p:sp>
                  <p:nvSpPr>
                    <p:cNvPr id="591" name="Rectangle 590"/>
                    <p:cNvSpPr>
                      <a:spLocks noChangeArrowheads="1"/>
                    </p:cNvSpPr>
                    <p:nvPr/>
                  </p:nvSpPr>
                  <p:spPr bwMode="auto">
                    <a:xfrm>
                      <a:off x="7738" y="4341"/>
                      <a:ext cx="494" cy="194"/>
                    </a:xfrm>
                    <a:prstGeom prst="rect">
                      <a:avLst/>
                    </a:prstGeom>
                    <a:solidFill>
                      <a:srgbClr val="FFFFFF"/>
                    </a:solidFill>
                    <a:ln w="38100">
                      <a:solidFill>
                        <a:srgbClr val="000000"/>
                      </a:solidFill>
                      <a:miter lim="800000"/>
                      <a:headEnd/>
                      <a:tailEnd/>
                    </a:ln>
                  </p:spPr>
                  <p:txBody>
                    <a:bodyPr/>
                    <a:lstStyle/>
                    <a:p>
                      <a:endParaRPr lang="en-US"/>
                    </a:p>
                  </p:txBody>
                </p:sp>
              </p:grpSp>
              <p:grpSp>
                <p:nvGrpSpPr>
                  <p:cNvPr id="582" name="Group 581"/>
                  <p:cNvGrpSpPr>
                    <a:grpSpLocks/>
                  </p:cNvGrpSpPr>
                  <p:nvPr/>
                </p:nvGrpSpPr>
                <p:grpSpPr bwMode="auto">
                  <a:xfrm>
                    <a:off x="8311" y="4827"/>
                    <a:ext cx="1128" cy="206"/>
                    <a:chOff x="7426" y="4329"/>
                    <a:chExt cx="1128" cy="206"/>
                  </a:xfrm>
                </p:grpSpPr>
                <p:cxnSp>
                  <p:nvCxnSpPr>
                    <p:cNvPr id="588" name="AutoShape 12"/>
                    <p:cNvCxnSpPr>
                      <a:cxnSpLocks noChangeShapeType="1"/>
                    </p:cNvCxnSpPr>
                    <p:nvPr/>
                  </p:nvCxnSpPr>
                  <p:spPr bwMode="auto">
                    <a:xfrm>
                      <a:off x="7426" y="4438"/>
                      <a:ext cx="1128" cy="0"/>
                    </a:xfrm>
                    <a:prstGeom prst="straightConnector1">
                      <a:avLst/>
                    </a:prstGeom>
                    <a:noFill/>
                    <a:ln w="38100">
                      <a:solidFill>
                        <a:srgbClr val="000000"/>
                      </a:solidFill>
                      <a:round/>
                      <a:headEnd/>
                      <a:tailEnd/>
                    </a:ln>
                  </p:spPr>
                </p:cxnSp>
                <p:sp>
                  <p:nvSpPr>
                    <p:cNvPr id="589" name="Rectangle 588"/>
                    <p:cNvSpPr>
                      <a:spLocks noChangeArrowheads="1"/>
                    </p:cNvSpPr>
                    <p:nvPr/>
                  </p:nvSpPr>
                  <p:spPr bwMode="auto">
                    <a:xfrm>
                      <a:off x="7727" y="4329"/>
                      <a:ext cx="505" cy="206"/>
                    </a:xfrm>
                    <a:prstGeom prst="rect">
                      <a:avLst/>
                    </a:prstGeom>
                    <a:solidFill>
                      <a:srgbClr val="FFFFFF"/>
                    </a:solidFill>
                    <a:ln w="38100">
                      <a:solidFill>
                        <a:srgbClr val="000000"/>
                      </a:solidFill>
                      <a:miter lim="800000"/>
                      <a:headEnd/>
                      <a:tailEnd/>
                    </a:ln>
                  </p:spPr>
                  <p:txBody>
                    <a:bodyPr/>
                    <a:lstStyle/>
                    <a:p>
                      <a:endParaRPr lang="en-US"/>
                    </a:p>
                  </p:txBody>
                </p:sp>
              </p:grpSp>
              <p:grpSp>
                <p:nvGrpSpPr>
                  <p:cNvPr id="583" name="Group 582"/>
                  <p:cNvGrpSpPr>
                    <a:grpSpLocks/>
                  </p:cNvGrpSpPr>
                  <p:nvPr/>
                </p:nvGrpSpPr>
                <p:grpSpPr bwMode="auto">
                  <a:xfrm>
                    <a:off x="8311" y="5079"/>
                    <a:ext cx="1128" cy="194"/>
                    <a:chOff x="7426" y="4341"/>
                    <a:chExt cx="1128" cy="194"/>
                  </a:xfrm>
                </p:grpSpPr>
                <p:cxnSp>
                  <p:nvCxnSpPr>
                    <p:cNvPr id="586" name="AutoShape 9"/>
                    <p:cNvCxnSpPr>
                      <a:cxnSpLocks noChangeShapeType="1"/>
                    </p:cNvCxnSpPr>
                    <p:nvPr/>
                  </p:nvCxnSpPr>
                  <p:spPr bwMode="auto">
                    <a:xfrm>
                      <a:off x="7426" y="4438"/>
                      <a:ext cx="1128" cy="0"/>
                    </a:xfrm>
                    <a:prstGeom prst="straightConnector1">
                      <a:avLst/>
                    </a:prstGeom>
                    <a:noFill/>
                    <a:ln w="38100">
                      <a:solidFill>
                        <a:srgbClr val="000000"/>
                      </a:solidFill>
                      <a:round/>
                      <a:headEnd/>
                      <a:tailEnd/>
                    </a:ln>
                  </p:spPr>
                </p:cxnSp>
                <p:sp>
                  <p:nvSpPr>
                    <p:cNvPr id="587" name="Rectangle 586"/>
                    <p:cNvSpPr>
                      <a:spLocks noChangeArrowheads="1"/>
                    </p:cNvSpPr>
                    <p:nvPr/>
                  </p:nvSpPr>
                  <p:spPr bwMode="auto">
                    <a:xfrm>
                      <a:off x="7738" y="4341"/>
                      <a:ext cx="494" cy="194"/>
                    </a:xfrm>
                    <a:prstGeom prst="rect">
                      <a:avLst/>
                    </a:prstGeom>
                    <a:solidFill>
                      <a:srgbClr val="FFFFFF"/>
                    </a:solidFill>
                    <a:ln w="38100">
                      <a:solidFill>
                        <a:srgbClr val="000000"/>
                      </a:solidFill>
                      <a:miter lim="800000"/>
                      <a:headEnd/>
                      <a:tailEnd/>
                    </a:ln>
                  </p:spPr>
                  <p:txBody>
                    <a:bodyPr/>
                    <a:lstStyle/>
                    <a:p>
                      <a:endParaRPr lang="en-US"/>
                    </a:p>
                  </p:txBody>
                </p:sp>
              </p:grpSp>
              <p:cxnSp>
                <p:nvCxnSpPr>
                  <p:cNvPr id="584" name="AutoShape 6"/>
                  <p:cNvCxnSpPr>
                    <a:cxnSpLocks noChangeShapeType="1"/>
                  </p:cNvCxnSpPr>
                  <p:nvPr/>
                </p:nvCxnSpPr>
                <p:spPr bwMode="auto">
                  <a:xfrm>
                    <a:off x="8311" y="4456"/>
                    <a:ext cx="0" cy="720"/>
                  </a:xfrm>
                  <a:prstGeom prst="straightConnector1">
                    <a:avLst/>
                  </a:prstGeom>
                  <a:noFill/>
                  <a:ln w="38100">
                    <a:solidFill>
                      <a:srgbClr val="000000"/>
                    </a:solidFill>
                    <a:round/>
                    <a:headEnd/>
                    <a:tailEnd/>
                  </a:ln>
                </p:spPr>
              </p:cxnSp>
              <p:cxnSp>
                <p:nvCxnSpPr>
                  <p:cNvPr id="585" name="AutoShape 5"/>
                  <p:cNvCxnSpPr>
                    <a:cxnSpLocks noChangeShapeType="1"/>
                  </p:cNvCxnSpPr>
                  <p:nvPr/>
                </p:nvCxnSpPr>
                <p:spPr bwMode="auto">
                  <a:xfrm>
                    <a:off x="9431" y="4465"/>
                    <a:ext cx="0" cy="720"/>
                  </a:xfrm>
                  <a:prstGeom prst="straightConnector1">
                    <a:avLst/>
                  </a:prstGeom>
                  <a:noFill/>
                  <a:ln w="38100">
                    <a:solidFill>
                      <a:srgbClr val="000000"/>
                    </a:solidFill>
                    <a:round/>
                    <a:headEnd/>
                    <a:tailEnd/>
                  </a:ln>
                </p:spPr>
              </p:cxnSp>
            </p:grpSp>
            <p:cxnSp>
              <p:nvCxnSpPr>
                <p:cNvPr id="579" name="AutoShape 3"/>
                <p:cNvCxnSpPr>
                  <a:cxnSpLocks noChangeShapeType="1"/>
                </p:cNvCxnSpPr>
                <p:nvPr/>
              </p:nvCxnSpPr>
              <p:spPr bwMode="auto">
                <a:xfrm>
                  <a:off x="9439" y="4793"/>
                  <a:ext cx="498" cy="0"/>
                </a:xfrm>
                <a:prstGeom prst="straightConnector1">
                  <a:avLst/>
                </a:prstGeom>
                <a:noFill/>
                <a:ln w="38100">
                  <a:solidFill>
                    <a:srgbClr val="000000"/>
                  </a:solidFill>
                  <a:round/>
                  <a:headEnd/>
                  <a:tailEnd/>
                </a:ln>
              </p:spPr>
            </p:cxnSp>
          </p:grpSp>
        </p:grpSp>
        <p:grpSp>
          <p:nvGrpSpPr>
            <p:cNvPr id="412" name="Group 411"/>
            <p:cNvGrpSpPr>
              <a:grpSpLocks/>
            </p:cNvGrpSpPr>
            <p:nvPr/>
          </p:nvGrpSpPr>
          <p:grpSpPr bwMode="auto">
            <a:xfrm>
              <a:off x="16066125" y="8763000"/>
              <a:ext cx="2221875" cy="1447800"/>
              <a:chOff x="808301" y="-1582821"/>
              <a:chExt cx="2342704" cy="914"/>
            </a:xfrm>
          </p:grpSpPr>
          <p:grpSp>
            <p:nvGrpSpPr>
              <p:cNvPr id="413" name="Group 574"/>
              <p:cNvGrpSpPr>
                <a:grpSpLocks/>
              </p:cNvGrpSpPr>
              <p:nvPr/>
            </p:nvGrpSpPr>
            <p:grpSpPr bwMode="auto">
              <a:xfrm>
                <a:off x="808301" y="-1582821"/>
                <a:ext cx="1190553" cy="914"/>
                <a:chOff x="7813" y="4359"/>
                <a:chExt cx="2124" cy="914"/>
              </a:xfrm>
            </p:grpSpPr>
            <p:cxnSp>
              <p:nvCxnSpPr>
                <p:cNvPr id="432" name="AutoShape 19"/>
                <p:cNvCxnSpPr>
                  <a:cxnSpLocks noChangeShapeType="1"/>
                </p:cNvCxnSpPr>
                <p:nvPr/>
              </p:nvCxnSpPr>
              <p:spPr bwMode="auto">
                <a:xfrm>
                  <a:off x="7813" y="4793"/>
                  <a:ext cx="498" cy="0"/>
                </a:xfrm>
                <a:prstGeom prst="straightConnector1">
                  <a:avLst/>
                </a:prstGeom>
                <a:noFill/>
                <a:ln w="38100">
                  <a:solidFill>
                    <a:srgbClr val="000000"/>
                  </a:solidFill>
                  <a:round/>
                  <a:headEnd/>
                  <a:tailEnd/>
                </a:ln>
              </p:spPr>
            </p:cxnSp>
            <p:grpSp>
              <p:nvGrpSpPr>
                <p:cNvPr id="433" name="Group 594"/>
                <p:cNvGrpSpPr>
                  <a:grpSpLocks/>
                </p:cNvGrpSpPr>
                <p:nvPr/>
              </p:nvGrpSpPr>
              <p:grpSpPr bwMode="auto">
                <a:xfrm>
                  <a:off x="8311" y="4359"/>
                  <a:ext cx="1128" cy="914"/>
                  <a:chOff x="8311" y="4359"/>
                  <a:chExt cx="1128" cy="914"/>
                </a:xfrm>
              </p:grpSpPr>
              <p:grpSp>
                <p:nvGrpSpPr>
                  <p:cNvPr id="435" name="Group 596"/>
                  <p:cNvGrpSpPr>
                    <a:grpSpLocks/>
                  </p:cNvGrpSpPr>
                  <p:nvPr/>
                </p:nvGrpSpPr>
                <p:grpSpPr bwMode="auto">
                  <a:xfrm>
                    <a:off x="8311" y="4359"/>
                    <a:ext cx="1128" cy="194"/>
                    <a:chOff x="7426" y="4341"/>
                    <a:chExt cx="1128" cy="194"/>
                  </a:xfrm>
                </p:grpSpPr>
                <p:cxnSp>
                  <p:nvCxnSpPr>
                    <p:cNvPr id="447" name="AutoShape 18"/>
                    <p:cNvCxnSpPr>
                      <a:cxnSpLocks noChangeShapeType="1"/>
                    </p:cNvCxnSpPr>
                    <p:nvPr/>
                  </p:nvCxnSpPr>
                  <p:spPr bwMode="auto">
                    <a:xfrm>
                      <a:off x="7426" y="4438"/>
                      <a:ext cx="1128" cy="0"/>
                    </a:xfrm>
                    <a:prstGeom prst="straightConnector1">
                      <a:avLst/>
                    </a:prstGeom>
                    <a:noFill/>
                    <a:ln w="38100">
                      <a:solidFill>
                        <a:srgbClr val="000000"/>
                      </a:solidFill>
                      <a:round/>
                      <a:headEnd/>
                      <a:tailEnd/>
                    </a:ln>
                  </p:spPr>
                </p:cxnSp>
                <p:sp>
                  <p:nvSpPr>
                    <p:cNvPr id="448" name="Rectangle 447"/>
                    <p:cNvSpPr>
                      <a:spLocks noChangeArrowheads="1"/>
                    </p:cNvSpPr>
                    <p:nvPr/>
                  </p:nvSpPr>
                  <p:spPr bwMode="auto">
                    <a:xfrm>
                      <a:off x="7738" y="4341"/>
                      <a:ext cx="494" cy="194"/>
                    </a:xfrm>
                    <a:prstGeom prst="rect">
                      <a:avLst/>
                    </a:prstGeom>
                    <a:solidFill>
                      <a:srgbClr val="FFFFFF"/>
                    </a:solidFill>
                    <a:ln w="38100">
                      <a:solidFill>
                        <a:srgbClr val="000000"/>
                      </a:solidFill>
                      <a:miter lim="800000"/>
                      <a:headEnd/>
                      <a:tailEnd/>
                    </a:ln>
                  </p:spPr>
                  <p:txBody>
                    <a:bodyPr/>
                    <a:lstStyle/>
                    <a:p>
                      <a:endParaRPr lang="en-US"/>
                    </a:p>
                  </p:txBody>
                </p:sp>
              </p:grpSp>
              <p:grpSp>
                <p:nvGrpSpPr>
                  <p:cNvPr id="436" name="Group 597"/>
                  <p:cNvGrpSpPr>
                    <a:grpSpLocks/>
                  </p:cNvGrpSpPr>
                  <p:nvPr/>
                </p:nvGrpSpPr>
                <p:grpSpPr bwMode="auto">
                  <a:xfrm>
                    <a:off x="8311" y="4599"/>
                    <a:ext cx="1128" cy="194"/>
                    <a:chOff x="7426" y="4341"/>
                    <a:chExt cx="1128" cy="194"/>
                  </a:xfrm>
                </p:grpSpPr>
                <p:cxnSp>
                  <p:nvCxnSpPr>
                    <p:cNvPr id="445" name="AutoShape 15"/>
                    <p:cNvCxnSpPr>
                      <a:cxnSpLocks noChangeShapeType="1"/>
                    </p:cNvCxnSpPr>
                    <p:nvPr/>
                  </p:nvCxnSpPr>
                  <p:spPr bwMode="auto">
                    <a:xfrm>
                      <a:off x="7426" y="4438"/>
                      <a:ext cx="1128" cy="0"/>
                    </a:xfrm>
                    <a:prstGeom prst="straightConnector1">
                      <a:avLst/>
                    </a:prstGeom>
                    <a:noFill/>
                    <a:ln w="38100">
                      <a:solidFill>
                        <a:srgbClr val="000000"/>
                      </a:solidFill>
                      <a:round/>
                      <a:headEnd/>
                      <a:tailEnd/>
                    </a:ln>
                  </p:spPr>
                </p:cxnSp>
                <p:sp>
                  <p:nvSpPr>
                    <p:cNvPr id="446" name="Rectangle 445"/>
                    <p:cNvSpPr>
                      <a:spLocks noChangeArrowheads="1"/>
                    </p:cNvSpPr>
                    <p:nvPr/>
                  </p:nvSpPr>
                  <p:spPr bwMode="auto">
                    <a:xfrm>
                      <a:off x="7738" y="4341"/>
                      <a:ext cx="494" cy="194"/>
                    </a:xfrm>
                    <a:prstGeom prst="rect">
                      <a:avLst/>
                    </a:prstGeom>
                    <a:solidFill>
                      <a:srgbClr val="FFFFFF"/>
                    </a:solidFill>
                    <a:ln w="38100">
                      <a:solidFill>
                        <a:srgbClr val="000000"/>
                      </a:solidFill>
                      <a:miter lim="800000"/>
                      <a:headEnd/>
                      <a:tailEnd/>
                    </a:ln>
                  </p:spPr>
                  <p:txBody>
                    <a:bodyPr/>
                    <a:lstStyle/>
                    <a:p>
                      <a:endParaRPr lang="en-US"/>
                    </a:p>
                  </p:txBody>
                </p:sp>
              </p:grpSp>
              <p:grpSp>
                <p:nvGrpSpPr>
                  <p:cNvPr id="437" name="Group 598"/>
                  <p:cNvGrpSpPr>
                    <a:grpSpLocks/>
                  </p:cNvGrpSpPr>
                  <p:nvPr/>
                </p:nvGrpSpPr>
                <p:grpSpPr bwMode="auto">
                  <a:xfrm>
                    <a:off x="8311" y="4839"/>
                    <a:ext cx="1128" cy="194"/>
                    <a:chOff x="7426" y="4341"/>
                    <a:chExt cx="1128" cy="194"/>
                  </a:xfrm>
                </p:grpSpPr>
                <p:cxnSp>
                  <p:nvCxnSpPr>
                    <p:cNvPr id="443" name="AutoShape 12"/>
                    <p:cNvCxnSpPr>
                      <a:cxnSpLocks noChangeShapeType="1"/>
                    </p:cNvCxnSpPr>
                    <p:nvPr/>
                  </p:nvCxnSpPr>
                  <p:spPr bwMode="auto">
                    <a:xfrm>
                      <a:off x="7426" y="4438"/>
                      <a:ext cx="1128" cy="0"/>
                    </a:xfrm>
                    <a:prstGeom prst="straightConnector1">
                      <a:avLst/>
                    </a:prstGeom>
                    <a:noFill/>
                    <a:ln w="38100">
                      <a:solidFill>
                        <a:srgbClr val="000000"/>
                      </a:solidFill>
                      <a:round/>
                      <a:headEnd/>
                      <a:tailEnd/>
                    </a:ln>
                  </p:spPr>
                </p:cxnSp>
                <p:sp>
                  <p:nvSpPr>
                    <p:cNvPr id="444" name="Rectangle 443"/>
                    <p:cNvSpPr>
                      <a:spLocks noChangeArrowheads="1"/>
                    </p:cNvSpPr>
                    <p:nvPr/>
                  </p:nvSpPr>
                  <p:spPr bwMode="auto">
                    <a:xfrm>
                      <a:off x="7738" y="4341"/>
                      <a:ext cx="494" cy="194"/>
                    </a:xfrm>
                    <a:prstGeom prst="rect">
                      <a:avLst/>
                    </a:prstGeom>
                    <a:solidFill>
                      <a:srgbClr val="FFFFFF"/>
                    </a:solidFill>
                    <a:ln w="38100">
                      <a:solidFill>
                        <a:srgbClr val="000000"/>
                      </a:solidFill>
                      <a:miter lim="800000"/>
                      <a:headEnd/>
                      <a:tailEnd/>
                    </a:ln>
                  </p:spPr>
                  <p:txBody>
                    <a:bodyPr/>
                    <a:lstStyle/>
                    <a:p>
                      <a:endParaRPr lang="en-US"/>
                    </a:p>
                  </p:txBody>
                </p:sp>
              </p:grpSp>
              <p:grpSp>
                <p:nvGrpSpPr>
                  <p:cNvPr id="438" name="Group 599"/>
                  <p:cNvGrpSpPr>
                    <a:grpSpLocks/>
                  </p:cNvGrpSpPr>
                  <p:nvPr/>
                </p:nvGrpSpPr>
                <p:grpSpPr bwMode="auto">
                  <a:xfrm>
                    <a:off x="8311" y="5079"/>
                    <a:ext cx="1128" cy="194"/>
                    <a:chOff x="7426" y="4341"/>
                    <a:chExt cx="1128" cy="194"/>
                  </a:xfrm>
                </p:grpSpPr>
                <p:cxnSp>
                  <p:nvCxnSpPr>
                    <p:cNvPr id="441" name="AutoShape 9"/>
                    <p:cNvCxnSpPr>
                      <a:cxnSpLocks noChangeShapeType="1"/>
                    </p:cNvCxnSpPr>
                    <p:nvPr/>
                  </p:nvCxnSpPr>
                  <p:spPr bwMode="auto">
                    <a:xfrm>
                      <a:off x="7426" y="4438"/>
                      <a:ext cx="1128" cy="0"/>
                    </a:xfrm>
                    <a:prstGeom prst="straightConnector1">
                      <a:avLst/>
                    </a:prstGeom>
                    <a:noFill/>
                    <a:ln w="38100">
                      <a:solidFill>
                        <a:srgbClr val="000000"/>
                      </a:solidFill>
                      <a:round/>
                      <a:headEnd/>
                      <a:tailEnd/>
                    </a:ln>
                  </p:spPr>
                </p:cxnSp>
                <p:sp>
                  <p:nvSpPr>
                    <p:cNvPr id="442" name="Rectangle 441"/>
                    <p:cNvSpPr>
                      <a:spLocks noChangeArrowheads="1"/>
                    </p:cNvSpPr>
                    <p:nvPr/>
                  </p:nvSpPr>
                  <p:spPr bwMode="auto">
                    <a:xfrm>
                      <a:off x="7738" y="4341"/>
                      <a:ext cx="494" cy="194"/>
                    </a:xfrm>
                    <a:prstGeom prst="rect">
                      <a:avLst/>
                    </a:prstGeom>
                    <a:solidFill>
                      <a:srgbClr val="FFFFFF"/>
                    </a:solidFill>
                    <a:ln w="38100">
                      <a:solidFill>
                        <a:srgbClr val="000000"/>
                      </a:solidFill>
                      <a:miter lim="800000"/>
                      <a:headEnd/>
                      <a:tailEnd/>
                    </a:ln>
                  </p:spPr>
                  <p:txBody>
                    <a:bodyPr/>
                    <a:lstStyle/>
                    <a:p>
                      <a:endParaRPr lang="en-US"/>
                    </a:p>
                  </p:txBody>
                </p:sp>
              </p:grpSp>
              <p:cxnSp>
                <p:nvCxnSpPr>
                  <p:cNvPr id="439" name="AutoShape 6"/>
                  <p:cNvCxnSpPr>
                    <a:cxnSpLocks noChangeShapeType="1"/>
                  </p:cNvCxnSpPr>
                  <p:nvPr/>
                </p:nvCxnSpPr>
                <p:spPr bwMode="auto">
                  <a:xfrm>
                    <a:off x="8311" y="4456"/>
                    <a:ext cx="0" cy="720"/>
                  </a:xfrm>
                  <a:prstGeom prst="straightConnector1">
                    <a:avLst/>
                  </a:prstGeom>
                  <a:noFill/>
                  <a:ln w="38100">
                    <a:solidFill>
                      <a:srgbClr val="000000"/>
                    </a:solidFill>
                    <a:round/>
                    <a:headEnd/>
                    <a:tailEnd/>
                  </a:ln>
                </p:spPr>
              </p:cxnSp>
              <p:cxnSp>
                <p:nvCxnSpPr>
                  <p:cNvPr id="440" name="AutoShape 5"/>
                  <p:cNvCxnSpPr>
                    <a:cxnSpLocks noChangeShapeType="1"/>
                  </p:cNvCxnSpPr>
                  <p:nvPr/>
                </p:nvCxnSpPr>
                <p:spPr bwMode="auto">
                  <a:xfrm>
                    <a:off x="9431" y="4465"/>
                    <a:ext cx="0" cy="720"/>
                  </a:xfrm>
                  <a:prstGeom prst="straightConnector1">
                    <a:avLst/>
                  </a:prstGeom>
                  <a:noFill/>
                  <a:ln w="38100">
                    <a:solidFill>
                      <a:srgbClr val="000000"/>
                    </a:solidFill>
                    <a:round/>
                    <a:headEnd/>
                    <a:tailEnd/>
                  </a:ln>
                </p:spPr>
              </p:cxnSp>
            </p:grpSp>
            <p:cxnSp>
              <p:nvCxnSpPr>
                <p:cNvPr id="434" name="AutoShape 3"/>
                <p:cNvCxnSpPr>
                  <a:cxnSpLocks noChangeShapeType="1"/>
                </p:cNvCxnSpPr>
                <p:nvPr/>
              </p:nvCxnSpPr>
              <p:spPr bwMode="auto">
                <a:xfrm>
                  <a:off x="9439" y="4793"/>
                  <a:ext cx="498" cy="0"/>
                </a:xfrm>
                <a:prstGeom prst="straightConnector1">
                  <a:avLst/>
                </a:prstGeom>
                <a:noFill/>
                <a:ln w="38100">
                  <a:solidFill>
                    <a:srgbClr val="000000"/>
                  </a:solidFill>
                  <a:round/>
                  <a:headEnd/>
                  <a:tailEnd/>
                </a:ln>
              </p:spPr>
            </p:cxnSp>
          </p:grpSp>
          <p:grpSp>
            <p:nvGrpSpPr>
              <p:cNvPr id="414" name="Group 575"/>
              <p:cNvGrpSpPr>
                <a:grpSpLocks/>
              </p:cNvGrpSpPr>
              <p:nvPr/>
            </p:nvGrpSpPr>
            <p:grpSpPr bwMode="auto">
              <a:xfrm>
                <a:off x="1960452" y="-1582821"/>
                <a:ext cx="1190553" cy="914"/>
                <a:chOff x="7813" y="4359"/>
                <a:chExt cx="2124" cy="914"/>
              </a:xfrm>
            </p:grpSpPr>
            <p:cxnSp>
              <p:nvCxnSpPr>
                <p:cNvPr id="415" name="AutoShape 19"/>
                <p:cNvCxnSpPr>
                  <a:cxnSpLocks noChangeShapeType="1"/>
                </p:cNvCxnSpPr>
                <p:nvPr/>
              </p:nvCxnSpPr>
              <p:spPr bwMode="auto">
                <a:xfrm>
                  <a:off x="7813" y="4793"/>
                  <a:ext cx="498" cy="0"/>
                </a:xfrm>
                <a:prstGeom prst="straightConnector1">
                  <a:avLst/>
                </a:prstGeom>
                <a:noFill/>
                <a:ln w="38100">
                  <a:solidFill>
                    <a:srgbClr val="000000"/>
                  </a:solidFill>
                  <a:round/>
                  <a:headEnd/>
                  <a:tailEnd/>
                </a:ln>
              </p:spPr>
            </p:cxnSp>
            <p:grpSp>
              <p:nvGrpSpPr>
                <p:cNvPr id="416" name="Group 577"/>
                <p:cNvGrpSpPr>
                  <a:grpSpLocks/>
                </p:cNvGrpSpPr>
                <p:nvPr/>
              </p:nvGrpSpPr>
              <p:grpSpPr bwMode="auto">
                <a:xfrm>
                  <a:off x="8311" y="4359"/>
                  <a:ext cx="1128" cy="914"/>
                  <a:chOff x="8311" y="4359"/>
                  <a:chExt cx="1128" cy="914"/>
                </a:xfrm>
              </p:grpSpPr>
              <p:grpSp>
                <p:nvGrpSpPr>
                  <p:cNvPr id="418" name="Group 579"/>
                  <p:cNvGrpSpPr>
                    <a:grpSpLocks/>
                  </p:cNvGrpSpPr>
                  <p:nvPr/>
                </p:nvGrpSpPr>
                <p:grpSpPr bwMode="auto">
                  <a:xfrm>
                    <a:off x="8311" y="4359"/>
                    <a:ext cx="1128" cy="194"/>
                    <a:chOff x="7426" y="4341"/>
                    <a:chExt cx="1128" cy="194"/>
                  </a:xfrm>
                </p:grpSpPr>
                <p:cxnSp>
                  <p:nvCxnSpPr>
                    <p:cNvPr id="430" name="AutoShape 18"/>
                    <p:cNvCxnSpPr>
                      <a:cxnSpLocks noChangeShapeType="1"/>
                    </p:cNvCxnSpPr>
                    <p:nvPr/>
                  </p:nvCxnSpPr>
                  <p:spPr bwMode="auto">
                    <a:xfrm>
                      <a:off x="7426" y="4438"/>
                      <a:ext cx="1128" cy="0"/>
                    </a:xfrm>
                    <a:prstGeom prst="straightConnector1">
                      <a:avLst/>
                    </a:prstGeom>
                    <a:noFill/>
                    <a:ln w="38100">
                      <a:solidFill>
                        <a:srgbClr val="000000"/>
                      </a:solidFill>
                      <a:round/>
                      <a:headEnd/>
                      <a:tailEnd/>
                    </a:ln>
                  </p:spPr>
                </p:cxnSp>
                <p:sp>
                  <p:nvSpPr>
                    <p:cNvPr id="431" name="Rectangle 430"/>
                    <p:cNvSpPr>
                      <a:spLocks noChangeArrowheads="1"/>
                    </p:cNvSpPr>
                    <p:nvPr/>
                  </p:nvSpPr>
                  <p:spPr bwMode="auto">
                    <a:xfrm>
                      <a:off x="7738" y="4341"/>
                      <a:ext cx="494" cy="194"/>
                    </a:xfrm>
                    <a:prstGeom prst="rect">
                      <a:avLst/>
                    </a:prstGeom>
                    <a:solidFill>
                      <a:srgbClr val="FFFFFF"/>
                    </a:solidFill>
                    <a:ln w="38100">
                      <a:solidFill>
                        <a:srgbClr val="000000"/>
                      </a:solidFill>
                      <a:miter lim="800000"/>
                      <a:headEnd/>
                      <a:tailEnd/>
                    </a:ln>
                  </p:spPr>
                  <p:txBody>
                    <a:bodyPr/>
                    <a:lstStyle/>
                    <a:p>
                      <a:endParaRPr lang="en-US"/>
                    </a:p>
                  </p:txBody>
                </p:sp>
              </p:grpSp>
              <p:grpSp>
                <p:nvGrpSpPr>
                  <p:cNvPr id="419" name="Group 580"/>
                  <p:cNvGrpSpPr>
                    <a:grpSpLocks/>
                  </p:cNvGrpSpPr>
                  <p:nvPr/>
                </p:nvGrpSpPr>
                <p:grpSpPr bwMode="auto">
                  <a:xfrm>
                    <a:off x="8311" y="4599"/>
                    <a:ext cx="1128" cy="194"/>
                    <a:chOff x="7426" y="4341"/>
                    <a:chExt cx="1128" cy="194"/>
                  </a:xfrm>
                </p:grpSpPr>
                <p:cxnSp>
                  <p:nvCxnSpPr>
                    <p:cNvPr id="428" name="AutoShape 15"/>
                    <p:cNvCxnSpPr>
                      <a:cxnSpLocks noChangeShapeType="1"/>
                    </p:cNvCxnSpPr>
                    <p:nvPr/>
                  </p:nvCxnSpPr>
                  <p:spPr bwMode="auto">
                    <a:xfrm>
                      <a:off x="7426" y="4438"/>
                      <a:ext cx="1128" cy="0"/>
                    </a:xfrm>
                    <a:prstGeom prst="straightConnector1">
                      <a:avLst/>
                    </a:prstGeom>
                    <a:noFill/>
                    <a:ln w="38100">
                      <a:solidFill>
                        <a:srgbClr val="000000"/>
                      </a:solidFill>
                      <a:round/>
                      <a:headEnd/>
                      <a:tailEnd/>
                    </a:ln>
                  </p:spPr>
                </p:cxnSp>
                <p:sp>
                  <p:nvSpPr>
                    <p:cNvPr id="429" name="Rectangle 428"/>
                    <p:cNvSpPr>
                      <a:spLocks noChangeArrowheads="1"/>
                    </p:cNvSpPr>
                    <p:nvPr/>
                  </p:nvSpPr>
                  <p:spPr bwMode="auto">
                    <a:xfrm>
                      <a:off x="7738" y="4341"/>
                      <a:ext cx="494" cy="194"/>
                    </a:xfrm>
                    <a:prstGeom prst="rect">
                      <a:avLst/>
                    </a:prstGeom>
                    <a:solidFill>
                      <a:srgbClr val="FFFFFF"/>
                    </a:solidFill>
                    <a:ln w="38100">
                      <a:solidFill>
                        <a:srgbClr val="000000"/>
                      </a:solidFill>
                      <a:miter lim="800000"/>
                      <a:headEnd/>
                      <a:tailEnd/>
                    </a:ln>
                  </p:spPr>
                  <p:txBody>
                    <a:bodyPr/>
                    <a:lstStyle/>
                    <a:p>
                      <a:endParaRPr lang="en-US"/>
                    </a:p>
                  </p:txBody>
                </p:sp>
              </p:grpSp>
              <p:grpSp>
                <p:nvGrpSpPr>
                  <p:cNvPr id="420" name="Group 581"/>
                  <p:cNvGrpSpPr>
                    <a:grpSpLocks/>
                  </p:cNvGrpSpPr>
                  <p:nvPr/>
                </p:nvGrpSpPr>
                <p:grpSpPr bwMode="auto">
                  <a:xfrm>
                    <a:off x="8311" y="4827"/>
                    <a:ext cx="1128" cy="206"/>
                    <a:chOff x="7426" y="4329"/>
                    <a:chExt cx="1128" cy="206"/>
                  </a:xfrm>
                </p:grpSpPr>
                <p:cxnSp>
                  <p:nvCxnSpPr>
                    <p:cNvPr id="426" name="AutoShape 12"/>
                    <p:cNvCxnSpPr>
                      <a:cxnSpLocks noChangeShapeType="1"/>
                    </p:cNvCxnSpPr>
                    <p:nvPr/>
                  </p:nvCxnSpPr>
                  <p:spPr bwMode="auto">
                    <a:xfrm>
                      <a:off x="7426" y="4438"/>
                      <a:ext cx="1128" cy="0"/>
                    </a:xfrm>
                    <a:prstGeom prst="straightConnector1">
                      <a:avLst/>
                    </a:prstGeom>
                    <a:noFill/>
                    <a:ln w="38100">
                      <a:solidFill>
                        <a:srgbClr val="000000"/>
                      </a:solidFill>
                      <a:round/>
                      <a:headEnd/>
                      <a:tailEnd/>
                    </a:ln>
                  </p:spPr>
                </p:cxnSp>
                <p:sp>
                  <p:nvSpPr>
                    <p:cNvPr id="427" name="Rectangle 426"/>
                    <p:cNvSpPr>
                      <a:spLocks noChangeArrowheads="1"/>
                    </p:cNvSpPr>
                    <p:nvPr/>
                  </p:nvSpPr>
                  <p:spPr bwMode="auto">
                    <a:xfrm>
                      <a:off x="7727" y="4329"/>
                      <a:ext cx="505" cy="206"/>
                    </a:xfrm>
                    <a:prstGeom prst="rect">
                      <a:avLst/>
                    </a:prstGeom>
                    <a:solidFill>
                      <a:srgbClr val="FFFFFF"/>
                    </a:solidFill>
                    <a:ln w="38100">
                      <a:solidFill>
                        <a:srgbClr val="000000"/>
                      </a:solidFill>
                      <a:miter lim="800000"/>
                      <a:headEnd/>
                      <a:tailEnd/>
                    </a:ln>
                  </p:spPr>
                  <p:txBody>
                    <a:bodyPr/>
                    <a:lstStyle/>
                    <a:p>
                      <a:endParaRPr lang="en-US"/>
                    </a:p>
                  </p:txBody>
                </p:sp>
              </p:grpSp>
              <p:grpSp>
                <p:nvGrpSpPr>
                  <p:cNvPr id="421" name="Group 582"/>
                  <p:cNvGrpSpPr>
                    <a:grpSpLocks/>
                  </p:cNvGrpSpPr>
                  <p:nvPr/>
                </p:nvGrpSpPr>
                <p:grpSpPr bwMode="auto">
                  <a:xfrm>
                    <a:off x="8311" y="5079"/>
                    <a:ext cx="1128" cy="194"/>
                    <a:chOff x="7426" y="4341"/>
                    <a:chExt cx="1128" cy="194"/>
                  </a:xfrm>
                </p:grpSpPr>
                <p:cxnSp>
                  <p:nvCxnSpPr>
                    <p:cNvPr id="424" name="AutoShape 9"/>
                    <p:cNvCxnSpPr>
                      <a:cxnSpLocks noChangeShapeType="1"/>
                    </p:cNvCxnSpPr>
                    <p:nvPr/>
                  </p:nvCxnSpPr>
                  <p:spPr bwMode="auto">
                    <a:xfrm>
                      <a:off x="7426" y="4438"/>
                      <a:ext cx="1128" cy="0"/>
                    </a:xfrm>
                    <a:prstGeom prst="straightConnector1">
                      <a:avLst/>
                    </a:prstGeom>
                    <a:noFill/>
                    <a:ln w="38100">
                      <a:solidFill>
                        <a:srgbClr val="000000"/>
                      </a:solidFill>
                      <a:round/>
                      <a:headEnd/>
                      <a:tailEnd/>
                    </a:ln>
                  </p:spPr>
                </p:cxnSp>
                <p:sp>
                  <p:nvSpPr>
                    <p:cNvPr id="425" name="Rectangle 424"/>
                    <p:cNvSpPr>
                      <a:spLocks noChangeArrowheads="1"/>
                    </p:cNvSpPr>
                    <p:nvPr/>
                  </p:nvSpPr>
                  <p:spPr bwMode="auto">
                    <a:xfrm>
                      <a:off x="7738" y="4341"/>
                      <a:ext cx="494" cy="194"/>
                    </a:xfrm>
                    <a:prstGeom prst="rect">
                      <a:avLst/>
                    </a:prstGeom>
                    <a:solidFill>
                      <a:srgbClr val="FFFFFF"/>
                    </a:solidFill>
                    <a:ln w="38100">
                      <a:solidFill>
                        <a:srgbClr val="000000"/>
                      </a:solidFill>
                      <a:miter lim="800000"/>
                      <a:headEnd/>
                      <a:tailEnd/>
                    </a:ln>
                  </p:spPr>
                  <p:txBody>
                    <a:bodyPr/>
                    <a:lstStyle/>
                    <a:p>
                      <a:endParaRPr lang="en-US"/>
                    </a:p>
                  </p:txBody>
                </p:sp>
              </p:grpSp>
              <p:cxnSp>
                <p:nvCxnSpPr>
                  <p:cNvPr id="422" name="AutoShape 6"/>
                  <p:cNvCxnSpPr>
                    <a:cxnSpLocks noChangeShapeType="1"/>
                  </p:cNvCxnSpPr>
                  <p:nvPr/>
                </p:nvCxnSpPr>
                <p:spPr bwMode="auto">
                  <a:xfrm>
                    <a:off x="8311" y="4456"/>
                    <a:ext cx="0" cy="720"/>
                  </a:xfrm>
                  <a:prstGeom prst="straightConnector1">
                    <a:avLst/>
                  </a:prstGeom>
                  <a:noFill/>
                  <a:ln w="38100">
                    <a:solidFill>
                      <a:srgbClr val="000000"/>
                    </a:solidFill>
                    <a:round/>
                    <a:headEnd/>
                    <a:tailEnd/>
                  </a:ln>
                </p:spPr>
              </p:cxnSp>
              <p:cxnSp>
                <p:nvCxnSpPr>
                  <p:cNvPr id="423" name="AutoShape 5"/>
                  <p:cNvCxnSpPr>
                    <a:cxnSpLocks noChangeShapeType="1"/>
                  </p:cNvCxnSpPr>
                  <p:nvPr/>
                </p:nvCxnSpPr>
                <p:spPr bwMode="auto">
                  <a:xfrm>
                    <a:off x="9431" y="4465"/>
                    <a:ext cx="0" cy="720"/>
                  </a:xfrm>
                  <a:prstGeom prst="straightConnector1">
                    <a:avLst/>
                  </a:prstGeom>
                  <a:noFill/>
                  <a:ln w="38100">
                    <a:solidFill>
                      <a:srgbClr val="000000"/>
                    </a:solidFill>
                    <a:round/>
                    <a:headEnd/>
                    <a:tailEnd/>
                  </a:ln>
                </p:spPr>
              </p:cxnSp>
            </p:grpSp>
            <p:cxnSp>
              <p:nvCxnSpPr>
                <p:cNvPr id="417" name="AutoShape 3"/>
                <p:cNvCxnSpPr>
                  <a:cxnSpLocks noChangeShapeType="1"/>
                </p:cNvCxnSpPr>
                <p:nvPr/>
              </p:nvCxnSpPr>
              <p:spPr bwMode="auto">
                <a:xfrm>
                  <a:off x="9439" y="4793"/>
                  <a:ext cx="498" cy="0"/>
                </a:xfrm>
                <a:prstGeom prst="straightConnector1">
                  <a:avLst/>
                </a:prstGeom>
                <a:noFill/>
                <a:ln w="38100">
                  <a:solidFill>
                    <a:srgbClr val="000000"/>
                  </a:solidFill>
                  <a:round/>
                  <a:headEnd/>
                  <a:tailEnd/>
                </a:ln>
              </p:spPr>
            </p:cxnSp>
          </p:grpSp>
        </p:grpSp>
        <p:sp>
          <p:nvSpPr>
            <p:cNvPr id="449" name="TextBox 448"/>
            <p:cNvSpPr txBox="1"/>
            <p:nvPr/>
          </p:nvSpPr>
          <p:spPr>
            <a:xfrm>
              <a:off x="14198600" y="10515600"/>
              <a:ext cx="3276600" cy="400110"/>
            </a:xfrm>
            <a:prstGeom prst="rect">
              <a:avLst/>
            </a:prstGeom>
            <a:noFill/>
          </p:spPr>
          <p:txBody>
            <a:bodyPr wrap="square" rtlCol="0">
              <a:spAutoFit/>
            </a:bodyPr>
            <a:lstStyle/>
            <a:p>
              <a:pPr algn="ctr"/>
              <a:r>
                <a:rPr lang="en-US" sz="2000" b="1" dirty="0" smtClean="0"/>
                <a:t>System</a:t>
              </a:r>
              <a:endParaRPr lang="en-US" sz="2000" b="1" dirty="0"/>
            </a:p>
          </p:txBody>
        </p:sp>
        <p:sp>
          <p:nvSpPr>
            <p:cNvPr id="450" name="TextBox 449"/>
            <p:cNvSpPr txBox="1"/>
            <p:nvPr/>
          </p:nvSpPr>
          <p:spPr>
            <a:xfrm>
              <a:off x="18542000" y="8991600"/>
              <a:ext cx="4902200" cy="830997"/>
            </a:xfrm>
            <a:prstGeom prst="rect">
              <a:avLst/>
            </a:prstGeom>
            <a:noFill/>
          </p:spPr>
          <p:txBody>
            <a:bodyPr wrap="square" rtlCol="0">
              <a:spAutoFit/>
            </a:bodyPr>
            <a:lstStyle/>
            <a:p>
              <a:r>
                <a:rPr lang="en-US" sz="2400" dirty="0" smtClean="0"/>
                <a:t>Lifespan of the system =</a:t>
              </a:r>
            </a:p>
            <a:p>
              <a:r>
                <a:rPr lang="en-US" sz="2400" dirty="0" smtClean="0"/>
                <a:t>Minimum (lifespan of the modules)</a:t>
              </a:r>
              <a:endParaRPr lang="en-US" sz="2400" dirty="0"/>
            </a:p>
          </p:txBody>
        </p:sp>
      </p:grpSp>
      <p:pic>
        <p:nvPicPr>
          <p:cNvPr id="515" name="Picture 514" descr="p.png"/>
          <p:cNvPicPr>
            <a:picLocks noChangeAspect="1"/>
          </p:cNvPicPr>
          <p:nvPr/>
        </p:nvPicPr>
        <p:blipFill>
          <a:blip r:embed="rId20" cstate="print"/>
          <a:stretch>
            <a:fillRect/>
          </a:stretch>
        </p:blipFill>
        <p:spPr>
          <a:xfrm>
            <a:off x="6604808" y="25665520"/>
            <a:ext cx="1717524" cy="1389596"/>
          </a:xfrm>
          <a:prstGeom prst="rect">
            <a:avLst/>
          </a:prstGeom>
        </p:spPr>
      </p:pic>
      <p:cxnSp>
        <p:nvCxnSpPr>
          <p:cNvPr id="518" name="Straight Arrow Connector 517"/>
          <p:cNvCxnSpPr/>
          <p:nvPr/>
        </p:nvCxnSpPr>
        <p:spPr>
          <a:xfrm flipV="1">
            <a:off x="7447014" y="25727376"/>
            <a:ext cx="461830" cy="962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5" idx="3"/>
          </p:cNvCxnSpPr>
          <p:nvPr/>
        </p:nvCxnSpPr>
        <p:spPr>
          <a:xfrm>
            <a:off x="8322332" y="26360318"/>
            <a:ext cx="760336" cy="1752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p:nvPr/>
        </p:nvCxnSpPr>
        <p:spPr>
          <a:xfrm>
            <a:off x="7928087" y="26612535"/>
            <a:ext cx="461830" cy="2693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7908843" y="25515706"/>
            <a:ext cx="1962780" cy="338554"/>
          </a:xfrm>
          <a:prstGeom prst="rect">
            <a:avLst/>
          </a:prstGeom>
          <a:noFill/>
        </p:spPr>
        <p:txBody>
          <a:bodyPr wrap="square" rtlCol="0">
            <a:spAutoFit/>
          </a:bodyPr>
          <a:lstStyle/>
          <a:p>
            <a:r>
              <a:rPr lang="en-US" sz="1600" dirty="0" smtClean="0"/>
              <a:t>Essential gene</a:t>
            </a:r>
            <a:endParaRPr lang="en-US" sz="1600" dirty="0"/>
          </a:p>
        </p:txBody>
      </p:sp>
      <p:sp>
        <p:nvSpPr>
          <p:cNvPr id="525" name="TextBox 524"/>
          <p:cNvSpPr txBox="1"/>
          <p:nvPr/>
        </p:nvSpPr>
        <p:spPr>
          <a:xfrm>
            <a:off x="9024935" y="26304651"/>
            <a:ext cx="962146" cy="338554"/>
          </a:xfrm>
          <a:prstGeom prst="rect">
            <a:avLst/>
          </a:prstGeom>
          <a:noFill/>
        </p:spPr>
        <p:txBody>
          <a:bodyPr wrap="square" rtlCol="0">
            <a:spAutoFit/>
          </a:bodyPr>
          <a:lstStyle/>
          <a:p>
            <a:r>
              <a:rPr lang="en-US" sz="1600" dirty="0" smtClean="0"/>
              <a:t>gene</a:t>
            </a:r>
            <a:endParaRPr lang="en-US" sz="1600" dirty="0"/>
          </a:p>
        </p:txBody>
      </p:sp>
      <p:sp>
        <p:nvSpPr>
          <p:cNvPr id="526" name="TextBox 525"/>
          <p:cNvSpPr txBox="1"/>
          <p:nvPr/>
        </p:nvSpPr>
        <p:spPr>
          <a:xfrm>
            <a:off x="8274459" y="26766475"/>
            <a:ext cx="1808836" cy="338554"/>
          </a:xfrm>
          <a:prstGeom prst="rect">
            <a:avLst/>
          </a:prstGeom>
          <a:noFill/>
        </p:spPr>
        <p:txBody>
          <a:bodyPr wrap="square" rtlCol="0">
            <a:spAutoFit/>
          </a:bodyPr>
          <a:lstStyle/>
          <a:p>
            <a:r>
              <a:rPr lang="en-US" sz="1600" dirty="0" smtClean="0"/>
              <a:t>Gene interaction </a:t>
            </a:r>
            <a:endParaRPr lang="en-US" sz="1600" dirty="0"/>
          </a:p>
        </p:txBody>
      </p:sp>
      <p:sp>
        <p:nvSpPr>
          <p:cNvPr id="285" name="TextBox 4"/>
          <p:cNvSpPr txBox="1">
            <a:spLocks noChangeArrowheads="1"/>
          </p:cNvSpPr>
          <p:nvPr/>
        </p:nvSpPr>
        <p:spPr bwMode="auto">
          <a:xfrm>
            <a:off x="13287375" y="5372102"/>
            <a:ext cx="10291342" cy="6037343"/>
          </a:xfrm>
          <a:prstGeom prst="rect">
            <a:avLst/>
          </a:prstGeom>
          <a:noFill/>
          <a:ln w="9525" cap="rnd" cmpd="sng">
            <a:solidFill>
              <a:schemeClr val="accent5">
                <a:lumMod val="40000"/>
                <a:lumOff val="60000"/>
              </a:schemeClr>
            </a:solidFill>
            <a:round/>
            <a:headEnd/>
            <a:tailEnd/>
          </a:ln>
        </p:spPr>
        <p:txBody>
          <a:bodyPr wrap="square" lIns="65834" tIns="32917" rIns="65834" bIns="32917">
            <a:spAutoFit/>
          </a:bodyPr>
          <a:lstStyle/>
          <a:p>
            <a:pPr algn="ctr"/>
            <a:r>
              <a:rPr lang="en-US" sz="4000" b="1" dirty="0" smtClean="0"/>
              <a:t>Pathway based reliability model with non-aging components</a:t>
            </a:r>
            <a:endParaRPr lang="en-US" sz="2800" b="1" dirty="0" smtClean="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smtClean="0"/>
          </a:p>
          <a:p>
            <a:endParaRPr lang="en-US" sz="2800" dirty="0" smtClean="0"/>
          </a:p>
          <a:p>
            <a:endParaRPr lang="en-US" sz="2800" dirty="0" smtClean="0"/>
          </a:p>
          <a:p>
            <a:endParaRPr lang="en-US" sz="2800" dirty="0" smtClean="0"/>
          </a:p>
        </p:txBody>
      </p:sp>
      <p:sp>
        <p:nvSpPr>
          <p:cNvPr id="286" name="TextBox 4"/>
          <p:cNvSpPr txBox="1">
            <a:spLocks noChangeArrowheads="1"/>
          </p:cNvSpPr>
          <p:nvPr/>
        </p:nvSpPr>
        <p:spPr bwMode="auto">
          <a:xfrm>
            <a:off x="24477674" y="5321208"/>
            <a:ext cx="10659917" cy="6098898"/>
          </a:xfrm>
          <a:prstGeom prst="rect">
            <a:avLst/>
          </a:prstGeom>
          <a:noFill/>
          <a:ln w="9525" cap="rnd" cmpd="sng">
            <a:solidFill>
              <a:schemeClr val="accent5">
                <a:lumMod val="40000"/>
                <a:lumOff val="60000"/>
              </a:schemeClr>
            </a:solidFill>
            <a:round/>
            <a:headEnd/>
            <a:tailEnd/>
          </a:ln>
        </p:spPr>
        <p:txBody>
          <a:bodyPr wrap="square" lIns="65834" tIns="32917" rIns="65834" bIns="32917">
            <a:spAutoFit/>
          </a:bodyPr>
          <a:lstStyle/>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r>
              <a:rPr lang="en-US" sz="2800" dirty="0" smtClean="0"/>
              <a:t> </a:t>
            </a:r>
          </a:p>
          <a:p>
            <a:endParaRPr lang="en-US" sz="2800" dirty="0" smtClean="0"/>
          </a:p>
          <a:p>
            <a:endParaRPr lang="en-US" sz="2800" dirty="0" smtClean="0"/>
          </a:p>
          <a:p>
            <a:endParaRPr lang="en-US" sz="2800" dirty="0" smtClean="0"/>
          </a:p>
          <a:p>
            <a:endParaRPr lang="en-US" sz="2800" dirty="0" smtClean="0"/>
          </a:p>
        </p:txBody>
      </p:sp>
      <p:sp>
        <p:nvSpPr>
          <p:cNvPr id="288" name="TextBox 287"/>
          <p:cNvSpPr txBox="1"/>
          <p:nvPr/>
        </p:nvSpPr>
        <p:spPr>
          <a:xfrm>
            <a:off x="24630951" y="5503388"/>
            <a:ext cx="10333454" cy="707886"/>
          </a:xfrm>
          <a:prstGeom prst="rect">
            <a:avLst/>
          </a:prstGeom>
          <a:noFill/>
        </p:spPr>
        <p:txBody>
          <a:bodyPr wrap="square" rtlCol="0">
            <a:spAutoFit/>
          </a:bodyPr>
          <a:lstStyle/>
          <a:p>
            <a:pPr algn="ctr"/>
            <a:r>
              <a:rPr lang="en-US" sz="4000" b="1" dirty="0" smtClean="0"/>
              <a:t>Power law network </a:t>
            </a:r>
            <a:endParaRPr lang="en-US" sz="4000" b="1" dirty="0"/>
          </a:p>
        </p:txBody>
      </p:sp>
      <p:sp>
        <p:nvSpPr>
          <p:cNvPr id="289" name="TextBox 288"/>
          <p:cNvSpPr txBox="1"/>
          <p:nvPr/>
        </p:nvSpPr>
        <p:spPr>
          <a:xfrm>
            <a:off x="26824645" y="8274324"/>
            <a:ext cx="2578552" cy="338554"/>
          </a:xfrm>
          <a:prstGeom prst="rect">
            <a:avLst/>
          </a:prstGeom>
          <a:noFill/>
        </p:spPr>
        <p:txBody>
          <a:bodyPr wrap="square" rtlCol="0">
            <a:spAutoFit/>
          </a:bodyPr>
          <a:lstStyle/>
          <a:p>
            <a:r>
              <a:rPr lang="en-US" sz="1600" dirty="0" smtClean="0"/>
              <a:t>(Power Law Network)</a:t>
            </a:r>
            <a:endParaRPr lang="en-US" sz="1600" dirty="0"/>
          </a:p>
        </p:txBody>
      </p:sp>
      <p:sp>
        <p:nvSpPr>
          <p:cNvPr id="290" name="TextBox 289"/>
          <p:cNvSpPr txBox="1"/>
          <p:nvPr/>
        </p:nvSpPr>
        <p:spPr>
          <a:xfrm>
            <a:off x="29441684" y="6523246"/>
            <a:ext cx="5946065" cy="923330"/>
          </a:xfrm>
          <a:prstGeom prst="rect">
            <a:avLst/>
          </a:prstGeom>
          <a:noFill/>
        </p:spPr>
        <p:txBody>
          <a:bodyPr wrap="square" rtlCol="0">
            <a:spAutoFit/>
          </a:bodyPr>
          <a:lstStyle/>
          <a:p>
            <a:pPr>
              <a:buFont typeface="Arial"/>
              <a:buChar char="•"/>
            </a:pPr>
            <a:r>
              <a:rPr lang="en-US" sz="1800" b="1" dirty="0" smtClean="0"/>
              <a:t> Heterogeneity plays a key role in biological aging.</a:t>
            </a:r>
          </a:p>
          <a:p>
            <a:pPr>
              <a:buFont typeface="Arial"/>
              <a:buChar char="•"/>
            </a:pPr>
            <a:r>
              <a:rPr lang="en-US" sz="1800" b="1" dirty="0" smtClean="0"/>
              <a:t> Key source of heterogeneity: Power law</a:t>
            </a:r>
          </a:p>
          <a:p>
            <a:endParaRPr lang="en-US" sz="1800" dirty="0"/>
          </a:p>
        </p:txBody>
      </p:sp>
      <p:grpSp>
        <p:nvGrpSpPr>
          <p:cNvPr id="495" name="Group 91"/>
          <p:cNvGrpSpPr>
            <a:grpSpLocks/>
          </p:cNvGrpSpPr>
          <p:nvPr/>
        </p:nvGrpSpPr>
        <p:grpSpPr bwMode="auto">
          <a:xfrm>
            <a:off x="24937915" y="9178726"/>
            <a:ext cx="3060550" cy="916315"/>
            <a:chOff x="577880" y="1756260"/>
            <a:chExt cx="3456450" cy="962248"/>
          </a:xfrm>
        </p:grpSpPr>
        <p:sp>
          <p:nvSpPr>
            <p:cNvPr id="504" name="Oval 24"/>
            <p:cNvSpPr>
              <a:spLocks noChangeArrowheads="1"/>
            </p:cNvSpPr>
            <p:nvPr/>
          </p:nvSpPr>
          <p:spPr bwMode="auto">
            <a:xfrm>
              <a:off x="1187422" y="1756260"/>
              <a:ext cx="282517" cy="242486"/>
            </a:xfrm>
            <a:prstGeom prst="ellipse">
              <a:avLst/>
            </a:prstGeom>
            <a:solidFill>
              <a:srgbClr val="000000"/>
            </a:solidFill>
            <a:ln w="9525">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Text" lastClr="000000"/>
                </a:solidFill>
                <a:effectLst/>
                <a:uLnTx/>
                <a:uFillTx/>
              </a:endParaRPr>
            </a:p>
          </p:txBody>
        </p:sp>
        <p:sp>
          <p:nvSpPr>
            <p:cNvPr id="505" name="Oval 25"/>
            <p:cNvSpPr>
              <a:spLocks noChangeArrowheads="1"/>
            </p:cNvSpPr>
            <p:nvPr/>
          </p:nvSpPr>
          <p:spPr bwMode="auto">
            <a:xfrm>
              <a:off x="1491370" y="2493139"/>
              <a:ext cx="213024" cy="222195"/>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Text" lastClr="000000"/>
                </a:solidFill>
                <a:effectLst/>
                <a:uLnTx/>
                <a:uFillTx/>
              </a:endParaRPr>
            </a:p>
          </p:txBody>
        </p:sp>
        <p:sp>
          <p:nvSpPr>
            <p:cNvPr id="506" name="Oval 26"/>
            <p:cNvSpPr>
              <a:spLocks noChangeArrowheads="1"/>
            </p:cNvSpPr>
            <p:nvPr/>
          </p:nvSpPr>
          <p:spPr bwMode="auto">
            <a:xfrm>
              <a:off x="929903" y="2489965"/>
              <a:ext cx="218909" cy="228543"/>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Text" lastClr="000000"/>
                </a:solidFill>
                <a:effectLst/>
                <a:uLnTx/>
                <a:uFillTx/>
              </a:endParaRPr>
            </a:p>
          </p:txBody>
        </p:sp>
        <p:sp>
          <p:nvSpPr>
            <p:cNvPr id="507" name="Oval 27"/>
            <p:cNvSpPr>
              <a:spLocks noChangeArrowheads="1"/>
            </p:cNvSpPr>
            <p:nvPr/>
          </p:nvSpPr>
          <p:spPr bwMode="auto">
            <a:xfrm>
              <a:off x="577880" y="1963670"/>
              <a:ext cx="218909" cy="228543"/>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Text" lastClr="000000"/>
                </a:solidFill>
                <a:effectLst/>
                <a:uLnTx/>
                <a:uFillTx/>
              </a:endParaRPr>
            </a:p>
          </p:txBody>
        </p:sp>
        <p:sp>
          <p:nvSpPr>
            <p:cNvPr id="508" name="Oval 28"/>
            <p:cNvSpPr>
              <a:spLocks noChangeArrowheads="1"/>
            </p:cNvSpPr>
            <p:nvPr/>
          </p:nvSpPr>
          <p:spPr bwMode="auto">
            <a:xfrm>
              <a:off x="1856766" y="1963670"/>
              <a:ext cx="218909" cy="228543"/>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Text" lastClr="000000"/>
                </a:solidFill>
                <a:effectLst/>
                <a:uLnTx/>
                <a:uFillTx/>
              </a:endParaRPr>
            </a:p>
          </p:txBody>
        </p:sp>
        <p:cxnSp>
          <p:nvCxnSpPr>
            <p:cNvPr id="509" name="Straight Connector 37"/>
            <p:cNvCxnSpPr>
              <a:cxnSpLocks noChangeShapeType="1"/>
              <a:stCxn id="504" idx="4"/>
              <a:endCxn id="507" idx="7"/>
            </p:cNvCxnSpPr>
            <p:nvPr/>
          </p:nvCxnSpPr>
          <p:spPr bwMode="auto">
            <a:xfrm rot="5400000" flipH="1">
              <a:off x="1045903" y="1715969"/>
              <a:ext cx="1607" cy="563949"/>
            </a:xfrm>
            <a:prstGeom prst="line">
              <a:avLst/>
            </a:prstGeom>
            <a:noFill/>
            <a:ln w="38100">
              <a:solidFill>
                <a:srgbClr val="000000"/>
              </a:solidFill>
              <a:round/>
              <a:headEnd/>
              <a:tailEnd/>
            </a:ln>
          </p:spPr>
        </p:cxnSp>
        <p:cxnSp>
          <p:nvCxnSpPr>
            <p:cNvPr id="510" name="Straight Connector 38"/>
            <p:cNvCxnSpPr>
              <a:cxnSpLocks noChangeShapeType="1"/>
              <a:stCxn id="504" idx="4"/>
              <a:endCxn id="506" idx="0"/>
            </p:cNvCxnSpPr>
            <p:nvPr/>
          </p:nvCxnSpPr>
          <p:spPr bwMode="auto">
            <a:xfrm rot="5400000">
              <a:off x="938410" y="2099694"/>
              <a:ext cx="491219" cy="289323"/>
            </a:xfrm>
            <a:prstGeom prst="line">
              <a:avLst/>
            </a:prstGeom>
            <a:noFill/>
            <a:ln w="38100">
              <a:solidFill>
                <a:srgbClr val="000000"/>
              </a:solidFill>
              <a:round/>
              <a:headEnd/>
              <a:tailEnd/>
            </a:ln>
          </p:spPr>
        </p:cxnSp>
        <p:cxnSp>
          <p:nvCxnSpPr>
            <p:cNvPr id="511" name="Straight Connector 41"/>
            <p:cNvCxnSpPr>
              <a:cxnSpLocks noChangeShapeType="1"/>
              <a:stCxn id="504" idx="4"/>
              <a:endCxn id="505" idx="0"/>
            </p:cNvCxnSpPr>
            <p:nvPr/>
          </p:nvCxnSpPr>
          <p:spPr bwMode="auto">
            <a:xfrm rot="16200000" flipH="1">
              <a:off x="1216084" y="2111341"/>
              <a:ext cx="494393" cy="269201"/>
            </a:xfrm>
            <a:prstGeom prst="line">
              <a:avLst/>
            </a:prstGeom>
            <a:noFill/>
            <a:ln w="38100">
              <a:solidFill>
                <a:srgbClr val="000000"/>
              </a:solidFill>
              <a:round/>
              <a:headEnd/>
              <a:tailEnd/>
            </a:ln>
          </p:spPr>
        </p:cxnSp>
        <p:cxnSp>
          <p:nvCxnSpPr>
            <p:cNvPr id="512" name="Straight Connector 44"/>
            <p:cNvCxnSpPr>
              <a:cxnSpLocks noChangeShapeType="1"/>
              <a:stCxn id="504" idx="4"/>
              <a:endCxn id="508" idx="1"/>
            </p:cNvCxnSpPr>
            <p:nvPr/>
          </p:nvCxnSpPr>
          <p:spPr bwMode="auto">
            <a:xfrm rot="5400000" flipH="1" flipV="1">
              <a:off x="1607948" y="1717870"/>
              <a:ext cx="1607" cy="560144"/>
            </a:xfrm>
            <a:prstGeom prst="line">
              <a:avLst/>
            </a:prstGeom>
            <a:noFill/>
            <a:ln w="38100">
              <a:solidFill>
                <a:srgbClr val="000000"/>
              </a:solidFill>
              <a:round/>
              <a:headEnd/>
              <a:tailEnd/>
            </a:ln>
          </p:spPr>
        </p:cxnSp>
        <p:cxnSp>
          <p:nvCxnSpPr>
            <p:cNvPr id="513" name="Straight Connector 63"/>
            <p:cNvCxnSpPr>
              <a:cxnSpLocks noChangeShapeType="1"/>
              <a:stCxn id="505" idx="7"/>
              <a:endCxn id="508" idx="3"/>
            </p:cNvCxnSpPr>
            <p:nvPr/>
          </p:nvCxnSpPr>
          <p:spPr bwMode="auto">
            <a:xfrm rot="5400000" flipH="1" flipV="1">
              <a:off x="1597544" y="2234398"/>
              <a:ext cx="366935" cy="215628"/>
            </a:xfrm>
            <a:prstGeom prst="line">
              <a:avLst/>
            </a:prstGeom>
            <a:noFill/>
            <a:ln w="25400">
              <a:solidFill>
                <a:srgbClr val="000000"/>
              </a:solidFill>
              <a:prstDash val="sysDash"/>
              <a:round/>
              <a:headEnd/>
              <a:tailEnd/>
            </a:ln>
          </p:spPr>
        </p:cxnSp>
        <p:cxnSp>
          <p:nvCxnSpPr>
            <p:cNvPr id="514" name="Straight Connector 67"/>
            <p:cNvCxnSpPr>
              <a:cxnSpLocks noChangeShapeType="1"/>
            </p:cNvCxnSpPr>
            <p:nvPr/>
          </p:nvCxnSpPr>
          <p:spPr bwMode="auto">
            <a:xfrm>
              <a:off x="1148812" y="2604236"/>
              <a:ext cx="342558" cy="0"/>
            </a:xfrm>
            <a:prstGeom prst="line">
              <a:avLst/>
            </a:prstGeom>
            <a:noFill/>
            <a:ln w="25400">
              <a:solidFill>
                <a:srgbClr val="000000"/>
              </a:solidFill>
              <a:prstDash val="sysDash"/>
              <a:round/>
              <a:headEnd/>
              <a:tailEnd/>
            </a:ln>
          </p:spPr>
        </p:cxnSp>
        <p:cxnSp>
          <p:nvCxnSpPr>
            <p:cNvPr id="516" name="Straight Connector 71"/>
            <p:cNvCxnSpPr>
              <a:cxnSpLocks noChangeShapeType="1"/>
            </p:cNvCxnSpPr>
            <p:nvPr/>
          </p:nvCxnSpPr>
          <p:spPr bwMode="auto">
            <a:xfrm>
              <a:off x="796789" y="2077941"/>
              <a:ext cx="1059977" cy="0"/>
            </a:xfrm>
            <a:prstGeom prst="line">
              <a:avLst/>
            </a:prstGeom>
            <a:noFill/>
            <a:ln w="25400">
              <a:solidFill>
                <a:srgbClr val="000000"/>
              </a:solidFill>
              <a:prstDash val="sysDash"/>
              <a:round/>
              <a:headEnd/>
              <a:tailEnd/>
            </a:ln>
          </p:spPr>
        </p:cxnSp>
        <p:cxnSp>
          <p:nvCxnSpPr>
            <p:cNvPr id="517" name="Straight Connector 75"/>
            <p:cNvCxnSpPr>
              <a:cxnSpLocks noChangeShapeType="1"/>
              <a:stCxn id="507" idx="5"/>
              <a:endCxn id="506" idx="1"/>
            </p:cNvCxnSpPr>
            <p:nvPr/>
          </p:nvCxnSpPr>
          <p:spPr bwMode="auto">
            <a:xfrm rot="16200000" flipH="1">
              <a:off x="681001" y="2242473"/>
              <a:ext cx="364690" cy="197232"/>
            </a:xfrm>
            <a:prstGeom prst="line">
              <a:avLst/>
            </a:prstGeom>
            <a:noFill/>
            <a:ln w="25400">
              <a:solidFill>
                <a:srgbClr val="000000"/>
              </a:solidFill>
              <a:prstDash val="sysDash"/>
              <a:round/>
              <a:headEnd/>
              <a:tailEnd/>
            </a:ln>
          </p:spPr>
        </p:cxnSp>
        <p:sp>
          <p:nvSpPr>
            <p:cNvPr id="519" name="Oval 39"/>
            <p:cNvSpPr>
              <a:spLocks noChangeArrowheads="1"/>
            </p:cNvSpPr>
            <p:nvPr/>
          </p:nvSpPr>
          <p:spPr bwMode="auto">
            <a:xfrm flipH="1">
              <a:off x="3121580" y="1816884"/>
              <a:ext cx="260785" cy="242485"/>
            </a:xfrm>
            <a:prstGeom prst="ellipse">
              <a:avLst/>
            </a:prstGeom>
            <a:solidFill>
              <a:srgbClr val="000000"/>
            </a:solidFill>
            <a:ln w="9525">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Text" lastClr="000000"/>
                </a:solidFill>
                <a:effectLst/>
                <a:uLnTx/>
                <a:uFillTx/>
              </a:endParaRPr>
            </a:p>
          </p:txBody>
        </p:sp>
        <p:sp>
          <p:nvSpPr>
            <p:cNvPr id="520" name="Oval 40"/>
            <p:cNvSpPr>
              <a:spLocks noChangeArrowheads="1"/>
            </p:cNvSpPr>
            <p:nvPr/>
          </p:nvSpPr>
          <p:spPr bwMode="auto">
            <a:xfrm>
              <a:off x="3450025" y="2493139"/>
              <a:ext cx="213024" cy="222195"/>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Text" lastClr="000000"/>
                </a:solidFill>
                <a:effectLst/>
                <a:uLnTx/>
                <a:uFillTx/>
              </a:endParaRPr>
            </a:p>
          </p:txBody>
        </p:sp>
        <p:sp>
          <p:nvSpPr>
            <p:cNvPr id="522" name="Oval 42"/>
            <p:cNvSpPr>
              <a:spLocks noChangeArrowheads="1"/>
            </p:cNvSpPr>
            <p:nvPr/>
          </p:nvSpPr>
          <p:spPr bwMode="auto">
            <a:xfrm>
              <a:off x="2888558" y="2489965"/>
              <a:ext cx="218909" cy="228543"/>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Text" lastClr="000000"/>
                </a:solidFill>
                <a:effectLst/>
                <a:uLnTx/>
                <a:uFillTx/>
              </a:endParaRPr>
            </a:p>
          </p:txBody>
        </p:sp>
        <p:sp>
          <p:nvSpPr>
            <p:cNvPr id="527" name="Oval 43"/>
            <p:cNvSpPr>
              <a:spLocks noChangeArrowheads="1"/>
            </p:cNvSpPr>
            <p:nvPr/>
          </p:nvSpPr>
          <p:spPr bwMode="auto">
            <a:xfrm>
              <a:off x="2536535" y="1963670"/>
              <a:ext cx="218909" cy="228543"/>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Text" lastClr="000000"/>
                </a:solidFill>
                <a:effectLst/>
                <a:uLnTx/>
                <a:uFillTx/>
              </a:endParaRPr>
            </a:p>
          </p:txBody>
        </p:sp>
        <p:sp>
          <p:nvSpPr>
            <p:cNvPr id="528" name="Oval 45"/>
            <p:cNvSpPr>
              <a:spLocks noChangeArrowheads="1"/>
            </p:cNvSpPr>
            <p:nvPr/>
          </p:nvSpPr>
          <p:spPr bwMode="auto">
            <a:xfrm>
              <a:off x="3815421" y="1963670"/>
              <a:ext cx="218909" cy="228543"/>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Text" lastClr="000000"/>
                </a:solidFill>
                <a:effectLst/>
                <a:uLnTx/>
                <a:uFillTx/>
              </a:endParaRPr>
            </a:p>
          </p:txBody>
        </p:sp>
        <p:cxnSp>
          <p:nvCxnSpPr>
            <p:cNvPr id="529" name="Straight Connector 46"/>
            <p:cNvCxnSpPr>
              <a:cxnSpLocks noChangeShapeType="1"/>
              <a:stCxn id="519" idx="4"/>
              <a:endCxn id="527" idx="7"/>
            </p:cNvCxnSpPr>
            <p:nvPr/>
          </p:nvCxnSpPr>
          <p:spPr bwMode="auto">
            <a:xfrm rot="5400000" flipH="1">
              <a:off x="2956564" y="1763962"/>
              <a:ext cx="62230" cy="528586"/>
            </a:xfrm>
            <a:prstGeom prst="line">
              <a:avLst/>
            </a:prstGeom>
            <a:noFill/>
            <a:ln w="38100">
              <a:solidFill>
                <a:srgbClr val="000000"/>
              </a:solidFill>
              <a:round/>
              <a:headEnd/>
              <a:tailEnd/>
            </a:ln>
          </p:spPr>
        </p:cxnSp>
        <p:cxnSp>
          <p:nvCxnSpPr>
            <p:cNvPr id="530" name="Straight Connector 47"/>
            <p:cNvCxnSpPr>
              <a:cxnSpLocks noChangeShapeType="1"/>
              <a:stCxn id="519" idx="4"/>
              <a:endCxn id="522" idx="0"/>
            </p:cNvCxnSpPr>
            <p:nvPr/>
          </p:nvCxnSpPr>
          <p:spPr bwMode="auto">
            <a:xfrm rot="5400000">
              <a:off x="2909695" y="2147688"/>
              <a:ext cx="430597" cy="253959"/>
            </a:xfrm>
            <a:prstGeom prst="line">
              <a:avLst/>
            </a:prstGeom>
            <a:noFill/>
            <a:ln w="38100">
              <a:solidFill>
                <a:srgbClr val="000000"/>
              </a:solidFill>
              <a:round/>
              <a:headEnd/>
              <a:tailEnd/>
            </a:ln>
          </p:spPr>
        </p:cxnSp>
        <p:cxnSp>
          <p:nvCxnSpPr>
            <p:cNvPr id="531" name="Straight Connector 48"/>
            <p:cNvCxnSpPr>
              <a:cxnSpLocks noChangeShapeType="1"/>
              <a:stCxn id="519" idx="4"/>
              <a:endCxn id="520" idx="0"/>
            </p:cNvCxnSpPr>
            <p:nvPr/>
          </p:nvCxnSpPr>
          <p:spPr bwMode="auto">
            <a:xfrm rot="16200000" flipH="1">
              <a:off x="3187369" y="2123972"/>
              <a:ext cx="433770" cy="304565"/>
            </a:xfrm>
            <a:prstGeom prst="line">
              <a:avLst/>
            </a:prstGeom>
            <a:noFill/>
            <a:ln w="38100">
              <a:solidFill>
                <a:srgbClr val="000000"/>
              </a:solidFill>
              <a:round/>
              <a:headEnd/>
              <a:tailEnd/>
            </a:ln>
          </p:spPr>
        </p:cxnSp>
        <p:cxnSp>
          <p:nvCxnSpPr>
            <p:cNvPr id="532" name="Straight Connector 49"/>
            <p:cNvCxnSpPr>
              <a:cxnSpLocks noChangeShapeType="1"/>
              <a:stCxn id="519" idx="4"/>
              <a:endCxn id="528" idx="1"/>
            </p:cNvCxnSpPr>
            <p:nvPr/>
          </p:nvCxnSpPr>
          <p:spPr bwMode="auto">
            <a:xfrm rot="5400000" flipH="1" flipV="1">
              <a:off x="3518610" y="1730501"/>
              <a:ext cx="62230" cy="595507"/>
            </a:xfrm>
            <a:prstGeom prst="line">
              <a:avLst/>
            </a:prstGeom>
            <a:noFill/>
            <a:ln w="38100">
              <a:solidFill>
                <a:srgbClr val="000000"/>
              </a:solidFill>
              <a:round/>
              <a:headEnd/>
              <a:tailEnd/>
            </a:ln>
          </p:spPr>
        </p:cxnSp>
        <p:cxnSp>
          <p:nvCxnSpPr>
            <p:cNvPr id="533" name="Straight Connector 50"/>
            <p:cNvCxnSpPr>
              <a:cxnSpLocks noChangeShapeType="1"/>
              <a:stCxn id="520" idx="7"/>
              <a:endCxn id="528" idx="3"/>
            </p:cNvCxnSpPr>
            <p:nvPr/>
          </p:nvCxnSpPr>
          <p:spPr bwMode="auto">
            <a:xfrm rot="5400000" flipH="1" flipV="1">
              <a:off x="3556199" y="2234398"/>
              <a:ext cx="366935" cy="215628"/>
            </a:xfrm>
            <a:prstGeom prst="line">
              <a:avLst/>
            </a:prstGeom>
            <a:noFill/>
            <a:ln w="25400">
              <a:solidFill>
                <a:srgbClr val="000000"/>
              </a:solidFill>
              <a:prstDash val="sysDash"/>
              <a:round/>
              <a:headEnd/>
              <a:tailEnd/>
            </a:ln>
          </p:spPr>
        </p:cxnSp>
        <p:cxnSp>
          <p:nvCxnSpPr>
            <p:cNvPr id="534" name="Straight Connector 51"/>
            <p:cNvCxnSpPr>
              <a:cxnSpLocks noChangeShapeType="1"/>
            </p:cNvCxnSpPr>
            <p:nvPr/>
          </p:nvCxnSpPr>
          <p:spPr bwMode="auto">
            <a:xfrm>
              <a:off x="3107467" y="2604236"/>
              <a:ext cx="342558" cy="0"/>
            </a:xfrm>
            <a:prstGeom prst="line">
              <a:avLst/>
            </a:prstGeom>
            <a:noFill/>
            <a:ln w="25400">
              <a:solidFill>
                <a:srgbClr val="000000"/>
              </a:solidFill>
              <a:prstDash val="sysDash"/>
              <a:round/>
              <a:headEnd/>
              <a:tailEnd/>
            </a:ln>
          </p:spPr>
        </p:cxnSp>
        <p:cxnSp>
          <p:nvCxnSpPr>
            <p:cNvPr id="535" name="Straight Connector 52"/>
            <p:cNvCxnSpPr>
              <a:cxnSpLocks noChangeShapeType="1"/>
            </p:cNvCxnSpPr>
            <p:nvPr/>
          </p:nvCxnSpPr>
          <p:spPr bwMode="auto">
            <a:xfrm>
              <a:off x="2755444" y="2077941"/>
              <a:ext cx="1059977" cy="0"/>
            </a:xfrm>
            <a:prstGeom prst="line">
              <a:avLst/>
            </a:prstGeom>
            <a:noFill/>
            <a:ln w="25400">
              <a:solidFill>
                <a:srgbClr val="000000"/>
              </a:solidFill>
              <a:prstDash val="sysDash"/>
              <a:round/>
              <a:headEnd/>
              <a:tailEnd/>
            </a:ln>
          </p:spPr>
        </p:cxnSp>
        <p:cxnSp>
          <p:nvCxnSpPr>
            <p:cNvPr id="536" name="Straight Connector 53"/>
            <p:cNvCxnSpPr>
              <a:cxnSpLocks noChangeShapeType="1"/>
              <a:stCxn id="527" idx="5"/>
              <a:endCxn id="522" idx="1"/>
            </p:cNvCxnSpPr>
            <p:nvPr/>
          </p:nvCxnSpPr>
          <p:spPr bwMode="auto">
            <a:xfrm rot="16200000" flipH="1">
              <a:off x="2639656" y="2242473"/>
              <a:ext cx="364690" cy="197232"/>
            </a:xfrm>
            <a:prstGeom prst="line">
              <a:avLst/>
            </a:prstGeom>
            <a:noFill/>
            <a:ln w="25400">
              <a:solidFill>
                <a:srgbClr val="000000"/>
              </a:solidFill>
              <a:prstDash val="sysDash"/>
              <a:round/>
              <a:headEnd/>
              <a:tailEnd/>
            </a:ln>
          </p:spPr>
        </p:cxnSp>
        <p:cxnSp>
          <p:nvCxnSpPr>
            <p:cNvPr id="537" name="Straight Connector 54"/>
            <p:cNvCxnSpPr>
              <a:cxnSpLocks noChangeShapeType="1"/>
            </p:cNvCxnSpPr>
            <p:nvPr/>
          </p:nvCxnSpPr>
          <p:spPr bwMode="auto">
            <a:xfrm>
              <a:off x="2075675" y="2077941"/>
              <a:ext cx="460860" cy="0"/>
            </a:xfrm>
            <a:prstGeom prst="line">
              <a:avLst/>
            </a:prstGeom>
            <a:noFill/>
            <a:ln w="25400">
              <a:solidFill>
                <a:srgbClr val="000000"/>
              </a:solidFill>
              <a:prstDash val="sysDash"/>
              <a:round/>
              <a:headEnd/>
              <a:tailEnd/>
            </a:ln>
          </p:spPr>
        </p:cxnSp>
        <p:cxnSp>
          <p:nvCxnSpPr>
            <p:cNvPr id="538" name="Straight Connector 57"/>
            <p:cNvCxnSpPr>
              <a:cxnSpLocks noChangeShapeType="1"/>
            </p:cNvCxnSpPr>
            <p:nvPr/>
          </p:nvCxnSpPr>
          <p:spPr bwMode="auto">
            <a:xfrm>
              <a:off x="1704394" y="2604236"/>
              <a:ext cx="1184164" cy="0"/>
            </a:xfrm>
            <a:prstGeom prst="line">
              <a:avLst/>
            </a:prstGeom>
            <a:noFill/>
            <a:ln w="25400">
              <a:solidFill>
                <a:srgbClr val="000000"/>
              </a:solidFill>
              <a:prstDash val="sysDash"/>
              <a:round/>
              <a:headEnd/>
              <a:tailEnd/>
            </a:ln>
          </p:spPr>
        </p:cxnSp>
      </p:grpSp>
      <p:sp>
        <p:nvSpPr>
          <p:cNvPr id="540" name="TextBox 539"/>
          <p:cNvSpPr txBox="1"/>
          <p:nvPr/>
        </p:nvSpPr>
        <p:spPr>
          <a:xfrm>
            <a:off x="29153040" y="8620693"/>
            <a:ext cx="6100009" cy="2800766"/>
          </a:xfrm>
          <a:prstGeom prst="rect">
            <a:avLst/>
          </a:prstGeom>
          <a:noFill/>
        </p:spPr>
        <p:txBody>
          <a:bodyPr wrap="square" rtlCol="0">
            <a:spAutoFit/>
          </a:bodyPr>
          <a:lstStyle/>
          <a:p>
            <a:r>
              <a:rPr lang="en-US" sz="1600" b="1" dirty="0" smtClean="0"/>
              <a:t>Assumption: Links between modules do not  affect aging</a:t>
            </a:r>
          </a:p>
          <a:p>
            <a:r>
              <a:rPr lang="en-US" sz="1600" b="1" dirty="0" smtClean="0"/>
              <a:t>                   (Modules are independent)</a:t>
            </a:r>
          </a:p>
          <a:p>
            <a:endParaRPr lang="en-US" sz="1600" b="1" dirty="0" smtClean="0"/>
          </a:p>
          <a:p>
            <a:r>
              <a:rPr lang="en-US" sz="1600" b="1" dirty="0" smtClean="0"/>
              <a:t>Lifespan of each module = Maximum viability of each gene</a:t>
            </a:r>
          </a:p>
          <a:p>
            <a:endParaRPr lang="en-US" sz="1600" b="1" dirty="0" smtClean="0"/>
          </a:p>
          <a:p>
            <a:r>
              <a:rPr lang="en-US" sz="1600" b="1" dirty="0" smtClean="0"/>
              <a:t>Lifespan of the system = Minimum viability of the modules</a:t>
            </a:r>
          </a:p>
          <a:p>
            <a:endParaRPr lang="en-US" sz="1600" b="1" dirty="0" smtClean="0"/>
          </a:p>
          <a:p>
            <a:endParaRPr lang="en-US" sz="1600" b="1" dirty="0" smtClean="0"/>
          </a:p>
          <a:p>
            <a:endParaRPr lang="en-US" sz="1600" b="1" dirty="0" smtClean="0"/>
          </a:p>
          <a:p>
            <a:endParaRPr lang="en-US" sz="1600" b="1" dirty="0" smtClean="0"/>
          </a:p>
          <a:p>
            <a:endParaRPr lang="en-US" sz="1600" b="1" dirty="0"/>
          </a:p>
        </p:txBody>
      </p:sp>
      <p:pic>
        <p:nvPicPr>
          <p:cNvPr id="328" name="Picture 327" descr="800px-Scale-free_network_sample.png"/>
          <p:cNvPicPr>
            <a:picLocks noChangeAspect="1"/>
          </p:cNvPicPr>
          <p:nvPr/>
        </p:nvPicPr>
        <p:blipFill>
          <a:blip r:embed="rId21"/>
          <a:stretch>
            <a:fillRect/>
          </a:stretch>
        </p:blipFill>
        <p:spPr>
          <a:xfrm>
            <a:off x="24795384" y="6253850"/>
            <a:ext cx="4126740" cy="1813985"/>
          </a:xfrm>
          <a:prstGeom prst="rect">
            <a:avLst/>
          </a:prstGeom>
        </p:spPr>
      </p:pic>
      <p:graphicFrame>
        <p:nvGraphicFramePr>
          <p:cNvPr id="329" name="Object 328"/>
          <p:cNvGraphicFramePr>
            <a:graphicFrameLocks noChangeAspect="1"/>
          </p:cNvGraphicFramePr>
          <p:nvPr/>
        </p:nvGraphicFramePr>
        <p:xfrm>
          <a:off x="6561840" y="16537660"/>
          <a:ext cx="1847321" cy="394356"/>
        </p:xfrm>
        <a:graphic>
          <a:graphicData uri="http://schemas.openxmlformats.org/presentationml/2006/ole">
            <p:oleObj spid="_x0000_s2276" name="Equation" r:id="rId22" imgW="825500" imgH="177800" progId="Equation.3">
              <p:embed/>
            </p:oleObj>
          </a:graphicData>
        </a:graphic>
      </p:graphicFrame>
      <p:sp>
        <p:nvSpPr>
          <p:cNvPr id="330" name="TextBox 4"/>
          <p:cNvSpPr txBox="1">
            <a:spLocks noChangeArrowheads="1"/>
          </p:cNvSpPr>
          <p:nvPr/>
        </p:nvSpPr>
        <p:spPr bwMode="auto">
          <a:xfrm>
            <a:off x="1270000" y="12141200"/>
            <a:ext cx="10337800" cy="6652896"/>
          </a:xfrm>
          <a:prstGeom prst="rect">
            <a:avLst/>
          </a:prstGeom>
          <a:noFill/>
          <a:ln w="9525" cap="rnd" cmpd="sng">
            <a:solidFill>
              <a:schemeClr val="accent5">
                <a:lumMod val="40000"/>
                <a:lumOff val="60000"/>
              </a:schemeClr>
            </a:solidFill>
            <a:round/>
            <a:headEnd/>
            <a:tailEnd/>
          </a:ln>
        </p:spPr>
        <p:txBody>
          <a:bodyPr wrap="square" lIns="65834" tIns="32917" rIns="65834" bIns="32917">
            <a:spAutoFit/>
          </a:bodyPr>
          <a:lstStyle/>
          <a:p>
            <a:pPr algn="ctr"/>
            <a:r>
              <a:rPr lang="en-US" sz="4000" b="1" dirty="0" smtClean="0"/>
              <a:t>Biological aging versus Machine Aging</a:t>
            </a:r>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smtClean="0"/>
          </a:p>
          <a:p>
            <a:r>
              <a:rPr lang="en-US" sz="2000" dirty="0" smtClean="0"/>
              <a:t>where </a:t>
            </a:r>
            <a:r>
              <a:rPr lang="en-US" sz="2000" i="1" dirty="0" smtClean="0"/>
              <a:t>m(t)</a:t>
            </a:r>
            <a:r>
              <a:rPr lang="en-US" sz="2000" dirty="0" smtClean="0"/>
              <a:t> is the mortality rate, </a:t>
            </a:r>
            <a:r>
              <a:rPr lang="en-US" sz="2000" i="1" dirty="0" smtClean="0"/>
              <a:t>s </a:t>
            </a:r>
            <a:r>
              <a:rPr lang="en-US" sz="2000" dirty="0" smtClean="0"/>
              <a:t>is viability,</a:t>
            </a:r>
            <a:r>
              <a:rPr lang="en-US" sz="2000" i="1" dirty="0" smtClean="0"/>
              <a:t>  </a:t>
            </a:r>
            <a:r>
              <a:rPr lang="en-US" sz="2000" dirty="0" smtClean="0"/>
              <a:t>and </a:t>
            </a:r>
            <a:r>
              <a:rPr lang="en-US" sz="2000" i="1" dirty="0" smtClean="0"/>
              <a:t>t </a:t>
            </a:r>
            <a:r>
              <a:rPr lang="en-US" sz="2000" dirty="0" smtClean="0"/>
              <a:t>is time. C1, C2, R</a:t>
            </a:r>
            <a:r>
              <a:rPr lang="en-US" sz="2000" baseline="-25000" dirty="0" smtClean="0"/>
              <a:t>0</a:t>
            </a:r>
            <a:r>
              <a:rPr lang="en-US" sz="2000" dirty="0" smtClean="0"/>
              <a:t>, G are constants.  Mortality rate increase as a power function in machine aging versus a exponential function in biological aging  </a:t>
            </a:r>
          </a:p>
          <a:p>
            <a:r>
              <a:rPr lang="en-US" sz="2000" dirty="0" smtClean="0"/>
              <a:t>(</a:t>
            </a:r>
            <a:r>
              <a:rPr lang="en-US" sz="2000" dirty="0" err="1" smtClean="0"/>
              <a:t>Garilov</a:t>
            </a:r>
            <a:r>
              <a:rPr lang="en-US" sz="2000" dirty="0" smtClean="0"/>
              <a:t>  &amp; </a:t>
            </a:r>
            <a:r>
              <a:rPr lang="en-US" sz="2000" dirty="0" err="1" smtClean="0"/>
              <a:t>Gavilova</a:t>
            </a:r>
            <a:r>
              <a:rPr lang="en-US" sz="2000" dirty="0" smtClean="0"/>
              <a:t> 2001)</a:t>
            </a:r>
            <a:endParaRPr lang="en-US" sz="2000" dirty="0"/>
          </a:p>
        </p:txBody>
      </p:sp>
      <p:cxnSp>
        <p:nvCxnSpPr>
          <p:cNvPr id="331" name="Straight Connector 37"/>
          <p:cNvCxnSpPr>
            <a:cxnSpLocks noChangeShapeType="1"/>
            <a:endCxn id="504" idx="1"/>
          </p:cNvCxnSpPr>
          <p:nvPr/>
        </p:nvCxnSpPr>
        <p:spPr bwMode="auto">
          <a:xfrm rot="16200000" flipH="1">
            <a:off x="25123060" y="8821326"/>
            <a:ext cx="534123" cy="248307"/>
          </a:xfrm>
          <a:prstGeom prst="line">
            <a:avLst/>
          </a:prstGeom>
          <a:noFill/>
          <a:ln w="38100">
            <a:solidFill>
              <a:srgbClr val="000000"/>
            </a:solidFill>
            <a:round/>
            <a:headEnd/>
            <a:tailEnd/>
          </a:ln>
        </p:spPr>
      </p:cxnSp>
      <p:cxnSp>
        <p:nvCxnSpPr>
          <p:cNvPr id="338" name="Straight Connector 37"/>
          <p:cNvCxnSpPr>
            <a:cxnSpLocks noChangeShapeType="1"/>
          </p:cNvCxnSpPr>
          <p:nvPr/>
        </p:nvCxnSpPr>
        <p:spPr bwMode="auto">
          <a:xfrm rot="10800000" flipV="1">
            <a:off x="25582896" y="9024788"/>
            <a:ext cx="568247" cy="266309"/>
          </a:xfrm>
          <a:prstGeom prst="line">
            <a:avLst/>
          </a:prstGeom>
          <a:noFill/>
          <a:ln w="38100">
            <a:solidFill>
              <a:srgbClr val="000000"/>
            </a:solidFill>
            <a:round/>
            <a:headEnd/>
            <a:tailEnd/>
          </a:ln>
        </p:spPr>
      </p:cxnSp>
      <p:cxnSp>
        <p:nvCxnSpPr>
          <p:cNvPr id="378" name="Straight Connector 37"/>
          <p:cNvCxnSpPr>
            <a:cxnSpLocks noChangeShapeType="1"/>
            <a:stCxn id="504" idx="2"/>
          </p:cNvCxnSpPr>
          <p:nvPr/>
        </p:nvCxnSpPr>
        <p:spPr bwMode="auto">
          <a:xfrm rot="10800000">
            <a:off x="24977326" y="9044042"/>
            <a:ext cx="500314" cy="250141"/>
          </a:xfrm>
          <a:prstGeom prst="line">
            <a:avLst/>
          </a:prstGeom>
          <a:noFill/>
          <a:ln w="38100">
            <a:solidFill>
              <a:srgbClr val="000000"/>
            </a:solidFill>
            <a:round/>
            <a:headEnd/>
            <a:tailEnd/>
          </a:ln>
        </p:spPr>
      </p:cxnSp>
      <p:cxnSp>
        <p:nvCxnSpPr>
          <p:cNvPr id="385" name="Straight Connector 37"/>
          <p:cNvCxnSpPr>
            <a:cxnSpLocks noChangeShapeType="1"/>
            <a:endCxn id="504" idx="4"/>
          </p:cNvCxnSpPr>
          <p:nvPr/>
        </p:nvCxnSpPr>
        <p:spPr bwMode="auto">
          <a:xfrm rot="5400000">
            <a:off x="25347758" y="8952624"/>
            <a:ext cx="711974" cy="202052"/>
          </a:xfrm>
          <a:prstGeom prst="line">
            <a:avLst/>
          </a:prstGeom>
          <a:noFill/>
          <a:ln w="38100">
            <a:solidFill>
              <a:srgbClr val="000000"/>
            </a:solidFill>
            <a:round/>
            <a:headEnd/>
            <a:tailEnd/>
          </a:ln>
        </p:spPr>
      </p:cxnSp>
      <p:cxnSp>
        <p:nvCxnSpPr>
          <p:cNvPr id="464" name="Straight Connector 47"/>
          <p:cNvCxnSpPr>
            <a:cxnSpLocks noChangeShapeType="1"/>
            <a:endCxn id="519" idx="6"/>
          </p:cNvCxnSpPr>
          <p:nvPr/>
        </p:nvCxnSpPr>
        <p:spPr bwMode="auto">
          <a:xfrm>
            <a:off x="26766916" y="8986301"/>
            <a:ext cx="423345" cy="365610"/>
          </a:xfrm>
          <a:prstGeom prst="line">
            <a:avLst/>
          </a:prstGeom>
          <a:noFill/>
          <a:ln w="38100">
            <a:solidFill>
              <a:srgbClr val="000000"/>
            </a:solidFill>
            <a:round/>
            <a:headEnd/>
            <a:tailEnd/>
          </a:ln>
        </p:spPr>
      </p:cxnSp>
      <p:cxnSp>
        <p:nvCxnSpPr>
          <p:cNvPr id="469" name="Straight Connector 47"/>
          <p:cNvCxnSpPr>
            <a:cxnSpLocks noChangeShapeType="1"/>
          </p:cNvCxnSpPr>
          <p:nvPr/>
        </p:nvCxnSpPr>
        <p:spPr bwMode="auto">
          <a:xfrm rot="10800000" flipV="1">
            <a:off x="27367953" y="9005542"/>
            <a:ext cx="495810" cy="331517"/>
          </a:xfrm>
          <a:prstGeom prst="line">
            <a:avLst/>
          </a:prstGeom>
          <a:noFill/>
          <a:ln w="38100">
            <a:solidFill>
              <a:srgbClr val="000000"/>
            </a:solidFill>
            <a:round/>
            <a:headEnd/>
            <a:tailEnd/>
          </a:ln>
        </p:spPr>
      </p:cxnSp>
      <p:cxnSp>
        <p:nvCxnSpPr>
          <p:cNvPr id="475" name="Straight Connector 47"/>
          <p:cNvCxnSpPr>
            <a:cxnSpLocks noChangeShapeType="1"/>
            <a:endCxn id="519" idx="0"/>
          </p:cNvCxnSpPr>
          <p:nvPr/>
        </p:nvCxnSpPr>
        <p:spPr bwMode="auto">
          <a:xfrm rot="16200000" flipH="1">
            <a:off x="27094048" y="9024786"/>
            <a:ext cx="404098" cy="19242"/>
          </a:xfrm>
          <a:prstGeom prst="line">
            <a:avLst/>
          </a:prstGeom>
          <a:noFill/>
          <a:ln w="38100">
            <a:solidFill>
              <a:srgbClr val="000000"/>
            </a:solidFill>
            <a:round/>
            <a:headEnd/>
            <a:tailEnd/>
          </a:ln>
        </p:spPr>
      </p:cxnSp>
      <p:sp>
        <p:nvSpPr>
          <p:cNvPr id="619" name="Oval 25"/>
          <p:cNvSpPr>
            <a:spLocks noChangeArrowheads="1"/>
          </p:cNvSpPr>
          <p:nvPr/>
        </p:nvSpPr>
        <p:spPr bwMode="auto">
          <a:xfrm>
            <a:off x="25745230" y="8531876"/>
            <a:ext cx="188624" cy="211589"/>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Text" lastClr="000000"/>
              </a:solidFill>
              <a:effectLst/>
              <a:uLnTx/>
              <a:uFillTx/>
            </a:endParaRPr>
          </a:p>
        </p:txBody>
      </p:sp>
      <p:sp>
        <p:nvSpPr>
          <p:cNvPr id="620" name="Oval 25"/>
          <p:cNvSpPr>
            <a:spLocks noChangeArrowheads="1"/>
          </p:cNvSpPr>
          <p:nvPr/>
        </p:nvSpPr>
        <p:spPr bwMode="auto">
          <a:xfrm>
            <a:off x="26128546" y="8857463"/>
            <a:ext cx="188624" cy="211589"/>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Text" lastClr="000000"/>
              </a:solidFill>
              <a:effectLst/>
              <a:uLnTx/>
              <a:uFillTx/>
            </a:endParaRPr>
          </a:p>
        </p:txBody>
      </p:sp>
      <p:sp>
        <p:nvSpPr>
          <p:cNvPr id="621" name="Oval 25"/>
          <p:cNvSpPr>
            <a:spLocks noChangeArrowheads="1"/>
          </p:cNvSpPr>
          <p:nvPr/>
        </p:nvSpPr>
        <p:spPr bwMode="auto">
          <a:xfrm>
            <a:off x="25185639" y="8491846"/>
            <a:ext cx="188624" cy="211589"/>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Text" lastClr="000000"/>
              </a:solidFill>
              <a:effectLst/>
              <a:uLnTx/>
              <a:uFillTx/>
            </a:endParaRPr>
          </a:p>
        </p:txBody>
      </p:sp>
      <p:sp>
        <p:nvSpPr>
          <p:cNvPr id="622" name="Oval 25"/>
          <p:cNvSpPr>
            <a:spLocks noChangeArrowheads="1"/>
          </p:cNvSpPr>
          <p:nvPr/>
        </p:nvSpPr>
        <p:spPr bwMode="auto">
          <a:xfrm>
            <a:off x="24820022" y="8876706"/>
            <a:ext cx="188624" cy="211589"/>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Text" lastClr="000000"/>
              </a:solidFill>
              <a:effectLst/>
              <a:uLnTx/>
              <a:uFillTx/>
            </a:endParaRPr>
          </a:p>
        </p:txBody>
      </p:sp>
      <p:sp>
        <p:nvSpPr>
          <p:cNvPr id="623" name="Oval 43"/>
          <p:cNvSpPr>
            <a:spLocks noChangeArrowheads="1"/>
          </p:cNvSpPr>
          <p:nvPr/>
        </p:nvSpPr>
        <p:spPr bwMode="auto">
          <a:xfrm>
            <a:off x="26632197" y="8816644"/>
            <a:ext cx="193835" cy="217633"/>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Text" lastClr="000000"/>
              </a:solidFill>
              <a:effectLst/>
              <a:uLnTx/>
              <a:uFillTx/>
            </a:endParaRPr>
          </a:p>
        </p:txBody>
      </p:sp>
      <p:sp>
        <p:nvSpPr>
          <p:cNvPr id="624" name="Oval 43"/>
          <p:cNvSpPr>
            <a:spLocks noChangeArrowheads="1"/>
          </p:cNvSpPr>
          <p:nvPr/>
        </p:nvSpPr>
        <p:spPr bwMode="auto">
          <a:xfrm>
            <a:off x="27188700" y="8641913"/>
            <a:ext cx="193835" cy="217633"/>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Text" lastClr="000000"/>
              </a:solidFill>
              <a:effectLst/>
              <a:uLnTx/>
              <a:uFillTx/>
            </a:endParaRPr>
          </a:p>
        </p:txBody>
      </p:sp>
      <p:sp>
        <p:nvSpPr>
          <p:cNvPr id="625" name="Oval 45"/>
          <p:cNvSpPr>
            <a:spLocks noChangeArrowheads="1"/>
          </p:cNvSpPr>
          <p:nvPr/>
        </p:nvSpPr>
        <p:spPr bwMode="auto">
          <a:xfrm>
            <a:off x="27841572" y="8874373"/>
            <a:ext cx="193835" cy="217633"/>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Text" lastClr="000000"/>
              </a:solidFill>
              <a:effectLst/>
              <a:uLnTx/>
              <a:uFillTx/>
            </a:endParaRPr>
          </a:p>
        </p:txBody>
      </p:sp>
      <p:graphicFrame>
        <p:nvGraphicFramePr>
          <p:cNvPr id="335" name="Object 334"/>
          <p:cNvGraphicFramePr>
            <a:graphicFrameLocks noChangeAspect="1"/>
          </p:cNvGraphicFramePr>
          <p:nvPr/>
        </p:nvGraphicFramePr>
        <p:xfrm>
          <a:off x="14974181" y="25631162"/>
          <a:ext cx="1144185" cy="357959"/>
        </p:xfrm>
        <a:graphic>
          <a:graphicData uri="http://schemas.openxmlformats.org/presentationml/2006/ole">
            <p:oleObj spid="_x0000_s2280" name="Equation" r:id="rId23" imgW="469900" imgH="165100" progId="Equation.3">
              <p:embed/>
            </p:oleObj>
          </a:graphicData>
        </a:graphic>
      </p:graphicFrame>
      <p:sp>
        <p:nvSpPr>
          <p:cNvPr id="336" name="TextBox 335"/>
          <p:cNvSpPr txBox="1"/>
          <p:nvPr/>
        </p:nvSpPr>
        <p:spPr>
          <a:xfrm>
            <a:off x="16582668" y="25464676"/>
            <a:ext cx="7027332" cy="1200328"/>
          </a:xfrm>
          <a:prstGeom prst="rect">
            <a:avLst/>
          </a:prstGeom>
          <a:noFill/>
        </p:spPr>
        <p:txBody>
          <a:bodyPr wrap="square" rtlCol="0">
            <a:spAutoFit/>
          </a:bodyPr>
          <a:lstStyle/>
          <a:p>
            <a:r>
              <a:rPr lang="en-US" sz="2400" b="1" dirty="0" smtClean="0"/>
              <a:t>Large G </a:t>
            </a:r>
            <a:r>
              <a:rPr lang="en-US" sz="2400" b="1" dirty="0" err="1" smtClean="0">
                <a:latin typeface="Wingdings"/>
                <a:ea typeface="Wingdings"/>
                <a:cs typeface="Wingdings"/>
              </a:rPr>
              <a:t></a:t>
            </a:r>
            <a:r>
              <a:rPr lang="en-US" sz="2400" b="1" dirty="0" smtClean="0"/>
              <a:t> Strong robustness </a:t>
            </a:r>
            <a:r>
              <a:rPr lang="en-US" sz="2400" b="1" dirty="0" err="1" smtClean="0">
                <a:latin typeface="Wingdings"/>
                <a:ea typeface="Wingdings"/>
                <a:cs typeface="Wingdings"/>
              </a:rPr>
              <a:t></a:t>
            </a:r>
            <a:endParaRPr lang="en-US" sz="2400" b="1" dirty="0" smtClean="0">
              <a:latin typeface="Wingdings"/>
              <a:ea typeface="Wingdings"/>
              <a:cs typeface="Wingdings"/>
            </a:endParaRPr>
          </a:p>
          <a:p>
            <a:r>
              <a:rPr lang="en-US" sz="2400" b="1" dirty="0" smtClean="0"/>
              <a:t>More </a:t>
            </a:r>
            <a:r>
              <a:rPr lang="en-US" sz="2400" b="1" dirty="0" err="1" smtClean="0"/>
              <a:t>homogeneity</a:t>
            </a:r>
            <a:r>
              <a:rPr lang="en-US" sz="2400" b="1" dirty="0" err="1" smtClean="0">
                <a:latin typeface="Wingdings"/>
                <a:ea typeface="Wingdings"/>
                <a:cs typeface="Wingdings"/>
              </a:rPr>
              <a:t></a:t>
            </a:r>
            <a:endParaRPr lang="en-US" sz="2400" b="1" dirty="0" smtClean="0">
              <a:latin typeface="Wingdings"/>
              <a:ea typeface="Wingdings"/>
              <a:cs typeface="Wingdings"/>
            </a:endParaRPr>
          </a:p>
          <a:p>
            <a:r>
              <a:rPr lang="en-US" sz="2400" b="1" dirty="0" smtClean="0"/>
              <a:t>Small </a:t>
            </a:r>
            <a:r>
              <a:rPr lang="en-US" sz="2400" b="1" dirty="0" err="1" smtClean="0"/>
              <a:t>spread</a:t>
            </a:r>
            <a:r>
              <a:rPr lang="en-US" sz="2400" b="1" dirty="0" err="1" smtClean="0">
                <a:latin typeface="Wingdings"/>
                <a:ea typeface="Wingdings"/>
                <a:cs typeface="Wingdings"/>
              </a:rPr>
              <a:t></a:t>
            </a:r>
            <a:r>
              <a:rPr lang="en-US" sz="2400" b="1" dirty="0" smtClean="0"/>
              <a:t> Small CV </a:t>
            </a:r>
            <a:endParaRPr lang="en-US" sz="2400" b="1" dirty="0"/>
          </a:p>
        </p:txBody>
      </p:sp>
      <p:sp>
        <p:nvSpPr>
          <p:cNvPr id="384" name="Rectangle 383"/>
          <p:cNvSpPr/>
          <p:nvPr/>
        </p:nvSpPr>
        <p:spPr>
          <a:xfrm>
            <a:off x="5869093" y="26112227"/>
            <a:ext cx="769718" cy="461665"/>
          </a:xfrm>
          <a:prstGeom prst="rect">
            <a:avLst/>
          </a:prstGeom>
        </p:spPr>
        <p:txBody>
          <a:bodyPr wrap="square">
            <a:spAutoFit/>
          </a:bodyPr>
          <a:lstStyle/>
          <a:p>
            <a:r>
              <a:rPr lang="en-US" sz="2400" b="1" dirty="0" err="1" smtClean="0">
                <a:latin typeface="Wingdings"/>
                <a:ea typeface="Wingdings"/>
                <a:cs typeface="Wingdings"/>
              </a:rPr>
              <a:t></a:t>
            </a:r>
            <a:endParaRPr lang="en-US" sz="2400"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PVERSION" val="5"/>
  <p:tag name="TPFULLVERSION" val="5.1.0.2296"/>
  <p:tag name="PPTVERSION" val="12"/>
  <p:tag name="TPOS" val="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2589</TotalTime>
  <Words>853</Words>
  <Application>Microsoft Office PowerPoint</Application>
  <PresentationFormat>Custom</PresentationFormat>
  <Paragraphs>171</Paragraphs>
  <Slides>1</Slides>
  <Notes>1</Notes>
  <HiddenSlides>0</HiddenSlides>
  <MMClips>0</MMClips>
  <ScaleCrop>false</ScaleCrop>
  <HeadingPairs>
    <vt:vector size="6" baseType="variant">
      <vt:variant>
        <vt:lpstr>Design Template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Equation</vt:lpstr>
      <vt:lpstr>Slide 1</vt:lpstr>
    </vt:vector>
  </TitlesOfParts>
  <Company>Hewlett-Packard</Company>
  <LinksUpToDate>false</LinksUpToDate>
  <SharedDoc>false</SharedDoc>
  <HyperlinksChanged>false</HyperlinksChanged>
  <AppVersion>12.0256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hqin</dc:creator>
  <cp:lastModifiedBy>Pratik Manandhar</cp:lastModifiedBy>
  <cp:revision>124</cp:revision>
  <dcterms:created xsi:type="dcterms:W3CDTF">2013-03-20T14:03:11Z</dcterms:created>
  <dcterms:modified xsi:type="dcterms:W3CDTF">2013-03-20T14:16:13Z</dcterms:modified>
</cp:coreProperties>
</file>