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B26FB-1A46-48E4-A6FB-45427A557DFE}" type="datetimeFigureOut">
              <a:rPr lang="en-US" smtClean="0"/>
              <a:t>4/12/2011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67208-4BB4-45F2-AE24-F446722EABF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D4A9BE5-2B97-4FFF-A52B-5AF37493E34E}" type="slidenum">
              <a:rPr lang="en-US">
                <a:solidFill>
                  <a:srgbClr val="C0504D"/>
                </a:solidFill>
              </a:rPr>
              <a:pPr/>
              <a:t>1</a:t>
            </a:fld>
            <a:endParaRPr lang="en-US" dirty="0">
              <a:solidFill>
                <a:srgbClr val="C0504D"/>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During aging, there is accumulation of oxidative damages in mother cells. Mother cells tend to keep these damages within themselves. Ideally, daughter cells should be born free of damages. Hence, the partition of cellular components is asymmetric. </a:t>
            </a:r>
          </a:p>
          <a:p>
            <a:pPr eaLnBrk="1" hangingPunct="1"/>
            <a:endParaRPr lang="en-US" dirty="0" smtClean="0"/>
          </a:p>
          <a:p>
            <a:pPr eaLnBrk="1" hangingPunct="1"/>
            <a:r>
              <a:rPr lang="en-US" dirty="0" smtClean="0"/>
              <a:t>The ratio of half blacks over full blacks measure how much oxidative damages are passed to the next generation. </a:t>
            </a:r>
          </a:p>
          <a:p>
            <a:pPr eaLnBrk="1" hangingPunct="1"/>
            <a:endParaRPr lang="en-US" dirty="0" smtClean="0"/>
          </a:p>
          <a:p>
            <a:pPr eaLnBrk="1" hangingPunct="1"/>
            <a:r>
              <a:rPr lang="en-US" dirty="0" smtClean="0"/>
              <a:t>This direction is related to DNA repair pathways.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fontAlgn="base">
              <a:spcBef>
                <a:spcPct val="0"/>
              </a:spcBef>
              <a:spcAft>
                <a:spcPct val="0"/>
              </a:spcAft>
              <a:defRPr/>
            </a:pPr>
            <a:endParaRPr lang="en-US">
              <a:solidFill>
                <a:srgbClr val="FFFFFF"/>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lgn="ctr" fontAlgn="base">
              <a:spcBef>
                <a:spcPct val="0"/>
              </a:spcBef>
              <a:spcAft>
                <a:spcPct val="0"/>
              </a:spcAft>
              <a:defRPr/>
            </a:pPr>
            <a:endParaRPr lang="en-US">
              <a:solidFill>
                <a:srgbClr val="FFFFFF"/>
              </a:solidFill>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lgn="ctr" fontAlgn="base">
              <a:spcBef>
                <a:spcPct val="0"/>
              </a:spcBef>
              <a:spcAft>
                <a:spcPct val="0"/>
              </a:spcAft>
              <a:defRPr/>
            </a:pPr>
            <a:fld id="{DCB6B150-1DC7-4283-9D8F-9A6D09796BE1}" type="slidenum">
              <a:rPr lang="en-US" sz="1400">
                <a:solidFill>
                  <a:srgbClr val="000000"/>
                </a:solidFill>
              </a:rPr>
              <a:pPr algn="ctr" fontAlgn="base">
                <a:spcBef>
                  <a:spcPct val="0"/>
                </a:spcBef>
                <a:spcAft>
                  <a:spcPct val="0"/>
                </a:spcAft>
                <a:defRPr/>
              </a:pPr>
              <a:t>‹#›</a:t>
            </a:fld>
            <a:endParaRPr lang="en-US" sz="1400">
              <a:solidFill>
                <a:srgbClr val="000000"/>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sz="quarter"/>
          </p:nvPr>
        </p:nvSpPr>
        <p:spPr>
          <a:xfrm>
            <a:off x="0" y="141288"/>
            <a:ext cx="8528050" cy="671512"/>
          </a:xfrm>
          <a:noFill/>
        </p:spPr>
        <p:txBody>
          <a:bodyPr/>
          <a:lstStyle/>
          <a:p>
            <a:pPr algn="ctr" eaLnBrk="1" hangingPunct="1"/>
            <a:r>
              <a:rPr lang="en-US" sz="2400" dirty="0" smtClean="0"/>
              <a:t>Detection of </a:t>
            </a:r>
            <a:r>
              <a:rPr lang="en-US" sz="2400" dirty="0" smtClean="0"/>
              <a:t>H2O2 damages </a:t>
            </a:r>
            <a:r>
              <a:rPr lang="en-US" sz="2400" dirty="0" smtClean="0"/>
              <a:t>to yeast genome</a:t>
            </a:r>
            <a:endParaRPr lang="en-US" sz="2400" dirty="0" smtClean="0"/>
          </a:p>
        </p:txBody>
      </p:sp>
      <p:sp>
        <p:nvSpPr>
          <p:cNvPr id="34819" name="Text Box 3"/>
          <p:cNvSpPr txBox="1">
            <a:spLocks noChangeArrowheads="1"/>
          </p:cNvSpPr>
          <p:nvPr/>
        </p:nvSpPr>
        <p:spPr bwMode="auto">
          <a:xfrm>
            <a:off x="725488" y="2665413"/>
            <a:ext cx="12001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Mother Cells</a:t>
            </a:r>
          </a:p>
        </p:txBody>
      </p:sp>
      <p:sp>
        <p:nvSpPr>
          <p:cNvPr id="34820" name="Line 4"/>
          <p:cNvSpPr>
            <a:spLocks noChangeShapeType="1"/>
          </p:cNvSpPr>
          <p:nvPr/>
        </p:nvSpPr>
        <p:spPr bwMode="auto">
          <a:xfrm>
            <a:off x="3946525" y="2960688"/>
            <a:ext cx="1323975" cy="26352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21" name="Text Box 5"/>
          <p:cNvSpPr txBox="1">
            <a:spLocks noChangeArrowheads="1"/>
          </p:cNvSpPr>
          <p:nvPr/>
        </p:nvSpPr>
        <p:spPr bwMode="auto">
          <a:xfrm>
            <a:off x="4330691" y="2803525"/>
            <a:ext cx="846386" cy="276999"/>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Mutation</a:t>
            </a:r>
            <a:endParaRPr lang="en-US" dirty="0">
              <a:solidFill>
                <a:srgbClr val="000000"/>
              </a:solidFill>
            </a:endParaRPr>
          </a:p>
        </p:txBody>
      </p:sp>
      <p:pic>
        <p:nvPicPr>
          <p:cNvPr id="34822" name="Picture 6" descr="black"/>
          <p:cNvPicPr preferRelativeResize="0">
            <a:picLocks noChangeAspect="1" noChangeArrowheads="1"/>
          </p:cNvPicPr>
          <p:nvPr/>
        </p:nvPicPr>
        <p:blipFill>
          <a:blip r:embed="rId3" cstate="print"/>
          <a:srcRect/>
          <a:stretch>
            <a:fillRect/>
          </a:stretch>
        </p:blipFill>
        <p:spPr bwMode="auto">
          <a:xfrm>
            <a:off x="5649913" y="3086100"/>
            <a:ext cx="603250" cy="603250"/>
          </a:xfrm>
          <a:prstGeom prst="rect">
            <a:avLst/>
          </a:prstGeom>
          <a:noFill/>
          <a:ln w="9525">
            <a:noFill/>
            <a:miter lim="800000"/>
            <a:headEnd/>
            <a:tailEnd/>
          </a:ln>
        </p:spPr>
      </p:pic>
      <p:sp>
        <p:nvSpPr>
          <p:cNvPr id="34832" name="Oval 16"/>
          <p:cNvSpPr>
            <a:spLocks noChangeArrowheads="1"/>
          </p:cNvSpPr>
          <p:nvPr/>
        </p:nvSpPr>
        <p:spPr bwMode="auto">
          <a:xfrm>
            <a:off x="5680075" y="1752600"/>
            <a:ext cx="587375" cy="542925"/>
          </a:xfrm>
          <a:prstGeom prst="ellipse">
            <a:avLst/>
          </a:prstGeom>
          <a:solidFill>
            <a:schemeClr val="tx1"/>
          </a:solid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33" name="Line 17"/>
          <p:cNvSpPr>
            <a:spLocks noChangeShapeType="1"/>
          </p:cNvSpPr>
          <p:nvPr/>
        </p:nvSpPr>
        <p:spPr bwMode="auto">
          <a:xfrm flipV="1">
            <a:off x="3968750" y="2143125"/>
            <a:ext cx="1296988" cy="571500"/>
          </a:xfrm>
          <a:prstGeom prst="line">
            <a:avLst/>
          </a:prstGeom>
          <a:noFill/>
          <a:ln w="38100" cap="rnd">
            <a:solidFill>
              <a:schemeClr val="bg2"/>
            </a:solidFill>
            <a:prstDash val="sysDot"/>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4" name="Text Box 18"/>
          <p:cNvSpPr txBox="1">
            <a:spLocks noChangeArrowheads="1"/>
          </p:cNvSpPr>
          <p:nvPr/>
        </p:nvSpPr>
        <p:spPr bwMode="auto">
          <a:xfrm>
            <a:off x="3969488" y="1789113"/>
            <a:ext cx="1160575" cy="276999"/>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No </a:t>
            </a:r>
            <a:r>
              <a:rPr lang="en-US" dirty="0">
                <a:solidFill>
                  <a:srgbClr val="000000"/>
                </a:solidFill>
              </a:rPr>
              <a:t>mutation</a:t>
            </a:r>
            <a:endParaRPr lang="en-US" dirty="0">
              <a:solidFill>
                <a:srgbClr val="000000"/>
              </a:solidFill>
            </a:endParaRPr>
          </a:p>
        </p:txBody>
      </p:sp>
      <p:sp>
        <p:nvSpPr>
          <p:cNvPr id="34835" name="Line 19"/>
          <p:cNvSpPr>
            <a:spLocks noChangeShapeType="1"/>
          </p:cNvSpPr>
          <p:nvPr/>
        </p:nvSpPr>
        <p:spPr bwMode="auto">
          <a:xfrm>
            <a:off x="3044825" y="3284538"/>
            <a:ext cx="3175" cy="51752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6" name="Text Box 20"/>
          <p:cNvSpPr txBox="1">
            <a:spLocks noChangeArrowheads="1"/>
          </p:cNvSpPr>
          <p:nvPr/>
        </p:nvSpPr>
        <p:spPr bwMode="auto">
          <a:xfrm>
            <a:off x="1560513" y="3395663"/>
            <a:ext cx="11366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First mitosis</a:t>
            </a:r>
          </a:p>
        </p:txBody>
      </p:sp>
      <p:sp>
        <p:nvSpPr>
          <p:cNvPr id="34837" name="Text Box 21"/>
          <p:cNvSpPr txBox="1">
            <a:spLocks noChangeArrowheads="1"/>
          </p:cNvSpPr>
          <p:nvPr/>
        </p:nvSpPr>
        <p:spPr bwMode="auto">
          <a:xfrm>
            <a:off x="4191670" y="4081463"/>
            <a:ext cx="846386" cy="276999"/>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Mutation</a:t>
            </a:r>
            <a:endParaRPr lang="en-US" dirty="0">
              <a:solidFill>
                <a:srgbClr val="000000"/>
              </a:solidFill>
            </a:endParaRPr>
          </a:p>
        </p:txBody>
      </p:sp>
      <p:sp>
        <p:nvSpPr>
          <p:cNvPr id="34838" name="Line 22"/>
          <p:cNvSpPr>
            <a:spLocks noChangeShapeType="1"/>
          </p:cNvSpPr>
          <p:nvPr/>
        </p:nvSpPr>
        <p:spPr bwMode="auto">
          <a:xfrm>
            <a:off x="3778250" y="4467225"/>
            <a:ext cx="1490663" cy="7937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pic>
        <p:nvPicPr>
          <p:cNvPr id="34839" name="Picture 23" descr="half-black"/>
          <p:cNvPicPr preferRelativeResize="0">
            <a:picLocks noChangeAspect="1" noChangeArrowheads="1"/>
          </p:cNvPicPr>
          <p:nvPr/>
        </p:nvPicPr>
        <p:blipFill>
          <a:blip r:embed="rId4" cstate="print"/>
          <a:srcRect/>
          <a:stretch>
            <a:fillRect/>
          </a:stretch>
        </p:blipFill>
        <p:spPr bwMode="auto">
          <a:xfrm>
            <a:off x="5635625" y="4324350"/>
            <a:ext cx="603250" cy="603250"/>
          </a:xfrm>
          <a:prstGeom prst="rect">
            <a:avLst/>
          </a:prstGeom>
          <a:noFill/>
          <a:ln w="9525">
            <a:noFill/>
            <a:miter lim="800000"/>
            <a:headEnd/>
            <a:tailEnd/>
          </a:ln>
        </p:spPr>
      </p:pic>
      <p:sp>
        <p:nvSpPr>
          <p:cNvPr id="34840" name="Line 24"/>
          <p:cNvSpPr>
            <a:spLocks noChangeShapeType="1"/>
          </p:cNvSpPr>
          <p:nvPr/>
        </p:nvSpPr>
        <p:spPr bwMode="auto">
          <a:xfrm>
            <a:off x="4032250" y="4076700"/>
            <a:ext cx="1223963" cy="377825"/>
          </a:xfrm>
          <a:prstGeom prst="line">
            <a:avLst/>
          </a:prstGeom>
          <a:noFill/>
          <a:ln w="38100">
            <a:no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41" name="Text Box 25"/>
          <p:cNvSpPr txBox="1">
            <a:spLocks noChangeArrowheads="1"/>
          </p:cNvSpPr>
          <p:nvPr/>
        </p:nvSpPr>
        <p:spPr bwMode="auto">
          <a:xfrm>
            <a:off x="6745288" y="4687888"/>
            <a:ext cx="12382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1</a:t>
            </a:r>
            <a:r>
              <a:rPr lang="en-US" baseline="30000" dirty="0">
                <a:solidFill>
                  <a:srgbClr val="000000"/>
                </a:solidFill>
              </a:rPr>
              <a:t>st</a:t>
            </a:r>
            <a:r>
              <a:rPr lang="en-US" dirty="0">
                <a:solidFill>
                  <a:srgbClr val="000000"/>
                </a:solidFill>
              </a:rPr>
              <a:t> generation</a:t>
            </a:r>
          </a:p>
        </p:txBody>
      </p:sp>
      <p:sp>
        <p:nvSpPr>
          <p:cNvPr id="34842" name="Text Box 26"/>
          <p:cNvSpPr txBox="1">
            <a:spLocks noChangeArrowheads="1"/>
          </p:cNvSpPr>
          <p:nvPr/>
        </p:nvSpPr>
        <p:spPr bwMode="auto">
          <a:xfrm>
            <a:off x="7508875" y="3148013"/>
            <a:ext cx="1257300" cy="396875"/>
          </a:xfrm>
          <a:prstGeom prst="rect">
            <a:avLst/>
          </a:prstGeom>
          <a:noFill/>
          <a:ln w="38100">
            <a:noFill/>
            <a:miter lim="800000"/>
            <a:headEnd/>
            <a:tailEnd/>
          </a:ln>
        </p:spPr>
        <p:txBody>
          <a:bodyPr>
            <a:spAutoFit/>
          </a:bodyPr>
          <a:lstStyle/>
          <a:p>
            <a:pPr algn="ctr" fontAlgn="base">
              <a:spcBef>
                <a:spcPct val="0"/>
              </a:spcBef>
              <a:spcAft>
                <a:spcPct val="0"/>
              </a:spcAft>
            </a:pPr>
            <a:r>
              <a:rPr lang="en-US" sz="2000" b="1" i="1" dirty="0">
                <a:solidFill>
                  <a:srgbClr val="000000"/>
                </a:solidFill>
              </a:rPr>
              <a:t>met15</a:t>
            </a:r>
            <a:r>
              <a:rPr lang="en-US" sz="2400" b="1" baseline="30000" dirty="0">
                <a:solidFill>
                  <a:srgbClr val="000000"/>
                </a:solidFill>
              </a:rPr>
              <a:t>-/-</a:t>
            </a:r>
          </a:p>
        </p:txBody>
      </p:sp>
      <p:sp>
        <p:nvSpPr>
          <p:cNvPr id="34843" name="Text Box 27"/>
          <p:cNvSpPr txBox="1">
            <a:spLocks noChangeArrowheads="1"/>
          </p:cNvSpPr>
          <p:nvPr/>
        </p:nvSpPr>
        <p:spPr bwMode="auto">
          <a:xfrm>
            <a:off x="7545388" y="1724025"/>
            <a:ext cx="1420812" cy="1098550"/>
          </a:xfrm>
          <a:prstGeom prst="rect">
            <a:avLst/>
          </a:prstGeom>
          <a:noFill/>
          <a:ln w="38100">
            <a:noFill/>
            <a:miter lim="800000"/>
            <a:headEnd/>
            <a:tailEnd/>
          </a:ln>
        </p:spPr>
        <p:txBody>
          <a:bodyPr>
            <a:spAutoFit/>
          </a:bodyPr>
          <a:lstStyle/>
          <a:p>
            <a:pPr fontAlgn="base">
              <a:spcBef>
                <a:spcPct val="0"/>
              </a:spcBef>
              <a:spcAft>
                <a:spcPct val="0"/>
              </a:spcAft>
            </a:pPr>
            <a:r>
              <a:rPr lang="en-US" sz="2000" b="1" i="1" dirty="0">
                <a:solidFill>
                  <a:srgbClr val="000000"/>
                </a:solidFill>
              </a:rPr>
              <a:t>MET15</a:t>
            </a:r>
            <a:r>
              <a:rPr lang="en-US" sz="2000" b="1" baseline="30000" dirty="0">
                <a:solidFill>
                  <a:srgbClr val="000000"/>
                </a:solidFill>
              </a:rPr>
              <a:t>+/- </a:t>
            </a:r>
          </a:p>
          <a:p>
            <a:pPr fontAlgn="base">
              <a:spcBef>
                <a:spcPct val="0"/>
              </a:spcBef>
              <a:spcAft>
                <a:spcPct val="0"/>
              </a:spcAft>
            </a:pPr>
            <a:endParaRPr lang="en-US" sz="2000" b="1" baseline="30000" dirty="0">
              <a:solidFill>
                <a:srgbClr val="000000"/>
              </a:solidFill>
            </a:endParaRPr>
          </a:p>
          <a:p>
            <a:pPr fontAlgn="base">
              <a:spcBef>
                <a:spcPct val="0"/>
              </a:spcBef>
              <a:spcAft>
                <a:spcPct val="0"/>
              </a:spcAft>
            </a:pPr>
            <a:endParaRPr lang="en-US" sz="2000" b="1" baseline="30000" dirty="0">
              <a:solidFill>
                <a:srgbClr val="000000"/>
              </a:solidFill>
            </a:endParaRPr>
          </a:p>
          <a:p>
            <a:pPr fontAlgn="base">
              <a:spcBef>
                <a:spcPct val="0"/>
              </a:spcBef>
              <a:spcAft>
                <a:spcPct val="0"/>
              </a:spcAft>
            </a:pPr>
            <a:r>
              <a:rPr lang="en-US" sz="2000" b="1" i="1" dirty="0">
                <a:solidFill>
                  <a:srgbClr val="000000"/>
                </a:solidFill>
              </a:rPr>
              <a:t>MET15</a:t>
            </a:r>
            <a:r>
              <a:rPr lang="en-US" sz="2000" b="1" baseline="30000" dirty="0">
                <a:solidFill>
                  <a:srgbClr val="000000"/>
                </a:solidFill>
              </a:rPr>
              <a:t>+/+</a:t>
            </a:r>
          </a:p>
        </p:txBody>
      </p:sp>
      <p:sp>
        <p:nvSpPr>
          <p:cNvPr id="34846" name="Rectangle 30"/>
          <p:cNvSpPr>
            <a:spLocks noChangeArrowheads="1"/>
          </p:cNvSpPr>
          <p:nvPr/>
        </p:nvSpPr>
        <p:spPr bwMode="auto">
          <a:xfrm>
            <a:off x="6502400" y="3400425"/>
            <a:ext cx="1028700" cy="57150"/>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47" name="Rectangle 31"/>
          <p:cNvSpPr>
            <a:spLocks noChangeArrowheads="1"/>
          </p:cNvSpPr>
          <p:nvPr/>
        </p:nvSpPr>
        <p:spPr bwMode="auto">
          <a:xfrm>
            <a:off x="6773863" y="3400425"/>
            <a:ext cx="460375" cy="57150"/>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nvGrpSpPr>
          <p:cNvPr id="2" name="Group 32"/>
          <p:cNvGrpSpPr>
            <a:grpSpLocks/>
          </p:cNvGrpSpPr>
          <p:nvPr/>
        </p:nvGrpSpPr>
        <p:grpSpPr bwMode="auto">
          <a:xfrm>
            <a:off x="6456363" y="2649538"/>
            <a:ext cx="1039812" cy="66675"/>
            <a:chOff x="638" y="1166"/>
            <a:chExt cx="242" cy="17"/>
          </a:xfrm>
        </p:grpSpPr>
        <p:sp>
          <p:nvSpPr>
            <p:cNvPr id="34887" name="Rectangle 33"/>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8" name="Rectangle 34"/>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3" name="Group 35"/>
          <p:cNvGrpSpPr>
            <a:grpSpLocks/>
          </p:cNvGrpSpPr>
          <p:nvPr/>
        </p:nvGrpSpPr>
        <p:grpSpPr bwMode="auto">
          <a:xfrm>
            <a:off x="6456363" y="2538413"/>
            <a:ext cx="1039812" cy="66675"/>
            <a:chOff x="638" y="1166"/>
            <a:chExt cx="242" cy="17"/>
          </a:xfrm>
        </p:grpSpPr>
        <p:sp>
          <p:nvSpPr>
            <p:cNvPr id="34885" name="Rectangle 36"/>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6" name="Rectangle 37"/>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sp>
        <p:nvSpPr>
          <p:cNvPr id="34850" name="Rectangle 38"/>
          <p:cNvSpPr>
            <a:spLocks noChangeArrowheads="1"/>
          </p:cNvSpPr>
          <p:nvPr/>
        </p:nvSpPr>
        <p:spPr bwMode="auto">
          <a:xfrm>
            <a:off x="6491288" y="3303588"/>
            <a:ext cx="1047750" cy="6191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1" name="Rectangle 39"/>
          <p:cNvSpPr>
            <a:spLocks noChangeArrowheads="1"/>
          </p:cNvSpPr>
          <p:nvPr/>
        </p:nvSpPr>
        <p:spPr bwMode="auto">
          <a:xfrm>
            <a:off x="6769100" y="3303588"/>
            <a:ext cx="466725" cy="61912"/>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nvGrpSpPr>
          <p:cNvPr id="4" name="Group 40"/>
          <p:cNvGrpSpPr>
            <a:grpSpLocks/>
          </p:cNvGrpSpPr>
          <p:nvPr/>
        </p:nvGrpSpPr>
        <p:grpSpPr bwMode="auto">
          <a:xfrm>
            <a:off x="2390775" y="2403475"/>
            <a:ext cx="1274763" cy="673100"/>
            <a:chOff x="1506" y="1514"/>
            <a:chExt cx="803" cy="424"/>
          </a:xfrm>
        </p:grpSpPr>
        <p:sp>
          <p:nvSpPr>
            <p:cNvPr id="34880" name="Oval 41"/>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1" name="Rectangle 42"/>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2" name="Rectangle 43"/>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3" name="Rectangle 44"/>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4" name="Rectangle 45"/>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5" name="Group 46"/>
          <p:cNvGrpSpPr>
            <a:grpSpLocks/>
          </p:cNvGrpSpPr>
          <p:nvPr/>
        </p:nvGrpSpPr>
        <p:grpSpPr bwMode="auto">
          <a:xfrm>
            <a:off x="2257425" y="3933825"/>
            <a:ext cx="1274763" cy="673100"/>
            <a:chOff x="1506" y="1514"/>
            <a:chExt cx="803" cy="424"/>
          </a:xfrm>
        </p:grpSpPr>
        <p:sp>
          <p:nvSpPr>
            <p:cNvPr id="34875" name="Oval 47"/>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6" name="Rectangle 48"/>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7" name="Rectangle 49"/>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8" name="Rectangle 50"/>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9" name="Rectangle 51"/>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6" name="Group 52"/>
          <p:cNvGrpSpPr>
            <a:grpSpLocks/>
          </p:cNvGrpSpPr>
          <p:nvPr/>
        </p:nvGrpSpPr>
        <p:grpSpPr bwMode="auto">
          <a:xfrm>
            <a:off x="3170238" y="3575050"/>
            <a:ext cx="944562" cy="496888"/>
            <a:chOff x="1506" y="1514"/>
            <a:chExt cx="803" cy="424"/>
          </a:xfrm>
        </p:grpSpPr>
        <p:sp>
          <p:nvSpPr>
            <p:cNvPr id="34870" name="Oval 53"/>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1" name="Rectangle 54"/>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2" name="Rectangle 55"/>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3" name="Rectangle 56"/>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4" name="Rectangle 57"/>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sp>
        <p:nvSpPr>
          <p:cNvPr id="34855" name="Oval 58"/>
          <p:cNvSpPr>
            <a:spLocks noChangeArrowheads="1"/>
          </p:cNvSpPr>
          <p:nvPr/>
        </p:nvSpPr>
        <p:spPr bwMode="auto">
          <a:xfrm>
            <a:off x="5675004" y="2368550"/>
            <a:ext cx="587375" cy="542925"/>
          </a:xfrm>
          <a:prstGeom prst="ellipse">
            <a:avLst/>
          </a:prstGeom>
          <a:solidFill>
            <a:schemeClr val="tx1"/>
          </a:solid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6" name="Line 59"/>
          <p:cNvSpPr>
            <a:spLocks noChangeShapeType="1"/>
          </p:cNvSpPr>
          <p:nvPr/>
        </p:nvSpPr>
        <p:spPr bwMode="auto">
          <a:xfrm flipV="1">
            <a:off x="3967163" y="2740025"/>
            <a:ext cx="1416050" cy="76200"/>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57" name="Rectangle 60"/>
          <p:cNvSpPr>
            <a:spLocks noChangeArrowheads="1"/>
          </p:cNvSpPr>
          <p:nvPr/>
        </p:nvSpPr>
        <p:spPr bwMode="auto">
          <a:xfrm>
            <a:off x="6481763" y="2039938"/>
            <a:ext cx="1047750" cy="6191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8" name="Rectangle 61"/>
          <p:cNvSpPr>
            <a:spLocks noChangeArrowheads="1"/>
          </p:cNvSpPr>
          <p:nvPr/>
        </p:nvSpPr>
        <p:spPr bwMode="auto">
          <a:xfrm>
            <a:off x="6759575" y="2039938"/>
            <a:ext cx="466725" cy="61912"/>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9" name="Rectangle 62"/>
          <p:cNvSpPr>
            <a:spLocks noChangeArrowheads="1"/>
          </p:cNvSpPr>
          <p:nvPr/>
        </p:nvSpPr>
        <p:spPr bwMode="auto">
          <a:xfrm>
            <a:off x="6477000" y="1943100"/>
            <a:ext cx="1039813" cy="66675"/>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0" name="Rectangle 63"/>
          <p:cNvSpPr>
            <a:spLocks noChangeArrowheads="1"/>
          </p:cNvSpPr>
          <p:nvPr/>
        </p:nvSpPr>
        <p:spPr bwMode="auto">
          <a:xfrm>
            <a:off x="6751638" y="1943100"/>
            <a:ext cx="465137" cy="66675"/>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2" name="Oval 65"/>
          <p:cNvSpPr>
            <a:spLocks noChangeArrowheads="1"/>
          </p:cNvSpPr>
          <p:nvPr/>
        </p:nvSpPr>
        <p:spPr bwMode="auto">
          <a:xfrm>
            <a:off x="5632450" y="4324350"/>
            <a:ext cx="601663" cy="598488"/>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3" name="Text Box 66"/>
          <p:cNvSpPr txBox="1">
            <a:spLocks noChangeArrowheads="1"/>
          </p:cNvSpPr>
          <p:nvPr/>
        </p:nvSpPr>
        <p:spPr bwMode="auto">
          <a:xfrm>
            <a:off x="2508250" y="1362075"/>
            <a:ext cx="1131888" cy="244475"/>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sz="1600" dirty="0">
                <a:solidFill>
                  <a:srgbClr val="000000"/>
                </a:solidFill>
                <a:ea typeface="MS PGothic" pitchFamily="34" charset="-128"/>
              </a:rPr>
              <a:t>Cells in water</a:t>
            </a:r>
          </a:p>
        </p:txBody>
      </p:sp>
      <p:sp>
        <p:nvSpPr>
          <p:cNvPr id="34864" name="AutoShape 67"/>
          <p:cNvSpPr>
            <a:spLocks noChangeArrowheads="1"/>
          </p:cNvSpPr>
          <p:nvPr/>
        </p:nvSpPr>
        <p:spPr bwMode="auto">
          <a:xfrm>
            <a:off x="2928938" y="1673225"/>
            <a:ext cx="127000" cy="479425"/>
          </a:xfrm>
          <a:prstGeom prst="downArrow">
            <a:avLst>
              <a:gd name="adj1" fmla="val 50000"/>
              <a:gd name="adj2" fmla="val 94375"/>
            </a:avLst>
          </a:prstGeom>
          <a:noFill/>
          <a:ln w="9525">
            <a:solidFill>
              <a:schemeClr val="bg2"/>
            </a:solidFill>
            <a:miter lim="800000"/>
            <a:headEnd/>
            <a:tailEnd/>
          </a:ln>
        </p:spPr>
        <p:txBody>
          <a:bodyPr wrap="none" anchor="ctr"/>
          <a:lstStyle/>
          <a:p>
            <a:pPr algn="ctr" fontAlgn="base">
              <a:spcBef>
                <a:spcPct val="0"/>
              </a:spcBef>
              <a:spcAft>
                <a:spcPct val="0"/>
              </a:spcAft>
            </a:pPr>
            <a:endParaRPr lang="en-US" sz="2800" b="1" dirty="0">
              <a:solidFill>
                <a:srgbClr val="00FFFF"/>
              </a:solidFill>
            </a:endParaRPr>
          </a:p>
        </p:txBody>
      </p:sp>
      <p:sp>
        <p:nvSpPr>
          <p:cNvPr id="34865" name="Text Box 68"/>
          <p:cNvSpPr txBox="1">
            <a:spLocks noChangeArrowheads="1"/>
          </p:cNvSpPr>
          <p:nvPr/>
        </p:nvSpPr>
        <p:spPr bwMode="auto">
          <a:xfrm>
            <a:off x="1814286" y="1712685"/>
            <a:ext cx="928915" cy="369332"/>
          </a:xfrm>
          <a:prstGeom prst="rect">
            <a:avLst/>
          </a:prstGeom>
          <a:noFill/>
          <a:ln w="38100">
            <a:noFill/>
            <a:miter lim="800000"/>
            <a:headEnd/>
            <a:tailEnd/>
          </a:ln>
        </p:spPr>
        <p:txBody>
          <a:bodyPr wrap="square" lIns="0" tIns="0" rIns="0" bIns="0">
            <a:spAutoFit/>
          </a:bodyPr>
          <a:lstStyle/>
          <a:p>
            <a:pPr algn="ctr" fontAlgn="base">
              <a:spcBef>
                <a:spcPct val="0"/>
              </a:spcBef>
              <a:spcAft>
                <a:spcPct val="0"/>
              </a:spcAft>
            </a:pPr>
            <a:r>
              <a:rPr lang="en-US" sz="2400" b="1" dirty="0">
                <a:solidFill>
                  <a:srgbClr val="FF0000"/>
                </a:solidFill>
                <a:ea typeface="MS PGothic" pitchFamily="34" charset="-128"/>
              </a:rPr>
              <a:t>H2O2</a:t>
            </a:r>
            <a:endParaRPr lang="en-US" sz="2400" b="1" dirty="0">
              <a:solidFill>
                <a:srgbClr val="FF0000"/>
              </a:solidFill>
              <a:ea typeface="MS PGothic"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Words>
  <Application>Microsoft Office PowerPoint</Application>
  <PresentationFormat>On-screen Show (4:3)</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Detection of H2O2 damages to yeast genome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H2O2 damages to yeast genome</dc:title>
  <dc:creator>hqin</dc:creator>
  <cp:lastModifiedBy>hqin</cp:lastModifiedBy>
  <cp:revision>1</cp:revision>
  <dcterms:created xsi:type="dcterms:W3CDTF">2011-04-12T15:10:20Z</dcterms:created>
  <dcterms:modified xsi:type="dcterms:W3CDTF">2011-04-12T15:10:52Z</dcterms:modified>
</cp:coreProperties>
</file>