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9260800"/>
  <p:notesSz cx="7023100" cy="9309100"/>
  <p:defaultTextStyle>
    <a:defPPr>
      <a:defRPr lang="en-US"/>
    </a:defPPr>
    <a:lvl1pPr algn="l" defTabSz="3760788" rtl="0" fontAlgn="base">
      <a:spcBef>
        <a:spcPct val="0"/>
      </a:spcBef>
      <a:spcAft>
        <a:spcPct val="0"/>
      </a:spcAft>
      <a:defRPr sz="7500" kern="1200">
        <a:solidFill>
          <a:schemeClr val="tx1"/>
        </a:solidFill>
        <a:latin typeface="Arial" charset="0"/>
        <a:ea typeface="+mn-ea"/>
        <a:cs typeface="Arial" charset="0"/>
      </a:defRPr>
    </a:lvl1pPr>
    <a:lvl2pPr marL="1879600" indent="-1487488" algn="l" defTabSz="3760788" rtl="0" fontAlgn="base">
      <a:spcBef>
        <a:spcPct val="0"/>
      </a:spcBef>
      <a:spcAft>
        <a:spcPct val="0"/>
      </a:spcAft>
      <a:defRPr sz="7500" kern="1200">
        <a:solidFill>
          <a:schemeClr val="tx1"/>
        </a:solidFill>
        <a:latin typeface="Arial" charset="0"/>
        <a:ea typeface="+mn-ea"/>
        <a:cs typeface="Arial" charset="0"/>
      </a:defRPr>
    </a:lvl2pPr>
    <a:lvl3pPr marL="3760788" indent="-2976563" algn="l" defTabSz="3760788" rtl="0" fontAlgn="base">
      <a:spcBef>
        <a:spcPct val="0"/>
      </a:spcBef>
      <a:spcAft>
        <a:spcPct val="0"/>
      </a:spcAft>
      <a:defRPr sz="7500" kern="1200">
        <a:solidFill>
          <a:schemeClr val="tx1"/>
        </a:solidFill>
        <a:latin typeface="Arial" charset="0"/>
        <a:ea typeface="+mn-ea"/>
        <a:cs typeface="Arial" charset="0"/>
      </a:defRPr>
    </a:lvl3pPr>
    <a:lvl4pPr marL="5641975" indent="-4465638" algn="l" defTabSz="3760788" rtl="0" fontAlgn="base">
      <a:spcBef>
        <a:spcPct val="0"/>
      </a:spcBef>
      <a:spcAft>
        <a:spcPct val="0"/>
      </a:spcAft>
      <a:defRPr sz="7500" kern="1200">
        <a:solidFill>
          <a:schemeClr val="tx1"/>
        </a:solidFill>
        <a:latin typeface="Arial" charset="0"/>
        <a:ea typeface="+mn-ea"/>
        <a:cs typeface="Arial" charset="0"/>
      </a:defRPr>
    </a:lvl4pPr>
    <a:lvl5pPr marL="7521575" indent="-5954713" algn="l" defTabSz="3760788" rtl="0" fontAlgn="base">
      <a:spcBef>
        <a:spcPct val="0"/>
      </a:spcBef>
      <a:spcAft>
        <a:spcPct val="0"/>
      </a:spcAft>
      <a:defRPr sz="7500" kern="1200">
        <a:solidFill>
          <a:schemeClr val="tx1"/>
        </a:solidFill>
        <a:latin typeface="Arial" charset="0"/>
        <a:ea typeface="+mn-ea"/>
        <a:cs typeface="Arial" charset="0"/>
      </a:defRPr>
    </a:lvl5pPr>
    <a:lvl6pPr marL="2286000" algn="l" defTabSz="914400" rtl="0" eaLnBrk="1" latinLnBrk="0" hangingPunct="1">
      <a:defRPr sz="7500" kern="1200">
        <a:solidFill>
          <a:schemeClr val="tx1"/>
        </a:solidFill>
        <a:latin typeface="Arial" charset="0"/>
        <a:ea typeface="+mn-ea"/>
        <a:cs typeface="Arial" charset="0"/>
      </a:defRPr>
    </a:lvl6pPr>
    <a:lvl7pPr marL="2743200" algn="l" defTabSz="914400" rtl="0" eaLnBrk="1" latinLnBrk="0" hangingPunct="1">
      <a:defRPr sz="7500" kern="1200">
        <a:solidFill>
          <a:schemeClr val="tx1"/>
        </a:solidFill>
        <a:latin typeface="Arial" charset="0"/>
        <a:ea typeface="+mn-ea"/>
        <a:cs typeface="Arial" charset="0"/>
      </a:defRPr>
    </a:lvl7pPr>
    <a:lvl8pPr marL="3200400" algn="l" defTabSz="914400" rtl="0" eaLnBrk="1" latinLnBrk="0" hangingPunct="1">
      <a:defRPr sz="7500" kern="1200">
        <a:solidFill>
          <a:schemeClr val="tx1"/>
        </a:solidFill>
        <a:latin typeface="Arial" charset="0"/>
        <a:ea typeface="+mn-ea"/>
        <a:cs typeface="Arial" charset="0"/>
      </a:defRPr>
    </a:lvl8pPr>
    <a:lvl9pPr marL="3657600" algn="l" defTabSz="914400" rtl="0" eaLnBrk="1" latinLnBrk="0" hangingPunct="1">
      <a:defRPr sz="75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varScale="1">
        <p:scale>
          <a:sx n="20" d="100"/>
          <a:sy n="20" d="100"/>
        </p:scale>
        <p:origin x="-1692" y="-192"/>
      </p:cViewPr>
      <p:guideLst>
        <p:guide orient="horz" pos="9216"/>
        <p:guide pos="11087"/>
      </p:guideLst>
    </p:cSldViewPr>
  </p:slideViewPr>
  <p:notesTextViewPr>
    <p:cViewPr>
      <p:scale>
        <a:sx n="100" d="100"/>
        <a:sy n="100" d="100"/>
      </p:scale>
      <p:origin x="0" y="0"/>
    </p:cViewPr>
  </p:notesTextViewPr>
  <p:gridSpacing cx="1872691200" cy="1872691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wrap="square" lIns="93324" tIns="46662" rIns="93324" bIns="46662" numCol="1" anchor="t" anchorCtr="0" compatLnSpc="1">
            <a:prstTxWarp prst="textNoShape">
              <a:avLst/>
            </a:prstTxWarp>
          </a:bodyPr>
          <a:lstStyle>
            <a:lvl1pPr defTabSz="3760826">
              <a:defRPr sz="1200" smtClean="0">
                <a:latin typeface="Calibri" pitchFamily="34" charset="0"/>
              </a:defRPr>
            </a:lvl1pPr>
          </a:lstStyle>
          <a:p>
            <a:pPr>
              <a:defRPr/>
            </a:pPr>
            <a:endParaRPr lang="en-US"/>
          </a:p>
        </p:txBody>
      </p:sp>
      <p:sp>
        <p:nvSpPr>
          <p:cNvPr id="3" name="Date Placeholder 2"/>
          <p:cNvSpPr>
            <a:spLocks noGrp="1"/>
          </p:cNvSpPr>
          <p:nvPr>
            <p:ph type="dt" idx="1"/>
          </p:nvPr>
        </p:nvSpPr>
        <p:spPr>
          <a:xfrm>
            <a:off x="3978275" y="0"/>
            <a:ext cx="3043238" cy="465138"/>
          </a:xfrm>
          <a:prstGeom prst="rect">
            <a:avLst/>
          </a:prstGeom>
        </p:spPr>
        <p:txBody>
          <a:bodyPr vert="horz" wrap="square" lIns="93324" tIns="46662" rIns="93324" bIns="46662" numCol="1" anchor="t" anchorCtr="0" compatLnSpc="1">
            <a:prstTxWarp prst="textNoShape">
              <a:avLst/>
            </a:prstTxWarp>
          </a:bodyPr>
          <a:lstStyle>
            <a:lvl1pPr algn="r" defTabSz="3760826">
              <a:defRPr sz="1200" smtClean="0">
                <a:latin typeface="Calibri" pitchFamily="34" charset="0"/>
              </a:defRPr>
            </a:lvl1pPr>
          </a:lstStyle>
          <a:p>
            <a:pPr>
              <a:defRPr/>
            </a:pPr>
            <a:fld id="{7666C7BD-C4A3-40F3-B045-53618F5DE411}" type="datetimeFigureOut">
              <a:rPr lang="en-US"/>
              <a:pPr>
                <a:defRPr/>
              </a:pPr>
              <a:t>3/24/2011</a:t>
            </a:fld>
            <a:endParaRPr lang="en-US"/>
          </a:p>
        </p:txBody>
      </p:sp>
      <p:sp>
        <p:nvSpPr>
          <p:cNvPr id="4" name="Slide Image Placeholder 3"/>
          <p:cNvSpPr>
            <a:spLocks noGrp="1" noRot="1" noChangeAspect="1"/>
          </p:cNvSpPr>
          <p:nvPr>
            <p:ph type="sldImg" idx="2"/>
          </p:nvPr>
        </p:nvSpPr>
        <p:spPr>
          <a:xfrm>
            <a:off x="1330325" y="698500"/>
            <a:ext cx="4362450" cy="3490913"/>
          </a:xfrm>
          <a:prstGeom prst="rect">
            <a:avLst/>
          </a:prstGeom>
          <a:noFill/>
          <a:ln w="12700">
            <a:solidFill>
              <a:prstClr val="black"/>
            </a:solidFill>
          </a:ln>
        </p:spPr>
        <p:txBody>
          <a:bodyPr vert="horz" lIns="93324" tIns="46662" rIns="93324" bIns="46662" rtlCol="0" anchor="ctr"/>
          <a:lstStyle/>
          <a:p>
            <a:pPr lvl="0"/>
            <a:endParaRPr lang="en-US" noProof="0" dirty="0"/>
          </a:p>
        </p:txBody>
      </p:sp>
      <p:sp>
        <p:nvSpPr>
          <p:cNvPr id="5" name="Notes Placeholder 4"/>
          <p:cNvSpPr>
            <a:spLocks noGrp="1"/>
          </p:cNvSpPr>
          <p:nvPr>
            <p:ph type="body" sz="quarter" idx="3"/>
          </p:nvPr>
        </p:nvSpPr>
        <p:spPr>
          <a:xfrm>
            <a:off x="701675" y="4421188"/>
            <a:ext cx="5619750" cy="4189412"/>
          </a:xfrm>
          <a:prstGeom prst="rect">
            <a:avLst/>
          </a:prstGeom>
        </p:spPr>
        <p:txBody>
          <a:bodyPr vert="horz" lIns="93324" tIns="46662" rIns="93324" bIns="4666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42375"/>
            <a:ext cx="3043238" cy="465138"/>
          </a:xfrm>
          <a:prstGeom prst="rect">
            <a:avLst/>
          </a:prstGeom>
        </p:spPr>
        <p:txBody>
          <a:bodyPr vert="horz" wrap="square" lIns="93324" tIns="46662" rIns="93324" bIns="46662" numCol="1" anchor="b" anchorCtr="0" compatLnSpc="1">
            <a:prstTxWarp prst="textNoShape">
              <a:avLst/>
            </a:prstTxWarp>
          </a:bodyPr>
          <a:lstStyle>
            <a:lvl1pPr defTabSz="3760826">
              <a:defRPr sz="1200" smtClean="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978275" y="8842375"/>
            <a:ext cx="3043238" cy="465138"/>
          </a:xfrm>
          <a:prstGeom prst="rect">
            <a:avLst/>
          </a:prstGeom>
        </p:spPr>
        <p:txBody>
          <a:bodyPr vert="horz" wrap="square" lIns="93324" tIns="46662" rIns="93324" bIns="46662" numCol="1" anchor="b" anchorCtr="0" compatLnSpc="1">
            <a:prstTxWarp prst="textNoShape">
              <a:avLst/>
            </a:prstTxWarp>
          </a:bodyPr>
          <a:lstStyle>
            <a:lvl1pPr algn="r" defTabSz="3760826">
              <a:defRPr sz="1200" smtClean="0">
                <a:latin typeface="Calibri" pitchFamily="34" charset="0"/>
              </a:defRPr>
            </a:lvl1pPr>
          </a:lstStyle>
          <a:p>
            <a:pPr>
              <a:defRPr/>
            </a:pPr>
            <a:fld id="{0AC52816-8138-44FD-81BD-31F2B8521DF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655638" rtl="0" eaLnBrk="0" fontAlgn="base" hangingPunct="0">
      <a:spcBef>
        <a:spcPct val="30000"/>
      </a:spcBef>
      <a:spcAft>
        <a:spcPct val="0"/>
      </a:spcAft>
      <a:defRPr sz="900" kern="1200">
        <a:solidFill>
          <a:schemeClr val="tx1"/>
        </a:solidFill>
        <a:latin typeface="+mn-lt"/>
        <a:ea typeface="+mn-ea"/>
        <a:cs typeface="+mn-cs"/>
      </a:defRPr>
    </a:lvl1pPr>
    <a:lvl2pPr marL="327025" algn="l" defTabSz="655638" rtl="0" eaLnBrk="0" fontAlgn="base" hangingPunct="0">
      <a:spcBef>
        <a:spcPct val="30000"/>
      </a:spcBef>
      <a:spcAft>
        <a:spcPct val="0"/>
      </a:spcAft>
      <a:defRPr sz="900" kern="1200">
        <a:solidFill>
          <a:schemeClr val="tx1"/>
        </a:solidFill>
        <a:latin typeface="+mn-lt"/>
        <a:ea typeface="+mn-ea"/>
        <a:cs typeface="+mn-cs"/>
      </a:defRPr>
    </a:lvl2pPr>
    <a:lvl3pPr marL="655638" algn="l" defTabSz="655638" rtl="0" eaLnBrk="0" fontAlgn="base" hangingPunct="0">
      <a:spcBef>
        <a:spcPct val="30000"/>
      </a:spcBef>
      <a:spcAft>
        <a:spcPct val="0"/>
      </a:spcAft>
      <a:defRPr sz="900" kern="1200">
        <a:solidFill>
          <a:schemeClr val="tx1"/>
        </a:solidFill>
        <a:latin typeface="+mn-lt"/>
        <a:ea typeface="+mn-ea"/>
        <a:cs typeface="+mn-cs"/>
      </a:defRPr>
    </a:lvl3pPr>
    <a:lvl4pPr marL="985838" algn="l" defTabSz="655638" rtl="0" eaLnBrk="0" fontAlgn="base" hangingPunct="0">
      <a:spcBef>
        <a:spcPct val="30000"/>
      </a:spcBef>
      <a:spcAft>
        <a:spcPct val="0"/>
      </a:spcAft>
      <a:defRPr sz="900" kern="1200">
        <a:solidFill>
          <a:schemeClr val="tx1"/>
        </a:solidFill>
        <a:latin typeface="+mn-lt"/>
        <a:ea typeface="+mn-ea"/>
        <a:cs typeface="+mn-cs"/>
      </a:defRPr>
    </a:lvl4pPr>
    <a:lvl5pPr marL="1314450" algn="l" defTabSz="655638" rtl="0" eaLnBrk="0" fontAlgn="base" hangingPunct="0">
      <a:spcBef>
        <a:spcPct val="30000"/>
      </a:spcBef>
      <a:spcAft>
        <a:spcPct val="0"/>
      </a:spcAft>
      <a:defRPr sz="900" kern="1200">
        <a:solidFill>
          <a:schemeClr val="tx1"/>
        </a:solidFill>
        <a:latin typeface="+mn-lt"/>
        <a:ea typeface="+mn-ea"/>
        <a:cs typeface="+mn-cs"/>
      </a:defRPr>
    </a:lvl5pPr>
    <a:lvl6pPr marL="1645838" algn="l" defTabSz="658335" rtl="0" eaLnBrk="1" latinLnBrk="0" hangingPunct="1">
      <a:defRPr sz="900" kern="1200">
        <a:solidFill>
          <a:schemeClr val="tx1"/>
        </a:solidFill>
        <a:latin typeface="+mn-lt"/>
        <a:ea typeface="+mn-ea"/>
        <a:cs typeface="+mn-cs"/>
      </a:defRPr>
    </a:lvl6pPr>
    <a:lvl7pPr marL="1975005" algn="l" defTabSz="658335" rtl="0" eaLnBrk="1" latinLnBrk="0" hangingPunct="1">
      <a:defRPr sz="900" kern="1200">
        <a:solidFill>
          <a:schemeClr val="tx1"/>
        </a:solidFill>
        <a:latin typeface="+mn-lt"/>
        <a:ea typeface="+mn-ea"/>
        <a:cs typeface="+mn-cs"/>
      </a:defRPr>
    </a:lvl7pPr>
    <a:lvl8pPr marL="2304173" algn="l" defTabSz="658335" rtl="0" eaLnBrk="1" latinLnBrk="0" hangingPunct="1">
      <a:defRPr sz="900" kern="1200">
        <a:solidFill>
          <a:schemeClr val="tx1"/>
        </a:solidFill>
        <a:latin typeface="+mn-lt"/>
        <a:ea typeface="+mn-ea"/>
        <a:cs typeface="+mn-cs"/>
      </a:defRPr>
    </a:lvl8pPr>
    <a:lvl9pPr marL="2633340" algn="l" defTabSz="658335"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00" name="Slide Number Placeholder 3"/>
          <p:cNvSpPr>
            <a:spLocks noGrp="1"/>
          </p:cNvSpPr>
          <p:nvPr>
            <p:ph type="sldNum" sz="quarter" idx="5"/>
          </p:nvPr>
        </p:nvSpPr>
        <p:spPr bwMode="auto">
          <a:noFill/>
          <a:ln>
            <a:miter lim="800000"/>
            <a:headEnd/>
            <a:tailEnd/>
          </a:ln>
        </p:spPr>
        <p:txBody>
          <a:bodyPr/>
          <a:lstStyle/>
          <a:p>
            <a:pPr defTabSz="3760788"/>
            <a:fld id="{3FB52658-6F81-4F52-B4C1-1FF8B34EC9A8}" type="slidenum">
              <a:rPr lang="en-US"/>
              <a:pPr defTabSz="3760788"/>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6"/>
            <a:ext cx="31089600" cy="6272107"/>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80929" indent="0" algn="ctr">
              <a:buNone/>
              <a:defRPr>
                <a:solidFill>
                  <a:schemeClr val="tx1">
                    <a:tint val="75000"/>
                  </a:schemeClr>
                </a:solidFill>
              </a:defRPr>
            </a:lvl2pPr>
            <a:lvl3pPr marL="3761858" indent="0" algn="ctr">
              <a:buNone/>
              <a:defRPr>
                <a:solidFill>
                  <a:schemeClr val="tx1">
                    <a:tint val="75000"/>
                  </a:schemeClr>
                </a:solidFill>
              </a:defRPr>
            </a:lvl3pPr>
            <a:lvl4pPr marL="5642787" indent="0" algn="ctr">
              <a:buNone/>
              <a:defRPr>
                <a:solidFill>
                  <a:schemeClr val="tx1">
                    <a:tint val="75000"/>
                  </a:schemeClr>
                </a:solidFill>
              </a:defRPr>
            </a:lvl4pPr>
            <a:lvl5pPr marL="7523716" indent="0" algn="ctr">
              <a:buNone/>
              <a:defRPr>
                <a:solidFill>
                  <a:schemeClr val="tx1">
                    <a:tint val="75000"/>
                  </a:schemeClr>
                </a:solidFill>
              </a:defRPr>
            </a:lvl5pPr>
            <a:lvl6pPr marL="9404645" indent="0" algn="ctr">
              <a:buNone/>
              <a:defRPr>
                <a:solidFill>
                  <a:schemeClr val="tx1">
                    <a:tint val="75000"/>
                  </a:schemeClr>
                </a:solidFill>
              </a:defRPr>
            </a:lvl6pPr>
            <a:lvl7pPr marL="11285575" indent="0" algn="ctr">
              <a:buNone/>
              <a:defRPr>
                <a:solidFill>
                  <a:schemeClr val="tx1">
                    <a:tint val="75000"/>
                  </a:schemeClr>
                </a:solidFill>
              </a:defRPr>
            </a:lvl7pPr>
            <a:lvl8pPr marL="13166504" indent="0" algn="ctr">
              <a:buNone/>
              <a:defRPr>
                <a:solidFill>
                  <a:schemeClr val="tx1">
                    <a:tint val="75000"/>
                  </a:schemeClr>
                </a:solidFill>
              </a:defRPr>
            </a:lvl8pPr>
            <a:lvl9pPr marL="1504743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AE23942-C5FF-4CEB-9878-92E45A256722}" type="datetimeFigureOut">
              <a:rPr lang="en-US"/>
              <a:pPr>
                <a:defRPr/>
              </a:pPr>
              <a:t>3/24/2011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0B620F-F88E-4453-84DE-F6E12877AF4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0C39990-E76F-4114-AA0F-6F613482F4B8}" type="datetimeFigureOut">
              <a:rPr lang="en-US"/>
              <a:pPr>
                <a:defRPr/>
              </a:pPr>
              <a:t>3/24/2011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0D5CBEA-6C47-4B8A-A46B-683438CA1C6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8501100" y="6874935"/>
            <a:ext cx="46081953" cy="14646656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242555" y="6874935"/>
            <a:ext cx="137648948" cy="1464665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5C807B-6E9D-477E-9D29-08A19F615B79}" type="datetimeFigureOut">
              <a:rPr lang="en-US"/>
              <a:pPr>
                <a:defRPr/>
              </a:pPr>
              <a:t>3/24/2011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D7C85F4-ED10-4244-86EF-BB34FE5186D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3861EEF-8305-40E2-AFEA-7A7B3799C38F}" type="datetimeFigureOut">
              <a:rPr lang="en-US"/>
              <a:pPr>
                <a:defRPr/>
              </a:pPr>
              <a:t>3/24/2011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2C71D2-4EED-411D-9519-437B1FF4B15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3" y="18802775"/>
            <a:ext cx="31089600" cy="581152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3" y="12401978"/>
            <a:ext cx="31089600" cy="6400798"/>
          </a:xfrm>
        </p:spPr>
        <p:txBody>
          <a:bodyPr anchor="b"/>
          <a:lstStyle>
            <a:lvl1pPr marL="0" indent="0">
              <a:buNone/>
              <a:defRPr sz="8200">
                <a:solidFill>
                  <a:schemeClr val="tx1">
                    <a:tint val="75000"/>
                  </a:schemeClr>
                </a:solidFill>
              </a:defRPr>
            </a:lvl1pPr>
            <a:lvl2pPr marL="1880929" indent="0">
              <a:buNone/>
              <a:defRPr sz="7500">
                <a:solidFill>
                  <a:schemeClr val="tx1">
                    <a:tint val="75000"/>
                  </a:schemeClr>
                </a:solidFill>
              </a:defRPr>
            </a:lvl2pPr>
            <a:lvl3pPr marL="3761858" indent="0">
              <a:buNone/>
              <a:defRPr sz="6500">
                <a:solidFill>
                  <a:schemeClr val="tx1">
                    <a:tint val="75000"/>
                  </a:schemeClr>
                </a:solidFill>
              </a:defRPr>
            </a:lvl3pPr>
            <a:lvl4pPr marL="5642787" indent="0">
              <a:buNone/>
              <a:defRPr sz="5700">
                <a:solidFill>
                  <a:schemeClr val="tx1">
                    <a:tint val="75000"/>
                  </a:schemeClr>
                </a:solidFill>
              </a:defRPr>
            </a:lvl4pPr>
            <a:lvl5pPr marL="7523716" indent="0">
              <a:buNone/>
              <a:defRPr sz="5700">
                <a:solidFill>
                  <a:schemeClr val="tx1">
                    <a:tint val="75000"/>
                  </a:schemeClr>
                </a:solidFill>
              </a:defRPr>
            </a:lvl5pPr>
            <a:lvl6pPr marL="9404645" indent="0">
              <a:buNone/>
              <a:defRPr sz="5700">
                <a:solidFill>
                  <a:schemeClr val="tx1">
                    <a:tint val="75000"/>
                  </a:schemeClr>
                </a:solidFill>
              </a:defRPr>
            </a:lvl6pPr>
            <a:lvl7pPr marL="11285575" indent="0">
              <a:buNone/>
              <a:defRPr sz="5700">
                <a:solidFill>
                  <a:schemeClr val="tx1">
                    <a:tint val="75000"/>
                  </a:schemeClr>
                </a:solidFill>
              </a:defRPr>
            </a:lvl7pPr>
            <a:lvl8pPr marL="13166504" indent="0">
              <a:buNone/>
              <a:defRPr sz="5700">
                <a:solidFill>
                  <a:schemeClr val="tx1">
                    <a:tint val="75000"/>
                  </a:schemeClr>
                </a:solidFill>
              </a:defRPr>
            </a:lvl8pPr>
            <a:lvl9pPr marL="15047434" indent="0">
              <a:buNone/>
              <a:defRPr sz="5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2F7D85C-718E-475E-8B6E-9CCF93E1E563}" type="datetimeFigureOut">
              <a:rPr lang="en-US"/>
              <a:pPr>
                <a:defRPr/>
              </a:pPr>
              <a:t>3/24/2011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1A7BFD6-DCC2-4ECB-8B6E-0D3EB8531ED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42553" y="40057493"/>
            <a:ext cx="91865448" cy="113284002"/>
          </a:xfrm>
        </p:spPr>
        <p:txBody>
          <a:bodyPr/>
          <a:lstStyle>
            <a:lvl1pPr>
              <a:defRPr sz="11500"/>
            </a:lvl1pPr>
            <a:lvl2pPr>
              <a:defRPr sz="9900"/>
            </a:lvl2pPr>
            <a:lvl3pPr>
              <a:defRPr sz="82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2717603" y="40057493"/>
            <a:ext cx="91865453" cy="113284002"/>
          </a:xfrm>
        </p:spPr>
        <p:txBody>
          <a:bodyPr/>
          <a:lstStyle>
            <a:lvl1pPr>
              <a:defRPr sz="11500"/>
            </a:lvl1pPr>
            <a:lvl2pPr>
              <a:defRPr sz="9900"/>
            </a:lvl2pPr>
            <a:lvl3pPr>
              <a:defRPr sz="82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E876D7F-BE19-4F06-BB58-A9FC34FE4BE7}" type="datetimeFigureOut">
              <a:rPr lang="en-US"/>
              <a:pPr>
                <a:defRPr/>
              </a:pPr>
              <a:t>3/24/2011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4C9C897-4AC4-4CC2-AB19-BFB243244BE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789"/>
            <a:ext cx="32918400" cy="4876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549815"/>
            <a:ext cx="16160753" cy="2729651"/>
          </a:xfrm>
        </p:spPr>
        <p:txBody>
          <a:bodyPr anchor="b"/>
          <a:lstStyle>
            <a:lvl1pPr marL="0" indent="0">
              <a:buNone/>
              <a:defRPr sz="9900" b="1"/>
            </a:lvl1pPr>
            <a:lvl2pPr marL="1880929" indent="0">
              <a:buNone/>
              <a:defRPr sz="8200" b="1"/>
            </a:lvl2pPr>
            <a:lvl3pPr marL="3761858" indent="0">
              <a:buNone/>
              <a:defRPr sz="7500" b="1"/>
            </a:lvl3pPr>
            <a:lvl4pPr marL="5642787" indent="0">
              <a:buNone/>
              <a:defRPr sz="6500" b="1"/>
            </a:lvl4pPr>
            <a:lvl5pPr marL="7523716" indent="0">
              <a:buNone/>
              <a:defRPr sz="6500" b="1"/>
            </a:lvl5pPr>
            <a:lvl6pPr marL="9404645" indent="0">
              <a:buNone/>
              <a:defRPr sz="6500" b="1"/>
            </a:lvl6pPr>
            <a:lvl7pPr marL="11285575" indent="0">
              <a:buNone/>
              <a:defRPr sz="6500" b="1"/>
            </a:lvl7pPr>
            <a:lvl8pPr marL="13166504" indent="0">
              <a:buNone/>
              <a:defRPr sz="6500" b="1"/>
            </a:lvl8pPr>
            <a:lvl9pPr marL="15047434" indent="0">
              <a:buNone/>
              <a:defRPr sz="6500" b="1"/>
            </a:lvl9pPr>
          </a:lstStyle>
          <a:p>
            <a:pPr lvl="0"/>
            <a:r>
              <a:rPr lang="en-US" smtClean="0"/>
              <a:t>Click to edit Master text styles</a:t>
            </a:r>
          </a:p>
        </p:txBody>
      </p:sp>
      <p:sp>
        <p:nvSpPr>
          <p:cNvPr id="4" name="Content Placeholder 3"/>
          <p:cNvSpPr>
            <a:spLocks noGrp="1"/>
          </p:cNvSpPr>
          <p:nvPr>
            <p:ph sz="half" idx="2"/>
          </p:nvPr>
        </p:nvSpPr>
        <p:spPr>
          <a:xfrm>
            <a:off x="1828800" y="9279466"/>
            <a:ext cx="16160753" cy="16858829"/>
          </a:xfrm>
        </p:spPr>
        <p:txBody>
          <a:bodyPr/>
          <a:lstStyle>
            <a:lvl1pPr>
              <a:defRPr sz="9900"/>
            </a:lvl1pPr>
            <a:lvl2pPr>
              <a:defRPr sz="8200"/>
            </a:lvl2pPr>
            <a:lvl3pPr>
              <a:defRPr sz="75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3" y="6549815"/>
            <a:ext cx="16167100" cy="2729651"/>
          </a:xfrm>
        </p:spPr>
        <p:txBody>
          <a:bodyPr anchor="b"/>
          <a:lstStyle>
            <a:lvl1pPr marL="0" indent="0">
              <a:buNone/>
              <a:defRPr sz="9900" b="1"/>
            </a:lvl1pPr>
            <a:lvl2pPr marL="1880929" indent="0">
              <a:buNone/>
              <a:defRPr sz="8200" b="1"/>
            </a:lvl2pPr>
            <a:lvl3pPr marL="3761858" indent="0">
              <a:buNone/>
              <a:defRPr sz="7500" b="1"/>
            </a:lvl3pPr>
            <a:lvl4pPr marL="5642787" indent="0">
              <a:buNone/>
              <a:defRPr sz="6500" b="1"/>
            </a:lvl4pPr>
            <a:lvl5pPr marL="7523716" indent="0">
              <a:buNone/>
              <a:defRPr sz="6500" b="1"/>
            </a:lvl5pPr>
            <a:lvl6pPr marL="9404645" indent="0">
              <a:buNone/>
              <a:defRPr sz="6500" b="1"/>
            </a:lvl6pPr>
            <a:lvl7pPr marL="11285575" indent="0">
              <a:buNone/>
              <a:defRPr sz="6500" b="1"/>
            </a:lvl7pPr>
            <a:lvl8pPr marL="13166504" indent="0">
              <a:buNone/>
              <a:defRPr sz="6500" b="1"/>
            </a:lvl8pPr>
            <a:lvl9pPr marL="15047434" indent="0">
              <a:buNone/>
              <a:defRPr sz="6500" b="1"/>
            </a:lvl9pPr>
          </a:lstStyle>
          <a:p>
            <a:pPr lvl="0"/>
            <a:r>
              <a:rPr lang="en-US" smtClean="0"/>
              <a:t>Click to edit Master text styles</a:t>
            </a:r>
          </a:p>
        </p:txBody>
      </p:sp>
      <p:sp>
        <p:nvSpPr>
          <p:cNvPr id="6" name="Content Placeholder 5"/>
          <p:cNvSpPr>
            <a:spLocks noGrp="1"/>
          </p:cNvSpPr>
          <p:nvPr>
            <p:ph sz="quarter" idx="4"/>
          </p:nvPr>
        </p:nvSpPr>
        <p:spPr>
          <a:xfrm>
            <a:off x="18580103" y="9279466"/>
            <a:ext cx="16167100" cy="16858829"/>
          </a:xfrm>
        </p:spPr>
        <p:txBody>
          <a:bodyPr/>
          <a:lstStyle>
            <a:lvl1pPr>
              <a:defRPr sz="9900"/>
            </a:lvl1pPr>
            <a:lvl2pPr>
              <a:defRPr sz="8200"/>
            </a:lvl2pPr>
            <a:lvl3pPr>
              <a:defRPr sz="75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AF7BF2D-CBFD-4DB5-8868-2886BE68834A}" type="datetimeFigureOut">
              <a:rPr lang="en-US"/>
              <a:pPr>
                <a:defRPr/>
              </a:pPr>
              <a:t>3/24/2011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C9F4C12-7D01-44D2-816F-DF73DBB7AB9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227903F-3C23-4356-BED2-D6A9AD0662BA}" type="datetimeFigureOut">
              <a:rPr lang="en-US"/>
              <a:pPr>
                <a:defRPr/>
              </a:pPr>
              <a:t>3/24/2011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AE16423-C935-4CC3-8A63-5A89D52EC9E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3DDD0DB-1855-4C32-A0BC-958442CA7649}" type="datetimeFigureOut">
              <a:rPr lang="en-US"/>
              <a:pPr>
                <a:defRPr/>
              </a:pPr>
              <a:t>3/24/2011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009DEEA-985A-4964-8C6A-BD1A1732CB1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165013"/>
            <a:ext cx="12033253" cy="495808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4300200" y="1165016"/>
            <a:ext cx="20447000" cy="2497328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3" y="6123096"/>
            <a:ext cx="12033253" cy="20015202"/>
          </a:xfrm>
        </p:spPr>
        <p:txBody>
          <a:bodyPr/>
          <a:lstStyle>
            <a:lvl1pPr marL="0" indent="0">
              <a:buNone/>
              <a:defRPr sz="5700"/>
            </a:lvl1pPr>
            <a:lvl2pPr marL="1880929" indent="0">
              <a:buNone/>
              <a:defRPr sz="5000"/>
            </a:lvl2pPr>
            <a:lvl3pPr marL="3761858" indent="0">
              <a:buNone/>
              <a:defRPr sz="4100"/>
            </a:lvl3pPr>
            <a:lvl4pPr marL="5642787" indent="0">
              <a:buNone/>
              <a:defRPr sz="3700"/>
            </a:lvl4pPr>
            <a:lvl5pPr marL="7523716" indent="0">
              <a:buNone/>
              <a:defRPr sz="3700"/>
            </a:lvl5pPr>
            <a:lvl6pPr marL="9404645" indent="0">
              <a:buNone/>
              <a:defRPr sz="3700"/>
            </a:lvl6pPr>
            <a:lvl7pPr marL="11285575" indent="0">
              <a:buNone/>
              <a:defRPr sz="3700"/>
            </a:lvl7pPr>
            <a:lvl8pPr marL="13166504" indent="0">
              <a:buNone/>
              <a:defRPr sz="3700"/>
            </a:lvl8pPr>
            <a:lvl9pPr marL="15047434" indent="0">
              <a:buNone/>
              <a:defRPr sz="37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23B0026-8F8E-4985-BF6E-2F171BB28735}" type="datetimeFigureOut">
              <a:rPr lang="en-US"/>
              <a:pPr>
                <a:defRPr/>
              </a:pPr>
              <a:t>3/24/2011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9134443-1938-46C9-B43A-D71380AABB3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3" y="20482561"/>
            <a:ext cx="21945600" cy="241808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7169153" y="2614507"/>
            <a:ext cx="21945600" cy="17556480"/>
          </a:xfrm>
        </p:spPr>
        <p:txBody>
          <a:bodyPr rtlCol="0">
            <a:normAutofit/>
          </a:bodyPr>
          <a:lstStyle>
            <a:lvl1pPr marL="0" indent="0">
              <a:buNone/>
              <a:defRPr sz="13200"/>
            </a:lvl1pPr>
            <a:lvl2pPr marL="1880929" indent="0">
              <a:buNone/>
              <a:defRPr sz="11500"/>
            </a:lvl2pPr>
            <a:lvl3pPr marL="3761858" indent="0">
              <a:buNone/>
              <a:defRPr sz="9900"/>
            </a:lvl3pPr>
            <a:lvl4pPr marL="5642787" indent="0">
              <a:buNone/>
              <a:defRPr sz="8200"/>
            </a:lvl4pPr>
            <a:lvl5pPr marL="7523716" indent="0">
              <a:buNone/>
              <a:defRPr sz="8200"/>
            </a:lvl5pPr>
            <a:lvl6pPr marL="9404645" indent="0">
              <a:buNone/>
              <a:defRPr sz="8200"/>
            </a:lvl6pPr>
            <a:lvl7pPr marL="11285575" indent="0">
              <a:buNone/>
              <a:defRPr sz="8200"/>
            </a:lvl7pPr>
            <a:lvl8pPr marL="13166504" indent="0">
              <a:buNone/>
              <a:defRPr sz="8200"/>
            </a:lvl8pPr>
            <a:lvl9pPr marL="15047434" indent="0">
              <a:buNone/>
              <a:defRPr sz="8200"/>
            </a:lvl9pPr>
          </a:lstStyle>
          <a:p>
            <a:pPr lvl="0"/>
            <a:endParaRPr lang="en-US" noProof="0" dirty="0"/>
          </a:p>
        </p:txBody>
      </p:sp>
      <p:sp>
        <p:nvSpPr>
          <p:cNvPr id="4" name="Text Placeholder 3"/>
          <p:cNvSpPr>
            <a:spLocks noGrp="1"/>
          </p:cNvSpPr>
          <p:nvPr>
            <p:ph type="body" sz="half" idx="2"/>
          </p:nvPr>
        </p:nvSpPr>
        <p:spPr>
          <a:xfrm>
            <a:off x="7169153" y="22900643"/>
            <a:ext cx="21945600" cy="3434078"/>
          </a:xfrm>
        </p:spPr>
        <p:txBody>
          <a:bodyPr/>
          <a:lstStyle>
            <a:lvl1pPr marL="0" indent="0">
              <a:buNone/>
              <a:defRPr sz="5700"/>
            </a:lvl1pPr>
            <a:lvl2pPr marL="1880929" indent="0">
              <a:buNone/>
              <a:defRPr sz="5000"/>
            </a:lvl2pPr>
            <a:lvl3pPr marL="3761858" indent="0">
              <a:buNone/>
              <a:defRPr sz="4100"/>
            </a:lvl3pPr>
            <a:lvl4pPr marL="5642787" indent="0">
              <a:buNone/>
              <a:defRPr sz="3700"/>
            </a:lvl4pPr>
            <a:lvl5pPr marL="7523716" indent="0">
              <a:buNone/>
              <a:defRPr sz="3700"/>
            </a:lvl5pPr>
            <a:lvl6pPr marL="9404645" indent="0">
              <a:buNone/>
              <a:defRPr sz="3700"/>
            </a:lvl6pPr>
            <a:lvl7pPr marL="11285575" indent="0">
              <a:buNone/>
              <a:defRPr sz="3700"/>
            </a:lvl7pPr>
            <a:lvl8pPr marL="13166504" indent="0">
              <a:buNone/>
              <a:defRPr sz="3700"/>
            </a:lvl8pPr>
            <a:lvl9pPr marL="15047434" indent="0">
              <a:buNone/>
              <a:defRPr sz="37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A23467B-247A-4FFC-979E-308714AC5267}" type="datetimeFigureOut">
              <a:rPr lang="en-US"/>
              <a:pPr>
                <a:defRPr/>
              </a:pPr>
              <a:t>3/24/2011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0C28DFB-B510-4625-A9BF-72223C8432A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828800" y="1171575"/>
            <a:ext cx="32918400" cy="4876800"/>
          </a:xfrm>
          <a:prstGeom prst="rect">
            <a:avLst/>
          </a:prstGeom>
          <a:noFill/>
          <a:ln w="9525">
            <a:noFill/>
            <a:miter lim="800000"/>
            <a:headEnd/>
            <a:tailEnd/>
          </a:ln>
        </p:spPr>
        <p:txBody>
          <a:bodyPr vert="horz" wrap="square" lIns="376185" tIns="188093" rIns="376185" bIns="188093"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1828800" y="6826250"/>
            <a:ext cx="32918400" cy="19311938"/>
          </a:xfrm>
          <a:prstGeom prst="rect">
            <a:avLst/>
          </a:prstGeom>
          <a:noFill/>
          <a:ln w="9525">
            <a:noFill/>
            <a:miter lim="800000"/>
            <a:headEnd/>
            <a:tailEnd/>
          </a:ln>
        </p:spPr>
        <p:txBody>
          <a:bodyPr vert="horz" wrap="square" lIns="376185" tIns="188093" rIns="376185" bIns="18809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828800" y="27120850"/>
            <a:ext cx="8534400" cy="1557338"/>
          </a:xfrm>
          <a:prstGeom prst="rect">
            <a:avLst/>
          </a:prstGeom>
        </p:spPr>
        <p:txBody>
          <a:bodyPr vert="horz" wrap="square" lIns="376185" tIns="188093" rIns="376185" bIns="188093" numCol="1" anchor="ctr" anchorCtr="0" compatLnSpc="1">
            <a:prstTxWarp prst="textNoShape">
              <a:avLst/>
            </a:prstTxWarp>
          </a:bodyPr>
          <a:lstStyle>
            <a:lvl1pPr defTabSz="3760826">
              <a:defRPr sz="5000" smtClean="0">
                <a:solidFill>
                  <a:srgbClr val="898989"/>
                </a:solidFill>
                <a:latin typeface="Calibri" pitchFamily="34" charset="0"/>
              </a:defRPr>
            </a:lvl1pPr>
          </a:lstStyle>
          <a:p>
            <a:pPr>
              <a:defRPr/>
            </a:pPr>
            <a:fld id="{CC40E3F3-F7D0-47B9-9940-F5B1A1C8E619}" type="datetimeFigureOut">
              <a:rPr lang="en-US"/>
              <a:pPr>
                <a:defRPr/>
              </a:pPr>
              <a:t>3/24/2011</a:t>
            </a:fld>
            <a:endParaRPr lang="en-US"/>
          </a:p>
        </p:txBody>
      </p:sp>
      <p:sp>
        <p:nvSpPr>
          <p:cNvPr id="5" name="Footer Placeholder 4"/>
          <p:cNvSpPr>
            <a:spLocks noGrp="1"/>
          </p:cNvSpPr>
          <p:nvPr>
            <p:ph type="ftr" sz="quarter" idx="3"/>
          </p:nvPr>
        </p:nvSpPr>
        <p:spPr>
          <a:xfrm>
            <a:off x="12496800" y="27120850"/>
            <a:ext cx="11582400" cy="1557338"/>
          </a:xfrm>
          <a:prstGeom prst="rect">
            <a:avLst/>
          </a:prstGeom>
        </p:spPr>
        <p:txBody>
          <a:bodyPr vert="horz" wrap="square" lIns="376185" tIns="188093" rIns="376185" bIns="188093" numCol="1" anchor="ctr" anchorCtr="0" compatLnSpc="1">
            <a:prstTxWarp prst="textNoShape">
              <a:avLst/>
            </a:prstTxWarp>
          </a:bodyPr>
          <a:lstStyle>
            <a:lvl1pPr algn="ctr" defTabSz="3760826">
              <a:defRPr sz="5000" smtClean="0">
                <a:solidFill>
                  <a:srgbClr val="898989"/>
                </a:solidFill>
                <a:latin typeface="Calibri" pitchFamily="34" charset="0"/>
              </a:defRPr>
            </a:lvl1pPr>
          </a:lstStyle>
          <a:p>
            <a:pPr>
              <a:defRPr/>
            </a:pPr>
            <a:endParaRPr lang="en-US"/>
          </a:p>
        </p:txBody>
      </p:sp>
      <p:sp>
        <p:nvSpPr>
          <p:cNvPr id="6" name="Slide Number Placeholder 5"/>
          <p:cNvSpPr>
            <a:spLocks noGrp="1"/>
          </p:cNvSpPr>
          <p:nvPr>
            <p:ph type="sldNum" sz="quarter" idx="4"/>
          </p:nvPr>
        </p:nvSpPr>
        <p:spPr>
          <a:xfrm>
            <a:off x="26212800" y="27120850"/>
            <a:ext cx="8534400" cy="1557338"/>
          </a:xfrm>
          <a:prstGeom prst="rect">
            <a:avLst/>
          </a:prstGeom>
        </p:spPr>
        <p:txBody>
          <a:bodyPr vert="horz" wrap="square" lIns="376185" tIns="188093" rIns="376185" bIns="188093" numCol="1" anchor="ctr" anchorCtr="0" compatLnSpc="1">
            <a:prstTxWarp prst="textNoShape">
              <a:avLst/>
            </a:prstTxWarp>
          </a:bodyPr>
          <a:lstStyle>
            <a:lvl1pPr algn="r" defTabSz="3760826">
              <a:defRPr sz="5000" smtClean="0">
                <a:solidFill>
                  <a:srgbClr val="898989"/>
                </a:solidFill>
                <a:latin typeface="Calibri" pitchFamily="34" charset="0"/>
              </a:defRPr>
            </a:lvl1pPr>
          </a:lstStyle>
          <a:p>
            <a:pPr>
              <a:defRPr/>
            </a:pPr>
            <a:fld id="{1381ACF7-E62F-40C0-86BF-0327088C882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0788" rtl="0" eaLnBrk="0" fontAlgn="base" hangingPunct="0">
        <a:spcBef>
          <a:spcPct val="0"/>
        </a:spcBef>
        <a:spcAft>
          <a:spcPct val="0"/>
        </a:spcAft>
        <a:defRPr sz="18100" kern="1200">
          <a:solidFill>
            <a:schemeClr val="tx1"/>
          </a:solidFill>
          <a:latin typeface="+mj-lt"/>
          <a:ea typeface="+mj-ea"/>
          <a:cs typeface="+mj-cs"/>
        </a:defRPr>
      </a:lvl1pPr>
      <a:lvl2pPr algn="ctr" defTabSz="3760788" rtl="0" eaLnBrk="0" fontAlgn="base" hangingPunct="0">
        <a:spcBef>
          <a:spcPct val="0"/>
        </a:spcBef>
        <a:spcAft>
          <a:spcPct val="0"/>
        </a:spcAft>
        <a:defRPr sz="18100">
          <a:solidFill>
            <a:schemeClr val="tx1"/>
          </a:solidFill>
          <a:latin typeface="Calibri" pitchFamily="34" charset="0"/>
        </a:defRPr>
      </a:lvl2pPr>
      <a:lvl3pPr algn="ctr" defTabSz="3760788" rtl="0" eaLnBrk="0" fontAlgn="base" hangingPunct="0">
        <a:spcBef>
          <a:spcPct val="0"/>
        </a:spcBef>
        <a:spcAft>
          <a:spcPct val="0"/>
        </a:spcAft>
        <a:defRPr sz="18100">
          <a:solidFill>
            <a:schemeClr val="tx1"/>
          </a:solidFill>
          <a:latin typeface="Calibri" pitchFamily="34" charset="0"/>
        </a:defRPr>
      </a:lvl3pPr>
      <a:lvl4pPr algn="ctr" defTabSz="3760788" rtl="0" eaLnBrk="0" fontAlgn="base" hangingPunct="0">
        <a:spcBef>
          <a:spcPct val="0"/>
        </a:spcBef>
        <a:spcAft>
          <a:spcPct val="0"/>
        </a:spcAft>
        <a:defRPr sz="18100">
          <a:solidFill>
            <a:schemeClr val="tx1"/>
          </a:solidFill>
          <a:latin typeface="Calibri" pitchFamily="34" charset="0"/>
        </a:defRPr>
      </a:lvl4pPr>
      <a:lvl5pPr algn="ctr" defTabSz="3760788" rtl="0" eaLnBrk="0" fontAlgn="base" hangingPunct="0">
        <a:spcBef>
          <a:spcPct val="0"/>
        </a:spcBef>
        <a:spcAft>
          <a:spcPct val="0"/>
        </a:spcAft>
        <a:defRPr sz="18100">
          <a:solidFill>
            <a:schemeClr val="tx1"/>
          </a:solidFill>
          <a:latin typeface="Calibri" pitchFamily="34" charset="0"/>
        </a:defRPr>
      </a:lvl5pPr>
      <a:lvl6pPr marL="391866" algn="ctr" defTabSz="3760826" rtl="0" fontAlgn="base">
        <a:spcBef>
          <a:spcPct val="0"/>
        </a:spcBef>
        <a:spcAft>
          <a:spcPct val="0"/>
        </a:spcAft>
        <a:defRPr sz="18100">
          <a:solidFill>
            <a:schemeClr val="tx1"/>
          </a:solidFill>
          <a:latin typeface="Calibri" pitchFamily="34" charset="0"/>
        </a:defRPr>
      </a:lvl6pPr>
      <a:lvl7pPr marL="783732" algn="ctr" defTabSz="3760826" rtl="0" fontAlgn="base">
        <a:spcBef>
          <a:spcPct val="0"/>
        </a:spcBef>
        <a:spcAft>
          <a:spcPct val="0"/>
        </a:spcAft>
        <a:defRPr sz="18100">
          <a:solidFill>
            <a:schemeClr val="tx1"/>
          </a:solidFill>
          <a:latin typeface="Calibri" pitchFamily="34" charset="0"/>
        </a:defRPr>
      </a:lvl7pPr>
      <a:lvl8pPr marL="1175598" algn="ctr" defTabSz="3760826" rtl="0" fontAlgn="base">
        <a:spcBef>
          <a:spcPct val="0"/>
        </a:spcBef>
        <a:spcAft>
          <a:spcPct val="0"/>
        </a:spcAft>
        <a:defRPr sz="18100">
          <a:solidFill>
            <a:schemeClr val="tx1"/>
          </a:solidFill>
          <a:latin typeface="Calibri" pitchFamily="34" charset="0"/>
        </a:defRPr>
      </a:lvl8pPr>
      <a:lvl9pPr marL="1567464" algn="ctr" defTabSz="3760826" rtl="0" fontAlgn="base">
        <a:spcBef>
          <a:spcPct val="0"/>
        </a:spcBef>
        <a:spcAft>
          <a:spcPct val="0"/>
        </a:spcAft>
        <a:defRPr sz="18100">
          <a:solidFill>
            <a:schemeClr val="tx1"/>
          </a:solidFill>
          <a:latin typeface="Calibri" pitchFamily="34" charset="0"/>
        </a:defRPr>
      </a:lvl9pPr>
    </p:titleStyle>
    <p:bodyStyle>
      <a:lvl1pPr marL="1408113" indent="-1408113" algn="l" defTabSz="3760788" rtl="0" eaLnBrk="0" fontAlgn="base" hangingPunct="0">
        <a:spcBef>
          <a:spcPct val="20000"/>
        </a:spcBef>
        <a:spcAft>
          <a:spcPct val="0"/>
        </a:spcAft>
        <a:buFont typeface="Arial" charset="0"/>
        <a:buChar char="•"/>
        <a:defRPr sz="13200" kern="1200">
          <a:solidFill>
            <a:schemeClr val="tx1"/>
          </a:solidFill>
          <a:latin typeface="+mn-lt"/>
          <a:ea typeface="+mn-ea"/>
          <a:cs typeface="+mn-cs"/>
        </a:defRPr>
      </a:lvl1pPr>
      <a:lvl2pPr marL="3055938" indent="-1173163" algn="l" defTabSz="3760788" rtl="0" eaLnBrk="0" fontAlgn="base" hangingPunct="0">
        <a:spcBef>
          <a:spcPct val="20000"/>
        </a:spcBef>
        <a:spcAft>
          <a:spcPct val="0"/>
        </a:spcAft>
        <a:buFont typeface="Arial" charset="0"/>
        <a:buChar char="–"/>
        <a:defRPr sz="11500" kern="1200">
          <a:solidFill>
            <a:schemeClr val="tx1"/>
          </a:solidFill>
          <a:latin typeface="+mn-lt"/>
          <a:ea typeface="+mn-ea"/>
          <a:cs typeface="+mn-cs"/>
        </a:defRPr>
      </a:lvl2pPr>
      <a:lvl3pPr marL="4700588" indent="-939800" algn="l" defTabSz="3760788" rtl="0" eaLnBrk="0" fontAlgn="base" hangingPunct="0">
        <a:spcBef>
          <a:spcPct val="20000"/>
        </a:spcBef>
        <a:spcAft>
          <a:spcPct val="0"/>
        </a:spcAft>
        <a:buFont typeface="Arial" charset="0"/>
        <a:buChar char="•"/>
        <a:defRPr sz="9900" kern="1200">
          <a:solidFill>
            <a:schemeClr val="tx1"/>
          </a:solidFill>
          <a:latin typeface="+mn-lt"/>
          <a:ea typeface="+mn-ea"/>
          <a:cs typeface="+mn-cs"/>
        </a:defRPr>
      </a:lvl3pPr>
      <a:lvl4pPr marL="6581775" indent="-939800" algn="l" defTabSz="3760788" rtl="0" eaLnBrk="0" fontAlgn="base" hangingPunct="0">
        <a:spcBef>
          <a:spcPct val="20000"/>
        </a:spcBef>
        <a:spcAft>
          <a:spcPct val="0"/>
        </a:spcAft>
        <a:buFont typeface="Arial" charset="0"/>
        <a:buChar char="–"/>
        <a:defRPr sz="8200" kern="1200">
          <a:solidFill>
            <a:schemeClr val="tx1"/>
          </a:solidFill>
          <a:latin typeface="+mn-lt"/>
          <a:ea typeface="+mn-ea"/>
          <a:cs typeface="+mn-cs"/>
        </a:defRPr>
      </a:lvl4pPr>
      <a:lvl5pPr marL="8462963" indent="-939800" algn="l" defTabSz="3760788" rtl="0" eaLnBrk="0" fontAlgn="base" hangingPunct="0">
        <a:spcBef>
          <a:spcPct val="20000"/>
        </a:spcBef>
        <a:spcAft>
          <a:spcPct val="0"/>
        </a:spcAft>
        <a:buFont typeface="Arial" charset="0"/>
        <a:buChar char="»"/>
        <a:defRPr sz="8200" kern="1200">
          <a:solidFill>
            <a:schemeClr val="tx1"/>
          </a:solidFill>
          <a:latin typeface="+mn-lt"/>
          <a:ea typeface="+mn-ea"/>
          <a:cs typeface="+mn-cs"/>
        </a:defRPr>
      </a:lvl5pPr>
      <a:lvl6pPr marL="10345110" indent="-940464" algn="l" defTabSz="3761858"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6040" indent="-940464" algn="l" defTabSz="3761858"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6969" indent="-940464" algn="l" defTabSz="3761858"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7898" indent="-940464" algn="l" defTabSz="3761858"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1858" rtl="0" eaLnBrk="1" latinLnBrk="0" hangingPunct="1">
        <a:defRPr sz="7500" kern="1200">
          <a:solidFill>
            <a:schemeClr val="tx1"/>
          </a:solidFill>
          <a:latin typeface="+mn-lt"/>
          <a:ea typeface="+mn-ea"/>
          <a:cs typeface="+mn-cs"/>
        </a:defRPr>
      </a:lvl1pPr>
      <a:lvl2pPr marL="1880929" algn="l" defTabSz="3761858" rtl="0" eaLnBrk="1" latinLnBrk="0" hangingPunct="1">
        <a:defRPr sz="7500" kern="1200">
          <a:solidFill>
            <a:schemeClr val="tx1"/>
          </a:solidFill>
          <a:latin typeface="+mn-lt"/>
          <a:ea typeface="+mn-ea"/>
          <a:cs typeface="+mn-cs"/>
        </a:defRPr>
      </a:lvl2pPr>
      <a:lvl3pPr marL="3761858" algn="l" defTabSz="3761858" rtl="0" eaLnBrk="1" latinLnBrk="0" hangingPunct="1">
        <a:defRPr sz="7500" kern="1200">
          <a:solidFill>
            <a:schemeClr val="tx1"/>
          </a:solidFill>
          <a:latin typeface="+mn-lt"/>
          <a:ea typeface="+mn-ea"/>
          <a:cs typeface="+mn-cs"/>
        </a:defRPr>
      </a:lvl3pPr>
      <a:lvl4pPr marL="5642787" algn="l" defTabSz="3761858" rtl="0" eaLnBrk="1" latinLnBrk="0" hangingPunct="1">
        <a:defRPr sz="7500" kern="1200">
          <a:solidFill>
            <a:schemeClr val="tx1"/>
          </a:solidFill>
          <a:latin typeface="+mn-lt"/>
          <a:ea typeface="+mn-ea"/>
          <a:cs typeface="+mn-cs"/>
        </a:defRPr>
      </a:lvl4pPr>
      <a:lvl5pPr marL="7523716" algn="l" defTabSz="3761858" rtl="0" eaLnBrk="1" latinLnBrk="0" hangingPunct="1">
        <a:defRPr sz="7500" kern="1200">
          <a:solidFill>
            <a:schemeClr val="tx1"/>
          </a:solidFill>
          <a:latin typeface="+mn-lt"/>
          <a:ea typeface="+mn-ea"/>
          <a:cs typeface="+mn-cs"/>
        </a:defRPr>
      </a:lvl5pPr>
      <a:lvl6pPr marL="9404645" algn="l" defTabSz="3761858" rtl="0" eaLnBrk="1" latinLnBrk="0" hangingPunct="1">
        <a:defRPr sz="7500" kern="1200">
          <a:solidFill>
            <a:schemeClr val="tx1"/>
          </a:solidFill>
          <a:latin typeface="+mn-lt"/>
          <a:ea typeface="+mn-ea"/>
          <a:cs typeface="+mn-cs"/>
        </a:defRPr>
      </a:lvl6pPr>
      <a:lvl7pPr marL="11285575" algn="l" defTabSz="3761858" rtl="0" eaLnBrk="1" latinLnBrk="0" hangingPunct="1">
        <a:defRPr sz="7500" kern="1200">
          <a:solidFill>
            <a:schemeClr val="tx1"/>
          </a:solidFill>
          <a:latin typeface="+mn-lt"/>
          <a:ea typeface="+mn-ea"/>
          <a:cs typeface="+mn-cs"/>
        </a:defRPr>
      </a:lvl7pPr>
      <a:lvl8pPr marL="13166504" algn="l" defTabSz="3761858" rtl="0" eaLnBrk="1" latinLnBrk="0" hangingPunct="1">
        <a:defRPr sz="7500" kern="1200">
          <a:solidFill>
            <a:schemeClr val="tx1"/>
          </a:solidFill>
          <a:latin typeface="+mn-lt"/>
          <a:ea typeface="+mn-ea"/>
          <a:cs typeface="+mn-cs"/>
        </a:defRPr>
      </a:lvl8pPr>
      <a:lvl9pPr marL="15047434" algn="l" defTabSz="3761858" rtl="0" eaLnBrk="1" latinLnBrk="0" hangingPunct="1">
        <a:defRPr sz="7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oleObject" Target="../embeddings/oleObject5.bin"/><Relationship Id="rId3" Type="http://schemas.openxmlformats.org/officeDocument/2006/relationships/notesSlide" Target="../notesSlides/notesSlide1.xml"/><Relationship Id="rId7" Type="http://schemas.openxmlformats.org/officeDocument/2006/relationships/image" Target="../media/image11.png"/><Relationship Id="rId12"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0.png"/><Relationship Id="rId11" Type="http://schemas.openxmlformats.org/officeDocument/2006/relationships/oleObject" Target="../embeddings/oleObject4.bin"/><Relationship Id="rId5" Type="http://schemas.openxmlformats.org/officeDocument/2006/relationships/image" Target="../media/image9.png"/><Relationship Id="rId15" Type="http://schemas.openxmlformats.org/officeDocument/2006/relationships/oleObject" Target="../embeddings/oleObject7.bin"/><Relationship Id="rId10" Type="http://schemas.openxmlformats.org/officeDocument/2006/relationships/oleObject" Target="../embeddings/oleObject3.bin"/><Relationship Id="rId4" Type="http://schemas.openxmlformats.org/officeDocument/2006/relationships/image" Target="../media/image8.jpeg"/><Relationship Id="rId9" Type="http://schemas.openxmlformats.org/officeDocument/2006/relationships/oleObject" Target="../embeddings/oleObject2.bin"/><Relationship Id="rId1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1"/>
          <p:cNvSpPr>
            <a:spLocks noChangeArrowheads="1"/>
          </p:cNvSpPr>
          <p:nvPr/>
        </p:nvSpPr>
        <p:spPr bwMode="auto">
          <a:xfrm>
            <a:off x="7098535" y="1204202"/>
            <a:ext cx="20585713" cy="2528689"/>
          </a:xfrm>
          <a:prstGeom prst="rect">
            <a:avLst/>
          </a:prstGeom>
          <a:noFill/>
          <a:ln w="9525">
            <a:noFill/>
            <a:miter lim="800000"/>
            <a:headEnd/>
            <a:tailEnd/>
          </a:ln>
        </p:spPr>
        <p:txBody>
          <a:bodyPr wrap="square" lIns="65834" tIns="32917" rIns="65834" bIns="32917">
            <a:spAutoFit/>
          </a:bodyPr>
          <a:lstStyle/>
          <a:p>
            <a:pPr algn="ctr"/>
            <a:r>
              <a:rPr lang="en-US" altLang="zh-CN" sz="6900" b="1" dirty="0" smtClean="0">
                <a:latin typeface="Calibri" pitchFamily="34" charset="0"/>
              </a:rPr>
              <a:t>A NETWORK MODEL OF CELLULAR AGING</a:t>
            </a:r>
            <a:endParaRPr lang="en-US" sz="6900" b="1" dirty="0">
              <a:latin typeface="Calibri" pitchFamily="34" charset="0"/>
            </a:endParaRPr>
          </a:p>
          <a:p>
            <a:pPr algn="ctr"/>
            <a:r>
              <a:rPr lang="en-US" sz="4400" b="1" dirty="0">
                <a:latin typeface="Calibri" pitchFamily="34" charset="0"/>
              </a:rPr>
              <a:t>Hong </a:t>
            </a:r>
            <a:r>
              <a:rPr lang="en-US" sz="4400" b="1" dirty="0" smtClean="0">
                <a:latin typeface="Calibri" pitchFamily="34" charset="0"/>
              </a:rPr>
              <a:t>Qin</a:t>
            </a:r>
            <a:endParaRPr lang="en-US" sz="4400" b="1" baseline="30000" dirty="0">
              <a:latin typeface="Calibri" pitchFamily="34" charset="0"/>
            </a:endParaRPr>
          </a:p>
          <a:p>
            <a:pPr algn="ctr"/>
            <a:r>
              <a:rPr lang="en-US" sz="4400" b="1" dirty="0" smtClean="0">
                <a:latin typeface="Calibri" pitchFamily="34" charset="0"/>
              </a:rPr>
              <a:t>Biology Department, Spelman </a:t>
            </a:r>
            <a:r>
              <a:rPr lang="en-US" sz="4400" b="1" dirty="0">
                <a:latin typeface="Calibri" pitchFamily="34" charset="0"/>
              </a:rPr>
              <a:t>College</a:t>
            </a:r>
            <a:r>
              <a:rPr lang="en-US" sz="4400" b="1" dirty="0" smtClean="0">
                <a:latin typeface="Calibri" pitchFamily="34" charset="0"/>
              </a:rPr>
              <a:t>, Atlanta, GA 30314</a:t>
            </a:r>
            <a:endParaRPr lang="en-US" sz="4400" dirty="0">
              <a:latin typeface="Calibri" pitchFamily="34" charset="0"/>
            </a:endParaRPr>
          </a:p>
        </p:txBody>
      </p:sp>
      <p:sp>
        <p:nvSpPr>
          <p:cNvPr id="2052" name="TextBox 4"/>
          <p:cNvSpPr txBox="1">
            <a:spLocks noChangeArrowheads="1"/>
          </p:cNvSpPr>
          <p:nvPr/>
        </p:nvSpPr>
        <p:spPr bwMode="auto">
          <a:xfrm>
            <a:off x="1322656" y="5382130"/>
            <a:ext cx="10528047" cy="5421789"/>
          </a:xfrm>
          <a:prstGeom prst="rect">
            <a:avLst/>
          </a:prstGeom>
          <a:noFill/>
          <a:ln w="9525" cap="rnd" cmpd="sng">
            <a:solidFill>
              <a:schemeClr val="accent5">
                <a:lumMod val="40000"/>
                <a:lumOff val="60000"/>
              </a:schemeClr>
            </a:solidFill>
            <a:round/>
            <a:headEnd/>
            <a:tailEnd/>
          </a:ln>
        </p:spPr>
        <p:txBody>
          <a:bodyPr wrap="square" lIns="65834" tIns="32917" rIns="65834" bIns="32917">
            <a:spAutoFit/>
          </a:bodyPr>
          <a:lstStyle/>
          <a:p>
            <a:pPr algn="ctr"/>
            <a:r>
              <a:rPr lang="en-US" sz="4000" b="1" dirty="0" smtClean="0"/>
              <a:t>Abstract</a:t>
            </a:r>
          </a:p>
          <a:p>
            <a:endParaRPr lang="en-US" sz="2800" dirty="0"/>
          </a:p>
          <a:p>
            <a:r>
              <a:rPr lang="en-US" sz="2800" dirty="0" smtClean="0"/>
              <a:t>        What </a:t>
            </a:r>
            <a:r>
              <a:rPr lang="en-US" sz="2800" dirty="0"/>
              <a:t>is aging? Answers to this question remain murky despite 185 years of research. The key characteristic of aging is the exponential increase of mortality rate over time, and this characteristic of aging can be studied at the cellular level. Here, I propose a novel model of cellular aging based on gene/protein interaction networks. I show that exponential increase of mortality rate over time can arise from gene/protein networks with non-aging components, thereby demonstrating that cellular aging is an emergent property of the network model. This model can provide a unifying theoretical framework on cellular aging.  </a:t>
            </a:r>
          </a:p>
        </p:txBody>
      </p:sp>
      <p:pic>
        <p:nvPicPr>
          <p:cNvPr id="2115" name="Picture 189" descr="http://pavm.spelman.edu/about_us/images/logos/VERT2748.jpg"/>
          <p:cNvPicPr>
            <a:picLocks noChangeAspect="1" noChangeArrowheads="1"/>
          </p:cNvPicPr>
          <p:nvPr/>
        </p:nvPicPr>
        <p:blipFill>
          <a:blip r:embed="rId4" cstate="print"/>
          <a:srcRect/>
          <a:stretch>
            <a:fillRect/>
          </a:stretch>
        </p:blipFill>
        <p:spPr bwMode="auto">
          <a:xfrm>
            <a:off x="3260507" y="1135774"/>
            <a:ext cx="1258888" cy="3105150"/>
          </a:xfrm>
          <a:prstGeom prst="rect">
            <a:avLst/>
          </a:prstGeom>
          <a:noFill/>
          <a:ln w="9525">
            <a:noFill/>
            <a:miter lim="800000"/>
            <a:headEnd/>
            <a:tailEnd/>
          </a:ln>
        </p:spPr>
      </p:pic>
      <p:pic>
        <p:nvPicPr>
          <p:cNvPr id="165" name="Picture 6"/>
          <p:cNvPicPr>
            <a:picLocks noChangeAspect="1" noChangeArrowheads="1"/>
          </p:cNvPicPr>
          <p:nvPr/>
        </p:nvPicPr>
        <p:blipFill>
          <a:blip r:embed="rId5" cstate="print"/>
          <a:srcRect/>
          <a:stretch>
            <a:fillRect/>
          </a:stretch>
        </p:blipFill>
        <p:spPr bwMode="auto">
          <a:xfrm>
            <a:off x="30449327" y="2168457"/>
            <a:ext cx="4081863" cy="1186560"/>
          </a:xfrm>
          <a:prstGeom prst="rect">
            <a:avLst/>
          </a:prstGeom>
          <a:noFill/>
          <a:ln w="9525" algn="ctr">
            <a:noFill/>
            <a:miter lim="800000"/>
            <a:headEnd/>
            <a:tailEnd/>
          </a:ln>
        </p:spPr>
      </p:pic>
      <p:pic>
        <p:nvPicPr>
          <p:cNvPr id="166" name="Picture 2"/>
          <p:cNvPicPr>
            <a:picLocks noChangeAspect="1" noChangeArrowheads="1"/>
          </p:cNvPicPr>
          <p:nvPr/>
        </p:nvPicPr>
        <p:blipFill>
          <a:blip r:embed="rId6" cstate="print"/>
          <a:srcRect/>
          <a:stretch>
            <a:fillRect/>
          </a:stretch>
        </p:blipFill>
        <p:spPr bwMode="auto">
          <a:xfrm>
            <a:off x="27808593" y="1150606"/>
            <a:ext cx="2049516" cy="2049516"/>
          </a:xfrm>
          <a:prstGeom prst="rect">
            <a:avLst/>
          </a:prstGeom>
          <a:noFill/>
          <a:ln w="9525" algn="ctr">
            <a:noFill/>
            <a:miter lim="800000"/>
            <a:headEnd/>
            <a:tailEnd/>
          </a:ln>
        </p:spPr>
      </p:pic>
      <p:pic>
        <p:nvPicPr>
          <p:cNvPr id="168" name="Picture 4"/>
          <p:cNvPicPr>
            <a:picLocks noChangeAspect="1" noChangeArrowheads="1"/>
          </p:cNvPicPr>
          <p:nvPr/>
        </p:nvPicPr>
        <p:blipFill>
          <a:blip r:embed="rId7" cstate="print"/>
          <a:srcRect/>
          <a:stretch>
            <a:fillRect/>
          </a:stretch>
        </p:blipFill>
        <p:spPr bwMode="auto">
          <a:xfrm>
            <a:off x="5225828" y="2812303"/>
            <a:ext cx="3479647" cy="1088129"/>
          </a:xfrm>
          <a:prstGeom prst="rect">
            <a:avLst/>
          </a:prstGeom>
          <a:noFill/>
          <a:ln w="9525" algn="ctr">
            <a:noFill/>
            <a:miter lim="800000"/>
            <a:headEnd/>
            <a:tailEnd/>
          </a:ln>
        </p:spPr>
      </p:pic>
      <p:graphicFrame>
        <p:nvGraphicFramePr>
          <p:cNvPr id="2234" name="Object 2"/>
          <p:cNvGraphicFramePr>
            <a:graphicFrameLocks noChangeAspect="1"/>
          </p:cNvGraphicFramePr>
          <p:nvPr/>
        </p:nvGraphicFramePr>
        <p:xfrm>
          <a:off x="2373692" y="14974617"/>
          <a:ext cx="4764264" cy="1345150"/>
        </p:xfrm>
        <a:graphic>
          <a:graphicData uri="http://schemas.openxmlformats.org/presentationml/2006/ole">
            <p:oleObj spid="_x0000_s2234" name="Equation" r:id="rId8" imgW="1396800" imgH="393480" progId="Equation.3">
              <p:embed/>
            </p:oleObj>
          </a:graphicData>
        </a:graphic>
      </p:graphicFrame>
      <p:sp>
        <p:nvSpPr>
          <p:cNvPr id="173" name="TextBox 4"/>
          <p:cNvSpPr txBox="1">
            <a:spLocks noChangeArrowheads="1"/>
          </p:cNvSpPr>
          <p:nvPr/>
        </p:nvSpPr>
        <p:spPr bwMode="auto">
          <a:xfrm>
            <a:off x="1411994" y="12217945"/>
            <a:ext cx="10447208" cy="6714451"/>
          </a:xfrm>
          <a:prstGeom prst="rect">
            <a:avLst/>
          </a:prstGeom>
          <a:noFill/>
          <a:ln w="9525" cap="rnd" cmpd="sng">
            <a:solidFill>
              <a:schemeClr val="accent5">
                <a:lumMod val="40000"/>
                <a:lumOff val="60000"/>
              </a:schemeClr>
            </a:solidFill>
            <a:round/>
            <a:headEnd/>
            <a:tailEnd/>
          </a:ln>
        </p:spPr>
        <p:txBody>
          <a:bodyPr wrap="square" lIns="65834" tIns="32917" rIns="65834" bIns="32917">
            <a:spAutoFit/>
          </a:bodyPr>
          <a:lstStyle/>
          <a:p>
            <a:pPr algn="ctr"/>
            <a:r>
              <a:rPr lang="en-US" sz="4000" b="1" dirty="0" smtClean="0"/>
              <a:t>Biological aging versus Machine Aging</a:t>
            </a:r>
            <a:endParaRPr lang="en-US" sz="2800" b="1" dirty="0" smtClean="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r>
              <a:rPr lang="en-US" sz="2800" dirty="0"/>
              <a:t> </a:t>
            </a:r>
            <a:r>
              <a:rPr lang="en-US" sz="2800" dirty="0" smtClean="0"/>
              <a:t>where </a:t>
            </a:r>
            <a:r>
              <a:rPr lang="en-US" sz="2800" i="1" dirty="0" smtClean="0"/>
              <a:t>m(t)</a:t>
            </a:r>
            <a:r>
              <a:rPr lang="en-US" sz="2800" dirty="0" smtClean="0"/>
              <a:t> is the mortality rate, </a:t>
            </a:r>
            <a:r>
              <a:rPr lang="en-US" sz="2800" i="1" dirty="0" smtClean="0"/>
              <a:t>s </a:t>
            </a:r>
            <a:r>
              <a:rPr lang="en-US" sz="2800" dirty="0" smtClean="0"/>
              <a:t>is viability,</a:t>
            </a:r>
            <a:r>
              <a:rPr lang="en-US" sz="2800" i="1" dirty="0" smtClean="0"/>
              <a:t>  </a:t>
            </a:r>
            <a:r>
              <a:rPr lang="en-US" sz="2800" dirty="0" smtClean="0"/>
              <a:t>and </a:t>
            </a:r>
            <a:r>
              <a:rPr lang="en-US" sz="2800" i="1" dirty="0" smtClean="0"/>
              <a:t>t </a:t>
            </a:r>
            <a:r>
              <a:rPr lang="en-US" sz="2800" dirty="0" smtClean="0"/>
              <a:t>is time. C1, C2, R</a:t>
            </a:r>
            <a:r>
              <a:rPr lang="en-US" sz="2800" baseline="-25000" dirty="0" smtClean="0"/>
              <a:t>0</a:t>
            </a:r>
            <a:r>
              <a:rPr lang="en-US" sz="2800" dirty="0" smtClean="0"/>
              <a:t>, G are constants.  Mortality rate increase as a power function in machine aging versus a exponential function in biological aging  </a:t>
            </a:r>
          </a:p>
          <a:p>
            <a:r>
              <a:rPr lang="en-US" sz="2800" dirty="0" smtClean="0"/>
              <a:t>(</a:t>
            </a:r>
            <a:r>
              <a:rPr lang="en-US" sz="2800" dirty="0" err="1" smtClean="0"/>
              <a:t>Garilov</a:t>
            </a:r>
            <a:r>
              <a:rPr lang="en-US" sz="2800" dirty="0" smtClean="0"/>
              <a:t>  &amp; </a:t>
            </a:r>
            <a:r>
              <a:rPr lang="en-US" sz="2800" dirty="0" err="1" smtClean="0"/>
              <a:t>Gavilova</a:t>
            </a:r>
            <a:r>
              <a:rPr lang="en-US" sz="2800" dirty="0" smtClean="0"/>
              <a:t> 2001)</a:t>
            </a:r>
            <a:endParaRPr lang="en-US" sz="2800" dirty="0"/>
          </a:p>
        </p:txBody>
      </p:sp>
      <p:graphicFrame>
        <p:nvGraphicFramePr>
          <p:cNvPr id="2236" name="Object 2"/>
          <p:cNvGraphicFramePr>
            <a:graphicFrameLocks noChangeAspect="1"/>
          </p:cNvGraphicFramePr>
          <p:nvPr/>
        </p:nvGraphicFramePr>
        <p:xfrm>
          <a:off x="2268534" y="13457108"/>
          <a:ext cx="6003097" cy="1380589"/>
        </p:xfrm>
        <a:graphic>
          <a:graphicData uri="http://schemas.openxmlformats.org/presentationml/2006/ole">
            <p:oleObj spid="_x0000_s2236" name="Equation" r:id="rId9" imgW="1714320" imgH="393480" progId="Equation.3">
              <p:embed/>
            </p:oleObj>
          </a:graphicData>
        </a:graphic>
      </p:graphicFrame>
      <p:sp>
        <p:nvSpPr>
          <p:cNvPr id="177" name="Rectangle 2"/>
          <p:cNvSpPr txBox="1">
            <a:spLocks noChangeArrowheads="1"/>
          </p:cNvSpPr>
          <p:nvPr/>
        </p:nvSpPr>
        <p:spPr bwMode="auto">
          <a:xfrm>
            <a:off x="8256494" y="13533674"/>
            <a:ext cx="3451989" cy="1022052"/>
          </a:xfrm>
          <a:prstGeom prst="rect">
            <a:avLst/>
          </a:prstGeom>
          <a:noFill/>
          <a:ln w="9525">
            <a:noFill/>
            <a:miter lim="800000"/>
            <a:headEnd/>
            <a:tailEnd/>
          </a:ln>
        </p:spPr>
        <p:txBody>
          <a:bodyPr lIns="376185" tIns="188093" rIns="376185" bIns="188093" anchor="ctr"/>
          <a:lstStyle/>
          <a:p>
            <a:pPr algn="ctr"/>
            <a:r>
              <a:rPr lang="en-US" altLang="zh-CN" sz="2800" b="1" dirty="0" smtClean="0">
                <a:latin typeface="Calibri" pitchFamily="34" charset="0"/>
              </a:rPr>
              <a:t>Machine Aging</a:t>
            </a:r>
          </a:p>
          <a:p>
            <a:pPr algn="ctr"/>
            <a:r>
              <a:rPr lang="en-US" sz="2800" b="1" dirty="0" smtClean="0">
                <a:latin typeface="Calibri" pitchFamily="34" charset="0"/>
              </a:rPr>
              <a:t>(</a:t>
            </a:r>
            <a:r>
              <a:rPr lang="en-US" sz="2800" b="1" dirty="0" err="1" smtClean="0">
                <a:latin typeface="Calibri" pitchFamily="34" charset="0"/>
              </a:rPr>
              <a:t>Weibull</a:t>
            </a:r>
            <a:r>
              <a:rPr lang="en-US" sz="2800" b="1" dirty="0" smtClean="0">
                <a:latin typeface="Calibri" pitchFamily="34" charset="0"/>
              </a:rPr>
              <a:t> Model)</a:t>
            </a:r>
            <a:endParaRPr lang="en-US" sz="2800" b="1" dirty="0">
              <a:latin typeface="Calibri" pitchFamily="34" charset="0"/>
            </a:endParaRPr>
          </a:p>
        </p:txBody>
      </p:sp>
      <p:sp>
        <p:nvSpPr>
          <p:cNvPr id="178" name="Rectangle 2"/>
          <p:cNvSpPr txBox="1">
            <a:spLocks noChangeArrowheads="1"/>
          </p:cNvSpPr>
          <p:nvPr/>
        </p:nvSpPr>
        <p:spPr bwMode="auto">
          <a:xfrm>
            <a:off x="8314301" y="14976220"/>
            <a:ext cx="3570870" cy="935340"/>
          </a:xfrm>
          <a:prstGeom prst="rect">
            <a:avLst/>
          </a:prstGeom>
          <a:noFill/>
          <a:ln w="9525">
            <a:noFill/>
            <a:miter lim="800000"/>
            <a:headEnd/>
            <a:tailEnd/>
          </a:ln>
        </p:spPr>
        <p:txBody>
          <a:bodyPr lIns="376185" tIns="188093" rIns="376185" bIns="188093" anchor="ctr"/>
          <a:lstStyle/>
          <a:p>
            <a:pPr algn="ctr"/>
            <a:r>
              <a:rPr lang="en-US" altLang="zh-CN" sz="2800" b="1" dirty="0" smtClean="0">
                <a:latin typeface="Calibri" pitchFamily="34" charset="0"/>
              </a:rPr>
              <a:t>Biological Aging</a:t>
            </a:r>
          </a:p>
          <a:p>
            <a:pPr algn="ctr"/>
            <a:r>
              <a:rPr lang="en-US" sz="2800" b="1" dirty="0" smtClean="0">
                <a:latin typeface="Calibri" pitchFamily="34" charset="0"/>
              </a:rPr>
              <a:t>(Gompertz Model)</a:t>
            </a:r>
            <a:endParaRPr lang="en-US" sz="2800" b="1" dirty="0">
              <a:latin typeface="Calibri" pitchFamily="34" charset="0"/>
            </a:endParaRPr>
          </a:p>
        </p:txBody>
      </p:sp>
      <p:sp>
        <p:nvSpPr>
          <p:cNvPr id="179" name="TextBox 4"/>
          <p:cNvSpPr txBox="1">
            <a:spLocks noChangeArrowheads="1"/>
          </p:cNvSpPr>
          <p:nvPr/>
        </p:nvSpPr>
        <p:spPr bwMode="auto">
          <a:xfrm>
            <a:off x="1438269" y="20405557"/>
            <a:ext cx="10352676" cy="6283563"/>
          </a:xfrm>
          <a:prstGeom prst="rect">
            <a:avLst/>
          </a:prstGeom>
          <a:noFill/>
          <a:ln w="9525" cap="rnd" cmpd="sng">
            <a:solidFill>
              <a:schemeClr val="accent5">
                <a:lumMod val="40000"/>
                <a:lumOff val="60000"/>
              </a:schemeClr>
            </a:solidFill>
            <a:round/>
            <a:headEnd/>
            <a:tailEnd/>
          </a:ln>
        </p:spPr>
        <p:txBody>
          <a:bodyPr wrap="square" lIns="65834" tIns="32917" rIns="65834" bIns="32917">
            <a:spAutoFit/>
          </a:bodyPr>
          <a:lstStyle/>
          <a:p>
            <a:pPr algn="ctr"/>
            <a:r>
              <a:rPr lang="en-US" sz="4000" b="1" dirty="0" smtClean="0"/>
              <a:t>Exponential decay is non-aging</a:t>
            </a:r>
            <a:endParaRPr lang="en-US" sz="2800" b="1" dirty="0" smtClean="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r>
              <a:rPr lang="en-US" sz="2800" dirty="0" smtClean="0"/>
              <a:t> An system with exponential decaying mortality rate is “as good as new”, and hence is non-aging. Bacterial phages are known as non-aging.</a:t>
            </a:r>
          </a:p>
          <a:p>
            <a:r>
              <a:rPr lang="en-US" sz="2800" dirty="0" smtClean="0"/>
              <a:t>(</a:t>
            </a:r>
            <a:r>
              <a:rPr lang="en-US" sz="2800" dirty="0" err="1" smtClean="0"/>
              <a:t>Garilov</a:t>
            </a:r>
            <a:r>
              <a:rPr lang="en-US" sz="2800" dirty="0" smtClean="0"/>
              <a:t>  &amp; </a:t>
            </a:r>
            <a:r>
              <a:rPr lang="en-US" sz="2800" dirty="0" err="1" smtClean="0"/>
              <a:t>Gavilova</a:t>
            </a:r>
            <a:r>
              <a:rPr lang="en-US" sz="2800" dirty="0" smtClean="0"/>
              <a:t> 2001, De </a:t>
            </a:r>
            <a:r>
              <a:rPr lang="en-US" sz="2800" dirty="0" err="1" smtClean="0"/>
              <a:t>Paepe</a:t>
            </a:r>
            <a:r>
              <a:rPr lang="en-US" sz="2800" dirty="0" smtClean="0"/>
              <a:t> &amp; </a:t>
            </a:r>
            <a:r>
              <a:rPr lang="en-US" sz="2800" dirty="0" err="1" smtClean="0"/>
              <a:t>Taddei</a:t>
            </a:r>
            <a:r>
              <a:rPr lang="en-US" sz="2800" dirty="0" smtClean="0"/>
              <a:t>, 2006)</a:t>
            </a:r>
            <a:endParaRPr lang="en-US" sz="2800" dirty="0"/>
          </a:p>
        </p:txBody>
      </p:sp>
      <p:graphicFrame>
        <p:nvGraphicFramePr>
          <p:cNvPr id="180" name="Object 2"/>
          <p:cNvGraphicFramePr>
            <a:graphicFrameLocks noChangeAspect="1"/>
          </p:cNvGraphicFramePr>
          <p:nvPr/>
        </p:nvGraphicFramePr>
        <p:xfrm>
          <a:off x="2813188" y="21353831"/>
          <a:ext cx="3453044" cy="721110"/>
        </p:xfrm>
        <a:graphic>
          <a:graphicData uri="http://schemas.openxmlformats.org/presentationml/2006/ole">
            <p:oleObj spid="_x0000_s2238" name="Equation" r:id="rId10" imgW="1244520" imgH="228600" progId="Equation.3">
              <p:embed/>
            </p:oleObj>
          </a:graphicData>
        </a:graphic>
      </p:graphicFrame>
      <p:graphicFrame>
        <p:nvGraphicFramePr>
          <p:cNvPr id="181" name="Object 4"/>
          <p:cNvGraphicFramePr>
            <a:graphicFrameLocks noChangeAspect="1"/>
          </p:cNvGraphicFramePr>
          <p:nvPr/>
        </p:nvGraphicFramePr>
        <p:xfrm>
          <a:off x="3260614" y="22358928"/>
          <a:ext cx="2038798" cy="885281"/>
        </p:xfrm>
        <a:graphic>
          <a:graphicData uri="http://schemas.openxmlformats.org/presentationml/2006/ole">
            <p:oleObj spid="_x0000_s2239" name="Equation" r:id="rId11" imgW="520560" imgH="203040" progId="Equation.3">
              <p:embed/>
            </p:oleObj>
          </a:graphicData>
        </a:graphic>
      </p:graphicFrame>
      <p:pic>
        <p:nvPicPr>
          <p:cNvPr id="185" name="Picture 6"/>
          <p:cNvPicPr>
            <a:picLocks noChangeAspect="1" noChangeArrowheads="1"/>
          </p:cNvPicPr>
          <p:nvPr/>
        </p:nvPicPr>
        <p:blipFill>
          <a:blip r:embed="rId12" cstate="print"/>
          <a:srcRect r="11905" b="5019"/>
          <a:stretch>
            <a:fillRect/>
          </a:stretch>
        </p:blipFill>
        <p:spPr bwMode="auto">
          <a:xfrm>
            <a:off x="8565234" y="21229078"/>
            <a:ext cx="1819787" cy="2263043"/>
          </a:xfrm>
          <a:prstGeom prst="rect">
            <a:avLst/>
          </a:prstGeom>
          <a:noFill/>
          <a:ln w="9525" algn="ctr">
            <a:noFill/>
            <a:miter lim="800000"/>
            <a:headEnd/>
            <a:tailEnd/>
          </a:ln>
        </p:spPr>
      </p:pic>
      <p:sp>
        <p:nvSpPr>
          <p:cNvPr id="187" name="TextBox 4"/>
          <p:cNvSpPr txBox="1">
            <a:spLocks noChangeArrowheads="1"/>
          </p:cNvSpPr>
          <p:nvPr/>
        </p:nvSpPr>
        <p:spPr bwMode="auto">
          <a:xfrm>
            <a:off x="13169752" y="5342026"/>
            <a:ext cx="10528047" cy="5606455"/>
          </a:xfrm>
          <a:prstGeom prst="rect">
            <a:avLst/>
          </a:prstGeom>
          <a:noFill/>
          <a:ln w="9525" cap="rnd" cmpd="sng">
            <a:solidFill>
              <a:schemeClr val="accent5">
                <a:lumMod val="40000"/>
                <a:lumOff val="60000"/>
              </a:schemeClr>
            </a:solidFill>
            <a:round/>
            <a:headEnd/>
            <a:tailEnd/>
          </a:ln>
        </p:spPr>
        <p:txBody>
          <a:bodyPr wrap="square" lIns="65834" tIns="32917" rIns="65834" bIns="32917">
            <a:spAutoFit/>
          </a:bodyPr>
          <a:lstStyle/>
          <a:p>
            <a:pPr algn="ctr"/>
            <a:r>
              <a:rPr lang="en-US" sz="4000" b="1" dirty="0" smtClean="0"/>
              <a:t>Aging in a static network module with </a:t>
            </a:r>
          </a:p>
          <a:p>
            <a:pPr algn="ctr"/>
            <a:r>
              <a:rPr lang="en-US" sz="4000" b="1" dirty="0" smtClean="0"/>
              <a:t>non-aging components</a:t>
            </a:r>
          </a:p>
          <a:p>
            <a:endParaRPr lang="en-US" sz="2800" dirty="0"/>
          </a:p>
          <a:p>
            <a:r>
              <a:rPr lang="en-US" sz="2800" dirty="0" smtClean="0"/>
              <a:t>   </a:t>
            </a:r>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r>
              <a:rPr lang="en-US" sz="2800" dirty="0" smtClean="0"/>
              <a:t>   where µ is the constant rate of exponential decay. This is </a:t>
            </a:r>
            <a:r>
              <a:rPr lang="en-US" sz="2800" dirty="0" err="1" smtClean="0"/>
              <a:t>Weibul</a:t>
            </a:r>
            <a:r>
              <a:rPr lang="en-US" sz="2800" dirty="0" smtClean="0"/>
              <a:t> model of aging. </a:t>
            </a:r>
          </a:p>
        </p:txBody>
      </p:sp>
      <p:sp>
        <p:nvSpPr>
          <p:cNvPr id="189" name="TextBox 4"/>
          <p:cNvSpPr txBox="1">
            <a:spLocks noChangeArrowheads="1"/>
          </p:cNvSpPr>
          <p:nvPr/>
        </p:nvSpPr>
        <p:spPr bwMode="auto">
          <a:xfrm>
            <a:off x="13259090" y="12359653"/>
            <a:ext cx="10447208" cy="6283564"/>
          </a:xfrm>
          <a:prstGeom prst="rect">
            <a:avLst/>
          </a:prstGeom>
          <a:noFill/>
          <a:ln w="9525" cap="rnd" cmpd="sng">
            <a:solidFill>
              <a:schemeClr val="accent5">
                <a:lumMod val="40000"/>
                <a:lumOff val="60000"/>
              </a:schemeClr>
            </a:solidFill>
            <a:round/>
            <a:headEnd/>
            <a:tailEnd/>
          </a:ln>
        </p:spPr>
        <p:txBody>
          <a:bodyPr wrap="square" lIns="65834" tIns="32917" rIns="65834" bIns="32917">
            <a:spAutoFit/>
          </a:bodyPr>
          <a:lstStyle/>
          <a:p>
            <a:pPr algn="ctr"/>
            <a:r>
              <a:rPr lang="en-US" sz="4000" b="1" dirty="0" smtClean="0"/>
              <a:t>Aging in a network with static modules</a:t>
            </a:r>
            <a:endParaRPr lang="en-US" sz="2800" b="1" dirty="0" smtClean="0"/>
          </a:p>
          <a:p>
            <a:endParaRPr lang="en-US" sz="2800" dirty="0" smtClean="0"/>
          </a:p>
          <a:p>
            <a:endParaRPr lang="en-US" sz="2800" dirty="0"/>
          </a:p>
          <a:p>
            <a:endParaRPr lang="en-US" sz="2800" dirty="0" smtClean="0"/>
          </a:p>
          <a:p>
            <a:endParaRPr lang="en-US" sz="2800" dirty="0" smtClean="0"/>
          </a:p>
          <a:p>
            <a:endParaRPr lang="en-US" sz="2800" dirty="0"/>
          </a:p>
          <a:p>
            <a:endParaRPr lang="en-US" sz="2800" dirty="0" smtClean="0"/>
          </a:p>
          <a:p>
            <a:endParaRPr lang="en-US" sz="2800" dirty="0"/>
          </a:p>
          <a:p>
            <a:endParaRPr lang="en-US" sz="2800" dirty="0" smtClean="0"/>
          </a:p>
          <a:p>
            <a:endParaRPr lang="en-US" sz="2800" dirty="0" smtClean="0"/>
          </a:p>
          <a:p>
            <a:endParaRPr lang="en-US" sz="2800" dirty="0" smtClean="0"/>
          </a:p>
          <a:p>
            <a:r>
              <a:rPr lang="en-US" sz="2800" dirty="0" smtClean="0"/>
              <a:t>Mortality of the systems is the sum of mortality rates of modules, similar to a system constructed out of K blocks connected in series, which leads to </a:t>
            </a:r>
            <a:r>
              <a:rPr lang="en-US" sz="2800" dirty="0" err="1" smtClean="0"/>
              <a:t>Weibull</a:t>
            </a:r>
            <a:r>
              <a:rPr lang="en-US" sz="2800" dirty="0" smtClean="0"/>
              <a:t> model.</a:t>
            </a:r>
            <a:endParaRPr lang="en-US" sz="2800" dirty="0"/>
          </a:p>
        </p:txBody>
      </p:sp>
      <p:sp>
        <p:nvSpPr>
          <p:cNvPr id="193" name="TextBox 4"/>
          <p:cNvSpPr txBox="1">
            <a:spLocks noChangeArrowheads="1"/>
          </p:cNvSpPr>
          <p:nvPr/>
        </p:nvSpPr>
        <p:spPr bwMode="auto">
          <a:xfrm>
            <a:off x="13285365" y="20308752"/>
            <a:ext cx="10296530" cy="6283564"/>
          </a:xfrm>
          <a:prstGeom prst="rect">
            <a:avLst/>
          </a:prstGeom>
          <a:noFill/>
          <a:ln w="9525" cap="rnd" cmpd="sng">
            <a:solidFill>
              <a:schemeClr val="accent5">
                <a:lumMod val="40000"/>
                <a:lumOff val="60000"/>
              </a:schemeClr>
            </a:solidFill>
            <a:round/>
            <a:headEnd/>
            <a:tailEnd/>
          </a:ln>
        </p:spPr>
        <p:txBody>
          <a:bodyPr wrap="square" lIns="65834" tIns="32917" rIns="65834" bIns="32917">
            <a:spAutoFit/>
          </a:bodyPr>
          <a:lstStyle/>
          <a:p>
            <a:pPr algn="ctr"/>
            <a:r>
              <a:rPr lang="en-US" sz="4000" b="1" dirty="0" smtClean="0"/>
              <a:t>A network with stochastic modules</a:t>
            </a:r>
            <a:endParaRPr lang="en-US" sz="2800" b="1" dirty="0" smtClean="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r>
              <a:rPr lang="en-US" sz="2800" dirty="0" smtClean="0"/>
              <a:t> </a:t>
            </a:r>
            <a:endParaRPr lang="en-US" sz="2800" dirty="0"/>
          </a:p>
        </p:txBody>
      </p:sp>
      <p:sp>
        <p:nvSpPr>
          <p:cNvPr id="198" name="TextBox 4"/>
          <p:cNvSpPr txBox="1">
            <a:spLocks noChangeArrowheads="1"/>
          </p:cNvSpPr>
          <p:nvPr/>
        </p:nvSpPr>
        <p:spPr bwMode="auto">
          <a:xfrm>
            <a:off x="24941048" y="5245772"/>
            <a:ext cx="10528047" cy="5606456"/>
          </a:xfrm>
          <a:prstGeom prst="rect">
            <a:avLst/>
          </a:prstGeom>
          <a:noFill/>
          <a:ln w="9525" cap="rnd" cmpd="sng">
            <a:solidFill>
              <a:schemeClr val="accent5">
                <a:lumMod val="40000"/>
                <a:lumOff val="60000"/>
              </a:schemeClr>
            </a:solidFill>
            <a:round/>
            <a:headEnd/>
            <a:tailEnd/>
          </a:ln>
        </p:spPr>
        <p:txBody>
          <a:bodyPr wrap="square" lIns="65834" tIns="32917" rIns="65834" bIns="32917">
            <a:spAutoFit/>
          </a:bodyPr>
          <a:lstStyle/>
          <a:p>
            <a:pPr algn="ctr"/>
            <a:r>
              <a:rPr lang="en-US" sz="4000" b="1" dirty="0" err="1" smtClean="0"/>
              <a:t>Gompertzian</a:t>
            </a:r>
            <a:r>
              <a:rPr lang="en-US" sz="4000" b="1" dirty="0" smtClean="0"/>
              <a:t> Aging in a network with stochastic modules</a:t>
            </a:r>
            <a:endParaRPr lang="en-US" sz="2800" b="1"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r>
              <a:rPr lang="en-US" sz="2800" dirty="0" smtClean="0"/>
              <a:t> </a:t>
            </a:r>
          </a:p>
        </p:txBody>
      </p:sp>
      <p:sp>
        <p:nvSpPr>
          <p:cNvPr id="204" name="TextBox 4"/>
          <p:cNvSpPr txBox="1">
            <a:spLocks noChangeArrowheads="1"/>
          </p:cNvSpPr>
          <p:nvPr/>
        </p:nvSpPr>
        <p:spPr bwMode="auto">
          <a:xfrm>
            <a:off x="24737415" y="21144629"/>
            <a:ext cx="10447208" cy="5483344"/>
          </a:xfrm>
          <a:prstGeom prst="rect">
            <a:avLst/>
          </a:prstGeom>
          <a:noFill/>
          <a:ln w="9525" cap="rnd" cmpd="sng">
            <a:solidFill>
              <a:schemeClr val="accent5">
                <a:lumMod val="40000"/>
                <a:lumOff val="60000"/>
              </a:schemeClr>
            </a:solidFill>
            <a:round/>
            <a:headEnd/>
            <a:tailEnd/>
          </a:ln>
        </p:spPr>
        <p:txBody>
          <a:bodyPr wrap="square" lIns="65834" tIns="32917" rIns="65834" bIns="32917">
            <a:spAutoFit/>
          </a:bodyPr>
          <a:lstStyle/>
          <a:p>
            <a:pPr marL="465138" indent="-465138" algn="ctr"/>
            <a:r>
              <a:rPr lang="en-US" sz="4000" b="1" dirty="0" smtClean="0"/>
              <a:t>References</a:t>
            </a:r>
            <a:endParaRPr lang="en-US" sz="2800" b="1" dirty="0" smtClean="0"/>
          </a:p>
          <a:p>
            <a:pPr marL="465138" indent="-465138">
              <a:buFont typeface="Arial"/>
              <a:buChar char="•"/>
            </a:pPr>
            <a:r>
              <a:rPr lang="en-US" sz="2400" dirty="0" smtClean="0"/>
              <a:t>L. A. GAVRILOV and N. S. GAVRILOVA. The reliability theory of aging and longevity. Journal of Theoretical Biology, 213(4):527- 545, 2001.</a:t>
            </a:r>
          </a:p>
          <a:p>
            <a:pPr marL="465138" indent="-465138">
              <a:buFont typeface="Arial"/>
              <a:buChar char="•"/>
            </a:pPr>
            <a:r>
              <a:rPr lang="en-US" sz="2400" dirty="0" smtClean="0"/>
              <a:t>B. </a:t>
            </a:r>
            <a:r>
              <a:rPr lang="en-US" sz="2400" dirty="0" err="1" smtClean="0"/>
              <a:t>Gompertz</a:t>
            </a:r>
            <a:r>
              <a:rPr lang="en-US" sz="2400" dirty="0" smtClean="0"/>
              <a:t>. On the nature of the function expressive of the law of human mortality and on a new mode of determining life contingencies. Philos. Trans. Roy. Soc. </a:t>
            </a:r>
            <a:r>
              <a:rPr lang="en-US" sz="2400" dirty="0" err="1" smtClean="0"/>
              <a:t>Lond</a:t>
            </a:r>
            <a:r>
              <a:rPr lang="en-US" sz="2400" dirty="0" smtClean="0"/>
              <a:t>. A, 115:513-585, 1825.</a:t>
            </a:r>
          </a:p>
          <a:p>
            <a:pPr marL="465138" indent="-465138">
              <a:buFont typeface="Arial"/>
              <a:buChar char="•"/>
            </a:pPr>
            <a:r>
              <a:rPr lang="en-US" sz="2400" dirty="0" smtClean="0"/>
              <a:t>L. M. </a:t>
            </a:r>
            <a:r>
              <a:rPr lang="en-US" sz="2400" dirty="0" err="1" smtClean="0"/>
              <a:t>Leemis</a:t>
            </a:r>
            <a:r>
              <a:rPr lang="en-US" sz="2400" dirty="0" smtClean="0"/>
              <a:t>. Reliability: Probabilistic models and statistical methods. Lawrence </a:t>
            </a:r>
            <a:r>
              <a:rPr lang="en-US" sz="2400" dirty="0" err="1" smtClean="0"/>
              <a:t>Leemis</a:t>
            </a:r>
            <a:r>
              <a:rPr lang="en-US" sz="2400" dirty="0" smtClean="0"/>
              <a:t>, 2009.</a:t>
            </a:r>
          </a:p>
          <a:p>
            <a:pPr marL="465138" indent="-465138">
              <a:buFont typeface="Arial"/>
              <a:buChar char="•"/>
            </a:pPr>
            <a:r>
              <a:rPr lang="en-US" sz="2400" dirty="0" smtClean="0"/>
              <a:t>H. Qin and M. Lu. Natural variation in </a:t>
            </a:r>
            <a:r>
              <a:rPr lang="en-US" sz="2400" dirty="0" err="1" smtClean="0"/>
              <a:t>replicative</a:t>
            </a:r>
            <a:r>
              <a:rPr lang="en-US" sz="2400" dirty="0" smtClean="0"/>
              <a:t> and chronological life spans of </a:t>
            </a:r>
            <a:r>
              <a:rPr lang="en-US" sz="2400" dirty="0" err="1" smtClean="0"/>
              <a:t>Saccharomyces</a:t>
            </a:r>
            <a:r>
              <a:rPr lang="en-US" sz="2400" dirty="0" smtClean="0"/>
              <a:t> </a:t>
            </a:r>
            <a:r>
              <a:rPr lang="en-US" sz="2400" dirty="0" err="1" smtClean="0"/>
              <a:t>cerevisiae</a:t>
            </a:r>
            <a:r>
              <a:rPr lang="en-US" sz="2400" dirty="0" smtClean="0"/>
              <a:t>. Exp. Gerontol.,41:448-456, Apr 2006.</a:t>
            </a:r>
          </a:p>
          <a:p>
            <a:pPr marL="465138" indent="-465138">
              <a:buFont typeface="Arial"/>
              <a:buChar char="•"/>
            </a:pPr>
            <a:r>
              <a:rPr lang="en-US" sz="2400" dirty="0" smtClean="0"/>
              <a:t>H. Qin, M. Lu, and D. S. Goldfarb. Genomic instability is associated with natural life span variation in </a:t>
            </a:r>
            <a:r>
              <a:rPr lang="en-US" sz="2400" dirty="0" err="1" smtClean="0"/>
              <a:t>Saccharomyces</a:t>
            </a:r>
            <a:r>
              <a:rPr lang="en-US" sz="2400" dirty="0" smtClean="0"/>
              <a:t> </a:t>
            </a:r>
            <a:r>
              <a:rPr lang="en-US" sz="2400" dirty="0" err="1" smtClean="0"/>
              <a:t>cerevisiae</a:t>
            </a:r>
            <a:r>
              <a:rPr lang="en-US" sz="2400" dirty="0" smtClean="0"/>
              <a:t>. </a:t>
            </a:r>
            <a:r>
              <a:rPr lang="en-US" sz="2400" dirty="0" err="1" smtClean="0"/>
              <a:t>PLoS</a:t>
            </a:r>
            <a:r>
              <a:rPr lang="en-US" sz="2400" dirty="0" smtClean="0"/>
              <a:t> ONE, 3:e2670, 2008.</a:t>
            </a:r>
            <a:endParaRPr lang="en-US" sz="2400" dirty="0"/>
          </a:p>
        </p:txBody>
      </p:sp>
      <p:grpSp>
        <p:nvGrpSpPr>
          <p:cNvPr id="222" name="Group 221"/>
          <p:cNvGrpSpPr/>
          <p:nvPr/>
        </p:nvGrpSpPr>
        <p:grpSpPr>
          <a:xfrm>
            <a:off x="13927640" y="7267076"/>
            <a:ext cx="2964697" cy="2310063"/>
            <a:chOff x="1077913" y="2046288"/>
            <a:chExt cx="2517775" cy="2035175"/>
          </a:xfrm>
        </p:grpSpPr>
        <p:sp>
          <p:nvSpPr>
            <p:cNvPr id="223" name="Oval 24"/>
            <p:cNvSpPr>
              <a:spLocks noChangeArrowheads="1"/>
            </p:cNvSpPr>
            <p:nvPr/>
          </p:nvSpPr>
          <p:spPr bwMode="auto">
            <a:xfrm>
              <a:off x="2092325" y="2046288"/>
              <a:ext cx="366713" cy="355600"/>
            </a:xfrm>
            <a:prstGeom prst="ellipse">
              <a:avLst/>
            </a:prstGeom>
            <a:solidFill>
              <a:srgbClr val="000000"/>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4" name="Oval 25"/>
            <p:cNvSpPr>
              <a:spLocks noChangeArrowheads="1"/>
            </p:cNvSpPr>
            <p:nvPr/>
          </p:nvSpPr>
          <p:spPr bwMode="auto">
            <a:xfrm>
              <a:off x="2613025" y="3735388"/>
              <a:ext cx="358775" cy="346075"/>
            </a:xfrm>
            <a:prstGeom prst="ellipse">
              <a:avLst/>
            </a:prstGeom>
            <a:noFill/>
            <a:ln w="25400"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5" name="Oval 26"/>
            <p:cNvSpPr>
              <a:spLocks noChangeArrowheads="1"/>
            </p:cNvSpPr>
            <p:nvPr/>
          </p:nvSpPr>
          <p:spPr bwMode="auto">
            <a:xfrm>
              <a:off x="1668463" y="3725863"/>
              <a:ext cx="368300" cy="355600"/>
            </a:xfrm>
            <a:prstGeom prst="ellipse">
              <a:avLst/>
            </a:prstGeom>
            <a:noFill/>
            <a:ln w="25400"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6" name="Oval 27"/>
            <p:cNvSpPr>
              <a:spLocks noChangeArrowheads="1"/>
            </p:cNvSpPr>
            <p:nvPr/>
          </p:nvSpPr>
          <p:spPr bwMode="auto">
            <a:xfrm>
              <a:off x="1077913" y="2930525"/>
              <a:ext cx="366712" cy="355600"/>
            </a:xfrm>
            <a:prstGeom prst="ellipse">
              <a:avLst/>
            </a:prstGeom>
            <a:noFill/>
            <a:ln w="25400"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7" name="Oval 28"/>
            <p:cNvSpPr>
              <a:spLocks noChangeArrowheads="1"/>
            </p:cNvSpPr>
            <p:nvPr/>
          </p:nvSpPr>
          <p:spPr bwMode="auto">
            <a:xfrm>
              <a:off x="3227388" y="2881313"/>
              <a:ext cx="368300" cy="355600"/>
            </a:xfrm>
            <a:prstGeom prst="ellipse">
              <a:avLst/>
            </a:prstGeom>
            <a:noFill/>
            <a:ln w="25400"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cxnSp>
          <p:nvCxnSpPr>
            <p:cNvPr id="228" name="Straight Connector 37"/>
            <p:cNvCxnSpPr>
              <a:cxnSpLocks noChangeShapeType="1"/>
              <a:stCxn id="223" idx="4"/>
              <a:endCxn id="226" idx="7"/>
            </p:cNvCxnSpPr>
            <p:nvPr/>
          </p:nvCxnSpPr>
          <p:spPr bwMode="auto">
            <a:xfrm rot="5400000">
              <a:off x="1543050" y="2249488"/>
              <a:ext cx="579437" cy="884238"/>
            </a:xfrm>
            <a:prstGeom prst="line">
              <a:avLst/>
            </a:prstGeom>
            <a:noFill/>
            <a:ln w="38100" algn="ctr">
              <a:solidFill>
                <a:srgbClr val="000000"/>
              </a:solidFill>
              <a:round/>
              <a:headEnd/>
              <a:tailEnd/>
            </a:ln>
          </p:spPr>
        </p:cxnSp>
        <p:cxnSp>
          <p:nvCxnSpPr>
            <p:cNvPr id="229" name="Straight Connector 38"/>
            <p:cNvCxnSpPr>
              <a:cxnSpLocks noChangeShapeType="1"/>
              <a:stCxn id="223" idx="4"/>
              <a:endCxn id="225" idx="0"/>
            </p:cNvCxnSpPr>
            <p:nvPr/>
          </p:nvCxnSpPr>
          <p:spPr bwMode="auto">
            <a:xfrm rot="5400000">
              <a:off x="1401763" y="2852738"/>
              <a:ext cx="1323975" cy="422275"/>
            </a:xfrm>
            <a:prstGeom prst="line">
              <a:avLst/>
            </a:prstGeom>
            <a:noFill/>
            <a:ln w="38100" algn="ctr">
              <a:solidFill>
                <a:srgbClr val="000000"/>
              </a:solidFill>
              <a:round/>
              <a:headEnd/>
              <a:tailEnd/>
            </a:ln>
          </p:spPr>
        </p:cxnSp>
        <p:cxnSp>
          <p:nvCxnSpPr>
            <p:cNvPr id="230" name="Straight Connector 41"/>
            <p:cNvCxnSpPr>
              <a:cxnSpLocks noChangeShapeType="1"/>
              <a:stCxn id="223" idx="4"/>
              <a:endCxn id="224" idx="0"/>
            </p:cNvCxnSpPr>
            <p:nvPr/>
          </p:nvCxnSpPr>
          <p:spPr bwMode="auto">
            <a:xfrm rot="16200000" flipH="1">
              <a:off x="1866901" y="2809875"/>
              <a:ext cx="1333500" cy="517525"/>
            </a:xfrm>
            <a:prstGeom prst="line">
              <a:avLst/>
            </a:prstGeom>
            <a:noFill/>
            <a:ln w="38100" algn="ctr">
              <a:solidFill>
                <a:srgbClr val="000000"/>
              </a:solidFill>
              <a:round/>
              <a:headEnd/>
              <a:tailEnd/>
            </a:ln>
          </p:spPr>
        </p:cxnSp>
        <p:cxnSp>
          <p:nvCxnSpPr>
            <p:cNvPr id="231" name="Straight Connector 44"/>
            <p:cNvCxnSpPr>
              <a:cxnSpLocks noChangeShapeType="1"/>
              <a:stCxn id="223" idx="4"/>
              <a:endCxn id="227" idx="1"/>
            </p:cNvCxnSpPr>
            <p:nvPr/>
          </p:nvCxnSpPr>
          <p:spPr bwMode="auto">
            <a:xfrm rot="16200000" flipH="1">
              <a:off x="2513013" y="2163763"/>
              <a:ext cx="530225" cy="1006475"/>
            </a:xfrm>
            <a:prstGeom prst="line">
              <a:avLst/>
            </a:prstGeom>
            <a:noFill/>
            <a:ln w="38100" algn="ctr">
              <a:solidFill>
                <a:srgbClr val="000000"/>
              </a:solidFill>
              <a:round/>
              <a:headEnd/>
              <a:tailEnd/>
            </a:ln>
          </p:spPr>
        </p:cxnSp>
        <p:cxnSp>
          <p:nvCxnSpPr>
            <p:cNvPr id="232" name="Straight Connector 63"/>
            <p:cNvCxnSpPr>
              <a:cxnSpLocks noChangeShapeType="1"/>
              <a:stCxn id="224" idx="7"/>
              <a:endCxn id="227" idx="3"/>
            </p:cNvCxnSpPr>
            <p:nvPr/>
          </p:nvCxnSpPr>
          <p:spPr bwMode="auto">
            <a:xfrm rot="5400000" flipH="1" flipV="1">
              <a:off x="2799556" y="3304382"/>
              <a:ext cx="601663" cy="361950"/>
            </a:xfrm>
            <a:prstGeom prst="line">
              <a:avLst/>
            </a:prstGeom>
            <a:noFill/>
            <a:ln w="25400" algn="ctr">
              <a:solidFill>
                <a:srgbClr val="000000"/>
              </a:solidFill>
              <a:prstDash val="sysDash"/>
              <a:round/>
              <a:headEnd/>
              <a:tailEnd/>
            </a:ln>
          </p:spPr>
        </p:cxnSp>
        <p:cxnSp>
          <p:nvCxnSpPr>
            <p:cNvPr id="233" name="Straight Connector 67"/>
            <p:cNvCxnSpPr>
              <a:cxnSpLocks noChangeShapeType="1"/>
              <a:stCxn id="225" idx="6"/>
              <a:endCxn id="224" idx="2"/>
            </p:cNvCxnSpPr>
            <p:nvPr/>
          </p:nvCxnSpPr>
          <p:spPr bwMode="auto">
            <a:xfrm>
              <a:off x="2036763" y="3903663"/>
              <a:ext cx="576262" cy="4762"/>
            </a:xfrm>
            <a:prstGeom prst="line">
              <a:avLst/>
            </a:prstGeom>
            <a:noFill/>
            <a:ln w="25400" algn="ctr">
              <a:solidFill>
                <a:srgbClr val="000000"/>
              </a:solidFill>
              <a:prstDash val="sysDash"/>
              <a:round/>
              <a:headEnd/>
              <a:tailEnd/>
            </a:ln>
          </p:spPr>
        </p:cxnSp>
        <p:cxnSp>
          <p:nvCxnSpPr>
            <p:cNvPr id="234" name="Straight Connector 71"/>
            <p:cNvCxnSpPr>
              <a:cxnSpLocks noChangeShapeType="1"/>
              <a:stCxn id="226" idx="6"/>
              <a:endCxn id="227" idx="2"/>
            </p:cNvCxnSpPr>
            <p:nvPr/>
          </p:nvCxnSpPr>
          <p:spPr bwMode="auto">
            <a:xfrm flipV="1">
              <a:off x="1444625" y="3059113"/>
              <a:ext cx="1782763" cy="49212"/>
            </a:xfrm>
            <a:prstGeom prst="line">
              <a:avLst/>
            </a:prstGeom>
            <a:noFill/>
            <a:ln w="25400" algn="ctr">
              <a:solidFill>
                <a:srgbClr val="000000"/>
              </a:solidFill>
              <a:prstDash val="sysDash"/>
              <a:round/>
              <a:headEnd/>
              <a:tailEnd/>
            </a:ln>
          </p:spPr>
        </p:cxnSp>
        <p:cxnSp>
          <p:nvCxnSpPr>
            <p:cNvPr id="235" name="Straight Connector 75"/>
            <p:cNvCxnSpPr>
              <a:cxnSpLocks noChangeShapeType="1"/>
              <a:stCxn id="226" idx="5"/>
              <a:endCxn id="225" idx="1"/>
            </p:cNvCxnSpPr>
            <p:nvPr/>
          </p:nvCxnSpPr>
          <p:spPr bwMode="auto">
            <a:xfrm rot="16200000" flipH="1">
              <a:off x="1284288" y="3340100"/>
              <a:ext cx="544512" cy="331788"/>
            </a:xfrm>
            <a:prstGeom prst="line">
              <a:avLst/>
            </a:prstGeom>
            <a:noFill/>
            <a:ln w="25400" algn="ctr">
              <a:solidFill>
                <a:srgbClr val="000000"/>
              </a:solidFill>
              <a:prstDash val="sysDash"/>
              <a:round/>
              <a:headEnd/>
              <a:tailEnd/>
            </a:ln>
          </p:spPr>
        </p:cxnSp>
      </p:grpSp>
      <p:graphicFrame>
        <p:nvGraphicFramePr>
          <p:cNvPr id="2248" name="Object 200"/>
          <p:cNvGraphicFramePr>
            <a:graphicFrameLocks noChangeAspect="1"/>
          </p:cNvGraphicFramePr>
          <p:nvPr/>
        </p:nvGraphicFramePr>
        <p:xfrm>
          <a:off x="17795874" y="7421315"/>
          <a:ext cx="4930776" cy="2384425"/>
        </p:xfrm>
        <a:graphic>
          <a:graphicData uri="http://schemas.openxmlformats.org/presentationml/2006/ole">
            <p:oleObj spid="_x0000_s2248" name="Equation" r:id="rId13" imgW="1600200" imgH="914400" progId="Equation.3">
              <p:embed/>
            </p:oleObj>
          </a:graphicData>
        </a:graphic>
      </p:graphicFrame>
      <p:grpSp>
        <p:nvGrpSpPr>
          <p:cNvPr id="275" name="Group 91"/>
          <p:cNvGrpSpPr>
            <a:grpSpLocks/>
          </p:cNvGrpSpPr>
          <p:nvPr/>
        </p:nvGrpSpPr>
        <p:grpSpPr bwMode="auto">
          <a:xfrm>
            <a:off x="13829641" y="13962306"/>
            <a:ext cx="4101179" cy="1628192"/>
            <a:chOff x="577880" y="1412738"/>
            <a:chExt cx="3456450" cy="1305770"/>
          </a:xfrm>
        </p:grpSpPr>
        <p:sp>
          <p:nvSpPr>
            <p:cNvPr id="276" name="Oval 24"/>
            <p:cNvSpPr>
              <a:spLocks noChangeArrowheads="1"/>
            </p:cNvSpPr>
            <p:nvPr/>
          </p:nvSpPr>
          <p:spPr bwMode="auto">
            <a:xfrm>
              <a:off x="1181112" y="1412738"/>
              <a:ext cx="218909" cy="228543"/>
            </a:xfrm>
            <a:prstGeom prst="ellipse">
              <a:avLst/>
            </a:prstGeom>
            <a:solidFill>
              <a:srgbClr val="000000"/>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7" name="Oval 25"/>
            <p:cNvSpPr>
              <a:spLocks noChangeArrowheads="1"/>
            </p:cNvSpPr>
            <p:nvPr/>
          </p:nvSpPr>
          <p:spPr bwMode="auto">
            <a:xfrm>
              <a:off x="1491370" y="2493139"/>
              <a:ext cx="213024" cy="222195"/>
            </a:xfrm>
            <a:prstGeom prst="ellipse">
              <a:avLst/>
            </a:prstGeom>
            <a:noFill/>
            <a:ln w="25400"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8" name="Oval 26"/>
            <p:cNvSpPr>
              <a:spLocks noChangeArrowheads="1"/>
            </p:cNvSpPr>
            <p:nvPr/>
          </p:nvSpPr>
          <p:spPr bwMode="auto">
            <a:xfrm>
              <a:off x="929903" y="2489965"/>
              <a:ext cx="218909" cy="228543"/>
            </a:xfrm>
            <a:prstGeom prst="ellipse">
              <a:avLst/>
            </a:prstGeom>
            <a:noFill/>
            <a:ln w="25400"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9" name="Oval 27"/>
            <p:cNvSpPr>
              <a:spLocks noChangeArrowheads="1"/>
            </p:cNvSpPr>
            <p:nvPr/>
          </p:nvSpPr>
          <p:spPr bwMode="auto">
            <a:xfrm>
              <a:off x="577880" y="1963670"/>
              <a:ext cx="218909" cy="228543"/>
            </a:xfrm>
            <a:prstGeom prst="ellipse">
              <a:avLst/>
            </a:prstGeom>
            <a:noFill/>
            <a:ln w="25400"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0" name="Oval 28"/>
            <p:cNvSpPr>
              <a:spLocks noChangeArrowheads="1"/>
            </p:cNvSpPr>
            <p:nvPr/>
          </p:nvSpPr>
          <p:spPr bwMode="auto">
            <a:xfrm>
              <a:off x="1856766" y="1963670"/>
              <a:ext cx="218909" cy="228543"/>
            </a:xfrm>
            <a:prstGeom prst="ellipse">
              <a:avLst/>
            </a:prstGeom>
            <a:noFill/>
            <a:ln w="25400"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cxnSp>
          <p:nvCxnSpPr>
            <p:cNvPr id="281" name="Straight Connector 37"/>
            <p:cNvCxnSpPr>
              <a:cxnSpLocks noChangeShapeType="1"/>
              <a:stCxn id="276" idx="4"/>
              <a:endCxn id="279" idx="7"/>
            </p:cNvCxnSpPr>
            <p:nvPr/>
          </p:nvCxnSpPr>
          <p:spPr bwMode="auto">
            <a:xfrm rot="5400000">
              <a:off x="849720" y="1556292"/>
              <a:ext cx="355858" cy="525837"/>
            </a:xfrm>
            <a:prstGeom prst="line">
              <a:avLst/>
            </a:prstGeom>
            <a:noFill/>
            <a:ln w="38100" algn="ctr">
              <a:solidFill>
                <a:srgbClr val="000000"/>
              </a:solidFill>
              <a:round/>
              <a:headEnd/>
              <a:tailEnd/>
            </a:ln>
          </p:spPr>
        </p:cxnSp>
        <p:cxnSp>
          <p:nvCxnSpPr>
            <p:cNvPr id="282" name="Straight Connector 38"/>
            <p:cNvCxnSpPr>
              <a:cxnSpLocks noChangeShapeType="1"/>
              <a:stCxn id="276" idx="4"/>
              <a:endCxn id="278" idx="0"/>
            </p:cNvCxnSpPr>
            <p:nvPr/>
          </p:nvCxnSpPr>
          <p:spPr bwMode="auto">
            <a:xfrm rot="5400000">
              <a:off x="740621" y="1940019"/>
              <a:ext cx="848684" cy="251209"/>
            </a:xfrm>
            <a:prstGeom prst="line">
              <a:avLst/>
            </a:prstGeom>
            <a:noFill/>
            <a:ln w="38100" algn="ctr">
              <a:solidFill>
                <a:srgbClr val="000000"/>
              </a:solidFill>
              <a:round/>
              <a:headEnd/>
              <a:tailEnd/>
            </a:ln>
          </p:spPr>
        </p:cxnSp>
        <p:cxnSp>
          <p:nvCxnSpPr>
            <p:cNvPr id="283" name="Straight Connector 41"/>
            <p:cNvCxnSpPr>
              <a:cxnSpLocks noChangeShapeType="1"/>
              <a:stCxn id="276" idx="4"/>
              <a:endCxn id="277" idx="0"/>
            </p:cNvCxnSpPr>
            <p:nvPr/>
          </p:nvCxnSpPr>
          <p:spPr bwMode="auto">
            <a:xfrm rot="16200000" flipH="1">
              <a:off x="1018295" y="1913552"/>
              <a:ext cx="851858" cy="307315"/>
            </a:xfrm>
            <a:prstGeom prst="line">
              <a:avLst/>
            </a:prstGeom>
            <a:noFill/>
            <a:ln w="38100" algn="ctr">
              <a:solidFill>
                <a:srgbClr val="000000"/>
              </a:solidFill>
              <a:round/>
              <a:headEnd/>
              <a:tailEnd/>
            </a:ln>
          </p:spPr>
        </p:cxnSp>
        <p:cxnSp>
          <p:nvCxnSpPr>
            <p:cNvPr id="284" name="Straight Connector 44"/>
            <p:cNvCxnSpPr>
              <a:cxnSpLocks noChangeShapeType="1"/>
              <a:stCxn id="276" idx="4"/>
              <a:endCxn id="280" idx="1"/>
            </p:cNvCxnSpPr>
            <p:nvPr/>
          </p:nvCxnSpPr>
          <p:spPr bwMode="auto">
            <a:xfrm rot="16200000" flipH="1">
              <a:off x="1411767" y="1520081"/>
              <a:ext cx="355858" cy="598258"/>
            </a:xfrm>
            <a:prstGeom prst="line">
              <a:avLst/>
            </a:prstGeom>
            <a:noFill/>
            <a:ln w="38100" algn="ctr">
              <a:solidFill>
                <a:srgbClr val="000000"/>
              </a:solidFill>
              <a:round/>
              <a:headEnd/>
              <a:tailEnd/>
            </a:ln>
          </p:spPr>
        </p:cxnSp>
        <p:cxnSp>
          <p:nvCxnSpPr>
            <p:cNvPr id="285" name="Straight Connector 63"/>
            <p:cNvCxnSpPr>
              <a:cxnSpLocks noChangeShapeType="1"/>
              <a:stCxn id="277" idx="7"/>
              <a:endCxn id="280" idx="3"/>
            </p:cNvCxnSpPr>
            <p:nvPr/>
          </p:nvCxnSpPr>
          <p:spPr bwMode="auto">
            <a:xfrm rot="5400000" flipH="1" flipV="1">
              <a:off x="1597544" y="2234398"/>
              <a:ext cx="366935" cy="215628"/>
            </a:xfrm>
            <a:prstGeom prst="line">
              <a:avLst/>
            </a:prstGeom>
            <a:noFill/>
            <a:ln w="25400" algn="ctr">
              <a:solidFill>
                <a:srgbClr val="000000"/>
              </a:solidFill>
              <a:prstDash val="sysDash"/>
              <a:round/>
              <a:headEnd/>
              <a:tailEnd/>
            </a:ln>
          </p:spPr>
        </p:cxnSp>
        <p:cxnSp>
          <p:nvCxnSpPr>
            <p:cNvPr id="286" name="Straight Connector 67"/>
            <p:cNvCxnSpPr>
              <a:cxnSpLocks noChangeShapeType="1"/>
            </p:cNvCxnSpPr>
            <p:nvPr/>
          </p:nvCxnSpPr>
          <p:spPr bwMode="auto">
            <a:xfrm>
              <a:off x="1148812" y="2604236"/>
              <a:ext cx="342558" cy="0"/>
            </a:xfrm>
            <a:prstGeom prst="line">
              <a:avLst/>
            </a:prstGeom>
            <a:noFill/>
            <a:ln w="25400" algn="ctr">
              <a:solidFill>
                <a:srgbClr val="000000"/>
              </a:solidFill>
              <a:prstDash val="sysDash"/>
              <a:round/>
              <a:headEnd/>
              <a:tailEnd/>
            </a:ln>
          </p:spPr>
        </p:cxnSp>
        <p:cxnSp>
          <p:nvCxnSpPr>
            <p:cNvPr id="287" name="Straight Connector 71"/>
            <p:cNvCxnSpPr>
              <a:cxnSpLocks noChangeShapeType="1"/>
            </p:cNvCxnSpPr>
            <p:nvPr/>
          </p:nvCxnSpPr>
          <p:spPr bwMode="auto">
            <a:xfrm>
              <a:off x="796789" y="2077941"/>
              <a:ext cx="1059977" cy="0"/>
            </a:xfrm>
            <a:prstGeom prst="line">
              <a:avLst/>
            </a:prstGeom>
            <a:noFill/>
            <a:ln w="25400" algn="ctr">
              <a:solidFill>
                <a:srgbClr val="000000"/>
              </a:solidFill>
              <a:prstDash val="sysDash"/>
              <a:round/>
              <a:headEnd/>
              <a:tailEnd/>
            </a:ln>
          </p:spPr>
        </p:cxnSp>
        <p:cxnSp>
          <p:nvCxnSpPr>
            <p:cNvPr id="288" name="Straight Connector 75"/>
            <p:cNvCxnSpPr>
              <a:cxnSpLocks noChangeShapeType="1"/>
              <a:stCxn id="279" idx="5"/>
              <a:endCxn id="278" idx="1"/>
            </p:cNvCxnSpPr>
            <p:nvPr/>
          </p:nvCxnSpPr>
          <p:spPr bwMode="auto">
            <a:xfrm rot="16200000" flipH="1">
              <a:off x="681001" y="2242473"/>
              <a:ext cx="364690" cy="197232"/>
            </a:xfrm>
            <a:prstGeom prst="line">
              <a:avLst/>
            </a:prstGeom>
            <a:noFill/>
            <a:ln w="25400" algn="ctr">
              <a:solidFill>
                <a:srgbClr val="000000"/>
              </a:solidFill>
              <a:prstDash val="sysDash"/>
              <a:round/>
              <a:headEnd/>
              <a:tailEnd/>
            </a:ln>
          </p:spPr>
        </p:cxnSp>
        <p:sp>
          <p:nvSpPr>
            <p:cNvPr id="289" name="Oval 39"/>
            <p:cNvSpPr>
              <a:spLocks noChangeArrowheads="1"/>
            </p:cNvSpPr>
            <p:nvPr/>
          </p:nvSpPr>
          <p:spPr bwMode="auto">
            <a:xfrm>
              <a:off x="3139767" y="1412738"/>
              <a:ext cx="218909" cy="228543"/>
            </a:xfrm>
            <a:prstGeom prst="ellipse">
              <a:avLst/>
            </a:prstGeom>
            <a:solidFill>
              <a:srgbClr val="000000"/>
            </a:solidFill>
            <a:ln w="9525"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90" name="Oval 40"/>
            <p:cNvSpPr>
              <a:spLocks noChangeArrowheads="1"/>
            </p:cNvSpPr>
            <p:nvPr/>
          </p:nvSpPr>
          <p:spPr bwMode="auto">
            <a:xfrm>
              <a:off x="3450025" y="2493139"/>
              <a:ext cx="213024" cy="222195"/>
            </a:xfrm>
            <a:prstGeom prst="ellipse">
              <a:avLst/>
            </a:prstGeom>
            <a:noFill/>
            <a:ln w="25400"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91" name="Oval 42"/>
            <p:cNvSpPr>
              <a:spLocks noChangeArrowheads="1"/>
            </p:cNvSpPr>
            <p:nvPr/>
          </p:nvSpPr>
          <p:spPr bwMode="auto">
            <a:xfrm>
              <a:off x="2888558" y="2489965"/>
              <a:ext cx="218909" cy="228543"/>
            </a:xfrm>
            <a:prstGeom prst="ellipse">
              <a:avLst/>
            </a:prstGeom>
            <a:noFill/>
            <a:ln w="25400"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92" name="Oval 43"/>
            <p:cNvSpPr>
              <a:spLocks noChangeArrowheads="1"/>
            </p:cNvSpPr>
            <p:nvPr/>
          </p:nvSpPr>
          <p:spPr bwMode="auto">
            <a:xfrm>
              <a:off x="2536535" y="1963670"/>
              <a:ext cx="218909" cy="228543"/>
            </a:xfrm>
            <a:prstGeom prst="ellipse">
              <a:avLst/>
            </a:prstGeom>
            <a:noFill/>
            <a:ln w="25400"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93" name="Oval 45"/>
            <p:cNvSpPr>
              <a:spLocks noChangeArrowheads="1"/>
            </p:cNvSpPr>
            <p:nvPr/>
          </p:nvSpPr>
          <p:spPr bwMode="auto">
            <a:xfrm>
              <a:off x="3815421" y="1963670"/>
              <a:ext cx="218909" cy="228543"/>
            </a:xfrm>
            <a:prstGeom prst="ellipse">
              <a:avLst/>
            </a:prstGeom>
            <a:noFill/>
            <a:ln w="25400" algn="ctr">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cxnSp>
          <p:nvCxnSpPr>
            <p:cNvPr id="294" name="Straight Connector 46"/>
            <p:cNvCxnSpPr>
              <a:cxnSpLocks noChangeShapeType="1"/>
              <a:stCxn id="289" idx="4"/>
              <a:endCxn id="292" idx="7"/>
            </p:cNvCxnSpPr>
            <p:nvPr/>
          </p:nvCxnSpPr>
          <p:spPr bwMode="auto">
            <a:xfrm rot="5400000">
              <a:off x="2808375" y="1556292"/>
              <a:ext cx="355858" cy="525837"/>
            </a:xfrm>
            <a:prstGeom prst="line">
              <a:avLst/>
            </a:prstGeom>
            <a:noFill/>
            <a:ln w="38100" algn="ctr">
              <a:solidFill>
                <a:srgbClr val="000000"/>
              </a:solidFill>
              <a:round/>
              <a:headEnd/>
              <a:tailEnd/>
            </a:ln>
          </p:spPr>
        </p:cxnSp>
        <p:cxnSp>
          <p:nvCxnSpPr>
            <p:cNvPr id="295" name="Straight Connector 47"/>
            <p:cNvCxnSpPr>
              <a:cxnSpLocks noChangeShapeType="1"/>
              <a:stCxn id="289" idx="4"/>
              <a:endCxn id="291" idx="0"/>
            </p:cNvCxnSpPr>
            <p:nvPr/>
          </p:nvCxnSpPr>
          <p:spPr bwMode="auto">
            <a:xfrm rot="5400000">
              <a:off x="2699276" y="1940019"/>
              <a:ext cx="848684" cy="251209"/>
            </a:xfrm>
            <a:prstGeom prst="line">
              <a:avLst/>
            </a:prstGeom>
            <a:noFill/>
            <a:ln w="38100" algn="ctr">
              <a:solidFill>
                <a:srgbClr val="000000"/>
              </a:solidFill>
              <a:round/>
              <a:headEnd/>
              <a:tailEnd/>
            </a:ln>
          </p:spPr>
        </p:cxnSp>
        <p:cxnSp>
          <p:nvCxnSpPr>
            <p:cNvPr id="296" name="Straight Connector 48"/>
            <p:cNvCxnSpPr>
              <a:cxnSpLocks noChangeShapeType="1"/>
              <a:stCxn id="289" idx="4"/>
              <a:endCxn id="290" idx="0"/>
            </p:cNvCxnSpPr>
            <p:nvPr/>
          </p:nvCxnSpPr>
          <p:spPr bwMode="auto">
            <a:xfrm rot="16200000" flipH="1">
              <a:off x="2976950" y="1913552"/>
              <a:ext cx="851858" cy="307315"/>
            </a:xfrm>
            <a:prstGeom prst="line">
              <a:avLst/>
            </a:prstGeom>
            <a:noFill/>
            <a:ln w="38100" algn="ctr">
              <a:solidFill>
                <a:srgbClr val="000000"/>
              </a:solidFill>
              <a:round/>
              <a:headEnd/>
              <a:tailEnd/>
            </a:ln>
          </p:spPr>
        </p:cxnSp>
        <p:cxnSp>
          <p:nvCxnSpPr>
            <p:cNvPr id="297" name="Straight Connector 49"/>
            <p:cNvCxnSpPr>
              <a:cxnSpLocks noChangeShapeType="1"/>
              <a:stCxn id="289" idx="4"/>
              <a:endCxn id="293" idx="1"/>
            </p:cNvCxnSpPr>
            <p:nvPr/>
          </p:nvCxnSpPr>
          <p:spPr bwMode="auto">
            <a:xfrm rot="16200000" flipH="1">
              <a:off x="3370422" y="1520081"/>
              <a:ext cx="355858" cy="598258"/>
            </a:xfrm>
            <a:prstGeom prst="line">
              <a:avLst/>
            </a:prstGeom>
            <a:noFill/>
            <a:ln w="38100" algn="ctr">
              <a:solidFill>
                <a:srgbClr val="000000"/>
              </a:solidFill>
              <a:round/>
              <a:headEnd/>
              <a:tailEnd/>
            </a:ln>
          </p:spPr>
        </p:cxnSp>
        <p:cxnSp>
          <p:nvCxnSpPr>
            <p:cNvPr id="298" name="Straight Connector 50"/>
            <p:cNvCxnSpPr>
              <a:cxnSpLocks noChangeShapeType="1"/>
              <a:stCxn id="290" idx="7"/>
              <a:endCxn id="293" idx="3"/>
            </p:cNvCxnSpPr>
            <p:nvPr/>
          </p:nvCxnSpPr>
          <p:spPr bwMode="auto">
            <a:xfrm rot="5400000" flipH="1" flipV="1">
              <a:off x="3556199" y="2234398"/>
              <a:ext cx="366935" cy="215628"/>
            </a:xfrm>
            <a:prstGeom prst="line">
              <a:avLst/>
            </a:prstGeom>
            <a:noFill/>
            <a:ln w="25400" algn="ctr">
              <a:solidFill>
                <a:srgbClr val="000000"/>
              </a:solidFill>
              <a:prstDash val="sysDash"/>
              <a:round/>
              <a:headEnd/>
              <a:tailEnd/>
            </a:ln>
          </p:spPr>
        </p:cxnSp>
        <p:cxnSp>
          <p:nvCxnSpPr>
            <p:cNvPr id="299" name="Straight Connector 51"/>
            <p:cNvCxnSpPr>
              <a:cxnSpLocks noChangeShapeType="1"/>
            </p:cNvCxnSpPr>
            <p:nvPr/>
          </p:nvCxnSpPr>
          <p:spPr bwMode="auto">
            <a:xfrm>
              <a:off x="3107467" y="2604236"/>
              <a:ext cx="342558" cy="0"/>
            </a:xfrm>
            <a:prstGeom prst="line">
              <a:avLst/>
            </a:prstGeom>
            <a:noFill/>
            <a:ln w="25400" algn="ctr">
              <a:solidFill>
                <a:srgbClr val="000000"/>
              </a:solidFill>
              <a:prstDash val="sysDash"/>
              <a:round/>
              <a:headEnd/>
              <a:tailEnd/>
            </a:ln>
          </p:spPr>
        </p:cxnSp>
        <p:cxnSp>
          <p:nvCxnSpPr>
            <p:cNvPr id="300" name="Straight Connector 52"/>
            <p:cNvCxnSpPr>
              <a:cxnSpLocks noChangeShapeType="1"/>
            </p:cNvCxnSpPr>
            <p:nvPr/>
          </p:nvCxnSpPr>
          <p:spPr bwMode="auto">
            <a:xfrm>
              <a:off x="2755444" y="2077941"/>
              <a:ext cx="1059977" cy="0"/>
            </a:xfrm>
            <a:prstGeom prst="line">
              <a:avLst/>
            </a:prstGeom>
            <a:noFill/>
            <a:ln w="25400" algn="ctr">
              <a:solidFill>
                <a:srgbClr val="000000"/>
              </a:solidFill>
              <a:prstDash val="sysDash"/>
              <a:round/>
              <a:headEnd/>
              <a:tailEnd/>
            </a:ln>
          </p:spPr>
        </p:cxnSp>
        <p:cxnSp>
          <p:nvCxnSpPr>
            <p:cNvPr id="301" name="Straight Connector 53"/>
            <p:cNvCxnSpPr>
              <a:cxnSpLocks noChangeShapeType="1"/>
              <a:stCxn id="292" idx="5"/>
              <a:endCxn id="291" idx="1"/>
            </p:cNvCxnSpPr>
            <p:nvPr/>
          </p:nvCxnSpPr>
          <p:spPr bwMode="auto">
            <a:xfrm rot="16200000" flipH="1">
              <a:off x="2639656" y="2242473"/>
              <a:ext cx="364690" cy="197232"/>
            </a:xfrm>
            <a:prstGeom prst="line">
              <a:avLst/>
            </a:prstGeom>
            <a:noFill/>
            <a:ln w="25400" algn="ctr">
              <a:solidFill>
                <a:srgbClr val="000000"/>
              </a:solidFill>
              <a:prstDash val="sysDash"/>
              <a:round/>
              <a:headEnd/>
              <a:tailEnd/>
            </a:ln>
          </p:spPr>
        </p:cxnSp>
        <p:cxnSp>
          <p:nvCxnSpPr>
            <p:cNvPr id="302" name="Straight Connector 54"/>
            <p:cNvCxnSpPr>
              <a:cxnSpLocks noChangeShapeType="1"/>
            </p:cNvCxnSpPr>
            <p:nvPr/>
          </p:nvCxnSpPr>
          <p:spPr bwMode="auto">
            <a:xfrm>
              <a:off x="2075675" y="2077941"/>
              <a:ext cx="460860" cy="0"/>
            </a:xfrm>
            <a:prstGeom prst="line">
              <a:avLst/>
            </a:prstGeom>
            <a:noFill/>
            <a:ln w="25400" algn="ctr">
              <a:solidFill>
                <a:srgbClr val="000000"/>
              </a:solidFill>
              <a:prstDash val="sysDash"/>
              <a:round/>
              <a:headEnd/>
              <a:tailEnd/>
            </a:ln>
          </p:spPr>
        </p:cxnSp>
        <p:cxnSp>
          <p:nvCxnSpPr>
            <p:cNvPr id="303" name="Straight Connector 57"/>
            <p:cNvCxnSpPr>
              <a:cxnSpLocks noChangeShapeType="1"/>
            </p:cNvCxnSpPr>
            <p:nvPr/>
          </p:nvCxnSpPr>
          <p:spPr bwMode="auto">
            <a:xfrm>
              <a:off x="1704394" y="2604236"/>
              <a:ext cx="1184164" cy="0"/>
            </a:xfrm>
            <a:prstGeom prst="line">
              <a:avLst/>
            </a:prstGeom>
            <a:noFill/>
            <a:ln w="25400" algn="ctr">
              <a:solidFill>
                <a:srgbClr val="000000"/>
              </a:solidFill>
              <a:prstDash val="sysDash"/>
              <a:round/>
              <a:headEnd/>
              <a:tailEnd/>
            </a:ln>
          </p:spPr>
        </p:cxnSp>
      </p:grpSp>
      <p:grpSp>
        <p:nvGrpSpPr>
          <p:cNvPr id="155" name="Group 154"/>
          <p:cNvGrpSpPr/>
          <p:nvPr/>
        </p:nvGrpSpPr>
        <p:grpSpPr>
          <a:xfrm>
            <a:off x="13817594" y="21713989"/>
            <a:ext cx="3571875" cy="3725863"/>
            <a:chOff x="712788" y="1085850"/>
            <a:chExt cx="3571875" cy="3725863"/>
          </a:xfrm>
        </p:grpSpPr>
        <p:sp>
          <p:nvSpPr>
            <p:cNvPr id="156" name="Rectangle 92"/>
            <p:cNvSpPr>
              <a:spLocks noChangeArrowheads="1"/>
            </p:cNvSpPr>
            <p:nvPr/>
          </p:nvSpPr>
          <p:spPr bwMode="auto">
            <a:xfrm>
              <a:off x="3497263" y="1470025"/>
              <a:ext cx="709612" cy="338138"/>
            </a:xfrm>
            <a:prstGeom prst="rect">
              <a:avLst/>
            </a:prstGeom>
            <a:noFill/>
            <a:ln w="9525">
              <a:noFill/>
              <a:miter lim="800000"/>
              <a:headEnd/>
              <a:tailEnd/>
            </a:ln>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rPr>
                <a:t>Cell-1</a:t>
              </a:r>
            </a:p>
          </p:txBody>
        </p:sp>
        <p:sp>
          <p:nvSpPr>
            <p:cNvPr id="157" name="Oval 76"/>
            <p:cNvSpPr>
              <a:spLocks noChangeArrowheads="1"/>
            </p:cNvSpPr>
            <p:nvPr/>
          </p:nvSpPr>
          <p:spPr bwMode="auto">
            <a:xfrm>
              <a:off x="1155700" y="1085850"/>
              <a:ext cx="160338" cy="174625"/>
            </a:xfrm>
            <a:prstGeom prst="ellipse">
              <a:avLst/>
            </a:prstGeom>
            <a:solidFill>
              <a:srgbClr val="000000"/>
            </a:solidFill>
            <a:ln w="9525">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8" name="Oval 77"/>
            <p:cNvSpPr>
              <a:spLocks noChangeArrowheads="1"/>
            </p:cNvSpPr>
            <p:nvPr/>
          </p:nvSpPr>
          <p:spPr bwMode="auto">
            <a:xfrm>
              <a:off x="1382713" y="1912938"/>
              <a:ext cx="155575" cy="169862"/>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9" name="Oval 78"/>
            <p:cNvSpPr>
              <a:spLocks noChangeArrowheads="1"/>
            </p:cNvSpPr>
            <p:nvPr/>
          </p:nvSpPr>
          <p:spPr bwMode="auto">
            <a:xfrm>
              <a:off x="971550" y="1909763"/>
              <a:ext cx="160338" cy="176212"/>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0" name="Oval 89"/>
            <p:cNvSpPr>
              <a:spLocks noChangeArrowheads="1"/>
            </p:cNvSpPr>
            <p:nvPr/>
          </p:nvSpPr>
          <p:spPr bwMode="auto">
            <a:xfrm>
              <a:off x="712788" y="1508125"/>
              <a:ext cx="160337"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1" name="Oval 90"/>
            <p:cNvSpPr>
              <a:spLocks noChangeArrowheads="1"/>
            </p:cNvSpPr>
            <p:nvPr/>
          </p:nvSpPr>
          <p:spPr bwMode="auto">
            <a:xfrm>
              <a:off x="1651000" y="1508125"/>
              <a:ext cx="160338"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62" name="Straight Connector 91"/>
            <p:cNvCxnSpPr>
              <a:cxnSpLocks noChangeShapeType="1"/>
              <a:stCxn id="157" idx="4"/>
              <a:endCxn id="160" idx="7"/>
            </p:cNvCxnSpPr>
            <p:nvPr/>
          </p:nvCxnSpPr>
          <p:spPr bwMode="auto">
            <a:xfrm rot="5400000">
              <a:off x="905669" y="1204119"/>
              <a:ext cx="273050" cy="385762"/>
            </a:xfrm>
            <a:prstGeom prst="line">
              <a:avLst/>
            </a:prstGeom>
            <a:noFill/>
            <a:ln w="38100">
              <a:solidFill>
                <a:srgbClr val="000000"/>
              </a:solidFill>
              <a:round/>
              <a:headEnd/>
              <a:tailEnd/>
            </a:ln>
          </p:spPr>
        </p:cxnSp>
        <p:cxnSp>
          <p:nvCxnSpPr>
            <p:cNvPr id="163" name="Straight Connector 94"/>
            <p:cNvCxnSpPr>
              <a:cxnSpLocks noChangeShapeType="1"/>
              <a:stCxn id="157" idx="4"/>
              <a:endCxn id="159" idx="0"/>
            </p:cNvCxnSpPr>
            <p:nvPr/>
          </p:nvCxnSpPr>
          <p:spPr bwMode="auto">
            <a:xfrm rot="5400000">
              <a:off x="818356" y="1493044"/>
              <a:ext cx="649288" cy="184150"/>
            </a:xfrm>
            <a:prstGeom prst="line">
              <a:avLst/>
            </a:prstGeom>
            <a:noFill/>
            <a:ln w="38100">
              <a:solidFill>
                <a:srgbClr val="000000"/>
              </a:solidFill>
              <a:round/>
              <a:headEnd/>
              <a:tailEnd/>
            </a:ln>
          </p:spPr>
        </p:cxnSp>
        <p:cxnSp>
          <p:nvCxnSpPr>
            <p:cNvPr id="164" name="Straight Connector 95"/>
            <p:cNvCxnSpPr>
              <a:cxnSpLocks noChangeShapeType="1"/>
              <a:stCxn id="157" idx="4"/>
              <a:endCxn id="158" idx="0"/>
            </p:cNvCxnSpPr>
            <p:nvPr/>
          </p:nvCxnSpPr>
          <p:spPr bwMode="auto">
            <a:xfrm rot="16200000" flipH="1">
              <a:off x="1021556" y="1473994"/>
              <a:ext cx="652463" cy="225425"/>
            </a:xfrm>
            <a:prstGeom prst="line">
              <a:avLst/>
            </a:prstGeom>
            <a:noFill/>
            <a:ln w="38100">
              <a:solidFill>
                <a:srgbClr val="000000"/>
              </a:solidFill>
              <a:round/>
              <a:headEnd/>
              <a:tailEnd/>
            </a:ln>
          </p:spPr>
        </p:cxnSp>
        <p:cxnSp>
          <p:nvCxnSpPr>
            <p:cNvPr id="167" name="Straight Connector 96"/>
            <p:cNvCxnSpPr>
              <a:cxnSpLocks noChangeShapeType="1"/>
              <a:stCxn id="157" idx="4"/>
              <a:endCxn id="161" idx="1"/>
            </p:cNvCxnSpPr>
            <p:nvPr/>
          </p:nvCxnSpPr>
          <p:spPr bwMode="auto">
            <a:xfrm rot="16200000" flipH="1">
              <a:off x="1318419" y="1177131"/>
              <a:ext cx="273050" cy="439738"/>
            </a:xfrm>
            <a:prstGeom prst="line">
              <a:avLst/>
            </a:prstGeom>
            <a:noFill/>
            <a:ln w="38100">
              <a:solidFill>
                <a:srgbClr val="000000"/>
              </a:solidFill>
              <a:round/>
              <a:headEnd/>
              <a:tailEnd/>
            </a:ln>
          </p:spPr>
        </p:cxnSp>
        <p:cxnSp>
          <p:nvCxnSpPr>
            <p:cNvPr id="170" name="Straight Connector 97"/>
            <p:cNvCxnSpPr>
              <a:cxnSpLocks noChangeShapeType="1"/>
              <a:stCxn id="158" idx="7"/>
              <a:endCxn id="161" idx="3"/>
            </p:cNvCxnSpPr>
            <p:nvPr/>
          </p:nvCxnSpPr>
          <p:spPr bwMode="auto">
            <a:xfrm rot="5400000" flipH="1" flipV="1">
              <a:off x="1454944" y="1718469"/>
              <a:ext cx="280988" cy="158750"/>
            </a:xfrm>
            <a:prstGeom prst="line">
              <a:avLst/>
            </a:prstGeom>
            <a:noFill/>
            <a:ln w="25400">
              <a:solidFill>
                <a:srgbClr val="000000"/>
              </a:solidFill>
              <a:prstDash val="sysDash"/>
              <a:round/>
              <a:headEnd/>
              <a:tailEnd/>
            </a:ln>
          </p:spPr>
        </p:cxnSp>
        <p:cxnSp>
          <p:nvCxnSpPr>
            <p:cNvPr id="171" name="Straight Connector 98"/>
            <p:cNvCxnSpPr>
              <a:cxnSpLocks noChangeShapeType="1"/>
            </p:cNvCxnSpPr>
            <p:nvPr/>
          </p:nvCxnSpPr>
          <p:spPr bwMode="auto">
            <a:xfrm>
              <a:off x="1131888" y="1998663"/>
              <a:ext cx="250825" cy="0"/>
            </a:xfrm>
            <a:prstGeom prst="line">
              <a:avLst/>
            </a:prstGeom>
            <a:noFill/>
            <a:ln w="25400">
              <a:solidFill>
                <a:srgbClr val="000000"/>
              </a:solidFill>
              <a:prstDash val="sysDash"/>
              <a:round/>
              <a:headEnd/>
              <a:tailEnd/>
            </a:ln>
          </p:spPr>
        </p:cxnSp>
        <p:cxnSp>
          <p:nvCxnSpPr>
            <p:cNvPr id="172" name="Straight Connector 99"/>
            <p:cNvCxnSpPr>
              <a:cxnSpLocks noChangeShapeType="1"/>
            </p:cNvCxnSpPr>
            <p:nvPr/>
          </p:nvCxnSpPr>
          <p:spPr bwMode="auto">
            <a:xfrm>
              <a:off x="873125" y="1595438"/>
              <a:ext cx="777875" cy="0"/>
            </a:xfrm>
            <a:prstGeom prst="line">
              <a:avLst/>
            </a:prstGeom>
            <a:noFill/>
            <a:ln w="25400">
              <a:solidFill>
                <a:srgbClr val="000000"/>
              </a:solidFill>
              <a:prstDash val="sysDash"/>
              <a:round/>
              <a:headEnd/>
              <a:tailEnd/>
            </a:ln>
          </p:spPr>
        </p:cxnSp>
        <p:cxnSp>
          <p:nvCxnSpPr>
            <p:cNvPr id="174" name="Straight Connector 100"/>
            <p:cNvCxnSpPr>
              <a:cxnSpLocks noChangeShapeType="1"/>
              <a:stCxn id="160" idx="5"/>
              <a:endCxn id="159" idx="1"/>
            </p:cNvCxnSpPr>
            <p:nvPr/>
          </p:nvCxnSpPr>
          <p:spPr bwMode="auto">
            <a:xfrm rot="16200000" flipH="1">
              <a:off x="781844" y="1724819"/>
              <a:ext cx="279400" cy="144462"/>
            </a:xfrm>
            <a:prstGeom prst="line">
              <a:avLst/>
            </a:prstGeom>
            <a:noFill/>
            <a:ln w="25400">
              <a:solidFill>
                <a:srgbClr val="000000"/>
              </a:solidFill>
              <a:prstDash val="sysDash"/>
              <a:round/>
              <a:headEnd/>
              <a:tailEnd/>
            </a:ln>
          </p:spPr>
        </p:cxnSp>
        <p:sp>
          <p:nvSpPr>
            <p:cNvPr id="175" name="Oval 101"/>
            <p:cNvSpPr>
              <a:spLocks noChangeArrowheads="1"/>
            </p:cNvSpPr>
            <p:nvPr/>
          </p:nvSpPr>
          <p:spPr bwMode="auto">
            <a:xfrm>
              <a:off x="2592388" y="1085850"/>
              <a:ext cx="160337" cy="174625"/>
            </a:xfrm>
            <a:prstGeom prst="ellipse">
              <a:avLst/>
            </a:prstGeom>
            <a:solidFill>
              <a:srgbClr val="000000"/>
            </a:solidFill>
            <a:ln w="9525">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6" name="Oval 102"/>
            <p:cNvSpPr>
              <a:spLocks noChangeArrowheads="1"/>
            </p:cNvSpPr>
            <p:nvPr/>
          </p:nvSpPr>
          <p:spPr bwMode="auto">
            <a:xfrm>
              <a:off x="2819400" y="1912938"/>
              <a:ext cx="157163" cy="169862"/>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2" name="Oval 103"/>
            <p:cNvSpPr>
              <a:spLocks noChangeArrowheads="1"/>
            </p:cNvSpPr>
            <p:nvPr/>
          </p:nvSpPr>
          <p:spPr bwMode="auto">
            <a:xfrm>
              <a:off x="2408238" y="1909763"/>
              <a:ext cx="160337" cy="176212"/>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3" name="Oval 104"/>
            <p:cNvSpPr>
              <a:spLocks noChangeArrowheads="1"/>
            </p:cNvSpPr>
            <p:nvPr/>
          </p:nvSpPr>
          <p:spPr bwMode="auto">
            <a:xfrm>
              <a:off x="2149475" y="1508125"/>
              <a:ext cx="160338"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4" name="Oval 105"/>
            <p:cNvSpPr>
              <a:spLocks noChangeArrowheads="1"/>
            </p:cNvSpPr>
            <p:nvPr/>
          </p:nvSpPr>
          <p:spPr bwMode="auto">
            <a:xfrm>
              <a:off x="3087688" y="1508125"/>
              <a:ext cx="160337"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86" name="Straight Connector 106"/>
            <p:cNvCxnSpPr>
              <a:cxnSpLocks noChangeShapeType="1"/>
              <a:stCxn id="175" idx="4"/>
              <a:endCxn id="183" idx="7"/>
            </p:cNvCxnSpPr>
            <p:nvPr/>
          </p:nvCxnSpPr>
          <p:spPr bwMode="auto">
            <a:xfrm rot="5400000">
              <a:off x="2342357" y="1204118"/>
              <a:ext cx="273050" cy="385763"/>
            </a:xfrm>
            <a:prstGeom prst="line">
              <a:avLst/>
            </a:prstGeom>
            <a:noFill/>
            <a:ln w="38100">
              <a:solidFill>
                <a:srgbClr val="000000"/>
              </a:solidFill>
              <a:round/>
              <a:headEnd/>
              <a:tailEnd/>
            </a:ln>
          </p:spPr>
        </p:cxnSp>
        <p:cxnSp>
          <p:nvCxnSpPr>
            <p:cNvPr id="188" name="Straight Connector 107"/>
            <p:cNvCxnSpPr>
              <a:cxnSpLocks noChangeShapeType="1"/>
              <a:stCxn id="175" idx="4"/>
              <a:endCxn id="182" idx="0"/>
            </p:cNvCxnSpPr>
            <p:nvPr/>
          </p:nvCxnSpPr>
          <p:spPr bwMode="auto">
            <a:xfrm rot="5400000">
              <a:off x="2255044" y="1493044"/>
              <a:ext cx="649288" cy="184150"/>
            </a:xfrm>
            <a:prstGeom prst="line">
              <a:avLst/>
            </a:prstGeom>
            <a:noFill/>
            <a:ln w="38100">
              <a:solidFill>
                <a:srgbClr val="000000"/>
              </a:solidFill>
              <a:round/>
              <a:headEnd/>
              <a:tailEnd/>
            </a:ln>
          </p:spPr>
        </p:cxnSp>
        <p:cxnSp>
          <p:nvCxnSpPr>
            <p:cNvPr id="190" name="Straight Connector 108"/>
            <p:cNvCxnSpPr>
              <a:cxnSpLocks noChangeShapeType="1"/>
              <a:stCxn id="175" idx="4"/>
              <a:endCxn id="176" idx="0"/>
            </p:cNvCxnSpPr>
            <p:nvPr/>
          </p:nvCxnSpPr>
          <p:spPr bwMode="auto">
            <a:xfrm rot="16200000" flipH="1">
              <a:off x="2458244" y="1473994"/>
              <a:ext cx="652463" cy="225425"/>
            </a:xfrm>
            <a:prstGeom prst="line">
              <a:avLst/>
            </a:prstGeom>
            <a:noFill/>
            <a:ln w="38100">
              <a:solidFill>
                <a:srgbClr val="000000"/>
              </a:solidFill>
              <a:round/>
              <a:headEnd/>
              <a:tailEnd/>
            </a:ln>
          </p:spPr>
        </p:cxnSp>
        <p:cxnSp>
          <p:nvCxnSpPr>
            <p:cNvPr id="191" name="Straight Connector 110"/>
            <p:cNvCxnSpPr>
              <a:cxnSpLocks noChangeShapeType="1"/>
              <a:stCxn id="176" idx="7"/>
              <a:endCxn id="184" idx="3"/>
            </p:cNvCxnSpPr>
            <p:nvPr/>
          </p:nvCxnSpPr>
          <p:spPr bwMode="auto">
            <a:xfrm rot="5400000" flipH="1" flipV="1">
              <a:off x="2891631" y="1718469"/>
              <a:ext cx="280988" cy="158750"/>
            </a:xfrm>
            <a:prstGeom prst="line">
              <a:avLst/>
            </a:prstGeom>
            <a:noFill/>
            <a:ln w="25400">
              <a:solidFill>
                <a:srgbClr val="000000"/>
              </a:solidFill>
              <a:prstDash val="sysDash"/>
              <a:round/>
              <a:headEnd/>
              <a:tailEnd/>
            </a:ln>
          </p:spPr>
        </p:cxnSp>
        <p:cxnSp>
          <p:nvCxnSpPr>
            <p:cNvPr id="192" name="Straight Connector 111"/>
            <p:cNvCxnSpPr>
              <a:cxnSpLocks noChangeShapeType="1"/>
            </p:cNvCxnSpPr>
            <p:nvPr/>
          </p:nvCxnSpPr>
          <p:spPr bwMode="auto">
            <a:xfrm>
              <a:off x="2568575" y="1998663"/>
              <a:ext cx="250825" cy="0"/>
            </a:xfrm>
            <a:prstGeom prst="line">
              <a:avLst/>
            </a:prstGeom>
            <a:noFill/>
            <a:ln w="25400">
              <a:solidFill>
                <a:srgbClr val="000000"/>
              </a:solidFill>
              <a:prstDash val="sysDash"/>
              <a:round/>
              <a:headEnd/>
              <a:tailEnd/>
            </a:ln>
          </p:spPr>
        </p:cxnSp>
        <p:cxnSp>
          <p:nvCxnSpPr>
            <p:cNvPr id="194" name="Straight Connector 112"/>
            <p:cNvCxnSpPr>
              <a:cxnSpLocks noChangeShapeType="1"/>
            </p:cNvCxnSpPr>
            <p:nvPr/>
          </p:nvCxnSpPr>
          <p:spPr bwMode="auto">
            <a:xfrm>
              <a:off x="2309813" y="1595438"/>
              <a:ext cx="777875" cy="0"/>
            </a:xfrm>
            <a:prstGeom prst="line">
              <a:avLst/>
            </a:prstGeom>
            <a:noFill/>
            <a:ln w="25400">
              <a:solidFill>
                <a:srgbClr val="000000"/>
              </a:solidFill>
              <a:prstDash val="sysDash"/>
              <a:round/>
              <a:headEnd/>
              <a:tailEnd/>
            </a:ln>
          </p:spPr>
        </p:cxnSp>
        <p:cxnSp>
          <p:nvCxnSpPr>
            <p:cNvPr id="195" name="Straight Connector 113"/>
            <p:cNvCxnSpPr>
              <a:cxnSpLocks noChangeShapeType="1"/>
              <a:stCxn id="183" idx="5"/>
              <a:endCxn id="182" idx="1"/>
            </p:cNvCxnSpPr>
            <p:nvPr/>
          </p:nvCxnSpPr>
          <p:spPr bwMode="auto">
            <a:xfrm rot="16200000" flipH="1">
              <a:off x="2219325" y="1724025"/>
              <a:ext cx="279400" cy="146050"/>
            </a:xfrm>
            <a:prstGeom prst="line">
              <a:avLst/>
            </a:prstGeom>
            <a:noFill/>
            <a:ln w="25400">
              <a:solidFill>
                <a:srgbClr val="000000"/>
              </a:solidFill>
              <a:prstDash val="sysDash"/>
              <a:round/>
              <a:headEnd/>
              <a:tailEnd/>
            </a:ln>
          </p:spPr>
        </p:cxnSp>
        <p:cxnSp>
          <p:nvCxnSpPr>
            <p:cNvPr id="196" name="Straight Connector 114"/>
            <p:cNvCxnSpPr>
              <a:cxnSpLocks noChangeShapeType="1"/>
            </p:cNvCxnSpPr>
            <p:nvPr/>
          </p:nvCxnSpPr>
          <p:spPr bwMode="auto">
            <a:xfrm>
              <a:off x="1811338" y="1595438"/>
              <a:ext cx="338137" cy="0"/>
            </a:xfrm>
            <a:prstGeom prst="line">
              <a:avLst/>
            </a:prstGeom>
            <a:noFill/>
            <a:ln w="25400">
              <a:solidFill>
                <a:srgbClr val="000000"/>
              </a:solidFill>
              <a:prstDash val="sysDash"/>
              <a:round/>
              <a:headEnd/>
              <a:tailEnd/>
            </a:ln>
          </p:spPr>
        </p:cxnSp>
        <p:cxnSp>
          <p:nvCxnSpPr>
            <p:cNvPr id="197" name="Straight Connector 115"/>
            <p:cNvCxnSpPr>
              <a:cxnSpLocks noChangeShapeType="1"/>
            </p:cNvCxnSpPr>
            <p:nvPr/>
          </p:nvCxnSpPr>
          <p:spPr bwMode="auto">
            <a:xfrm>
              <a:off x="1538288" y="1998663"/>
              <a:ext cx="869950" cy="0"/>
            </a:xfrm>
            <a:prstGeom prst="line">
              <a:avLst/>
            </a:prstGeom>
            <a:noFill/>
            <a:ln w="25400">
              <a:solidFill>
                <a:srgbClr val="000000"/>
              </a:solidFill>
              <a:prstDash val="sysDash"/>
              <a:round/>
              <a:headEnd/>
              <a:tailEnd/>
            </a:ln>
          </p:spPr>
        </p:cxnSp>
        <p:sp>
          <p:nvSpPr>
            <p:cNvPr id="199" name="Oval 117"/>
            <p:cNvSpPr>
              <a:spLocks noChangeArrowheads="1"/>
            </p:cNvSpPr>
            <p:nvPr/>
          </p:nvSpPr>
          <p:spPr bwMode="auto">
            <a:xfrm>
              <a:off x="1155700" y="2428875"/>
              <a:ext cx="160338" cy="174625"/>
            </a:xfrm>
            <a:prstGeom prst="ellipse">
              <a:avLst/>
            </a:prstGeom>
            <a:solidFill>
              <a:srgbClr val="000000"/>
            </a:solidFill>
            <a:ln w="9525">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0" name="Oval 118"/>
            <p:cNvSpPr>
              <a:spLocks noChangeArrowheads="1"/>
            </p:cNvSpPr>
            <p:nvPr/>
          </p:nvSpPr>
          <p:spPr bwMode="auto">
            <a:xfrm>
              <a:off x="1382713" y="3255963"/>
              <a:ext cx="155575" cy="169862"/>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1" name="Oval 119"/>
            <p:cNvSpPr>
              <a:spLocks noChangeArrowheads="1"/>
            </p:cNvSpPr>
            <p:nvPr/>
          </p:nvSpPr>
          <p:spPr bwMode="auto">
            <a:xfrm>
              <a:off x="971550" y="3254375"/>
              <a:ext cx="160338"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2" name="Oval 120"/>
            <p:cNvSpPr>
              <a:spLocks noChangeArrowheads="1"/>
            </p:cNvSpPr>
            <p:nvPr/>
          </p:nvSpPr>
          <p:spPr bwMode="auto">
            <a:xfrm>
              <a:off x="712788" y="2851150"/>
              <a:ext cx="160337"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3" name="Oval 121"/>
            <p:cNvSpPr>
              <a:spLocks noChangeArrowheads="1"/>
            </p:cNvSpPr>
            <p:nvPr/>
          </p:nvSpPr>
          <p:spPr bwMode="auto">
            <a:xfrm>
              <a:off x="1651000" y="2851150"/>
              <a:ext cx="160338"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205" name="Straight Connector 122"/>
            <p:cNvCxnSpPr>
              <a:cxnSpLocks noChangeShapeType="1"/>
              <a:stCxn id="199" idx="4"/>
              <a:endCxn id="202" idx="7"/>
            </p:cNvCxnSpPr>
            <p:nvPr/>
          </p:nvCxnSpPr>
          <p:spPr bwMode="auto">
            <a:xfrm rot="5400000">
              <a:off x="905669" y="2547144"/>
              <a:ext cx="273050" cy="385762"/>
            </a:xfrm>
            <a:prstGeom prst="line">
              <a:avLst/>
            </a:prstGeom>
            <a:noFill/>
            <a:ln w="38100">
              <a:solidFill>
                <a:srgbClr val="000000"/>
              </a:solidFill>
              <a:round/>
              <a:headEnd/>
              <a:tailEnd/>
            </a:ln>
          </p:spPr>
        </p:cxnSp>
        <p:cxnSp>
          <p:nvCxnSpPr>
            <p:cNvPr id="206" name="Straight Connector 124"/>
            <p:cNvCxnSpPr>
              <a:cxnSpLocks noChangeShapeType="1"/>
              <a:stCxn id="199" idx="4"/>
              <a:endCxn id="200" idx="0"/>
            </p:cNvCxnSpPr>
            <p:nvPr/>
          </p:nvCxnSpPr>
          <p:spPr bwMode="auto">
            <a:xfrm rot="16200000" flipH="1">
              <a:off x="1021556" y="2817019"/>
              <a:ext cx="652463" cy="225425"/>
            </a:xfrm>
            <a:prstGeom prst="line">
              <a:avLst/>
            </a:prstGeom>
            <a:noFill/>
            <a:ln w="38100">
              <a:solidFill>
                <a:srgbClr val="000000"/>
              </a:solidFill>
              <a:round/>
              <a:headEnd/>
              <a:tailEnd/>
            </a:ln>
          </p:spPr>
        </p:cxnSp>
        <p:cxnSp>
          <p:nvCxnSpPr>
            <p:cNvPr id="207" name="Straight Connector 125"/>
            <p:cNvCxnSpPr>
              <a:cxnSpLocks noChangeShapeType="1"/>
              <a:stCxn id="199" idx="4"/>
              <a:endCxn id="203" idx="1"/>
            </p:cNvCxnSpPr>
            <p:nvPr/>
          </p:nvCxnSpPr>
          <p:spPr bwMode="auto">
            <a:xfrm rot="16200000" flipH="1">
              <a:off x="1318419" y="2520156"/>
              <a:ext cx="273050" cy="439738"/>
            </a:xfrm>
            <a:prstGeom prst="line">
              <a:avLst/>
            </a:prstGeom>
            <a:noFill/>
            <a:ln w="38100">
              <a:solidFill>
                <a:srgbClr val="000000"/>
              </a:solidFill>
              <a:round/>
              <a:headEnd/>
              <a:tailEnd/>
            </a:ln>
          </p:spPr>
        </p:cxnSp>
        <p:cxnSp>
          <p:nvCxnSpPr>
            <p:cNvPr id="208" name="Straight Connector 126"/>
            <p:cNvCxnSpPr>
              <a:cxnSpLocks noChangeShapeType="1"/>
              <a:stCxn id="200" idx="7"/>
              <a:endCxn id="203" idx="3"/>
            </p:cNvCxnSpPr>
            <p:nvPr/>
          </p:nvCxnSpPr>
          <p:spPr bwMode="auto">
            <a:xfrm rot="5400000" flipH="1" flipV="1">
              <a:off x="1454944" y="3061494"/>
              <a:ext cx="280988" cy="158750"/>
            </a:xfrm>
            <a:prstGeom prst="line">
              <a:avLst/>
            </a:prstGeom>
            <a:noFill/>
            <a:ln w="25400">
              <a:solidFill>
                <a:srgbClr val="000000"/>
              </a:solidFill>
              <a:prstDash val="sysDash"/>
              <a:round/>
              <a:headEnd/>
              <a:tailEnd/>
            </a:ln>
          </p:spPr>
        </p:cxnSp>
        <p:cxnSp>
          <p:nvCxnSpPr>
            <p:cNvPr id="209" name="Straight Connector 127"/>
            <p:cNvCxnSpPr>
              <a:cxnSpLocks noChangeShapeType="1"/>
            </p:cNvCxnSpPr>
            <p:nvPr/>
          </p:nvCxnSpPr>
          <p:spPr bwMode="auto">
            <a:xfrm>
              <a:off x="1131888" y="3341688"/>
              <a:ext cx="250825" cy="0"/>
            </a:xfrm>
            <a:prstGeom prst="line">
              <a:avLst/>
            </a:prstGeom>
            <a:noFill/>
            <a:ln w="25400">
              <a:solidFill>
                <a:srgbClr val="000000"/>
              </a:solidFill>
              <a:prstDash val="sysDash"/>
              <a:round/>
              <a:headEnd/>
              <a:tailEnd/>
            </a:ln>
          </p:spPr>
        </p:cxnSp>
        <p:cxnSp>
          <p:nvCxnSpPr>
            <p:cNvPr id="210" name="Straight Connector 128"/>
            <p:cNvCxnSpPr>
              <a:cxnSpLocks noChangeShapeType="1"/>
            </p:cNvCxnSpPr>
            <p:nvPr/>
          </p:nvCxnSpPr>
          <p:spPr bwMode="auto">
            <a:xfrm>
              <a:off x="873125" y="2938463"/>
              <a:ext cx="777875" cy="0"/>
            </a:xfrm>
            <a:prstGeom prst="line">
              <a:avLst/>
            </a:prstGeom>
            <a:noFill/>
            <a:ln w="25400">
              <a:solidFill>
                <a:srgbClr val="000000"/>
              </a:solidFill>
              <a:prstDash val="sysDash"/>
              <a:round/>
              <a:headEnd/>
              <a:tailEnd/>
            </a:ln>
          </p:spPr>
        </p:cxnSp>
        <p:cxnSp>
          <p:nvCxnSpPr>
            <p:cNvPr id="211" name="Straight Connector 129"/>
            <p:cNvCxnSpPr>
              <a:cxnSpLocks noChangeShapeType="1"/>
              <a:stCxn id="202" idx="5"/>
              <a:endCxn id="201" idx="1"/>
            </p:cNvCxnSpPr>
            <p:nvPr/>
          </p:nvCxnSpPr>
          <p:spPr bwMode="auto">
            <a:xfrm rot="16200000" flipH="1">
              <a:off x="781844" y="3067844"/>
              <a:ext cx="279400" cy="144462"/>
            </a:xfrm>
            <a:prstGeom prst="line">
              <a:avLst/>
            </a:prstGeom>
            <a:noFill/>
            <a:ln w="25400">
              <a:solidFill>
                <a:srgbClr val="000000"/>
              </a:solidFill>
              <a:prstDash val="sysDash"/>
              <a:round/>
              <a:headEnd/>
              <a:tailEnd/>
            </a:ln>
          </p:spPr>
        </p:cxnSp>
        <p:sp>
          <p:nvSpPr>
            <p:cNvPr id="212" name="Oval 130"/>
            <p:cNvSpPr>
              <a:spLocks noChangeArrowheads="1"/>
            </p:cNvSpPr>
            <p:nvPr/>
          </p:nvSpPr>
          <p:spPr bwMode="auto">
            <a:xfrm>
              <a:off x="2592388" y="2428875"/>
              <a:ext cx="160337" cy="174625"/>
            </a:xfrm>
            <a:prstGeom prst="ellipse">
              <a:avLst/>
            </a:prstGeom>
            <a:solidFill>
              <a:srgbClr val="000000"/>
            </a:solidFill>
            <a:ln w="9525">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3" name="Oval 131"/>
            <p:cNvSpPr>
              <a:spLocks noChangeArrowheads="1"/>
            </p:cNvSpPr>
            <p:nvPr/>
          </p:nvSpPr>
          <p:spPr bwMode="auto">
            <a:xfrm>
              <a:off x="2819400" y="3255963"/>
              <a:ext cx="157163" cy="169862"/>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4" name="Oval 132"/>
            <p:cNvSpPr>
              <a:spLocks noChangeArrowheads="1"/>
            </p:cNvSpPr>
            <p:nvPr/>
          </p:nvSpPr>
          <p:spPr bwMode="auto">
            <a:xfrm>
              <a:off x="2408238" y="3254375"/>
              <a:ext cx="160337"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5" name="Oval 133"/>
            <p:cNvSpPr>
              <a:spLocks noChangeArrowheads="1"/>
            </p:cNvSpPr>
            <p:nvPr/>
          </p:nvSpPr>
          <p:spPr bwMode="auto">
            <a:xfrm>
              <a:off x="2149475" y="2851150"/>
              <a:ext cx="160338"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6" name="Oval 134"/>
            <p:cNvSpPr>
              <a:spLocks noChangeArrowheads="1"/>
            </p:cNvSpPr>
            <p:nvPr/>
          </p:nvSpPr>
          <p:spPr bwMode="auto">
            <a:xfrm>
              <a:off x="3087688" y="2851150"/>
              <a:ext cx="160337"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217" name="Straight Connector 135"/>
            <p:cNvCxnSpPr>
              <a:cxnSpLocks noChangeShapeType="1"/>
              <a:stCxn id="212" idx="4"/>
              <a:endCxn id="215" idx="7"/>
            </p:cNvCxnSpPr>
            <p:nvPr/>
          </p:nvCxnSpPr>
          <p:spPr bwMode="auto">
            <a:xfrm rot="5400000">
              <a:off x="2342357" y="2547143"/>
              <a:ext cx="273050" cy="385763"/>
            </a:xfrm>
            <a:prstGeom prst="line">
              <a:avLst/>
            </a:prstGeom>
            <a:noFill/>
            <a:ln w="38100">
              <a:solidFill>
                <a:srgbClr val="000000"/>
              </a:solidFill>
              <a:round/>
              <a:headEnd/>
              <a:tailEnd/>
            </a:ln>
          </p:spPr>
        </p:cxnSp>
        <p:cxnSp>
          <p:nvCxnSpPr>
            <p:cNvPr id="218" name="Straight Connector 137"/>
            <p:cNvCxnSpPr>
              <a:cxnSpLocks noChangeShapeType="1"/>
              <a:stCxn id="212" idx="4"/>
              <a:endCxn id="213" idx="0"/>
            </p:cNvCxnSpPr>
            <p:nvPr/>
          </p:nvCxnSpPr>
          <p:spPr bwMode="auto">
            <a:xfrm rot="16200000" flipH="1">
              <a:off x="2458244" y="2817019"/>
              <a:ext cx="652463" cy="225425"/>
            </a:xfrm>
            <a:prstGeom prst="line">
              <a:avLst/>
            </a:prstGeom>
            <a:noFill/>
            <a:ln w="38100">
              <a:solidFill>
                <a:srgbClr val="000000"/>
              </a:solidFill>
              <a:round/>
              <a:headEnd/>
              <a:tailEnd/>
            </a:ln>
          </p:spPr>
        </p:cxnSp>
        <p:cxnSp>
          <p:nvCxnSpPr>
            <p:cNvPr id="219" name="Straight Connector 138"/>
            <p:cNvCxnSpPr>
              <a:cxnSpLocks noChangeShapeType="1"/>
              <a:stCxn id="212" idx="4"/>
              <a:endCxn id="216" idx="1"/>
            </p:cNvCxnSpPr>
            <p:nvPr/>
          </p:nvCxnSpPr>
          <p:spPr bwMode="auto">
            <a:xfrm rot="16200000" flipH="1">
              <a:off x="2755107" y="2520156"/>
              <a:ext cx="273050" cy="439737"/>
            </a:xfrm>
            <a:prstGeom prst="line">
              <a:avLst/>
            </a:prstGeom>
            <a:noFill/>
            <a:ln w="38100">
              <a:solidFill>
                <a:srgbClr val="000000"/>
              </a:solidFill>
              <a:round/>
              <a:headEnd/>
              <a:tailEnd/>
            </a:ln>
          </p:spPr>
        </p:cxnSp>
        <p:cxnSp>
          <p:nvCxnSpPr>
            <p:cNvPr id="220" name="Straight Connector 139"/>
            <p:cNvCxnSpPr>
              <a:cxnSpLocks noChangeShapeType="1"/>
              <a:stCxn id="213" idx="7"/>
              <a:endCxn id="216" idx="3"/>
            </p:cNvCxnSpPr>
            <p:nvPr/>
          </p:nvCxnSpPr>
          <p:spPr bwMode="auto">
            <a:xfrm rot="5400000" flipH="1" flipV="1">
              <a:off x="2891631" y="3061494"/>
              <a:ext cx="280988" cy="158750"/>
            </a:xfrm>
            <a:prstGeom prst="line">
              <a:avLst/>
            </a:prstGeom>
            <a:noFill/>
            <a:ln w="25400">
              <a:solidFill>
                <a:srgbClr val="000000"/>
              </a:solidFill>
              <a:prstDash val="sysDash"/>
              <a:round/>
              <a:headEnd/>
              <a:tailEnd/>
            </a:ln>
          </p:spPr>
        </p:cxnSp>
        <p:cxnSp>
          <p:nvCxnSpPr>
            <p:cNvPr id="221" name="Straight Connector 140"/>
            <p:cNvCxnSpPr>
              <a:cxnSpLocks noChangeShapeType="1"/>
            </p:cNvCxnSpPr>
            <p:nvPr/>
          </p:nvCxnSpPr>
          <p:spPr bwMode="auto">
            <a:xfrm>
              <a:off x="2568575" y="3341688"/>
              <a:ext cx="250825" cy="0"/>
            </a:xfrm>
            <a:prstGeom prst="line">
              <a:avLst/>
            </a:prstGeom>
            <a:noFill/>
            <a:ln w="25400">
              <a:solidFill>
                <a:srgbClr val="000000"/>
              </a:solidFill>
              <a:prstDash val="sysDash"/>
              <a:round/>
              <a:headEnd/>
              <a:tailEnd/>
            </a:ln>
          </p:spPr>
        </p:cxnSp>
        <p:cxnSp>
          <p:nvCxnSpPr>
            <p:cNvPr id="236" name="Straight Connector 141"/>
            <p:cNvCxnSpPr>
              <a:cxnSpLocks noChangeShapeType="1"/>
            </p:cNvCxnSpPr>
            <p:nvPr/>
          </p:nvCxnSpPr>
          <p:spPr bwMode="auto">
            <a:xfrm>
              <a:off x="2309813" y="2938463"/>
              <a:ext cx="777875" cy="0"/>
            </a:xfrm>
            <a:prstGeom prst="line">
              <a:avLst/>
            </a:prstGeom>
            <a:noFill/>
            <a:ln w="25400">
              <a:solidFill>
                <a:srgbClr val="000000"/>
              </a:solidFill>
              <a:prstDash val="sysDash"/>
              <a:round/>
              <a:headEnd/>
              <a:tailEnd/>
            </a:ln>
          </p:spPr>
        </p:cxnSp>
        <p:cxnSp>
          <p:nvCxnSpPr>
            <p:cNvPr id="237" name="Straight Connector 142"/>
            <p:cNvCxnSpPr>
              <a:cxnSpLocks noChangeShapeType="1"/>
              <a:stCxn id="215" idx="5"/>
              <a:endCxn id="214" idx="1"/>
            </p:cNvCxnSpPr>
            <p:nvPr/>
          </p:nvCxnSpPr>
          <p:spPr bwMode="auto">
            <a:xfrm rot="16200000" flipH="1">
              <a:off x="2219325" y="3067050"/>
              <a:ext cx="279400" cy="146050"/>
            </a:xfrm>
            <a:prstGeom prst="line">
              <a:avLst/>
            </a:prstGeom>
            <a:noFill/>
            <a:ln w="25400">
              <a:solidFill>
                <a:srgbClr val="000000"/>
              </a:solidFill>
              <a:prstDash val="sysDash"/>
              <a:round/>
              <a:headEnd/>
              <a:tailEnd/>
            </a:ln>
          </p:spPr>
        </p:cxnSp>
        <p:cxnSp>
          <p:nvCxnSpPr>
            <p:cNvPr id="238" name="Straight Connector 143"/>
            <p:cNvCxnSpPr>
              <a:cxnSpLocks noChangeShapeType="1"/>
            </p:cNvCxnSpPr>
            <p:nvPr/>
          </p:nvCxnSpPr>
          <p:spPr bwMode="auto">
            <a:xfrm>
              <a:off x="1811338" y="2938463"/>
              <a:ext cx="338137" cy="0"/>
            </a:xfrm>
            <a:prstGeom prst="line">
              <a:avLst/>
            </a:prstGeom>
            <a:noFill/>
            <a:ln w="25400">
              <a:solidFill>
                <a:srgbClr val="000000"/>
              </a:solidFill>
              <a:prstDash val="sysDash"/>
              <a:round/>
              <a:headEnd/>
              <a:tailEnd/>
            </a:ln>
          </p:spPr>
        </p:cxnSp>
        <p:cxnSp>
          <p:nvCxnSpPr>
            <p:cNvPr id="239" name="Straight Connector 144"/>
            <p:cNvCxnSpPr>
              <a:cxnSpLocks noChangeShapeType="1"/>
            </p:cNvCxnSpPr>
            <p:nvPr/>
          </p:nvCxnSpPr>
          <p:spPr bwMode="auto">
            <a:xfrm>
              <a:off x="1538288" y="3341688"/>
              <a:ext cx="869950" cy="0"/>
            </a:xfrm>
            <a:prstGeom prst="line">
              <a:avLst/>
            </a:prstGeom>
            <a:noFill/>
            <a:ln w="25400">
              <a:solidFill>
                <a:srgbClr val="000000"/>
              </a:solidFill>
              <a:prstDash val="sysDash"/>
              <a:round/>
              <a:headEnd/>
              <a:tailEnd/>
            </a:ln>
          </p:spPr>
        </p:cxnSp>
        <p:sp>
          <p:nvSpPr>
            <p:cNvPr id="240" name="Oval 146"/>
            <p:cNvSpPr>
              <a:spLocks noChangeArrowheads="1"/>
            </p:cNvSpPr>
            <p:nvPr/>
          </p:nvSpPr>
          <p:spPr bwMode="auto">
            <a:xfrm>
              <a:off x="1171575" y="3811588"/>
              <a:ext cx="160338" cy="176212"/>
            </a:xfrm>
            <a:prstGeom prst="ellipse">
              <a:avLst/>
            </a:prstGeom>
            <a:solidFill>
              <a:srgbClr val="000000"/>
            </a:solidFill>
            <a:ln w="9525">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1" name="Oval 147"/>
            <p:cNvSpPr>
              <a:spLocks noChangeArrowheads="1"/>
            </p:cNvSpPr>
            <p:nvPr/>
          </p:nvSpPr>
          <p:spPr bwMode="auto">
            <a:xfrm>
              <a:off x="1400175" y="4640263"/>
              <a:ext cx="155575" cy="169862"/>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2" name="Oval 148"/>
            <p:cNvSpPr>
              <a:spLocks noChangeArrowheads="1"/>
            </p:cNvSpPr>
            <p:nvPr/>
          </p:nvSpPr>
          <p:spPr bwMode="auto">
            <a:xfrm>
              <a:off x="987425" y="4637088"/>
              <a:ext cx="160338"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3" name="Oval 149"/>
            <p:cNvSpPr>
              <a:spLocks noChangeArrowheads="1"/>
            </p:cNvSpPr>
            <p:nvPr/>
          </p:nvSpPr>
          <p:spPr bwMode="auto">
            <a:xfrm>
              <a:off x="728663" y="4233863"/>
              <a:ext cx="161925"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4" name="Oval 150"/>
            <p:cNvSpPr>
              <a:spLocks noChangeArrowheads="1"/>
            </p:cNvSpPr>
            <p:nvPr/>
          </p:nvSpPr>
          <p:spPr bwMode="auto">
            <a:xfrm>
              <a:off x="1666875" y="4233863"/>
              <a:ext cx="161925"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245" name="Straight Connector 151"/>
            <p:cNvCxnSpPr>
              <a:cxnSpLocks noChangeShapeType="1"/>
              <a:stCxn id="240" idx="4"/>
              <a:endCxn id="243" idx="7"/>
            </p:cNvCxnSpPr>
            <p:nvPr/>
          </p:nvCxnSpPr>
          <p:spPr bwMode="auto">
            <a:xfrm rot="5400000">
              <a:off x="923925" y="3930650"/>
              <a:ext cx="271463" cy="385763"/>
            </a:xfrm>
            <a:prstGeom prst="line">
              <a:avLst/>
            </a:prstGeom>
            <a:noFill/>
            <a:ln w="38100">
              <a:solidFill>
                <a:srgbClr val="000000"/>
              </a:solidFill>
              <a:round/>
              <a:headEnd/>
              <a:tailEnd/>
            </a:ln>
          </p:spPr>
        </p:cxnSp>
        <p:cxnSp>
          <p:nvCxnSpPr>
            <p:cNvPr id="246" name="Straight Connector 152"/>
            <p:cNvCxnSpPr>
              <a:cxnSpLocks noChangeShapeType="1"/>
              <a:stCxn id="240" idx="4"/>
              <a:endCxn id="242" idx="0"/>
            </p:cNvCxnSpPr>
            <p:nvPr/>
          </p:nvCxnSpPr>
          <p:spPr bwMode="auto">
            <a:xfrm rot="5400000">
              <a:off x="835819" y="4220369"/>
              <a:ext cx="649288" cy="184150"/>
            </a:xfrm>
            <a:prstGeom prst="line">
              <a:avLst/>
            </a:prstGeom>
            <a:noFill/>
            <a:ln w="38100">
              <a:solidFill>
                <a:srgbClr val="000000"/>
              </a:solidFill>
              <a:round/>
              <a:headEnd/>
              <a:tailEnd/>
            </a:ln>
          </p:spPr>
        </p:cxnSp>
        <p:cxnSp>
          <p:nvCxnSpPr>
            <p:cNvPr id="247" name="Straight Connector 154"/>
            <p:cNvCxnSpPr>
              <a:cxnSpLocks noChangeShapeType="1"/>
              <a:stCxn id="240" idx="4"/>
              <a:endCxn id="244" idx="1"/>
            </p:cNvCxnSpPr>
            <p:nvPr/>
          </p:nvCxnSpPr>
          <p:spPr bwMode="auto">
            <a:xfrm rot="16200000" flipH="1">
              <a:off x="1335881" y="3904457"/>
              <a:ext cx="271463" cy="438150"/>
            </a:xfrm>
            <a:prstGeom prst="line">
              <a:avLst/>
            </a:prstGeom>
            <a:noFill/>
            <a:ln w="38100">
              <a:solidFill>
                <a:srgbClr val="000000"/>
              </a:solidFill>
              <a:round/>
              <a:headEnd/>
              <a:tailEnd/>
            </a:ln>
          </p:spPr>
        </p:cxnSp>
        <p:cxnSp>
          <p:nvCxnSpPr>
            <p:cNvPr id="248" name="Straight Connector 155"/>
            <p:cNvCxnSpPr>
              <a:cxnSpLocks noChangeShapeType="1"/>
              <a:stCxn id="241" idx="7"/>
              <a:endCxn id="244" idx="3"/>
            </p:cNvCxnSpPr>
            <p:nvPr/>
          </p:nvCxnSpPr>
          <p:spPr bwMode="auto">
            <a:xfrm rot="5400000" flipH="1" flipV="1">
              <a:off x="1471613" y="4445000"/>
              <a:ext cx="280987" cy="157163"/>
            </a:xfrm>
            <a:prstGeom prst="line">
              <a:avLst/>
            </a:prstGeom>
            <a:noFill/>
            <a:ln w="25400">
              <a:solidFill>
                <a:srgbClr val="000000"/>
              </a:solidFill>
              <a:prstDash val="sysDash"/>
              <a:round/>
              <a:headEnd/>
              <a:tailEnd/>
            </a:ln>
          </p:spPr>
        </p:cxnSp>
        <p:cxnSp>
          <p:nvCxnSpPr>
            <p:cNvPr id="249" name="Straight Connector 156"/>
            <p:cNvCxnSpPr>
              <a:cxnSpLocks noChangeShapeType="1"/>
            </p:cNvCxnSpPr>
            <p:nvPr/>
          </p:nvCxnSpPr>
          <p:spPr bwMode="auto">
            <a:xfrm>
              <a:off x="1147763" y="4724400"/>
              <a:ext cx="252412" cy="0"/>
            </a:xfrm>
            <a:prstGeom prst="line">
              <a:avLst/>
            </a:prstGeom>
            <a:noFill/>
            <a:ln w="25400">
              <a:solidFill>
                <a:srgbClr val="000000"/>
              </a:solidFill>
              <a:prstDash val="sysDash"/>
              <a:round/>
              <a:headEnd/>
              <a:tailEnd/>
            </a:ln>
          </p:spPr>
        </p:cxnSp>
        <p:cxnSp>
          <p:nvCxnSpPr>
            <p:cNvPr id="250" name="Straight Connector 157"/>
            <p:cNvCxnSpPr>
              <a:cxnSpLocks noChangeShapeType="1"/>
            </p:cNvCxnSpPr>
            <p:nvPr/>
          </p:nvCxnSpPr>
          <p:spPr bwMode="auto">
            <a:xfrm>
              <a:off x="890588" y="4321175"/>
              <a:ext cx="776287" cy="0"/>
            </a:xfrm>
            <a:prstGeom prst="line">
              <a:avLst/>
            </a:prstGeom>
            <a:noFill/>
            <a:ln w="25400">
              <a:solidFill>
                <a:srgbClr val="000000"/>
              </a:solidFill>
              <a:prstDash val="sysDash"/>
              <a:round/>
              <a:headEnd/>
              <a:tailEnd/>
            </a:ln>
          </p:spPr>
        </p:cxnSp>
        <p:cxnSp>
          <p:nvCxnSpPr>
            <p:cNvPr id="251" name="Straight Connector 158"/>
            <p:cNvCxnSpPr>
              <a:cxnSpLocks noChangeShapeType="1"/>
              <a:stCxn id="243" idx="5"/>
              <a:endCxn id="242" idx="1"/>
            </p:cNvCxnSpPr>
            <p:nvPr/>
          </p:nvCxnSpPr>
          <p:spPr bwMode="auto">
            <a:xfrm rot="16200000" flipH="1">
              <a:off x="799307" y="4450556"/>
              <a:ext cx="279400" cy="144463"/>
            </a:xfrm>
            <a:prstGeom prst="line">
              <a:avLst/>
            </a:prstGeom>
            <a:noFill/>
            <a:ln w="25400">
              <a:solidFill>
                <a:srgbClr val="000000"/>
              </a:solidFill>
              <a:prstDash val="sysDash"/>
              <a:round/>
              <a:headEnd/>
              <a:tailEnd/>
            </a:ln>
          </p:spPr>
        </p:cxnSp>
        <p:sp>
          <p:nvSpPr>
            <p:cNvPr id="252" name="Oval 159"/>
            <p:cNvSpPr>
              <a:spLocks noChangeArrowheads="1"/>
            </p:cNvSpPr>
            <p:nvPr/>
          </p:nvSpPr>
          <p:spPr bwMode="auto">
            <a:xfrm>
              <a:off x="2608263" y="3811588"/>
              <a:ext cx="161925" cy="176212"/>
            </a:xfrm>
            <a:prstGeom prst="ellipse">
              <a:avLst/>
            </a:prstGeom>
            <a:solidFill>
              <a:srgbClr val="000000"/>
            </a:solidFill>
            <a:ln w="9525">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3" name="Oval 160"/>
            <p:cNvSpPr>
              <a:spLocks noChangeArrowheads="1"/>
            </p:cNvSpPr>
            <p:nvPr/>
          </p:nvSpPr>
          <p:spPr bwMode="auto">
            <a:xfrm>
              <a:off x="2836863" y="4640263"/>
              <a:ext cx="155575" cy="169862"/>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4" name="Oval 161"/>
            <p:cNvSpPr>
              <a:spLocks noChangeArrowheads="1"/>
            </p:cNvSpPr>
            <p:nvPr/>
          </p:nvSpPr>
          <p:spPr bwMode="auto">
            <a:xfrm>
              <a:off x="2424113" y="4637088"/>
              <a:ext cx="161925"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5" name="Oval 162"/>
            <p:cNvSpPr>
              <a:spLocks noChangeArrowheads="1"/>
            </p:cNvSpPr>
            <p:nvPr/>
          </p:nvSpPr>
          <p:spPr bwMode="auto">
            <a:xfrm>
              <a:off x="2166938" y="4233863"/>
              <a:ext cx="160337"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6" name="Oval 163"/>
            <p:cNvSpPr>
              <a:spLocks noChangeArrowheads="1"/>
            </p:cNvSpPr>
            <p:nvPr/>
          </p:nvSpPr>
          <p:spPr bwMode="auto">
            <a:xfrm>
              <a:off x="3105150" y="4233863"/>
              <a:ext cx="160338" cy="17462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257" name="Straight Connector 164"/>
            <p:cNvCxnSpPr>
              <a:cxnSpLocks noChangeShapeType="1"/>
              <a:stCxn id="252" idx="4"/>
              <a:endCxn id="255" idx="7"/>
            </p:cNvCxnSpPr>
            <p:nvPr/>
          </p:nvCxnSpPr>
          <p:spPr bwMode="auto">
            <a:xfrm rot="5400000">
              <a:off x="2360612" y="3930651"/>
              <a:ext cx="271463" cy="385762"/>
            </a:xfrm>
            <a:prstGeom prst="line">
              <a:avLst/>
            </a:prstGeom>
            <a:noFill/>
            <a:ln w="38100">
              <a:solidFill>
                <a:srgbClr val="000000"/>
              </a:solidFill>
              <a:round/>
              <a:headEnd/>
              <a:tailEnd/>
            </a:ln>
          </p:spPr>
        </p:cxnSp>
        <p:cxnSp>
          <p:nvCxnSpPr>
            <p:cNvPr id="258" name="Straight Connector 165"/>
            <p:cNvCxnSpPr>
              <a:cxnSpLocks noChangeShapeType="1"/>
              <a:stCxn id="252" idx="4"/>
              <a:endCxn id="254" idx="0"/>
            </p:cNvCxnSpPr>
            <p:nvPr/>
          </p:nvCxnSpPr>
          <p:spPr bwMode="auto">
            <a:xfrm rot="5400000">
              <a:off x="2272506" y="4220369"/>
              <a:ext cx="649288" cy="184150"/>
            </a:xfrm>
            <a:prstGeom prst="line">
              <a:avLst/>
            </a:prstGeom>
            <a:noFill/>
            <a:ln w="38100">
              <a:solidFill>
                <a:srgbClr val="000000"/>
              </a:solidFill>
              <a:round/>
              <a:headEnd/>
              <a:tailEnd/>
            </a:ln>
          </p:spPr>
        </p:cxnSp>
        <p:cxnSp>
          <p:nvCxnSpPr>
            <p:cNvPr id="259" name="Straight Connector 166"/>
            <p:cNvCxnSpPr>
              <a:cxnSpLocks noChangeShapeType="1"/>
              <a:stCxn id="252" idx="4"/>
              <a:endCxn id="253" idx="0"/>
            </p:cNvCxnSpPr>
            <p:nvPr/>
          </p:nvCxnSpPr>
          <p:spPr bwMode="auto">
            <a:xfrm rot="16200000" flipH="1">
              <a:off x="2475706" y="4201319"/>
              <a:ext cx="652463" cy="225425"/>
            </a:xfrm>
            <a:prstGeom prst="line">
              <a:avLst/>
            </a:prstGeom>
            <a:noFill/>
            <a:ln w="38100">
              <a:solidFill>
                <a:srgbClr val="000000"/>
              </a:solidFill>
              <a:round/>
              <a:headEnd/>
              <a:tailEnd/>
            </a:ln>
          </p:spPr>
        </p:cxnSp>
        <p:cxnSp>
          <p:nvCxnSpPr>
            <p:cNvPr id="260" name="Straight Connector 167"/>
            <p:cNvCxnSpPr>
              <a:cxnSpLocks noChangeShapeType="1"/>
              <a:stCxn id="252" idx="4"/>
              <a:endCxn id="256" idx="1"/>
            </p:cNvCxnSpPr>
            <p:nvPr/>
          </p:nvCxnSpPr>
          <p:spPr bwMode="auto">
            <a:xfrm rot="16200000" flipH="1">
              <a:off x="2773362" y="3903663"/>
              <a:ext cx="271463" cy="439738"/>
            </a:xfrm>
            <a:prstGeom prst="line">
              <a:avLst/>
            </a:prstGeom>
            <a:noFill/>
            <a:ln w="38100">
              <a:solidFill>
                <a:srgbClr val="000000"/>
              </a:solidFill>
              <a:round/>
              <a:headEnd/>
              <a:tailEnd/>
            </a:ln>
          </p:spPr>
        </p:cxnSp>
        <p:cxnSp>
          <p:nvCxnSpPr>
            <p:cNvPr id="261" name="Straight Connector 168"/>
            <p:cNvCxnSpPr>
              <a:cxnSpLocks noChangeShapeType="1"/>
              <a:stCxn id="253" idx="7"/>
              <a:endCxn id="256" idx="3"/>
            </p:cNvCxnSpPr>
            <p:nvPr/>
          </p:nvCxnSpPr>
          <p:spPr bwMode="auto">
            <a:xfrm rot="5400000" flipH="1" flipV="1">
              <a:off x="2909094" y="4444207"/>
              <a:ext cx="280987" cy="158750"/>
            </a:xfrm>
            <a:prstGeom prst="line">
              <a:avLst/>
            </a:prstGeom>
            <a:noFill/>
            <a:ln w="25400">
              <a:solidFill>
                <a:srgbClr val="000000"/>
              </a:solidFill>
              <a:prstDash val="sysDash"/>
              <a:round/>
              <a:headEnd/>
              <a:tailEnd/>
            </a:ln>
          </p:spPr>
        </p:cxnSp>
        <p:cxnSp>
          <p:nvCxnSpPr>
            <p:cNvPr id="262" name="Straight Connector 169"/>
            <p:cNvCxnSpPr>
              <a:cxnSpLocks noChangeShapeType="1"/>
            </p:cNvCxnSpPr>
            <p:nvPr/>
          </p:nvCxnSpPr>
          <p:spPr bwMode="auto">
            <a:xfrm>
              <a:off x="2586038" y="4724400"/>
              <a:ext cx="250825" cy="0"/>
            </a:xfrm>
            <a:prstGeom prst="line">
              <a:avLst/>
            </a:prstGeom>
            <a:noFill/>
            <a:ln w="25400">
              <a:solidFill>
                <a:srgbClr val="000000"/>
              </a:solidFill>
              <a:prstDash val="sysDash"/>
              <a:round/>
              <a:headEnd/>
              <a:tailEnd/>
            </a:ln>
          </p:spPr>
        </p:cxnSp>
        <p:cxnSp>
          <p:nvCxnSpPr>
            <p:cNvPr id="263" name="Straight Connector 170"/>
            <p:cNvCxnSpPr>
              <a:cxnSpLocks noChangeShapeType="1"/>
            </p:cNvCxnSpPr>
            <p:nvPr/>
          </p:nvCxnSpPr>
          <p:spPr bwMode="auto">
            <a:xfrm>
              <a:off x="2327275" y="4321175"/>
              <a:ext cx="777875" cy="0"/>
            </a:xfrm>
            <a:prstGeom prst="line">
              <a:avLst/>
            </a:prstGeom>
            <a:noFill/>
            <a:ln w="25400">
              <a:solidFill>
                <a:srgbClr val="000000"/>
              </a:solidFill>
              <a:prstDash val="sysDash"/>
              <a:round/>
              <a:headEnd/>
              <a:tailEnd/>
            </a:ln>
          </p:spPr>
        </p:cxnSp>
        <p:cxnSp>
          <p:nvCxnSpPr>
            <p:cNvPr id="264" name="Straight Connector 171"/>
            <p:cNvCxnSpPr>
              <a:cxnSpLocks noChangeShapeType="1"/>
              <a:stCxn id="255" idx="5"/>
              <a:endCxn id="254" idx="1"/>
            </p:cNvCxnSpPr>
            <p:nvPr/>
          </p:nvCxnSpPr>
          <p:spPr bwMode="auto">
            <a:xfrm rot="16200000" flipH="1">
              <a:off x="2235994" y="4450557"/>
              <a:ext cx="279400" cy="144462"/>
            </a:xfrm>
            <a:prstGeom prst="line">
              <a:avLst/>
            </a:prstGeom>
            <a:noFill/>
            <a:ln w="25400">
              <a:solidFill>
                <a:srgbClr val="000000"/>
              </a:solidFill>
              <a:prstDash val="sysDash"/>
              <a:round/>
              <a:headEnd/>
              <a:tailEnd/>
            </a:ln>
          </p:spPr>
        </p:cxnSp>
        <p:cxnSp>
          <p:nvCxnSpPr>
            <p:cNvPr id="265" name="Straight Connector 172"/>
            <p:cNvCxnSpPr>
              <a:cxnSpLocks noChangeShapeType="1"/>
            </p:cNvCxnSpPr>
            <p:nvPr/>
          </p:nvCxnSpPr>
          <p:spPr bwMode="auto">
            <a:xfrm>
              <a:off x="1828800" y="4321175"/>
              <a:ext cx="338138" cy="0"/>
            </a:xfrm>
            <a:prstGeom prst="line">
              <a:avLst/>
            </a:prstGeom>
            <a:noFill/>
            <a:ln w="25400">
              <a:solidFill>
                <a:srgbClr val="000000"/>
              </a:solidFill>
              <a:prstDash val="sysDash"/>
              <a:round/>
              <a:headEnd/>
              <a:tailEnd/>
            </a:ln>
          </p:spPr>
        </p:cxnSp>
        <p:cxnSp>
          <p:nvCxnSpPr>
            <p:cNvPr id="266" name="Straight Connector 173"/>
            <p:cNvCxnSpPr>
              <a:cxnSpLocks noChangeShapeType="1"/>
            </p:cNvCxnSpPr>
            <p:nvPr/>
          </p:nvCxnSpPr>
          <p:spPr bwMode="auto">
            <a:xfrm>
              <a:off x="1555750" y="4724400"/>
              <a:ext cx="868363" cy="0"/>
            </a:xfrm>
            <a:prstGeom prst="line">
              <a:avLst/>
            </a:prstGeom>
            <a:noFill/>
            <a:ln w="25400">
              <a:solidFill>
                <a:srgbClr val="000000"/>
              </a:solidFill>
              <a:prstDash val="sysDash"/>
              <a:round/>
              <a:headEnd/>
              <a:tailEnd/>
            </a:ln>
          </p:spPr>
        </p:cxnSp>
        <p:sp>
          <p:nvSpPr>
            <p:cNvPr id="267" name="Rectangle 174"/>
            <p:cNvSpPr>
              <a:spLocks noChangeArrowheads="1"/>
            </p:cNvSpPr>
            <p:nvPr/>
          </p:nvSpPr>
          <p:spPr bwMode="auto">
            <a:xfrm>
              <a:off x="3554413" y="2774950"/>
              <a:ext cx="711200" cy="338138"/>
            </a:xfrm>
            <a:prstGeom prst="rect">
              <a:avLst/>
            </a:prstGeom>
            <a:noFill/>
            <a:ln w="9525">
              <a:noFill/>
              <a:miter lim="800000"/>
              <a:headEnd/>
              <a:tailEnd/>
            </a:ln>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rPr>
                <a:t>Cell-2</a:t>
              </a:r>
            </a:p>
          </p:txBody>
        </p:sp>
        <p:sp>
          <p:nvSpPr>
            <p:cNvPr id="268" name="Rectangle 175"/>
            <p:cNvSpPr>
              <a:spLocks noChangeArrowheads="1"/>
            </p:cNvSpPr>
            <p:nvPr/>
          </p:nvSpPr>
          <p:spPr bwMode="auto">
            <a:xfrm>
              <a:off x="3573463" y="4003675"/>
              <a:ext cx="711200" cy="339725"/>
            </a:xfrm>
            <a:prstGeom prst="rect">
              <a:avLst/>
            </a:prstGeom>
            <a:noFill/>
            <a:ln w="9525">
              <a:noFill/>
              <a:miter lim="800000"/>
              <a:headEnd/>
              <a:tailEnd/>
            </a:ln>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rPr>
                <a:t>Cell-3</a:t>
              </a:r>
            </a:p>
          </p:txBody>
        </p:sp>
      </p:grpSp>
      <p:sp>
        <p:nvSpPr>
          <p:cNvPr id="270" name="Content Placeholder 2"/>
          <p:cNvSpPr txBox="1">
            <a:spLocks/>
          </p:cNvSpPr>
          <p:nvPr/>
        </p:nvSpPr>
        <p:spPr bwMode="auto">
          <a:xfrm>
            <a:off x="17590887" y="21641461"/>
            <a:ext cx="5991007" cy="36248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Times New Roman"/>
                <a:ea typeface="+mn-ea"/>
                <a:cs typeface="+mn-cs"/>
              </a:rPr>
              <a:t>Rationale for stochastic links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rgbClr val="000000"/>
                </a:solidFill>
                <a:effectLst/>
                <a:uLnTx/>
                <a:uFillTx/>
                <a:latin typeface="Times New Roman"/>
                <a:ea typeface="+mn-ea"/>
                <a:cs typeface="+mn-cs"/>
              </a:rPr>
              <a:t>Cellular process is a dynamic process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rgbClr val="000000"/>
                </a:solidFill>
                <a:effectLst/>
                <a:uLnTx/>
                <a:uFillTx/>
                <a:latin typeface="Times New Roman"/>
                <a:ea typeface="+mn-ea"/>
                <a:cs typeface="+mn-cs"/>
              </a:rPr>
              <a:t>Limited number of protein molecules and the stereo-hindrance effect. </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rgbClr val="000000"/>
                </a:solidFill>
                <a:effectLst/>
                <a:uLnTx/>
                <a:uFillTx/>
                <a:latin typeface="Times New Roman"/>
                <a:ea typeface="+mn-ea"/>
                <a:cs typeface="+mn-cs"/>
              </a:rPr>
              <a:t>Spatial restrictions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rgbClr val="000000"/>
                </a:solidFill>
                <a:effectLst/>
                <a:uLnTx/>
                <a:uFillTx/>
                <a:latin typeface="Times New Roman"/>
                <a:ea typeface="+mn-ea"/>
                <a:cs typeface="+mn-cs"/>
              </a:rPr>
              <a:t>Random choices</a:t>
            </a:r>
            <a:endParaRPr kumimoji="0" lang="en-US" sz="2800" b="0" i="0" u="none" strike="noStrike" kern="0" cap="none" spc="0" normalizeH="0" baseline="0" noProof="0" dirty="0">
              <a:ln>
                <a:noFill/>
              </a:ln>
              <a:solidFill>
                <a:srgbClr val="000000"/>
              </a:solidFill>
              <a:effectLst/>
              <a:uLnTx/>
              <a:uFillTx/>
              <a:latin typeface="Times New Roman"/>
              <a:ea typeface="+mn-ea"/>
              <a:cs typeface="+mn-cs"/>
            </a:endParaRPr>
          </a:p>
        </p:txBody>
      </p:sp>
      <p:grpSp>
        <p:nvGrpSpPr>
          <p:cNvPr id="340" name="Group 104"/>
          <p:cNvGrpSpPr>
            <a:grpSpLocks/>
          </p:cNvGrpSpPr>
          <p:nvPr/>
        </p:nvGrpSpPr>
        <p:grpSpPr bwMode="auto">
          <a:xfrm>
            <a:off x="25515201" y="7041370"/>
            <a:ext cx="3561769" cy="1534675"/>
            <a:chOff x="961929" y="1547153"/>
            <a:chExt cx="3226013" cy="1067405"/>
          </a:xfrm>
        </p:grpSpPr>
        <p:grpSp>
          <p:nvGrpSpPr>
            <p:cNvPr id="341" name="Group 91"/>
            <p:cNvGrpSpPr>
              <a:grpSpLocks/>
            </p:cNvGrpSpPr>
            <p:nvPr/>
          </p:nvGrpSpPr>
          <p:grpSpPr bwMode="auto">
            <a:xfrm>
              <a:off x="961929" y="1547153"/>
              <a:ext cx="3226013" cy="1067405"/>
              <a:chOff x="577880" y="1412738"/>
              <a:chExt cx="3456450" cy="1305770"/>
            </a:xfrm>
          </p:grpSpPr>
          <p:sp>
            <p:nvSpPr>
              <p:cNvPr id="350" name="Oval 24"/>
              <p:cNvSpPr>
                <a:spLocks noChangeArrowheads="1"/>
              </p:cNvSpPr>
              <p:nvPr/>
            </p:nvSpPr>
            <p:spPr bwMode="auto">
              <a:xfrm>
                <a:off x="1181112" y="1412738"/>
                <a:ext cx="218909" cy="228543"/>
              </a:xfrm>
              <a:prstGeom prst="ellipse">
                <a:avLst/>
              </a:prstGeom>
              <a:solidFill>
                <a:srgbClr val="000000"/>
              </a:solidFill>
              <a:ln w="9525">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351" name="Oval 25"/>
              <p:cNvSpPr>
                <a:spLocks noChangeArrowheads="1"/>
              </p:cNvSpPr>
              <p:nvPr/>
            </p:nvSpPr>
            <p:spPr bwMode="auto">
              <a:xfrm>
                <a:off x="1491370" y="2493139"/>
                <a:ext cx="213024" cy="22219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352" name="Oval 26"/>
              <p:cNvSpPr>
                <a:spLocks noChangeArrowheads="1"/>
              </p:cNvSpPr>
              <p:nvPr/>
            </p:nvSpPr>
            <p:spPr bwMode="auto">
              <a:xfrm>
                <a:off x="929903" y="2489965"/>
                <a:ext cx="218909" cy="228543"/>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353" name="Oval 27"/>
              <p:cNvSpPr>
                <a:spLocks noChangeArrowheads="1"/>
              </p:cNvSpPr>
              <p:nvPr/>
            </p:nvSpPr>
            <p:spPr bwMode="auto">
              <a:xfrm>
                <a:off x="577880" y="1963670"/>
                <a:ext cx="218909" cy="228543"/>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354" name="Oval 28"/>
              <p:cNvSpPr>
                <a:spLocks noChangeArrowheads="1"/>
              </p:cNvSpPr>
              <p:nvPr/>
            </p:nvSpPr>
            <p:spPr bwMode="auto">
              <a:xfrm>
                <a:off x="1856766" y="1963670"/>
                <a:ext cx="218909" cy="228543"/>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cxnSp>
            <p:nvCxnSpPr>
              <p:cNvPr id="355" name="Straight Connector 37"/>
              <p:cNvCxnSpPr>
                <a:cxnSpLocks noChangeShapeType="1"/>
                <a:stCxn id="350" idx="4"/>
                <a:endCxn id="353" idx="7"/>
              </p:cNvCxnSpPr>
              <p:nvPr/>
            </p:nvCxnSpPr>
            <p:spPr bwMode="auto">
              <a:xfrm rot="5400000">
                <a:off x="849720" y="1556292"/>
                <a:ext cx="355858" cy="525837"/>
              </a:xfrm>
              <a:prstGeom prst="line">
                <a:avLst/>
              </a:prstGeom>
              <a:noFill/>
              <a:ln w="38100">
                <a:solidFill>
                  <a:srgbClr val="000000"/>
                </a:solidFill>
                <a:round/>
                <a:headEnd/>
                <a:tailEnd/>
              </a:ln>
            </p:spPr>
          </p:cxnSp>
          <p:cxnSp>
            <p:nvCxnSpPr>
              <p:cNvPr id="356" name="Straight Connector 38"/>
              <p:cNvCxnSpPr>
                <a:cxnSpLocks noChangeShapeType="1"/>
                <a:stCxn id="350" idx="4"/>
                <a:endCxn id="352" idx="0"/>
              </p:cNvCxnSpPr>
              <p:nvPr/>
            </p:nvCxnSpPr>
            <p:spPr bwMode="auto">
              <a:xfrm rot="5400000">
                <a:off x="740621" y="1940019"/>
                <a:ext cx="848684" cy="251209"/>
              </a:xfrm>
              <a:prstGeom prst="line">
                <a:avLst/>
              </a:prstGeom>
              <a:noFill/>
              <a:ln w="38100">
                <a:solidFill>
                  <a:srgbClr val="000000"/>
                </a:solidFill>
                <a:round/>
                <a:headEnd/>
                <a:tailEnd/>
              </a:ln>
            </p:spPr>
          </p:cxnSp>
          <p:cxnSp>
            <p:nvCxnSpPr>
              <p:cNvPr id="357" name="Straight Connector 41"/>
              <p:cNvCxnSpPr>
                <a:cxnSpLocks noChangeShapeType="1"/>
                <a:stCxn id="350" idx="4"/>
                <a:endCxn id="351" idx="0"/>
              </p:cNvCxnSpPr>
              <p:nvPr/>
            </p:nvCxnSpPr>
            <p:spPr bwMode="auto">
              <a:xfrm rot="16200000" flipH="1">
                <a:off x="1018295" y="1913552"/>
                <a:ext cx="851858" cy="307315"/>
              </a:xfrm>
              <a:prstGeom prst="line">
                <a:avLst/>
              </a:prstGeom>
              <a:noFill/>
              <a:ln w="38100">
                <a:solidFill>
                  <a:srgbClr val="000000"/>
                </a:solidFill>
                <a:round/>
                <a:headEnd/>
                <a:tailEnd/>
              </a:ln>
            </p:spPr>
          </p:cxnSp>
          <p:cxnSp>
            <p:nvCxnSpPr>
              <p:cNvPr id="358" name="Straight Connector 44"/>
              <p:cNvCxnSpPr>
                <a:cxnSpLocks noChangeShapeType="1"/>
                <a:stCxn id="350" idx="4"/>
                <a:endCxn id="354" idx="1"/>
              </p:cNvCxnSpPr>
              <p:nvPr/>
            </p:nvCxnSpPr>
            <p:spPr bwMode="auto">
              <a:xfrm rot="16200000" flipH="1">
                <a:off x="1411767" y="1520081"/>
                <a:ext cx="355858" cy="598258"/>
              </a:xfrm>
              <a:prstGeom prst="line">
                <a:avLst/>
              </a:prstGeom>
              <a:noFill/>
              <a:ln w="38100">
                <a:solidFill>
                  <a:srgbClr val="000000"/>
                </a:solidFill>
                <a:round/>
                <a:headEnd/>
                <a:tailEnd/>
              </a:ln>
            </p:spPr>
          </p:cxnSp>
          <p:cxnSp>
            <p:nvCxnSpPr>
              <p:cNvPr id="359" name="Straight Connector 63"/>
              <p:cNvCxnSpPr>
                <a:cxnSpLocks noChangeShapeType="1"/>
                <a:stCxn id="351" idx="7"/>
                <a:endCxn id="354" idx="3"/>
              </p:cNvCxnSpPr>
              <p:nvPr/>
            </p:nvCxnSpPr>
            <p:spPr bwMode="auto">
              <a:xfrm rot="5400000" flipH="1" flipV="1">
                <a:off x="1597544" y="2234398"/>
                <a:ext cx="366935" cy="215628"/>
              </a:xfrm>
              <a:prstGeom prst="line">
                <a:avLst/>
              </a:prstGeom>
              <a:noFill/>
              <a:ln w="25400">
                <a:solidFill>
                  <a:srgbClr val="000000"/>
                </a:solidFill>
                <a:prstDash val="sysDash"/>
                <a:round/>
                <a:headEnd/>
                <a:tailEnd/>
              </a:ln>
            </p:spPr>
          </p:cxnSp>
          <p:cxnSp>
            <p:nvCxnSpPr>
              <p:cNvPr id="360" name="Straight Connector 67"/>
              <p:cNvCxnSpPr>
                <a:cxnSpLocks noChangeShapeType="1"/>
              </p:cNvCxnSpPr>
              <p:nvPr/>
            </p:nvCxnSpPr>
            <p:spPr bwMode="auto">
              <a:xfrm>
                <a:off x="1148812" y="2604236"/>
                <a:ext cx="342558" cy="0"/>
              </a:xfrm>
              <a:prstGeom prst="line">
                <a:avLst/>
              </a:prstGeom>
              <a:noFill/>
              <a:ln w="25400">
                <a:solidFill>
                  <a:srgbClr val="000000"/>
                </a:solidFill>
                <a:prstDash val="sysDash"/>
                <a:round/>
                <a:headEnd/>
                <a:tailEnd/>
              </a:ln>
            </p:spPr>
          </p:cxnSp>
          <p:cxnSp>
            <p:nvCxnSpPr>
              <p:cNvPr id="361" name="Straight Connector 71"/>
              <p:cNvCxnSpPr>
                <a:cxnSpLocks noChangeShapeType="1"/>
              </p:cNvCxnSpPr>
              <p:nvPr/>
            </p:nvCxnSpPr>
            <p:spPr bwMode="auto">
              <a:xfrm>
                <a:off x="796789" y="2077941"/>
                <a:ext cx="1059977" cy="0"/>
              </a:xfrm>
              <a:prstGeom prst="line">
                <a:avLst/>
              </a:prstGeom>
              <a:noFill/>
              <a:ln w="25400">
                <a:solidFill>
                  <a:srgbClr val="000000"/>
                </a:solidFill>
                <a:prstDash val="sysDash"/>
                <a:round/>
                <a:headEnd/>
                <a:tailEnd/>
              </a:ln>
            </p:spPr>
          </p:cxnSp>
          <p:cxnSp>
            <p:nvCxnSpPr>
              <p:cNvPr id="362" name="Straight Connector 75"/>
              <p:cNvCxnSpPr>
                <a:cxnSpLocks noChangeShapeType="1"/>
                <a:stCxn id="353" idx="5"/>
                <a:endCxn id="352" idx="1"/>
              </p:cNvCxnSpPr>
              <p:nvPr/>
            </p:nvCxnSpPr>
            <p:spPr bwMode="auto">
              <a:xfrm rot="16200000" flipH="1">
                <a:off x="681001" y="2242473"/>
                <a:ext cx="364690" cy="197232"/>
              </a:xfrm>
              <a:prstGeom prst="line">
                <a:avLst/>
              </a:prstGeom>
              <a:noFill/>
              <a:ln w="25400">
                <a:solidFill>
                  <a:srgbClr val="000000"/>
                </a:solidFill>
                <a:prstDash val="sysDash"/>
                <a:round/>
                <a:headEnd/>
                <a:tailEnd/>
              </a:ln>
            </p:spPr>
          </p:cxnSp>
          <p:sp>
            <p:nvSpPr>
              <p:cNvPr id="363" name="Oval 39"/>
              <p:cNvSpPr>
                <a:spLocks noChangeArrowheads="1"/>
              </p:cNvSpPr>
              <p:nvPr/>
            </p:nvSpPr>
            <p:spPr bwMode="auto">
              <a:xfrm>
                <a:off x="3139767" y="1412738"/>
                <a:ext cx="218909" cy="228543"/>
              </a:xfrm>
              <a:prstGeom prst="ellipse">
                <a:avLst/>
              </a:prstGeom>
              <a:solidFill>
                <a:srgbClr val="000000"/>
              </a:solidFill>
              <a:ln w="9525">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364" name="Oval 40"/>
              <p:cNvSpPr>
                <a:spLocks noChangeArrowheads="1"/>
              </p:cNvSpPr>
              <p:nvPr/>
            </p:nvSpPr>
            <p:spPr bwMode="auto">
              <a:xfrm>
                <a:off x="3450025" y="2493139"/>
                <a:ext cx="213024" cy="222195"/>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365" name="Oval 42"/>
              <p:cNvSpPr>
                <a:spLocks noChangeArrowheads="1"/>
              </p:cNvSpPr>
              <p:nvPr/>
            </p:nvSpPr>
            <p:spPr bwMode="auto">
              <a:xfrm>
                <a:off x="2888558" y="2489965"/>
                <a:ext cx="218909" cy="228543"/>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366" name="Oval 43"/>
              <p:cNvSpPr>
                <a:spLocks noChangeArrowheads="1"/>
              </p:cNvSpPr>
              <p:nvPr/>
            </p:nvSpPr>
            <p:spPr bwMode="auto">
              <a:xfrm>
                <a:off x="2536535" y="1963670"/>
                <a:ext cx="218909" cy="228543"/>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sp>
            <p:nvSpPr>
              <p:cNvPr id="367" name="Oval 45"/>
              <p:cNvSpPr>
                <a:spLocks noChangeArrowheads="1"/>
              </p:cNvSpPr>
              <p:nvPr/>
            </p:nvSpPr>
            <p:spPr bwMode="auto">
              <a:xfrm>
                <a:off x="3815421" y="1963670"/>
                <a:ext cx="218909" cy="228543"/>
              </a:xfrm>
              <a:prstGeom prst="ellipse">
                <a:avLst/>
              </a:prstGeom>
              <a:noFill/>
              <a:ln w="25400">
                <a:solidFill>
                  <a:srgbClr val="000000"/>
                </a:solidFill>
                <a:round/>
                <a:headEnd/>
                <a:tailEnd/>
              </a:ln>
            </p:spPr>
            <p:txBody>
              <a:bodyP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endParaRPr>
              </a:p>
            </p:txBody>
          </p:sp>
          <p:cxnSp>
            <p:nvCxnSpPr>
              <p:cNvPr id="368" name="Straight Connector 46"/>
              <p:cNvCxnSpPr>
                <a:cxnSpLocks noChangeShapeType="1"/>
                <a:stCxn id="363" idx="4"/>
                <a:endCxn id="366" idx="7"/>
              </p:cNvCxnSpPr>
              <p:nvPr/>
            </p:nvCxnSpPr>
            <p:spPr bwMode="auto">
              <a:xfrm rot="5400000">
                <a:off x="2808375" y="1556292"/>
                <a:ext cx="355858" cy="525837"/>
              </a:xfrm>
              <a:prstGeom prst="line">
                <a:avLst/>
              </a:prstGeom>
              <a:noFill/>
              <a:ln w="38100">
                <a:solidFill>
                  <a:srgbClr val="000000"/>
                </a:solidFill>
                <a:round/>
                <a:headEnd/>
                <a:tailEnd/>
              </a:ln>
            </p:spPr>
          </p:cxnSp>
          <p:cxnSp>
            <p:nvCxnSpPr>
              <p:cNvPr id="369" name="Straight Connector 47"/>
              <p:cNvCxnSpPr>
                <a:cxnSpLocks noChangeShapeType="1"/>
                <a:stCxn id="363" idx="4"/>
                <a:endCxn id="365" idx="0"/>
              </p:cNvCxnSpPr>
              <p:nvPr/>
            </p:nvCxnSpPr>
            <p:spPr bwMode="auto">
              <a:xfrm rot="5400000">
                <a:off x="2699276" y="1940019"/>
                <a:ext cx="848684" cy="251209"/>
              </a:xfrm>
              <a:prstGeom prst="line">
                <a:avLst/>
              </a:prstGeom>
              <a:noFill/>
              <a:ln w="38100">
                <a:solidFill>
                  <a:srgbClr val="000000"/>
                </a:solidFill>
                <a:round/>
                <a:headEnd/>
                <a:tailEnd/>
              </a:ln>
            </p:spPr>
          </p:cxnSp>
          <p:cxnSp>
            <p:nvCxnSpPr>
              <p:cNvPr id="370" name="Straight Connector 48"/>
              <p:cNvCxnSpPr>
                <a:cxnSpLocks noChangeShapeType="1"/>
                <a:stCxn id="363" idx="4"/>
                <a:endCxn id="364" idx="0"/>
              </p:cNvCxnSpPr>
              <p:nvPr/>
            </p:nvCxnSpPr>
            <p:spPr bwMode="auto">
              <a:xfrm rot="16200000" flipH="1">
                <a:off x="2976950" y="1913552"/>
                <a:ext cx="851858" cy="307315"/>
              </a:xfrm>
              <a:prstGeom prst="line">
                <a:avLst/>
              </a:prstGeom>
              <a:noFill/>
              <a:ln w="38100">
                <a:solidFill>
                  <a:srgbClr val="000000"/>
                </a:solidFill>
                <a:round/>
                <a:headEnd/>
                <a:tailEnd/>
              </a:ln>
            </p:spPr>
          </p:cxnSp>
          <p:cxnSp>
            <p:nvCxnSpPr>
              <p:cNvPr id="371" name="Straight Connector 49"/>
              <p:cNvCxnSpPr>
                <a:cxnSpLocks noChangeShapeType="1"/>
                <a:stCxn id="363" idx="4"/>
                <a:endCxn id="367" idx="1"/>
              </p:cNvCxnSpPr>
              <p:nvPr/>
            </p:nvCxnSpPr>
            <p:spPr bwMode="auto">
              <a:xfrm rot="16200000" flipH="1">
                <a:off x="3370422" y="1520081"/>
                <a:ext cx="355858" cy="598258"/>
              </a:xfrm>
              <a:prstGeom prst="line">
                <a:avLst/>
              </a:prstGeom>
              <a:noFill/>
              <a:ln w="38100">
                <a:solidFill>
                  <a:srgbClr val="000000"/>
                </a:solidFill>
                <a:round/>
                <a:headEnd/>
                <a:tailEnd/>
              </a:ln>
            </p:spPr>
          </p:cxnSp>
          <p:cxnSp>
            <p:nvCxnSpPr>
              <p:cNvPr id="372" name="Straight Connector 50"/>
              <p:cNvCxnSpPr>
                <a:cxnSpLocks noChangeShapeType="1"/>
                <a:stCxn id="364" idx="7"/>
                <a:endCxn id="367" idx="3"/>
              </p:cNvCxnSpPr>
              <p:nvPr/>
            </p:nvCxnSpPr>
            <p:spPr bwMode="auto">
              <a:xfrm rot="5400000" flipH="1" flipV="1">
                <a:off x="3556199" y="2234398"/>
                <a:ext cx="366935" cy="215628"/>
              </a:xfrm>
              <a:prstGeom prst="line">
                <a:avLst/>
              </a:prstGeom>
              <a:noFill/>
              <a:ln w="25400">
                <a:solidFill>
                  <a:srgbClr val="000000"/>
                </a:solidFill>
                <a:prstDash val="sysDash"/>
                <a:round/>
                <a:headEnd/>
                <a:tailEnd/>
              </a:ln>
            </p:spPr>
          </p:cxnSp>
          <p:cxnSp>
            <p:nvCxnSpPr>
              <p:cNvPr id="373" name="Straight Connector 51"/>
              <p:cNvCxnSpPr>
                <a:cxnSpLocks noChangeShapeType="1"/>
              </p:cNvCxnSpPr>
              <p:nvPr/>
            </p:nvCxnSpPr>
            <p:spPr bwMode="auto">
              <a:xfrm>
                <a:off x="3107467" y="2604236"/>
                <a:ext cx="342558" cy="0"/>
              </a:xfrm>
              <a:prstGeom prst="line">
                <a:avLst/>
              </a:prstGeom>
              <a:noFill/>
              <a:ln w="25400">
                <a:solidFill>
                  <a:srgbClr val="000000"/>
                </a:solidFill>
                <a:prstDash val="sysDash"/>
                <a:round/>
                <a:headEnd/>
                <a:tailEnd/>
              </a:ln>
            </p:spPr>
          </p:cxnSp>
          <p:cxnSp>
            <p:nvCxnSpPr>
              <p:cNvPr id="374" name="Straight Connector 52"/>
              <p:cNvCxnSpPr>
                <a:cxnSpLocks noChangeShapeType="1"/>
              </p:cNvCxnSpPr>
              <p:nvPr/>
            </p:nvCxnSpPr>
            <p:spPr bwMode="auto">
              <a:xfrm>
                <a:off x="2755444" y="2077941"/>
                <a:ext cx="1059977" cy="0"/>
              </a:xfrm>
              <a:prstGeom prst="line">
                <a:avLst/>
              </a:prstGeom>
              <a:noFill/>
              <a:ln w="25400">
                <a:solidFill>
                  <a:srgbClr val="000000"/>
                </a:solidFill>
                <a:prstDash val="sysDash"/>
                <a:round/>
                <a:headEnd/>
                <a:tailEnd/>
              </a:ln>
            </p:spPr>
          </p:cxnSp>
          <p:cxnSp>
            <p:nvCxnSpPr>
              <p:cNvPr id="375" name="Straight Connector 53"/>
              <p:cNvCxnSpPr>
                <a:cxnSpLocks noChangeShapeType="1"/>
                <a:stCxn id="366" idx="5"/>
                <a:endCxn id="365" idx="1"/>
              </p:cNvCxnSpPr>
              <p:nvPr/>
            </p:nvCxnSpPr>
            <p:spPr bwMode="auto">
              <a:xfrm rot="16200000" flipH="1">
                <a:off x="2639656" y="2242473"/>
                <a:ext cx="364690" cy="197232"/>
              </a:xfrm>
              <a:prstGeom prst="line">
                <a:avLst/>
              </a:prstGeom>
              <a:noFill/>
              <a:ln w="25400">
                <a:solidFill>
                  <a:srgbClr val="000000"/>
                </a:solidFill>
                <a:prstDash val="sysDash"/>
                <a:round/>
                <a:headEnd/>
                <a:tailEnd/>
              </a:ln>
            </p:spPr>
          </p:cxnSp>
          <p:cxnSp>
            <p:nvCxnSpPr>
              <p:cNvPr id="376" name="Straight Connector 54"/>
              <p:cNvCxnSpPr>
                <a:cxnSpLocks noChangeShapeType="1"/>
              </p:cNvCxnSpPr>
              <p:nvPr/>
            </p:nvCxnSpPr>
            <p:spPr bwMode="auto">
              <a:xfrm>
                <a:off x="2075675" y="2077941"/>
                <a:ext cx="460860" cy="0"/>
              </a:xfrm>
              <a:prstGeom prst="line">
                <a:avLst/>
              </a:prstGeom>
              <a:noFill/>
              <a:ln w="25400">
                <a:solidFill>
                  <a:srgbClr val="000000"/>
                </a:solidFill>
                <a:prstDash val="sysDash"/>
                <a:round/>
                <a:headEnd/>
                <a:tailEnd/>
              </a:ln>
            </p:spPr>
          </p:cxnSp>
          <p:cxnSp>
            <p:nvCxnSpPr>
              <p:cNvPr id="377" name="Straight Connector 57"/>
              <p:cNvCxnSpPr>
                <a:cxnSpLocks noChangeShapeType="1"/>
              </p:cNvCxnSpPr>
              <p:nvPr/>
            </p:nvCxnSpPr>
            <p:spPr bwMode="auto">
              <a:xfrm>
                <a:off x="1704394" y="2604236"/>
                <a:ext cx="1184164" cy="0"/>
              </a:xfrm>
              <a:prstGeom prst="line">
                <a:avLst/>
              </a:prstGeom>
              <a:noFill/>
              <a:ln w="25400">
                <a:solidFill>
                  <a:srgbClr val="000000"/>
                </a:solidFill>
                <a:prstDash val="sysDash"/>
                <a:round/>
                <a:headEnd/>
                <a:tailEnd/>
              </a:ln>
            </p:spPr>
          </p:cxnSp>
        </p:grpSp>
        <p:sp>
          <p:nvSpPr>
            <p:cNvPr id="342" name="TextBox 72"/>
            <p:cNvSpPr txBox="1">
              <a:spLocks noChangeArrowheads="1"/>
            </p:cNvSpPr>
            <p:nvPr/>
          </p:nvSpPr>
          <p:spPr bwMode="auto">
            <a:xfrm>
              <a:off x="3674218" y="1672733"/>
              <a:ext cx="292046" cy="278287"/>
            </a:xfrm>
            <a:prstGeom prst="rect">
              <a:avLst/>
            </a:prstGeom>
            <a:noFill/>
            <a:ln w="9525">
              <a:noFill/>
              <a:miter lim="800000"/>
              <a:headEnd/>
              <a:tailEnd/>
            </a:ln>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rPr>
                <a:t>?</a:t>
              </a:r>
            </a:p>
          </p:txBody>
        </p:sp>
        <p:sp>
          <p:nvSpPr>
            <p:cNvPr id="343" name="TextBox 74"/>
            <p:cNvSpPr txBox="1">
              <a:spLocks noChangeArrowheads="1"/>
            </p:cNvSpPr>
            <p:nvPr/>
          </p:nvSpPr>
          <p:spPr bwMode="auto">
            <a:xfrm>
              <a:off x="3494995" y="1861099"/>
              <a:ext cx="292046" cy="278287"/>
            </a:xfrm>
            <a:prstGeom prst="rect">
              <a:avLst/>
            </a:prstGeom>
            <a:noFill/>
            <a:ln w="9525">
              <a:noFill/>
              <a:miter lim="800000"/>
              <a:headEnd/>
              <a:tailEnd/>
            </a:ln>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rPr>
                <a:t>?</a:t>
              </a:r>
            </a:p>
          </p:txBody>
        </p:sp>
        <p:sp>
          <p:nvSpPr>
            <p:cNvPr id="344" name="TextBox 76"/>
            <p:cNvSpPr txBox="1">
              <a:spLocks noChangeArrowheads="1"/>
            </p:cNvSpPr>
            <p:nvPr/>
          </p:nvSpPr>
          <p:spPr bwMode="auto">
            <a:xfrm>
              <a:off x="3208237" y="1923888"/>
              <a:ext cx="292046" cy="278287"/>
            </a:xfrm>
            <a:prstGeom prst="rect">
              <a:avLst/>
            </a:prstGeom>
            <a:noFill/>
            <a:ln w="9525">
              <a:noFill/>
              <a:miter lim="800000"/>
              <a:headEnd/>
              <a:tailEnd/>
            </a:ln>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rPr>
                <a:t>?</a:t>
              </a:r>
            </a:p>
          </p:txBody>
        </p:sp>
        <p:sp>
          <p:nvSpPr>
            <p:cNvPr id="345" name="TextBox 77"/>
            <p:cNvSpPr txBox="1">
              <a:spLocks noChangeArrowheads="1"/>
            </p:cNvSpPr>
            <p:nvPr/>
          </p:nvSpPr>
          <p:spPr bwMode="auto">
            <a:xfrm>
              <a:off x="3047538" y="1704127"/>
              <a:ext cx="292046" cy="278287"/>
            </a:xfrm>
            <a:prstGeom prst="rect">
              <a:avLst/>
            </a:prstGeom>
            <a:noFill/>
            <a:ln w="9525">
              <a:noFill/>
              <a:miter lim="800000"/>
              <a:headEnd/>
              <a:tailEnd/>
            </a:ln>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rPr>
                <a:t>?</a:t>
              </a:r>
            </a:p>
          </p:txBody>
        </p:sp>
        <p:sp>
          <p:nvSpPr>
            <p:cNvPr id="346" name="TextBox 78"/>
            <p:cNvSpPr txBox="1">
              <a:spLocks noChangeArrowheads="1"/>
            </p:cNvSpPr>
            <p:nvPr/>
          </p:nvSpPr>
          <p:spPr bwMode="auto">
            <a:xfrm>
              <a:off x="1846140" y="1672733"/>
              <a:ext cx="292046" cy="278287"/>
            </a:xfrm>
            <a:prstGeom prst="rect">
              <a:avLst/>
            </a:prstGeom>
            <a:noFill/>
            <a:ln w="9525">
              <a:noFill/>
              <a:miter lim="800000"/>
              <a:headEnd/>
              <a:tailEnd/>
            </a:ln>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rPr>
                <a:t>?</a:t>
              </a:r>
            </a:p>
          </p:txBody>
        </p:sp>
        <p:sp>
          <p:nvSpPr>
            <p:cNvPr id="347" name="TextBox 89"/>
            <p:cNvSpPr txBox="1">
              <a:spLocks noChangeArrowheads="1"/>
            </p:cNvSpPr>
            <p:nvPr/>
          </p:nvSpPr>
          <p:spPr bwMode="auto">
            <a:xfrm>
              <a:off x="1631072" y="1892494"/>
              <a:ext cx="292046" cy="278287"/>
            </a:xfrm>
            <a:prstGeom prst="rect">
              <a:avLst/>
            </a:prstGeom>
            <a:noFill/>
            <a:ln w="9525">
              <a:noFill/>
              <a:miter lim="800000"/>
              <a:headEnd/>
              <a:tailEnd/>
            </a:ln>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rPr>
                <a:t>?</a:t>
              </a:r>
            </a:p>
          </p:txBody>
        </p:sp>
        <p:sp>
          <p:nvSpPr>
            <p:cNvPr id="348" name="TextBox 90"/>
            <p:cNvSpPr txBox="1">
              <a:spLocks noChangeArrowheads="1"/>
            </p:cNvSpPr>
            <p:nvPr/>
          </p:nvSpPr>
          <p:spPr bwMode="auto">
            <a:xfrm>
              <a:off x="1380159" y="1923888"/>
              <a:ext cx="292046" cy="278287"/>
            </a:xfrm>
            <a:prstGeom prst="rect">
              <a:avLst/>
            </a:prstGeom>
            <a:noFill/>
            <a:ln w="9525">
              <a:noFill/>
              <a:miter lim="800000"/>
              <a:headEnd/>
              <a:tailEnd/>
            </a:ln>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rPr>
                <a:t>?</a:t>
              </a:r>
            </a:p>
          </p:txBody>
        </p:sp>
        <p:sp>
          <p:nvSpPr>
            <p:cNvPr id="349" name="TextBox 91"/>
            <p:cNvSpPr txBox="1">
              <a:spLocks noChangeArrowheads="1"/>
            </p:cNvSpPr>
            <p:nvPr/>
          </p:nvSpPr>
          <p:spPr bwMode="auto">
            <a:xfrm>
              <a:off x="1165091" y="1672733"/>
              <a:ext cx="292046" cy="278287"/>
            </a:xfrm>
            <a:prstGeom prst="rect">
              <a:avLst/>
            </a:prstGeom>
            <a:noFill/>
            <a:ln w="9525">
              <a:noFill/>
              <a:miter lim="800000"/>
              <a:headEnd/>
              <a:tailEnd/>
            </a:ln>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0000"/>
                  </a:solidFill>
                  <a:effectLst/>
                  <a:uLnTx/>
                  <a:uFillTx/>
                </a:rPr>
                <a:t>?</a:t>
              </a:r>
            </a:p>
          </p:txBody>
        </p:sp>
      </p:grpSp>
      <p:graphicFrame>
        <p:nvGraphicFramePr>
          <p:cNvPr id="380" name="Object 2"/>
          <p:cNvGraphicFramePr>
            <a:graphicFrameLocks noChangeAspect="1"/>
          </p:cNvGraphicFramePr>
          <p:nvPr/>
        </p:nvGraphicFramePr>
        <p:xfrm>
          <a:off x="30635575" y="6889503"/>
          <a:ext cx="3687763" cy="1601787"/>
        </p:xfrm>
        <a:graphic>
          <a:graphicData uri="http://schemas.openxmlformats.org/presentationml/2006/ole">
            <p:oleObj spid="_x0000_s2252" name="Equation" r:id="rId14" imgW="1498600" imgH="647700" progId="Equation.3">
              <p:embed/>
            </p:oleObj>
          </a:graphicData>
        </a:graphic>
      </p:graphicFrame>
      <p:sp>
        <p:nvSpPr>
          <p:cNvPr id="381" name="Content Placeholder 2"/>
          <p:cNvSpPr txBox="1">
            <a:spLocks/>
          </p:cNvSpPr>
          <p:nvPr/>
        </p:nvSpPr>
        <p:spPr bwMode="auto">
          <a:xfrm>
            <a:off x="27880270" y="8813655"/>
            <a:ext cx="5991225" cy="1689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800" b="0" i="0" u="none" strike="noStrike" kern="0" cap="none" spc="0" normalizeH="0" baseline="0" noProof="0" dirty="0" err="1" smtClean="0">
                <a:ln>
                  <a:noFill/>
                </a:ln>
                <a:solidFill>
                  <a:srgbClr val="000000"/>
                </a:solidFill>
                <a:effectLst/>
                <a:uLnTx/>
                <a:uFillTx/>
                <a:latin typeface="Times New Roman"/>
                <a:ea typeface="+mn-ea"/>
                <a:cs typeface="+mn-cs"/>
              </a:rPr>
              <a:t>m</a:t>
            </a:r>
            <a:r>
              <a:rPr kumimoji="0" lang="en-US" sz="1800" b="0" i="0" u="none" strike="noStrike" kern="0" cap="none" spc="0" normalizeH="0" baseline="0" noProof="0" dirty="0" smtClean="0">
                <a:ln>
                  <a:noFill/>
                </a:ln>
                <a:solidFill>
                  <a:srgbClr val="000000"/>
                </a:solidFill>
                <a:effectLst/>
                <a:uLnTx/>
                <a:uFillTx/>
                <a:latin typeface="Times New Roman"/>
                <a:ea typeface="+mn-ea"/>
                <a:cs typeface="+mn-cs"/>
              </a:rPr>
              <a:t>: the number of modules</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800" b="0" i="0" u="none" strike="noStrike" kern="0" cap="none" spc="0" normalizeH="0" baseline="0" noProof="0" dirty="0" err="1" smtClean="0">
                <a:ln>
                  <a:noFill/>
                </a:ln>
                <a:solidFill>
                  <a:srgbClr val="000000"/>
                </a:solidFill>
                <a:effectLst/>
                <a:uLnTx/>
                <a:uFillTx/>
                <a:latin typeface="Times New Roman"/>
                <a:ea typeface="+mn-ea"/>
                <a:cs typeface="+mn-cs"/>
              </a:rPr>
              <a:t>n</a:t>
            </a:r>
            <a:r>
              <a:rPr kumimoji="0" lang="en-US" sz="1800" b="0" i="0" u="none" strike="noStrike" kern="0" cap="none" spc="0" normalizeH="0" baseline="0" noProof="0" dirty="0" smtClean="0">
                <a:ln>
                  <a:noFill/>
                </a:ln>
                <a:solidFill>
                  <a:srgbClr val="000000"/>
                </a:solidFill>
                <a:effectLst/>
                <a:uLnTx/>
                <a:uFillTx/>
                <a:latin typeface="Times New Roman"/>
                <a:ea typeface="+mn-ea"/>
                <a:cs typeface="+mn-cs"/>
              </a:rPr>
              <a:t>: the number of links per essential gene (essential module)</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800" b="0" i="0" u="none" strike="noStrike" kern="0" cap="none" spc="0" normalizeH="0" baseline="0" noProof="0" dirty="0" err="1" smtClean="0">
                <a:ln>
                  <a:noFill/>
                </a:ln>
                <a:solidFill>
                  <a:srgbClr val="000000"/>
                </a:solidFill>
                <a:effectLst/>
                <a:uLnTx/>
                <a:uFillTx/>
                <a:latin typeface="Times New Roman"/>
                <a:ea typeface="+mn-ea"/>
                <a:cs typeface="+mn-cs"/>
              </a:rPr>
              <a:t>k</a:t>
            </a:r>
            <a:r>
              <a:rPr kumimoji="0" lang="en-US" sz="1800" b="0" i="0" u="none" strike="noStrike" kern="0" cap="none" spc="0" normalizeH="0" baseline="0" noProof="0" dirty="0" smtClean="0">
                <a:ln>
                  <a:noFill/>
                </a:ln>
                <a:solidFill>
                  <a:srgbClr val="000000"/>
                </a:solidFill>
                <a:effectLst/>
                <a:uLnTx/>
                <a:uFillTx/>
                <a:latin typeface="Times New Roman"/>
                <a:ea typeface="+mn-ea"/>
                <a:cs typeface="+mn-cs"/>
              </a:rPr>
              <a:t>: exponential decay rate (constant aging rate)</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800" b="0" i="0" u="none" strike="noStrike" kern="0" cap="none" spc="0" normalizeH="0" baseline="0" noProof="0" dirty="0" err="1" smtClean="0">
                <a:ln>
                  <a:noFill/>
                </a:ln>
                <a:solidFill>
                  <a:srgbClr val="000000"/>
                </a:solidFill>
                <a:effectLst/>
                <a:uLnTx/>
                <a:uFillTx/>
                <a:latin typeface="Times New Roman"/>
                <a:ea typeface="+mn-ea"/>
                <a:cs typeface="+mn-cs"/>
              </a:rPr>
              <a:t>q</a:t>
            </a:r>
            <a:r>
              <a:rPr kumimoji="0" lang="en-US" sz="1800" b="0" i="0" u="none" strike="noStrike" kern="0" cap="none" spc="0" normalizeH="0" baseline="0" noProof="0" dirty="0" smtClean="0">
                <a:ln>
                  <a:noFill/>
                </a:ln>
                <a:solidFill>
                  <a:srgbClr val="000000"/>
                </a:solidFill>
                <a:effectLst/>
                <a:uLnTx/>
                <a:uFillTx/>
                <a:latin typeface="Times New Roman"/>
                <a:ea typeface="+mn-ea"/>
                <a:cs typeface="+mn-cs"/>
              </a:rPr>
              <a:t>: the chance of a link to be functional ( </a:t>
            </a:r>
            <a:r>
              <a:rPr kumimoji="0" lang="en-US" sz="1800" b="0" i="0" u="none" strike="noStrike" kern="0" cap="none" spc="0" normalizeH="0" baseline="0" noProof="0" dirty="0" err="1" smtClean="0">
                <a:ln>
                  <a:noFill/>
                </a:ln>
                <a:solidFill>
                  <a:srgbClr val="000000"/>
                </a:solidFill>
                <a:effectLst/>
                <a:uLnTx/>
                <a:uFillTx/>
                <a:latin typeface="Times New Roman"/>
                <a:ea typeface="+mn-ea"/>
                <a:cs typeface="+mn-cs"/>
              </a:rPr>
              <a:t>q</a:t>
            </a:r>
            <a:r>
              <a:rPr kumimoji="0" lang="en-US" sz="1800" b="0" i="0" u="none" strike="noStrike" kern="0" cap="none" spc="0" normalizeH="0" baseline="0" noProof="0" dirty="0" smtClean="0">
                <a:ln>
                  <a:noFill/>
                </a:ln>
                <a:solidFill>
                  <a:srgbClr val="000000"/>
                </a:solidFill>
                <a:effectLst/>
                <a:uLnTx/>
                <a:uFillTx/>
                <a:latin typeface="Times New Roman"/>
                <a:ea typeface="+mn-ea"/>
                <a:cs typeface="+mn-cs"/>
              </a:rPr>
              <a:t> =  </a:t>
            </a:r>
            <a:r>
              <a:rPr kumimoji="0" lang="en-US" sz="1800" b="0" i="0" u="none" strike="noStrike" kern="0" cap="none" spc="0" normalizeH="0" baseline="0" noProof="0" dirty="0" err="1" smtClean="0">
                <a:ln>
                  <a:noFill/>
                </a:ln>
                <a:solidFill>
                  <a:srgbClr val="000000"/>
                </a:solidFill>
                <a:effectLst/>
                <a:uLnTx/>
                <a:uFillTx/>
                <a:latin typeface="Times New Roman"/>
                <a:ea typeface="+mn-ea"/>
                <a:cs typeface="+mn-cs"/>
              </a:rPr>
              <a:t>avg</a:t>
            </a:r>
            <a:r>
              <a:rPr kumimoji="0" lang="en-US" sz="1800" b="0" i="0" u="none" strike="noStrike" kern="0" cap="none" spc="0" normalizeH="0" baseline="0" noProof="0" dirty="0" smtClean="0">
                <a:ln>
                  <a:noFill/>
                </a:ln>
                <a:solidFill>
                  <a:srgbClr val="000000"/>
                </a:solidFill>
                <a:effectLst/>
                <a:uLnTx/>
                <a:uFillTx/>
                <a:latin typeface="Times New Roman"/>
                <a:ea typeface="+mn-ea"/>
                <a:cs typeface="+mn-cs"/>
              </a:rPr>
              <a:t> </a:t>
            </a:r>
            <a:r>
              <a:rPr kumimoji="0" lang="en-US" sz="1800" b="0" i="0" u="none" strike="noStrike" kern="0" cap="none" spc="0" normalizeH="0" baseline="0" noProof="0" dirty="0" err="1" smtClean="0">
                <a:ln>
                  <a:noFill/>
                </a:ln>
                <a:solidFill>
                  <a:srgbClr val="000000"/>
                </a:solidFill>
                <a:effectLst/>
                <a:uLnTx/>
                <a:uFillTx/>
                <a:latin typeface="Times New Roman"/>
                <a:ea typeface="+mn-ea"/>
                <a:cs typeface="+mn-cs"/>
              </a:rPr>
              <a:t>func</a:t>
            </a:r>
            <a:r>
              <a:rPr kumimoji="0" lang="en-US" sz="1800" b="0" i="0" u="none" strike="noStrike" kern="0" cap="none" spc="0" normalizeH="0" baseline="0" noProof="0" dirty="0" smtClean="0">
                <a:ln>
                  <a:noFill/>
                </a:ln>
                <a:solidFill>
                  <a:srgbClr val="000000"/>
                </a:solidFill>
                <a:effectLst/>
                <a:uLnTx/>
                <a:uFillTx/>
                <a:latin typeface="Times New Roman"/>
                <a:ea typeface="+mn-ea"/>
                <a:cs typeface="+mn-cs"/>
              </a:rPr>
              <a:t> links/ </a:t>
            </a:r>
            <a:r>
              <a:rPr kumimoji="0" lang="en-US" sz="1800" b="0" i="0" u="none" strike="noStrike" kern="0" cap="none" spc="0" normalizeH="0" baseline="0" noProof="0" dirty="0" err="1" smtClean="0">
                <a:ln>
                  <a:noFill/>
                </a:ln>
                <a:solidFill>
                  <a:srgbClr val="000000"/>
                </a:solidFill>
                <a:effectLst/>
                <a:uLnTx/>
                <a:uFillTx/>
                <a:latin typeface="Times New Roman"/>
                <a:ea typeface="+mn-ea"/>
                <a:cs typeface="+mn-cs"/>
              </a:rPr>
              <a:t>n</a:t>
            </a:r>
            <a:r>
              <a:rPr kumimoji="0" lang="en-US" sz="1800" b="0" i="0" u="none" strike="noStrike" kern="0" cap="none" spc="0" normalizeH="0" baseline="0" noProof="0" dirty="0" smtClean="0">
                <a:ln>
                  <a:noFill/>
                </a:ln>
                <a:solidFill>
                  <a:srgbClr val="000000"/>
                </a:solidFill>
                <a:effectLst/>
                <a:uLnTx/>
                <a:uFillTx/>
                <a:latin typeface="Times New Roman"/>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800" b="0" i="0" u="none" strike="noStrike" kern="0" cap="none" spc="0" normalizeH="0" baseline="0" noProof="0" dirty="0" err="1" smtClean="0">
                <a:ln>
                  <a:noFill/>
                </a:ln>
                <a:solidFill>
                  <a:srgbClr val="000000"/>
                </a:solidFill>
                <a:effectLst/>
                <a:uLnTx/>
                <a:uFillTx/>
                <a:latin typeface="Times New Roman"/>
                <a:ea typeface="+mn-ea"/>
                <a:cs typeface="+mn-cs"/>
              </a:rPr>
              <a:t>c</a:t>
            </a:r>
            <a:r>
              <a:rPr kumimoji="0" lang="en-US" sz="1800" b="0" i="0" u="none" strike="noStrike" kern="0" cap="none" spc="0" normalizeH="0" baseline="0" noProof="0" dirty="0" smtClean="0">
                <a:ln>
                  <a:noFill/>
                </a:ln>
                <a:solidFill>
                  <a:srgbClr val="000000"/>
                </a:solidFill>
                <a:effectLst/>
                <a:uLnTx/>
                <a:uFillTx/>
                <a:latin typeface="Times New Roman"/>
                <a:ea typeface="+mn-ea"/>
                <a:cs typeface="+mn-cs"/>
              </a:rPr>
              <a:t>: a normalization constant</a:t>
            </a:r>
            <a:endParaRPr kumimoji="0" lang="en-US" sz="1800" b="0" i="0" u="none" strike="noStrike" kern="0" cap="none" spc="0" normalizeH="0" baseline="0" noProof="0" dirty="0">
              <a:ln>
                <a:noFill/>
              </a:ln>
              <a:solidFill>
                <a:srgbClr val="000000"/>
              </a:solidFill>
              <a:effectLst/>
              <a:uLnTx/>
              <a:uFillTx/>
              <a:latin typeface="Times New Roman"/>
              <a:ea typeface="+mn-ea"/>
              <a:cs typeface="+mn-cs"/>
            </a:endParaRPr>
          </a:p>
        </p:txBody>
      </p:sp>
      <p:sp>
        <p:nvSpPr>
          <p:cNvPr id="382" name="TextBox 4"/>
          <p:cNvSpPr txBox="1">
            <a:spLocks noChangeArrowheads="1"/>
          </p:cNvSpPr>
          <p:nvPr/>
        </p:nvSpPr>
        <p:spPr bwMode="auto">
          <a:xfrm>
            <a:off x="24931384" y="12399472"/>
            <a:ext cx="10447208" cy="4387660"/>
          </a:xfrm>
          <a:prstGeom prst="rect">
            <a:avLst/>
          </a:prstGeom>
          <a:noFill/>
          <a:ln w="9525" cap="rnd" cmpd="sng">
            <a:solidFill>
              <a:schemeClr val="accent5">
                <a:lumMod val="40000"/>
                <a:lumOff val="60000"/>
              </a:schemeClr>
            </a:solidFill>
            <a:round/>
            <a:headEnd/>
            <a:tailEnd/>
          </a:ln>
        </p:spPr>
        <p:txBody>
          <a:bodyPr wrap="square" lIns="65834" tIns="32917" rIns="65834" bIns="32917">
            <a:spAutoFit/>
          </a:bodyPr>
          <a:lstStyle/>
          <a:p>
            <a:pPr marL="914400" indent="-449263" algn="ctr"/>
            <a:r>
              <a:rPr lang="en-US" sz="4000" b="1" dirty="0" smtClean="0"/>
              <a:t>Summary</a:t>
            </a:r>
            <a:endParaRPr lang="en-US" sz="2800" b="1" dirty="0" smtClean="0"/>
          </a:p>
          <a:p>
            <a:pPr marL="914400" lvl="0" indent="-449263" defTabSz="914400">
              <a:spcBef>
                <a:spcPct val="20000"/>
              </a:spcBef>
              <a:buFont typeface="Wingdings" pitchFamily="2" charset="2"/>
              <a:buChar char="q"/>
              <a:defRPr/>
            </a:pPr>
            <a:r>
              <a:rPr lang="en-US" sz="2800" dirty="0" smtClean="0">
                <a:solidFill>
                  <a:srgbClr val="000000"/>
                </a:solidFill>
                <a:latin typeface="Arial" pitchFamily="34" charset="0"/>
                <a:cs typeface="Arial" pitchFamily="34" charset="0"/>
              </a:rPr>
              <a:t>Cellular aging is an emergent property of  the proposed model gene network.</a:t>
            </a:r>
          </a:p>
          <a:p>
            <a:pPr marL="914400" lvl="0" indent="-449263" defTabSz="914400">
              <a:spcBef>
                <a:spcPct val="20000"/>
              </a:spcBef>
              <a:buFont typeface="Wingdings" pitchFamily="2" charset="2"/>
              <a:buChar char="q"/>
              <a:defRPr/>
            </a:pPr>
            <a:r>
              <a:rPr lang="en-US" sz="2800" dirty="0" smtClean="0">
                <a:solidFill>
                  <a:srgbClr val="000000"/>
                </a:solidFill>
                <a:latin typeface="Arial" pitchFamily="34" charset="0"/>
                <a:cs typeface="Arial" pitchFamily="34" charset="0"/>
              </a:rPr>
              <a:t>Stochastic heterogeneity of gene networks influences the dynamics of the aging process. </a:t>
            </a:r>
          </a:p>
          <a:p>
            <a:pPr marL="914400" lvl="0" indent="-449263" defTabSz="914400">
              <a:spcBef>
                <a:spcPct val="20000"/>
              </a:spcBef>
              <a:buFont typeface="Wingdings" pitchFamily="2" charset="2"/>
              <a:buChar char="q"/>
              <a:defRPr/>
            </a:pPr>
            <a:r>
              <a:rPr lang="en-US" sz="2800" dirty="0" smtClean="0">
                <a:solidFill>
                  <a:srgbClr val="000000"/>
                </a:solidFill>
                <a:latin typeface="Arial" pitchFamily="34" charset="0"/>
                <a:cs typeface="Arial" pitchFamily="34" charset="0"/>
              </a:rPr>
              <a:t>The rate of aging, as measured by the Gompertz coefficient, is proportional to the robustness of gene network. </a:t>
            </a:r>
            <a:endParaRPr lang="en-US" sz="2800" dirty="0" smtClean="0">
              <a:latin typeface="Arial" pitchFamily="34" charset="0"/>
              <a:cs typeface="Arial" pitchFamily="34" charset="0"/>
            </a:endParaRPr>
          </a:p>
          <a:p>
            <a:pPr marL="914400" indent="-449263"/>
            <a:endParaRPr lang="en-US" sz="2800" dirty="0"/>
          </a:p>
        </p:txBody>
      </p:sp>
      <p:sp>
        <p:nvSpPr>
          <p:cNvPr id="383" name="TextBox 4"/>
          <p:cNvSpPr txBox="1">
            <a:spLocks noChangeArrowheads="1"/>
          </p:cNvSpPr>
          <p:nvPr/>
        </p:nvSpPr>
        <p:spPr bwMode="auto">
          <a:xfrm>
            <a:off x="24927018" y="18027087"/>
            <a:ext cx="10447208" cy="2233224"/>
          </a:xfrm>
          <a:prstGeom prst="rect">
            <a:avLst/>
          </a:prstGeom>
          <a:noFill/>
          <a:ln w="9525" cap="rnd" cmpd="sng">
            <a:solidFill>
              <a:schemeClr val="accent5">
                <a:lumMod val="40000"/>
                <a:lumOff val="60000"/>
              </a:schemeClr>
            </a:solidFill>
            <a:round/>
            <a:headEnd/>
            <a:tailEnd/>
          </a:ln>
        </p:spPr>
        <p:txBody>
          <a:bodyPr wrap="square" lIns="65834" tIns="32917" rIns="65834" bIns="32917">
            <a:spAutoFit/>
          </a:bodyPr>
          <a:lstStyle/>
          <a:p>
            <a:pPr algn="ctr"/>
            <a:r>
              <a:rPr lang="en-US" sz="4000" b="1" dirty="0" smtClean="0"/>
              <a:t>Acknowledgement</a:t>
            </a:r>
            <a:endParaRPr lang="en-US" sz="2800" b="1" dirty="0" smtClean="0"/>
          </a:p>
          <a:p>
            <a:pPr marL="914400" lvl="0" indent="-449263" defTabSz="914400">
              <a:spcBef>
                <a:spcPct val="20000"/>
              </a:spcBef>
              <a:buFont typeface="Wingdings" pitchFamily="2" charset="2"/>
              <a:buChar char="q"/>
              <a:defRPr/>
            </a:pPr>
            <a:r>
              <a:rPr lang="en-US" sz="2800" dirty="0" smtClean="0">
                <a:solidFill>
                  <a:srgbClr val="000000"/>
                </a:solidFill>
                <a:latin typeface="Arial" pitchFamily="34" charset="0"/>
                <a:cs typeface="Arial" pitchFamily="34" charset="0"/>
              </a:rPr>
              <a:t>NSF Award </a:t>
            </a:r>
            <a:r>
              <a:rPr lang="en-US" sz="2800" dirty="0" smtClean="0">
                <a:solidFill>
                  <a:srgbClr val="000000"/>
                </a:solidFill>
                <a:latin typeface="Arial" pitchFamily="34" charset="0"/>
                <a:cs typeface="Arial" pitchFamily="34" charset="0"/>
              </a:rPr>
              <a:t>1022294</a:t>
            </a:r>
            <a:endParaRPr lang="en-US" sz="2800" dirty="0" smtClean="0">
              <a:solidFill>
                <a:srgbClr val="000000"/>
              </a:solidFill>
              <a:latin typeface="Arial" pitchFamily="34" charset="0"/>
              <a:cs typeface="Arial" pitchFamily="34" charset="0"/>
            </a:endParaRPr>
          </a:p>
          <a:p>
            <a:pPr marL="914400" lvl="0" indent="-449263" defTabSz="914400">
              <a:spcBef>
                <a:spcPct val="20000"/>
              </a:spcBef>
              <a:buFont typeface="Wingdings" pitchFamily="2" charset="2"/>
              <a:buChar char="q"/>
              <a:defRPr/>
            </a:pPr>
            <a:r>
              <a:rPr lang="en-US" sz="2800" dirty="0" smtClean="0">
                <a:solidFill>
                  <a:srgbClr val="000000"/>
                </a:solidFill>
                <a:latin typeface="Arial" pitchFamily="34" charset="0"/>
                <a:cs typeface="Arial" pitchFamily="34" charset="0"/>
              </a:rPr>
              <a:t>Spelman RIMI Seed grant </a:t>
            </a:r>
          </a:p>
          <a:p>
            <a:pPr marL="914400" lvl="0" indent="-449263" defTabSz="914400">
              <a:spcBef>
                <a:spcPct val="20000"/>
              </a:spcBef>
              <a:buFont typeface="Wingdings" pitchFamily="2" charset="2"/>
              <a:buChar char="q"/>
              <a:defRPr/>
            </a:pPr>
            <a:r>
              <a:rPr lang="en-US" sz="2800" dirty="0" smtClean="0">
                <a:solidFill>
                  <a:srgbClr val="000000"/>
                </a:solidFill>
                <a:latin typeface="Arial" pitchFamily="34" charset="0"/>
                <a:cs typeface="Arial" pitchFamily="34" charset="0"/>
              </a:rPr>
              <a:t>FHCRC summer residence support </a:t>
            </a:r>
            <a:endParaRPr lang="en-US" sz="2800" dirty="0">
              <a:latin typeface="Arial" pitchFamily="34" charset="0"/>
              <a:cs typeface="Arial" pitchFamily="34" charset="0"/>
            </a:endParaRPr>
          </a:p>
        </p:txBody>
      </p:sp>
      <p:graphicFrame>
        <p:nvGraphicFramePr>
          <p:cNvPr id="2253" name="Object 205"/>
          <p:cNvGraphicFramePr>
            <a:graphicFrameLocks noChangeAspect="1"/>
          </p:cNvGraphicFramePr>
          <p:nvPr/>
        </p:nvGraphicFramePr>
        <p:xfrm>
          <a:off x="18237200" y="13786774"/>
          <a:ext cx="5321300" cy="2881312"/>
        </p:xfrm>
        <a:graphic>
          <a:graphicData uri="http://schemas.openxmlformats.org/presentationml/2006/ole">
            <p:oleObj spid="_x0000_s2253" name="Equation" r:id="rId15" imgW="1727200" imgH="1104900" progId="Equation.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838</TotalTime>
  <Words>627</Words>
  <Application>Microsoft Office PowerPoint</Application>
  <PresentationFormat>Custom</PresentationFormat>
  <Paragraphs>118</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Slide 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hqin</dc:creator>
  <cp:lastModifiedBy>hqin</cp:lastModifiedBy>
  <cp:revision>89</cp:revision>
  <dcterms:created xsi:type="dcterms:W3CDTF">2011-03-24T17:01:36Z</dcterms:created>
  <dcterms:modified xsi:type="dcterms:W3CDTF">2011-03-24T18:30:44Z</dcterms:modified>
</cp:coreProperties>
</file>