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embeddings/Microsoft_Equation6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Override PartName="/ppt/slides/slide5.xml" ContentType="application/vnd.openxmlformats-officedocument.presentationml.slide+xml"/>
  <Default Extension="wmf" ContentType="image/x-wmf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Microsoft_Equation5.bin" ContentType="application/vnd.openxmlformats-officedocument.oleObject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209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220" d="100"/>
          <a:sy n="220" d="100"/>
        </p:scale>
        <p:origin x="-88" y="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 shot 2013-07-16 at 9.31.1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57400"/>
            <a:ext cx="1524000" cy="280987"/>
          </a:xfrm>
          <a:prstGeom prst="rect">
            <a:avLst/>
          </a:prstGeom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971800" y="1447800"/>
            <a:ext cx="1143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Mitochondrial sub-network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819400" y="9144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Yeast Protein Network</a:t>
            </a: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19400" y="2564249"/>
            <a:ext cx="16764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or Random </a:t>
            </a:r>
          </a:p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Yeast Protein Network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95600" y="2640449"/>
            <a:ext cx="12192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Random Mitochondrial sub-network</a:t>
            </a:r>
          </a:p>
        </p:txBody>
      </p:sp>
      <p:sp>
        <p:nvSpPr>
          <p:cNvPr id="183" name="Right Arrow 182"/>
          <p:cNvSpPr/>
          <p:nvPr/>
        </p:nvSpPr>
        <p:spPr>
          <a:xfrm rot="16200000" flipH="1">
            <a:off x="3314700" y="2247900"/>
            <a:ext cx="228600" cy="1524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429000" y="2161401"/>
            <a:ext cx="987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Permutation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676400" y="1824335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Modular 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Replacement</a:t>
            </a:r>
          </a:p>
        </p:txBody>
      </p:sp>
      <p:sp>
        <p:nvSpPr>
          <p:cNvPr id="188" name="Right Arrow 187"/>
          <p:cNvSpPr/>
          <p:nvPr/>
        </p:nvSpPr>
        <p:spPr>
          <a:xfrm rot="1744305">
            <a:off x="2438318" y="2317679"/>
            <a:ext cx="475942" cy="123064"/>
          </a:xfrm>
          <a:prstGeom prst="rightArrow">
            <a:avLst/>
          </a:prstGeom>
          <a:solidFill>
            <a:srgbClr val="FF0000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ight Arrow 188"/>
          <p:cNvSpPr/>
          <p:nvPr/>
        </p:nvSpPr>
        <p:spPr>
          <a:xfrm rot="20701047">
            <a:off x="2446218" y="1888230"/>
            <a:ext cx="475942" cy="123064"/>
          </a:xfrm>
          <a:prstGeom prst="rightArrow">
            <a:avLst/>
          </a:prstGeom>
          <a:solidFill>
            <a:srgbClr val="FF0000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0" name="Right Arrow 189"/>
          <p:cNvSpPr/>
          <p:nvPr/>
        </p:nvSpPr>
        <p:spPr>
          <a:xfrm rot="10800000" flipH="1">
            <a:off x="4495800" y="1371601"/>
            <a:ext cx="601368" cy="115285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ight Arrow 191"/>
          <p:cNvSpPr/>
          <p:nvPr/>
        </p:nvSpPr>
        <p:spPr>
          <a:xfrm rot="10800000" flipH="1">
            <a:off x="4504032" y="3085114"/>
            <a:ext cx="601368" cy="115285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95800" y="1600200"/>
            <a:ext cx="87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Simulation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629400" y="5029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Advantage of modular renewal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of mitochondria ?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95" name="Right Brace 194"/>
          <p:cNvSpPr/>
          <p:nvPr/>
        </p:nvSpPr>
        <p:spPr>
          <a:xfrm>
            <a:off x="7162800" y="53340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81600" y="2995613"/>
          <a:ext cx="718079" cy="280987"/>
        </p:xfrm>
        <a:graphic>
          <a:graphicData uri="http://schemas.openxmlformats.org/presentationml/2006/ole">
            <p:oleObj spid="_x0000_s1026" name="Equation" r:id="rId4" imgW="634680" imgH="253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05400" y="1371600"/>
          <a:ext cx="704850" cy="250613"/>
        </p:xfrm>
        <a:graphic>
          <a:graphicData uri="http://schemas.openxmlformats.org/presentationml/2006/ole">
            <p:oleObj spid="_x0000_s1027" name="Equation" r:id="rId5" imgW="596900" imgH="21590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105400" y="1143000"/>
          <a:ext cx="736177" cy="250613"/>
        </p:xfrm>
        <a:graphic>
          <a:graphicData uri="http://schemas.openxmlformats.org/presentationml/2006/ole">
            <p:oleObj spid="_x0000_s1030" name="Equation" r:id="rId6" imgW="622300" imgH="2159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76400" y="2286000"/>
            <a:ext cx="1143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Individual 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Replacement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911798">
            <a:off x="2435023" y="2478552"/>
            <a:ext cx="475942" cy="123064"/>
          </a:xfrm>
          <a:prstGeom prst="rightArrow">
            <a:avLst/>
          </a:prstGeom>
          <a:solidFill>
            <a:srgbClr val="0000FF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 rot="19921039">
            <a:off x="2439450" y="2193030"/>
            <a:ext cx="475942" cy="123064"/>
          </a:xfrm>
          <a:prstGeom prst="rightArrow">
            <a:avLst/>
          </a:prstGeom>
          <a:solidFill>
            <a:srgbClr val="0000FF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3622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null distributions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8420894" y="5066506"/>
            <a:ext cx="381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1123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Modular Replacement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3877990">
            <a:off x="5836392" y="1398415"/>
            <a:ext cx="987562" cy="724738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19915334">
            <a:off x="5712498" y="2764785"/>
            <a:ext cx="440394" cy="99486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3018449">
            <a:off x="5695843" y="1660715"/>
            <a:ext cx="852428" cy="215038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37771" y="160020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3" name="Straight Connector 32"/>
          <p:cNvCxnSpPr>
            <a:stCxn id="35" idx="2"/>
          </p:cNvCxnSpPr>
          <p:nvPr/>
        </p:nvCxnSpPr>
        <p:spPr>
          <a:xfrm rot="5400000" flipH="1" flipV="1">
            <a:off x="6298803" y="2159397"/>
            <a:ext cx="357187" cy="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10200" y="1600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Individual Replacement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1871" y="2743200"/>
            <a:ext cx="87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Simulation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6679009" y="2159397"/>
            <a:ext cx="357187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971800" y="1447800"/>
            <a:ext cx="1143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Mitochondrial sub-network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819400" y="9144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Yeast Protein Network</a:t>
            </a: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19400" y="2564249"/>
            <a:ext cx="16764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Observed or Random </a:t>
            </a:r>
          </a:p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Yeast Protein Network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95600" y="2640449"/>
            <a:ext cx="12192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Random Mitochondrial sub-network</a:t>
            </a:r>
          </a:p>
        </p:txBody>
      </p:sp>
      <p:sp>
        <p:nvSpPr>
          <p:cNvPr id="183" name="Right Arrow 182"/>
          <p:cNvSpPr/>
          <p:nvPr/>
        </p:nvSpPr>
        <p:spPr>
          <a:xfrm rot="16200000" flipH="1">
            <a:off x="3314700" y="2247900"/>
            <a:ext cx="228600" cy="1524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429000" y="2161401"/>
            <a:ext cx="987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Permutation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828800" y="1956137"/>
            <a:ext cx="1143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Individual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Repair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</a:rPr>
              <a:t>vs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smtClean="0">
                <a:solidFill>
                  <a:srgbClr val="0070C0"/>
                </a:solidFill>
              </a:rPr>
              <a:t>Module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Replacement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88" name="Right Arrow 187"/>
          <p:cNvSpPr/>
          <p:nvPr/>
        </p:nvSpPr>
        <p:spPr>
          <a:xfrm rot="1031623">
            <a:off x="2564503" y="2658396"/>
            <a:ext cx="475942" cy="123064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ight Arrow 188"/>
          <p:cNvSpPr/>
          <p:nvPr/>
        </p:nvSpPr>
        <p:spPr>
          <a:xfrm rot="20701047">
            <a:off x="2640440" y="1964430"/>
            <a:ext cx="475942" cy="123064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0" name="Right Arrow 189"/>
          <p:cNvSpPr/>
          <p:nvPr/>
        </p:nvSpPr>
        <p:spPr>
          <a:xfrm rot="10800000" flipH="1">
            <a:off x="4572000" y="1676401"/>
            <a:ext cx="601368" cy="115285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ight Arrow 191"/>
          <p:cNvSpPr/>
          <p:nvPr/>
        </p:nvSpPr>
        <p:spPr>
          <a:xfrm rot="10800000" flipH="1">
            <a:off x="4572000" y="2743200"/>
            <a:ext cx="601368" cy="115285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rgbClr val="1209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343400" y="2057400"/>
            <a:ext cx="126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Simulation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of network aging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48400" y="2057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Advantage of modular renewal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of mitochondria ?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95" name="Right Brace 194"/>
          <p:cNvSpPr/>
          <p:nvPr/>
        </p:nvSpPr>
        <p:spPr>
          <a:xfrm>
            <a:off x="6096000" y="19812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57800" y="2614613"/>
          <a:ext cx="912813" cy="357187"/>
        </p:xfrm>
        <a:graphic>
          <a:graphicData uri="http://schemas.openxmlformats.org/presentationml/2006/ole">
            <p:oleObj spid="_x0000_s17410" name="Equation" r:id="rId3" imgW="634680" imgH="253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14950" y="1397000"/>
          <a:ext cx="857250" cy="304800"/>
        </p:xfrm>
        <a:graphic>
          <a:graphicData uri="http://schemas.openxmlformats.org/presentationml/2006/ole">
            <p:oleObj spid="_x0000_s17411" name="Equation" r:id="rId4" imgW="596900" imgH="21590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276850" y="1778000"/>
          <a:ext cx="895350" cy="304800"/>
        </p:xfrm>
        <a:graphic>
          <a:graphicData uri="http://schemas.openxmlformats.org/presentationml/2006/ole">
            <p:oleObj spid="_x0000_s17412" name="Equation" r:id="rId5" imgW="6223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0600" y="381000"/>
            <a:ext cx="449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Modeling renewals/repairs using standby components</a:t>
            </a:r>
            <a:endParaRPr lang="en-US" sz="1400" b="1" baseline="-25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9200" y="838200"/>
            <a:ext cx="21101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 is active, M</a:t>
            </a:r>
            <a:r>
              <a:rPr lang="en-US" sz="1400" b="1" baseline="-25000" dirty="0" smtClean="0"/>
              <a:t>t</a:t>
            </a:r>
            <a:r>
              <a:rPr lang="en-US" sz="1400" b="1" dirty="0" smtClean="0"/>
              <a:t> stands by.</a:t>
            </a:r>
            <a:endParaRPr lang="en-US" sz="14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905000" y="2057400"/>
            <a:ext cx="32766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is  a limiting module at time zero.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Z is the rest of network.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is a stand-by module to model renewal/repair.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838200"/>
            <a:ext cx="26534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</a:t>
            </a:r>
            <a:r>
              <a:rPr lang="en-US" sz="1400" b="1" baseline="-25000" dirty="0" smtClean="0"/>
              <a:t>0 </a:t>
            </a:r>
            <a:r>
              <a:rPr lang="en-US" sz="1400" b="1" dirty="0" smtClean="0"/>
              <a:t>fails at time t, M</a:t>
            </a:r>
            <a:r>
              <a:rPr lang="en-US" sz="1400" b="1" baseline="-25000" dirty="0" smtClean="0"/>
              <a:t>t</a:t>
            </a:r>
            <a:r>
              <a:rPr lang="en-US" sz="1400" b="1" dirty="0" smtClean="0"/>
              <a:t> is activated.</a:t>
            </a:r>
            <a:endParaRPr lang="en-US" sz="1400" b="1" i="1" dirty="0" smtClean="0"/>
          </a:p>
          <a:p>
            <a:endParaRPr lang="en-US" sz="1400" b="1" i="1" dirty="0"/>
          </a:p>
        </p:txBody>
      </p:sp>
      <p:grpSp>
        <p:nvGrpSpPr>
          <p:cNvPr id="3" name="Group 27"/>
          <p:cNvGrpSpPr/>
          <p:nvPr/>
        </p:nvGrpSpPr>
        <p:grpSpPr>
          <a:xfrm>
            <a:off x="1145256" y="1219200"/>
            <a:ext cx="1701007" cy="696601"/>
            <a:chOff x="1145256" y="1295400"/>
            <a:chExt cx="1874520" cy="766261"/>
          </a:xfrm>
        </p:grpSpPr>
        <p:sp>
          <p:nvSpPr>
            <p:cNvPr id="23" name="Rectangle 22"/>
            <p:cNvSpPr/>
            <p:nvPr/>
          </p:nvSpPr>
          <p:spPr>
            <a:xfrm>
              <a:off x="1907773" y="1463617"/>
              <a:ext cx="794288" cy="5046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1130" y="1800051"/>
              <a:ext cx="35618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100" b="1" dirty="0" smtClean="0"/>
                <a:t>M</a:t>
              </a:r>
              <a:r>
                <a:rPr lang="en-US" sz="1100" b="1" baseline="-25000" dirty="0" smtClean="0"/>
                <a:t>0</a:t>
              </a:r>
              <a:endParaRPr lang="en-US" sz="1100" b="1" baseline="-25000" dirty="0"/>
            </a:p>
          </p:txBody>
        </p:sp>
        <p:cxnSp>
          <p:nvCxnSpPr>
            <p:cNvPr id="26" name="Straight Connector 25"/>
            <p:cNvCxnSpPr>
              <a:stCxn id="23" idx="3"/>
            </p:cNvCxnSpPr>
            <p:nvPr/>
          </p:nvCxnSpPr>
          <p:spPr>
            <a:xfrm>
              <a:off x="2702061" y="1715943"/>
              <a:ext cx="3177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45256" y="1715943"/>
              <a:ext cx="76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93449" y="1547726"/>
              <a:ext cx="25199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100" b="1" dirty="0" smtClean="0"/>
                <a:t>Z</a:t>
              </a:r>
              <a:endParaRPr lang="en-US" sz="11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14600" y="12954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52600" y="1295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599" y="1295400"/>
              <a:ext cx="375495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100" b="1" dirty="0" smtClean="0"/>
                <a:t>M</a:t>
              </a:r>
              <a:r>
                <a:rPr lang="en-US" sz="1100" b="1" baseline="-25000" dirty="0" smtClean="0"/>
                <a:t>t</a:t>
              </a:r>
              <a:endParaRPr lang="en-US" sz="1100" b="1" baseline="-25000" dirty="0"/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3736057" y="1219200"/>
            <a:ext cx="1750343" cy="762000"/>
            <a:chOff x="4193256" y="1219200"/>
            <a:chExt cx="1928889" cy="838200"/>
          </a:xfrm>
        </p:grpSpPr>
        <p:sp>
          <p:nvSpPr>
            <p:cNvPr id="34" name="Rectangle 33"/>
            <p:cNvSpPr/>
            <p:nvPr/>
          </p:nvSpPr>
          <p:spPr>
            <a:xfrm>
              <a:off x="4955773" y="1387417"/>
              <a:ext cx="794288" cy="5046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87485" y="1219200"/>
              <a:ext cx="34015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100" b="1" dirty="0" smtClean="0"/>
                <a:t>M</a:t>
              </a:r>
              <a:r>
                <a:rPr lang="en-US" sz="1100" b="1" baseline="-25000" dirty="0" smtClean="0"/>
                <a:t>t</a:t>
              </a:r>
              <a:endParaRPr lang="en-US" sz="1100" b="1" baseline="-25000" dirty="0"/>
            </a:p>
          </p:txBody>
        </p:sp>
        <p:cxnSp>
          <p:nvCxnSpPr>
            <p:cNvPr id="37" name="Straight Connector 36"/>
            <p:cNvCxnSpPr>
              <a:stCxn id="34" idx="3"/>
            </p:cNvCxnSpPr>
            <p:nvPr/>
          </p:nvCxnSpPr>
          <p:spPr>
            <a:xfrm>
              <a:off x="5750061" y="1639743"/>
              <a:ext cx="3177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93256" y="1639743"/>
              <a:ext cx="762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41449" y="1471526"/>
              <a:ext cx="25199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100" b="1" dirty="0" smtClean="0"/>
                <a:t>Z</a:t>
              </a:r>
              <a:endParaRPr lang="en-US" sz="11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76800" y="16764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62600" y="16764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9130" y="1723853"/>
              <a:ext cx="403070" cy="287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100" b="1" dirty="0" smtClean="0"/>
                <a:t>M</a:t>
              </a:r>
              <a:r>
                <a:rPr lang="en-US" sz="1100" b="1" baseline="-25000" dirty="0" smtClean="0"/>
                <a:t>0</a:t>
              </a:r>
              <a:endParaRPr lang="en-US" sz="1100" b="1" baseline="-25000" dirty="0"/>
            </a:p>
          </p:txBody>
        </p:sp>
        <p:sp>
          <p:nvSpPr>
            <p:cNvPr id="33" name="Freeform 32"/>
            <p:cNvSpPr/>
            <p:nvPr/>
          </p:nvSpPr>
          <p:spPr>
            <a:xfrm rot="20222252">
              <a:off x="5466825" y="1636390"/>
              <a:ext cx="655320" cy="389709"/>
            </a:xfrm>
            <a:custGeom>
              <a:avLst/>
              <a:gdLst>
                <a:gd name="connsiteX0" fmla="*/ 0 w 770709"/>
                <a:gd name="connsiteY0" fmla="*/ 0 h 499143"/>
                <a:gd name="connsiteX1" fmla="*/ 130629 w 770709"/>
                <a:gd name="connsiteY1" fmla="*/ 26126 h 499143"/>
                <a:gd name="connsiteX2" fmla="*/ 209006 w 770709"/>
                <a:gd name="connsiteY2" fmla="*/ 52252 h 499143"/>
                <a:gd name="connsiteX3" fmla="*/ 248194 w 770709"/>
                <a:gd name="connsiteY3" fmla="*/ 65315 h 499143"/>
                <a:gd name="connsiteX4" fmla="*/ 274320 w 770709"/>
                <a:gd name="connsiteY4" fmla="*/ 104503 h 499143"/>
                <a:gd name="connsiteX5" fmla="*/ 313509 w 770709"/>
                <a:gd name="connsiteY5" fmla="*/ 143692 h 499143"/>
                <a:gd name="connsiteX6" fmla="*/ 326571 w 770709"/>
                <a:gd name="connsiteY6" fmla="*/ 195943 h 499143"/>
                <a:gd name="connsiteX7" fmla="*/ 313509 w 770709"/>
                <a:gd name="connsiteY7" fmla="*/ 261258 h 499143"/>
                <a:gd name="connsiteX8" fmla="*/ 209006 w 770709"/>
                <a:gd name="connsiteY8" fmla="*/ 261258 h 499143"/>
                <a:gd name="connsiteX9" fmla="*/ 182880 w 770709"/>
                <a:gd name="connsiteY9" fmla="*/ 222069 h 499143"/>
                <a:gd name="connsiteX10" fmla="*/ 235131 w 770709"/>
                <a:gd name="connsiteY10" fmla="*/ 143692 h 499143"/>
                <a:gd name="connsiteX11" fmla="*/ 274320 w 770709"/>
                <a:gd name="connsiteY11" fmla="*/ 130629 h 499143"/>
                <a:gd name="connsiteX12" fmla="*/ 404949 w 770709"/>
                <a:gd name="connsiteY12" fmla="*/ 143692 h 499143"/>
                <a:gd name="connsiteX13" fmla="*/ 444137 w 770709"/>
                <a:gd name="connsiteY13" fmla="*/ 156755 h 499143"/>
                <a:gd name="connsiteX14" fmla="*/ 496389 w 770709"/>
                <a:gd name="connsiteY14" fmla="*/ 235132 h 499143"/>
                <a:gd name="connsiteX15" fmla="*/ 509451 w 770709"/>
                <a:gd name="connsiteY15" fmla="*/ 378823 h 499143"/>
                <a:gd name="connsiteX16" fmla="*/ 470263 w 770709"/>
                <a:gd name="connsiteY16" fmla="*/ 391886 h 499143"/>
                <a:gd name="connsiteX17" fmla="*/ 444137 w 770709"/>
                <a:gd name="connsiteY17" fmla="*/ 300446 h 499143"/>
                <a:gd name="connsiteX18" fmla="*/ 509451 w 770709"/>
                <a:gd name="connsiteY18" fmla="*/ 313509 h 499143"/>
                <a:gd name="connsiteX19" fmla="*/ 627017 w 770709"/>
                <a:gd name="connsiteY19" fmla="*/ 378823 h 499143"/>
                <a:gd name="connsiteX20" fmla="*/ 627017 w 770709"/>
                <a:gd name="connsiteY20" fmla="*/ 378823 h 499143"/>
                <a:gd name="connsiteX21" fmla="*/ 744583 w 770709"/>
                <a:gd name="connsiteY21" fmla="*/ 431075 h 499143"/>
                <a:gd name="connsiteX22" fmla="*/ 718457 w 770709"/>
                <a:gd name="connsiteY22" fmla="*/ 352698 h 499143"/>
                <a:gd name="connsiteX23" fmla="*/ 731520 w 770709"/>
                <a:gd name="connsiteY23" fmla="*/ 391886 h 499143"/>
                <a:gd name="connsiteX24" fmla="*/ 731520 w 770709"/>
                <a:gd name="connsiteY24" fmla="*/ 391886 h 499143"/>
                <a:gd name="connsiteX25" fmla="*/ 770709 w 770709"/>
                <a:gd name="connsiteY25" fmla="*/ 470263 h 499143"/>
                <a:gd name="connsiteX26" fmla="*/ 666206 w 770709"/>
                <a:gd name="connsiteY26" fmla="*/ 496389 h 4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70709" h="499143">
                  <a:moveTo>
                    <a:pt x="0" y="0"/>
                  </a:moveTo>
                  <a:cubicBezTo>
                    <a:pt x="52962" y="8827"/>
                    <a:pt x="81913" y="11511"/>
                    <a:pt x="130629" y="26126"/>
                  </a:cubicBezTo>
                  <a:cubicBezTo>
                    <a:pt x="157006" y="34039"/>
                    <a:pt x="182880" y="43543"/>
                    <a:pt x="209006" y="52252"/>
                  </a:cubicBezTo>
                  <a:lnTo>
                    <a:pt x="248194" y="65315"/>
                  </a:lnTo>
                  <a:cubicBezTo>
                    <a:pt x="256903" y="78378"/>
                    <a:pt x="264269" y="92442"/>
                    <a:pt x="274320" y="104503"/>
                  </a:cubicBezTo>
                  <a:cubicBezTo>
                    <a:pt x="286147" y="118695"/>
                    <a:pt x="304343" y="127652"/>
                    <a:pt x="313509" y="143692"/>
                  </a:cubicBezTo>
                  <a:cubicBezTo>
                    <a:pt x="322416" y="159280"/>
                    <a:pt x="322217" y="178526"/>
                    <a:pt x="326571" y="195943"/>
                  </a:cubicBezTo>
                  <a:cubicBezTo>
                    <a:pt x="322217" y="217715"/>
                    <a:pt x="325825" y="242784"/>
                    <a:pt x="313509" y="261258"/>
                  </a:cubicBezTo>
                  <a:cubicBezTo>
                    <a:pt x="294608" y="289610"/>
                    <a:pt x="221147" y="263686"/>
                    <a:pt x="209006" y="261258"/>
                  </a:cubicBezTo>
                  <a:cubicBezTo>
                    <a:pt x="200297" y="248195"/>
                    <a:pt x="185100" y="237611"/>
                    <a:pt x="182880" y="222069"/>
                  </a:cubicBezTo>
                  <a:cubicBezTo>
                    <a:pt x="176383" y="176588"/>
                    <a:pt x="201440" y="160538"/>
                    <a:pt x="235131" y="143692"/>
                  </a:cubicBezTo>
                  <a:cubicBezTo>
                    <a:pt x="247447" y="137534"/>
                    <a:pt x="261257" y="134983"/>
                    <a:pt x="274320" y="130629"/>
                  </a:cubicBezTo>
                  <a:cubicBezTo>
                    <a:pt x="317863" y="134983"/>
                    <a:pt x="361698" y="137038"/>
                    <a:pt x="404949" y="143692"/>
                  </a:cubicBezTo>
                  <a:cubicBezTo>
                    <a:pt x="418558" y="145786"/>
                    <a:pt x="434401" y="147019"/>
                    <a:pt x="444137" y="156755"/>
                  </a:cubicBezTo>
                  <a:cubicBezTo>
                    <a:pt x="466340" y="178958"/>
                    <a:pt x="496389" y="235132"/>
                    <a:pt x="496389" y="235132"/>
                  </a:cubicBezTo>
                  <a:cubicBezTo>
                    <a:pt x="511723" y="281136"/>
                    <a:pt x="542275" y="329587"/>
                    <a:pt x="509451" y="378823"/>
                  </a:cubicBezTo>
                  <a:cubicBezTo>
                    <a:pt x="501813" y="390280"/>
                    <a:pt x="483326" y="387532"/>
                    <a:pt x="470263" y="391886"/>
                  </a:cubicBezTo>
                  <a:cubicBezTo>
                    <a:pt x="441234" y="382210"/>
                    <a:pt x="360936" y="369780"/>
                    <a:pt x="444137" y="300446"/>
                  </a:cubicBezTo>
                  <a:cubicBezTo>
                    <a:pt x="461193" y="286232"/>
                    <a:pt x="487911" y="308124"/>
                    <a:pt x="509451" y="313509"/>
                  </a:cubicBezTo>
                  <a:cubicBezTo>
                    <a:pt x="564633" y="327305"/>
                    <a:pt x="568640" y="339905"/>
                    <a:pt x="627017" y="378823"/>
                  </a:cubicBezTo>
                  <a:lnTo>
                    <a:pt x="627017" y="378823"/>
                  </a:lnTo>
                  <a:cubicBezTo>
                    <a:pt x="720288" y="409914"/>
                    <a:pt x="682480" y="389673"/>
                    <a:pt x="744583" y="431075"/>
                  </a:cubicBezTo>
                  <a:lnTo>
                    <a:pt x="718457" y="352698"/>
                  </a:lnTo>
                  <a:lnTo>
                    <a:pt x="731520" y="391886"/>
                  </a:lnTo>
                  <a:lnTo>
                    <a:pt x="731520" y="391886"/>
                  </a:lnTo>
                  <a:cubicBezTo>
                    <a:pt x="765284" y="442532"/>
                    <a:pt x="752681" y="416181"/>
                    <a:pt x="770709" y="470263"/>
                  </a:cubicBezTo>
                  <a:cubicBezTo>
                    <a:pt x="684070" y="499143"/>
                    <a:pt x="719870" y="496389"/>
                    <a:pt x="666206" y="49638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2360639" y="4561940"/>
            <a:ext cx="152639" cy="144629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2586113" y="4884571"/>
            <a:ext cx="148536" cy="140612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2149217" y="4884571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2066725" y="4471083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2737046" y="4471083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0" name="Straight Connector 46"/>
          <p:cNvCxnSpPr>
            <a:cxnSpLocks noChangeShapeType="1"/>
            <a:stCxn id="39" idx="2"/>
            <a:endCxn id="46" idx="5"/>
          </p:cNvCxnSpPr>
          <p:nvPr/>
        </p:nvCxnSpPr>
        <p:spPr bwMode="auto">
          <a:xfrm flipH="1" flipV="1">
            <a:off x="2197011" y="4594531"/>
            <a:ext cx="163628" cy="3972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Straight Connector 47"/>
          <p:cNvCxnSpPr>
            <a:cxnSpLocks noChangeShapeType="1"/>
            <a:stCxn id="39" idx="3"/>
            <a:endCxn id="45" idx="0"/>
          </p:cNvCxnSpPr>
          <p:nvPr/>
        </p:nvCxnSpPr>
        <p:spPr bwMode="auto">
          <a:xfrm flipH="1">
            <a:off x="2225537" y="4685388"/>
            <a:ext cx="157456" cy="19918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2" name="Straight Connector 48"/>
          <p:cNvCxnSpPr>
            <a:cxnSpLocks noChangeShapeType="1"/>
            <a:stCxn id="39" idx="5"/>
            <a:endCxn id="42" idx="0"/>
          </p:cNvCxnSpPr>
          <p:nvPr/>
        </p:nvCxnSpPr>
        <p:spPr bwMode="auto">
          <a:xfrm>
            <a:off x="2490925" y="4685388"/>
            <a:ext cx="169457" cy="19918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" name="Straight Connector 49"/>
          <p:cNvCxnSpPr>
            <a:cxnSpLocks noChangeShapeType="1"/>
            <a:stCxn id="39" idx="6"/>
            <a:endCxn id="48" idx="2"/>
          </p:cNvCxnSpPr>
          <p:nvPr/>
        </p:nvCxnSpPr>
        <p:spPr bwMode="auto">
          <a:xfrm flipV="1">
            <a:off x="2513279" y="4543398"/>
            <a:ext cx="223767" cy="90857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2388452" y="4206240"/>
            <a:ext cx="148536" cy="1406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2" name="Straight Connector 49"/>
          <p:cNvCxnSpPr>
            <a:cxnSpLocks noChangeShapeType="1"/>
            <a:stCxn id="39" idx="0"/>
            <a:endCxn id="71" idx="4"/>
          </p:cNvCxnSpPr>
          <p:nvPr/>
        </p:nvCxnSpPr>
        <p:spPr bwMode="auto">
          <a:xfrm flipV="1">
            <a:off x="2436959" y="4346852"/>
            <a:ext cx="25761" cy="2150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8" name="Freeform 77"/>
          <p:cNvSpPr/>
          <p:nvPr/>
        </p:nvSpPr>
        <p:spPr>
          <a:xfrm rot="809816">
            <a:off x="1965128" y="4235383"/>
            <a:ext cx="391141" cy="91430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524000" y="5029200"/>
            <a:ext cx="19744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Individual Replacement</a:t>
            </a:r>
            <a:endParaRPr lang="en-US" sz="1400" b="1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219200" y="3578423"/>
            <a:ext cx="2514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Two renewal/repair strategies</a:t>
            </a:r>
            <a:endParaRPr lang="en-US" sz="1400" b="1" baseline="-25000" dirty="0">
              <a:solidFill>
                <a:srgbClr val="002060"/>
              </a:solidFill>
            </a:endParaRPr>
          </a:p>
        </p:txBody>
      </p:sp>
      <p:sp>
        <p:nvSpPr>
          <p:cNvPr id="95" name="Oval 39"/>
          <p:cNvSpPr>
            <a:spLocks noChangeArrowheads="1"/>
          </p:cNvSpPr>
          <p:nvPr/>
        </p:nvSpPr>
        <p:spPr bwMode="auto">
          <a:xfrm>
            <a:off x="5579716" y="4622897"/>
            <a:ext cx="152639" cy="144629"/>
          </a:xfrm>
          <a:prstGeom prst="ellipse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Oval 40"/>
          <p:cNvSpPr>
            <a:spLocks noChangeArrowheads="1"/>
          </p:cNvSpPr>
          <p:nvPr/>
        </p:nvSpPr>
        <p:spPr bwMode="auto">
          <a:xfrm>
            <a:off x="5805190" y="4945529"/>
            <a:ext cx="148536" cy="140612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Oval 42"/>
          <p:cNvSpPr>
            <a:spLocks noChangeArrowheads="1"/>
          </p:cNvSpPr>
          <p:nvPr/>
        </p:nvSpPr>
        <p:spPr bwMode="auto">
          <a:xfrm>
            <a:off x="5368294" y="4945529"/>
            <a:ext cx="152639" cy="144629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Oval 43"/>
          <p:cNvSpPr>
            <a:spLocks noChangeArrowheads="1"/>
          </p:cNvSpPr>
          <p:nvPr/>
        </p:nvSpPr>
        <p:spPr bwMode="auto">
          <a:xfrm>
            <a:off x="5285802" y="4532041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45"/>
          <p:cNvSpPr>
            <a:spLocks noChangeArrowheads="1"/>
          </p:cNvSpPr>
          <p:nvPr/>
        </p:nvSpPr>
        <p:spPr bwMode="auto">
          <a:xfrm>
            <a:off x="5956123" y="4532041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46"/>
          <p:cNvCxnSpPr>
            <a:cxnSpLocks noChangeShapeType="1"/>
            <a:stCxn id="95" idx="2"/>
            <a:endCxn id="98" idx="5"/>
          </p:cNvCxnSpPr>
          <p:nvPr/>
        </p:nvCxnSpPr>
        <p:spPr bwMode="auto">
          <a:xfrm flipH="1" flipV="1">
            <a:off x="5416088" y="4655489"/>
            <a:ext cx="163628" cy="3972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1" name="Straight Connector 47"/>
          <p:cNvCxnSpPr>
            <a:cxnSpLocks noChangeShapeType="1"/>
            <a:stCxn id="95" idx="3"/>
            <a:endCxn id="97" idx="0"/>
          </p:cNvCxnSpPr>
          <p:nvPr/>
        </p:nvCxnSpPr>
        <p:spPr bwMode="auto">
          <a:xfrm flipH="1">
            <a:off x="5444614" y="4746346"/>
            <a:ext cx="157456" cy="19918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Straight Connector 48"/>
          <p:cNvCxnSpPr>
            <a:cxnSpLocks noChangeShapeType="1"/>
            <a:stCxn id="95" idx="5"/>
            <a:endCxn id="96" idx="0"/>
          </p:cNvCxnSpPr>
          <p:nvPr/>
        </p:nvCxnSpPr>
        <p:spPr bwMode="auto">
          <a:xfrm>
            <a:off x="5710002" y="4746346"/>
            <a:ext cx="169457" cy="19918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" name="Straight Connector 49"/>
          <p:cNvCxnSpPr>
            <a:cxnSpLocks noChangeShapeType="1"/>
            <a:stCxn id="95" idx="6"/>
            <a:endCxn id="99" idx="2"/>
          </p:cNvCxnSpPr>
          <p:nvPr/>
        </p:nvCxnSpPr>
        <p:spPr bwMode="auto">
          <a:xfrm flipV="1">
            <a:off x="5732356" y="4604355"/>
            <a:ext cx="223767" cy="90857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5607529" y="4267198"/>
            <a:ext cx="148536" cy="1406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5" name="Straight Connector 49"/>
          <p:cNvCxnSpPr>
            <a:cxnSpLocks noChangeShapeType="1"/>
            <a:stCxn id="95" idx="0"/>
            <a:endCxn id="104" idx="4"/>
          </p:cNvCxnSpPr>
          <p:nvPr/>
        </p:nvCxnSpPr>
        <p:spPr bwMode="auto">
          <a:xfrm flipV="1">
            <a:off x="5656036" y="4407810"/>
            <a:ext cx="25761" cy="2150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07" name="Oval 39"/>
          <p:cNvSpPr>
            <a:spLocks noChangeArrowheads="1"/>
          </p:cNvSpPr>
          <p:nvPr/>
        </p:nvSpPr>
        <p:spPr bwMode="auto">
          <a:xfrm>
            <a:off x="4027714" y="4622900"/>
            <a:ext cx="152639" cy="144629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4253188" y="4945531"/>
            <a:ext cx="148536" cy="14061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Oval 42"/>
          <p:cNvSpPr>
            <a:spLocks noChangeArrowheads="1"/>
          </p:cNvSpPr>
          <p:nvPr/>
        </p:nvSpPr>
        <p:spPr bwMode="auto">
          <a:xfrm>
            <a:off x="3816292" y="4945531"/>
            <a:ext cx="152639" cy="144629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Oval 43"/>
          <p:cNvSpPr>
            <a:spLocks noChangeArrowheads="1"/>
          </p:cNvSpPr>
          <p:nvPr/>
        </p:nvSpPr>
        <p:spPr bwMode="auto">
          <a:xfrm>
            <a:off x="3733800" y="4532043"/>
            <a:ext cx="152639" cy="144629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Oval 45"/>
          <p:cNvSpPr>
            <a:spLocks noChangeArrowheads="1"/>
          </p:cNvSpPr>
          <p:nvPr/>
        </p:nvSpPr>
        <p:spPr bwMode="auto">
          <a:xfrm>
            <a:off x="4404121" y="4532043"/>
            <a:ext cx="152639" cy="144629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2" name="Straight Connector 46"/>
          <p:cNvCxnSpPr>
            <a:cxnSpLocks noChangeShapeType="1"/>
            <a:stCxn id="107" idx="2"/>
            <a:endCxn id="110" idx="5"/>
          </p:cNvCxnSpPr>
          <p:nvPr/>
        </p:nvCxnSpPr>
        <p:spPr bwMode="auto">
          <a:xfrm flipH="1" flipV="1">
            <a:off x="3864086" y="4655491"/>
            <a:ext cx="163628" cy="3972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Straight Connector 47"/>
          <p:cNvCxnSpPr>
            <a:cxnSpLocks noChangeShapeType="1"/>
            <a:stCxn id="107" idx="3"/>
            <a:endCxn id="109" idx="0"/>
          </p:cNvCxnSpPr>
          <p:nvPr/>
        </p:nvCxnSpPr>
        <p:spPr bwMode="auto">
          <a:xfrm flipH="1">
            <a:off x="3892612" y="4746348"/>
            <a:ext cx="157456" cy="19918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" name="Straight Connector 48"/>
          <p:cNvCxnSpPr>
            <a:cxnSpLocks noChangeShapeType="1"/>
            <a:stCxn id="107" idx="5"/>
            <a:endCxn id="108" idx="0"/>
          </p:cNvCxnSpPr>
          <p:nvPr/>
        </p:nvCxnSpPr>
        <p:spPr bwMode="auto">
          <a:xfrm>
            <a:off x="4158000" y="4746348"/>
            <a:ext cx="169457" cy="19918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5" name="Straight Connector 49"/>
          <p:cNvCxnSpPr>
            <a:cxnSpLocks noChangeShapeType="1"/>
            <a:stCxn id="107" idx="6"/>
            <a:endCxn id="111" idx="2"/>
          </p:cNvCxnSpPr>
          <p:nvPr/>
        </p:nvCxnSpPr>
        <p:spPr bwMode="auto">
          <a:xfrm flipV="1">
            <a:off x="4180354" y="4604358"/>
            <a:ext cx="223767" cy="9085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6" name="Oval 40"/>
          <p:cNvSpPr>
            <a:spLocks noChangeArrowheads="1"/>
          </p:cNvSpPr>
          <p:nvPr/>
        </p:nvSpPr>
        <p:spPr bwMode="auto">
          <a:xfrm>
            <a:off x="4055527" y="4267200"/>
            <a:ext cx="148536" cy="14061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7" name="Straight Connector 49"/>
          <p:cNvCxnSpPr>
            <a:cxnSpLocks noChangeShapeType="1"/>
            <a:stCxn id="107" idx="0"/>
            <a:endCxn id="116" idx="4"/>
          </p:cNvCxnSpPr>
          <p:nvPr/>
        </p:nvCxnSpPr>
        <p:spPr bwMode="auto">
          <a:xfrm flipV="1">
            <a:off x="4104034" y="4407812"/>
            <a:ext cx="25761" cy="2150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8" name="TextBox 117"/>
          <p:cNvSpPr txBox="1"/>
          <p:nvPr/>
        </p:nvSpPr>
        <p:spPr>
          <a:xfrm>
            <a:off x="3657600" y="3886200"/>
            <a:ext cx="1003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New module</a:t>
            </a:r>
            <a:endParaRPr lang="en-US" sz="1200" b="1" i="1" dirty="0"/>
          </a:p>
        </p:txBody>
      </p:sp>
      <p:sp>
        <p:nvSpPr>
          <p:cNvPr id="120" name="Right Brace 119"/>
          <p:cNvSpPr/>
          <p:nvPr/>
        </p:nvSpPr>
        <p:spPr>
          <a:xfrm>
            <a:off x="6047802" y="4191000"/>
            <a:ext cx="228600" cy="9144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Right Brace 120"/>
          <p:cNvSpPr/>
          <p:nvPr/>
        </p:nvSpPr>
        <p:spPr>
          <a:xfrm>
            <a:off x="4495800" y="4191000"/>
            <a:ext cx="228600" cy="9144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2" name="TextBox 121"/>
          <p:cNvSpPr txBox="1"/>
          <p:nvPr/>
        </p:nvSpPr>
        <p:spPr>
          <a:xfrm>
            <a:off x="6172200" y="4419600"/>
            <a:ext cx="9156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Remove</a:t>
            </a:r>
          </a:p>
          <a:p>
            <a:r>
              <a:rPr lang="en-US" sz="1200" b="1" dirty="0" smtClean="0"/>
              <a:t>old module</a:t>
            </a:r>
          </a:p>
        </p:txBody>
      </p:sp>
      <p:sp>
        <p:nvSpPr>
          <p:cNvPr id="123" name="Freeform 122"/>
          <p:cNvSpPr/>
          <p:nvPr/>
        </p:nvSpPr>
        <p:spPr>
          <a:xfrm rot="19163129">
            <a:off x="4781423" y="4516301"/>
            <a:ext cx="419355" cy="330377"/>
          </a:xfrm>
          <a:custGeom>
            <a:avLst/>
            <a:gdLst>
              <a:gd name="connsiteX0" fmla="*/ 0 w 770709"/>
              <a:gd name="connsiteY0" fmla="*/ 0 h 499143"/>
              <a:gd name="connsiteX1" fmla="*/ 130629 w 770709"/>
              <a:gd name="connsiteY1" fmla="*/ 26126 h 499143"/>
              <a:gd name="connsiteX2" fmla="*/ 209006 w 770709"/>
              <a:gd name="connsiteY2" fmla="*/ 52252 h 499143"/>
              <a:gd name="connsiteX3" fmla="*/ 248194 w 770709"/>
              <a:gd name="connsiteY3" fmla="*/ 65315 h 499143"/>
              <a:gd name="connsiteX4" fmla="*/ 274320 w 770709"/>
              <a:gd name="connsiteY4" fmla="*/ 104503 h 499143"/>
              <a:gd name="connsiteX5" fmla="*/ 313509 w 770709"/>
              <a:gd name="connsiteY5" fmla="*/ 143692 h 499143"/>
              <a:gd name="connsiteX6" fmla="*/ 326571 w 770709"/>
              <a:gd name="connsiteY6" fmla="*/ 195943 h 499143"/>
              <a:gd name="connsiteX7" fmla="*/ 313509 w 770709"/>
              <a:gd name="connsiteY7" fmla="*/ 261258 h 499143"/>
              <a:gd name="connsiteX8" fmla="*/ 209006 w 770709"/>
              <a:gd name="connsiteY8" fmla="*/ 261258 h 499143"/>
              <a:gd name="connsiteX9" fmla="*/ 182880 w 770709"/>
              <a:gd name="connsiteY9" fmla="*/ 222069 h 499143"/>
              <a:gd name="connsiteX10" fmla="*/ 235131 w 770709"/>
              <a:gd name="connsiteY10" fmla="*/ 143692 h 499143"/>
              <a:gd name="connsiteX11" fmla="*/ 274320 w 770709"/>
              <a:gd name="connsiteY11" fmla="*/ 130629 h 499143"/>
              <a:gd name="connsiteX12" fmla="*/ 404949 w 770709"/>
              <a:gd name="connsiteY12" fmla="*/ 143692 h 499143"/>
              <a:gd name="connsiteX13" fmla="*/ 444137 w 770709"/>
              <a:gd name="connsiteY13" fmla="*/ 156755 h 499143"/>
              <a:gd name="connsiteX14" fmla="*/ 496389 w 770709"/>
              <a:gd name="connsiteY14" fmla="*/ 235132 h 499143"/>
              <a:gd name="connsiteX15" fmla="*/ 509451 w 770709"/>
              <a:gd name="connsiteY15" fmla="*/ 378823 h 499143"/>
              <a:gd name="connsiteX16" fmla="*/ 470263 w 770709"/>
              <a:gd name="connsiteY16" fmla="*/ 391886 h 499143"/>
              <a:gd name="connsiteX17" fmla="*/ 444137 w 770709"/>
              <a:gd name="connsiteY17" fmla="*/ 300446 h 499143"/>
              <a:gd name="connsiteX18" fmla="*/ 509451 w 770709"/>
              <a:gd name="connsiteY18" fmla="*/ 313509 h 499143"/>
              <a:gd name="connsiteX19" fmla="*/ 627017 w 770709"/>
              <a:gd name="connsiteY19" fmla="*/ 378823 h 499143"/>
              <a:gd name="connsiteX20" fmla="*/ 627017 w 770709"/>
              <a:gd name="connsiteY20" fmla="*/ 378823 h 499143"/>
              <a:gd name="connsiteX21" fmla="*/ 744583 w 770709"/>
              <a:gd name="connsiteY21" fmla="*/ 431075 h 499143"/>
              <a:gd name="connsiteX22" fmla="*/ 718457 w 770709"/>
              <a:gd name="connsiteY22" fmla="*/ 352698 h 499143"/>
              <a:gd name="connsiteX23" fmla="*/ 731520 w 770709"/>
              <a:gd name="connsiteY23" fmla="*/ 391886 h 499143"/>
              <a:gd name="connsiteX24" fmla="*/ 731520 w 770709"/>
              <a:gd name="connsiteY24" fmla="*/ 391886 h 499143"/>
              <a:gd name="connsiteX25" fmla="*/ 770709 w 770709"/>
              <a:gd name="connsiteY25" fmla="*/ 470263 h 499143"/>
              <a:gd name="connsiteX26" fmla="*/ 666206 w 770709"/>
              <a:gd name="connsiteY26" fmla="*/ 496389 h 4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0709" h="499143">
                <a:moveTo>
                  <a:pt x="0" y="0"/>
                </a:moveTo>
                <a:cubicBezTo>
                  <a:pt x="52962" y="8827"/>
                  <a:pt x="81913" y="11511"/>
                  <a:pt x="130629" y="26126"/>
                </a:cubicBezTo>
                <a:cubicBezTo>
                  <a:pt x="157006" y="34039"/>
                  <a:pt x="182880" y="43543"/>
                  <a:pt x="209006" y="52252"/>
                </a:cubicBezTo>
                <a:lnTo>
                  <a:pt x="248194" y="65315"/>
                </a:lnTo>
                <a:cubicBezTo>
                  <a:pt x="256903" y="78378"/>
                  <a:pt x="264269" y="92442"/>
                  <a:pt x="274320" y="104503"/>
                </a:cubicBezTo>
                <a:cubicBezTo>
                  <a:pt x="286147" y="118695"/>
                  <a:pt x="304343" y="127652"/>
                  <a:pt x="313509" y="143692"/>
                </a:cubicBezTo>
                <a:cubicBezTo>
                  <a:pt x="322416" y="159280"/>
                  <a:pt x="322217" y="178526"/>
                  <a:pt x="326571" y="195943"/>
                </a:cubicBezTo>
                <a:cubicBezTo>
                  <a:pt x="322217" y="217715"/>
                  <a:pt x="325825" y="242784"/>
                  <a:pt x="313509" y="261258"/>
                </a:cubicBezTo>
                <a:cubicBezTo>
                  <a:pt x="294608" y="289610"/>
                  <a:pt x="221147" y="263686"/>
                  <a:pt x="209006" y="261258"/>
                </a:cubicBezTo>
                <a:cubicBezTo>
                  <a:pt x="200297" y="248195"/>
                  <a:pt x="185100" y="237611"/>
                  <a:pt x="182880" y="222069"/>
                </a:cubicBezTo>
                <a:cubicBezTo>
                  <a:pt x="176383" y="176588"/>
                  <a:pt x="201440" y="160538"/>
                  <a:pt x="235131" y="143692"/>
                </a:cubicBezTo>
                <a:cubicBezTo>
                  <a:pt x="247447" y="137534"/>
                  <a:pt x="261257" y="134983"/>
                  <a:pt x="274320" y="130629"/>
                </a:cubicBezTo>
                <a:cubicBezTo>
                  <a:pt x="317863" y="134983"/>
                  <a:pt x="361698" y="137038"/>
                  <a:pt x="404949" y="143692"/>
                </a:cubicBezTo>
                <a:cubicBezTo>
                  <a:pt x="418558" y="145786"/>
                  <a:pt x="434401" y="147019"/>
                  <a:pt x="444137" y="156755"/>
                </a:cubicBezTo>
                <a:cubicBezTo>
                  <a:pt x="466340" y="178958"/>
                  <a:pt x="496389" y="235132"/>
                  <a:pt x="496389" y="235132"/>
                </a:cubicBezTo>
                <a:cubicBezTo>
                  <a:pt x="511723" y="281136"/>
                  <a:pt x="542275" y="329587"/>
                  <a:pt x="509451" y="378823"/>
                </a:cubicBezTo>
                <a:cubicBezTo>
                  <a:pt x="501813" y="390280"/>
                  <a:pt x="483326" y="387532"/>
                  <a:pt x="470263" y="391886"/>
                </a:cubicBezTo>
                <a:cubicBezTo>
                  <a:pt x="441234" y="382210"/>
                  <a:pt x="360936" y="369780"/>
                  <a:pt x="444137" y="300446"/>
                </a:cubicBezTo>
                <a:cubicBezTo>
                  <a:pt x="461193" y="286232"/>
                  <a:pt x="487911" y="308124"/>
                  <a:pt x="509451" y="313509"/>
                </a:cubicBezTo>
                <a:cubicBezTo>
                  <a:pt x="564633" y="327305"/>
                  <a:pt x="568640" y="339905"/>
                  <a:pt x="627017" y="378823"/>
                </a:cubicBezTo>
                <a:lnTo>
                  <a:pt x="627017" y="378823"/>
                </a:lnTo>
                <a:cubicBezTo>
                  <a:pt x="720288" y="409914"/>
                  <a:pt x="682480" y="389673"/>
                  <a:pt x="744583" y="431075"/>
                </a:cubicBezTo>
                <a:lnTo>
                  <a:pt x="718457" y="352698"/>
                </a:lnTo>
                <a:lnTo>
                  <a:pt x="731520" y="391886"/>
                </a:lnTo>
                <a:lnTo>
                  <a:pt x="731520" y="391886"/>
                </a:lnTo>
                <a:cubicBezTo>
                  <a:pt x="765284" y="442532"/>
                  <a:pt x="752681" y="416181"/>
                  <a:pt x="770709" y="470263"/>
                </a:cubicBezTo>
                <a:cubicBezTo>
                  <a:pt x="684070" y="499143"/>
                  <a:pt x="719870" y="496389"/>
                  <a:pt x="666206" y="496389"/>
                </a:cubicBez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24" name="TextBox 123"/>
          <p:cNvSpPr txBox="1"/>
          <p:nvPr/>
        </p:nvSpPr>
        <p:spPr>
          <a:xfrm>
            <a:off x="4177116" y="5029200"/>
            <a:ext cx="18426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Modular Replacement</a:t>
            </a:r>
            <a:endParaRPr lang="en-US" sz="1400" b="1" i="1" dirty="0"/>
          </a:p>
        </p:txBody>
      </p:sp>
      <p:sp>
        <p:nvSpPr>
          <p:cNvPr id="125" name="Freeform 124"/>
          <p:cNvSpPr/>
          <p:nvPr/>
        </p:nvSpPr>
        <p:spPr>
          <a:xfrm rot="6663499">
            <a:off x="2611833" y="4097800"/>
            <a:ext cx="317304" cy="367747"/>
          </a:xfrm>
          <a:custGeom>
            <a:avLst/>
            <a:gdLst>
              <a:gd name="connsiteX0" fmla="*/ 0 w 770709"/>
              <a:gd name="connsiteY0" fmla="*/ 0 h 499143"/>
              <a:gd name="connsiteX1" fmla="*/ 130629 w 770709"/>
              <a:gd name="connsiteY1" fmla="*/ 26126 h 499143"/>
              <a:gd name="connsiteX2" fmla="*/ 209006 w 770709"/>
              <a:gd name="connsiteY2" fmla="*/ 52252 h 499143"/>
              <a:gd name="connsiteX3" fmla="*/ 248194 w 770709"/>
              <a:gd name="connsiteY3" fmla="*/ 65315 h 499143"/>
              <a:gd name="connsiteX4" fmla="*/ 274320 w 770709"/>
              <a:gd name="connsiteY4" fmla="*/ 104503 h 499143"/>
              <a:gd name="connsiteX5" fmla="*/ 313509 w 770709"/>
              <a:gd name="connsiteY5" fmla="*/ 143692 h 499143"/>
              <a:gd name="connsiteX6" fmla="*/ 326571 w 770709"/>
              <a:gd name="connsiteY6" fmla="*/ 195943 h 499143"/>
              <a:gd name="connsiteX7" fmla="*/ 313509 w 770709"/>
              <a:gd name="connsiteY7" fmla="*/ 261258 h 499143"/>
              <a:gd name="connsiteX8" fmla="*/ 209006 w 770709"/>
              <a:gd name="connsiteY8" fmla="*/ 261258 h 499143"/>
              <a:gd name="connsiteX9" fmla="*/ 182880 w 770709"/>
              <a:gd name="connsiteY9" fmla="*/ 222069 h 499143"/>
              <a:gd name="connsiteX10" fmla="*/ 235131 w 770709"/>
              <a:gd name="connsiteY10" fmla="*/ 143692 h 499143"/>
              <a:gd name="connsiteX11" fmla="*/ 274320 w 770709"/>
              <a:gd name="connsiteY11" fmla="*/ 130629 h 499143"/>
              <a:gd name="connsiteX12" fmla="*/ 404949 w 770709"/>
              <a:gd name="connsiteY12" fmla="*/ 143692 h 499143"/>
              <a:gd name="connsiteX13" fmla="*/ 444137 w 770709"/>
              <a:gd name="connsiteY13" fmla="*/ 156755 h 499143"/>
              <a:gd name="connsiteX14" fmla="*/ 496389 w 770709"/>
              <a:gd name="connsiteY14" fmla="*/ 235132 h 499143"/>
              <a:gd name="connsiteX15" fmla="*/ 509451 w 770709"/>
              <a:gd name="connsiteY15" fmla="*/ 378823 h 499143"/>
              <a:gd name="connsiteX16" fmla="*/ 470263 w 770709"/>
              <a:gd name="connsiteY16" fmla="*/ 391886 h 499143"/>
              <a:gd name="connsiteX17" fmla="*/ 444137 w 770709"/>
              <a:gd name="connsiteY17" fmla="*/ 300446 h 499143"/>
              <a:gd name="connsiteX18" fmla="*/ 509451 w 770709"/>
              <a:gd name="connsiteY18" fmla="*/ 313509 h 499143"/>
              <a:gd name="connsiteX19" fmla="*/ 627017 w 770709"/>
              <a:gd name="connsiteY19" fmla="*/ 378823 h 499143"/>
              <a:gd name="connsiteX20" fmla="*/ 627017 w 770709"/>
              <a:gd name="connsiteY20" fmla="*/ 378823 h 499143"/>
              <a:gd name="connsiteX21" fmla="*/ 744583 w 770709"/>
              <a:gd name="connsiteY21" fmla="*/ 431075 h 499143"/>
              <a:gd name="connsiteX22" fmla="*/ 718457 w 770709"/>
              <a:gd name="connsiteY22" fmla="*/ 352698 h 499143"/>
              <a:gd name="connsiteX23" fmla="*/ 731520 w 770709"/>
              <a:gd name="connsiteY23" fmla="*/ 391886 h 499143"/>
              <a:gd name="connsiteX24" fmla="*/ 731520 w 770709"/>
              <a:gd name="connsiteY24" fmla="*/ 391886 h 499143"/>
              <a:gd name="connsiteX25" fmla="*/ 770709 w 770709"/>
              <a:gd name="connsiteY25" fmla="*/ 470263 h 499143"/>
              <a:gd name="connsiteX26" fmla="*/ 666206 w 770709"/>
              <a:gd name="connsiteY26" fmla="*/ 496389 h 4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0709" h="499143">
                <a:moveTo>
                  <a:pt x="0" y="0"/>
                </a:moveTo>
                <a:cubicBezTo>
                  <a:pt x="52962" y="8827"/>
                  <a:pt x="81913" y="11511"/>
                  <a:pt x="130629" y="26126"/>
                </a:cubicBezTo>
                <a:cubicBezTo>
                  <a:pt x="157006" y="34039"/>
                  <a:pt x="182880" y="43543"/>
                  <a:pt x="209006" y="52252"/>
                </a:cubicBezTo>
                <a:lnTo>
                  <a:pt x="248194" y="65315"/>
                </a:lnTo>
                <a:cubicBezTo>
                  <a:pt x="256903" y="78378"/>
                  <a:pt x="264269" y="92442"/>
                  <a:pt x="274320" y="104503"/>
                </a:cubicBezTo>
                <a:cubicBezTo>
                  <a:pt x="286147" y="118695"/>
                  <a:pt x="304343" y="127652"/>
                  <a:pt x="313509" y="143692"/>
                </a:cubicBezTo>
                <a:cubicBezTo>
                  <a:pt x="322416" y="159280"/>
                  <a:pt x="322217" y="178526"/>
                  <a:pt x="326571" y="195943"/>
                </a:cubicBezTo>
                <a:cubicBezTo>
                  <a:pt x="322217" y="217715"/>
                  <a:pt x="325825" y="242784"/>
                  <a:pt x="313509" y="261258"/>
                </a:cubicBezTo>
                <a:cubicBezTo>
                  <a:pt x="294608" y="289610"/>
                  <a:pt x="221147" y="263686"/>
                  <a:pt x="209006" y="261258"/>
                </a:cubicBezTo>
                <a:cubicBezTo>
                  <a:pt x="200297" y="248195"/>
                  <a:pt x="185100" y="237611"/>
                  <a:pt x="182880" y="222069"/>
                </a:cubicBezTo>
                <a:cubicBezTo>
                  <a:pt x="176383" y="176588"/>
                  <a:pt x="201440" y="160538"/>
                  <a:pt x="235131" y="143692"/>
                </a:cubicBezTo>
                <a:cubicBezTo>
                  <a:pt x="247447" y="137534"/>
                  <a:pt x="261257" y="134983"/>
                  <a:pt x="274320" y="130629"/>
                </a:cubicBezTo>
                <a:cubicBezTo>
                  <a:pt x="317863" y="134983"/>
                  <a:pt x="361698" y="137038"/>
                  <a:pt x="404949" y="143692"/>
                </a:cubicBezTo>
                <a:cubicBezTo>
                  <a:pt x="418558" y="145786"/>
                  <a:pt x="434401" y="147019"/>
                  <a:pt x="444137" y="156755"/>
                </a:cubicBezTo>
                <a:cubicBezTo>
                  <a:pt x="466340" y="178958"/>
                  <a:pt x="496389" y="235132"/>
                  <a:pt x="496389" y="235132"/>
                </a:cubicBezTo>
                <a:cubicBezTo>
                  <a:pt x="511723" y="281136"/>
                  <a:pt x="542275" y="329587"/>
                  <a:pt x="509451" y="378823"/>
                </a:cubicBezTo>
                <a:cubicBezTo>
                  <a:pt x="501813" y="390280"/>
                  <a:pt x="483326" y="387532"/>
                  <a:pt x="470263" y="391886"/>
                </a:cubicBezTo>
                <a:cubicBezTo>
                  <a:pt x="441234" y="382210"/>
                  <a:pt x="360936" y="369780"/>
                  <a:pt x="444137" y="300446"/>
                </a:cubicBezTo>
                <a:cubicBezTo>
                  <a:pt x="461193" y="286232"/>
                  <a:pt x="487911" y="308124"/>
                  <a:pt x="509451" y="313509"/>
                </a:cubicBezTo>
                <a:cubicBezTo>
                  <a:pt x="564633" y="327305"/>
                  <a:pt x="568640" y="339905"/>
                  <a:pt x="627017" y="378823"/>
                </a:cubicBezTo>
                <a:lnTo>
                  <a:pt x="627017" y="378823"/>
                </a:lnTo>
                <a:cubicBezTo>
                  <a:pt x="720288" y="409914"/>
                  <a:pt x="682480" y="389673"/>
                  <a:pt x="744583" y="431075"/>
                </a:cubicBezTo>
                <a:lnTo>
                  <a:pt x="718457" y="352698"/>
                </a:lnTo>
                <a:lnTo>
                  <a:pt x="731520" y="391886"/>
                </a:lnTo>
                <a:lnTo>
                  <a:pt x="731520" y="391886"/>
                </a:lnTo>
                <a:cubicBezTo>
                  <a:pt x="765284" y="442532"/>
                  <a:pt x="752681" y="416181"/>
                  <a:pt x="770709" y="470263"/>
                </a:cubicBezTo>
                <a:cubicBezTo>
                  <a:pt x="684070" y="499143"/>
                  <a:pt x="719870" y="496389"/>
                  <a:pt x="666206" y="496389"/>
                </a:cubicBezTo>
              </a:path>
            </a:pathLst>
          </a:cu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27" name="Oval 42"/>
          <p:cNvSpPr>
            <a:spLocks noChangeArrowheads="1"/>
          </p:cNvSpPr>
          <p:nvPr/>
        </p:nvSpPr>
        <p:spPr bwMode="auto">
          <a:xfrm>
            <a:off x="1752361" y="4191000"/>
            <a:ext cx="152639" cy="144629"/>
          </a:xfrm>
          <a:prstGeom prst="ellips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05400" y="3810000"/>
            <a:ext cx="10000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Old module</a:t>
            </a:r>
          </a:p>
          <a:p>
            <a:r>
              <a:rPr lang="en-US" sz="1200" b="1" dirty="0" smtClean="0"/>
              <a:t>with  defects</a:t>
            </a:r>
            <a:endParaRPr 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22886" y="4066401"/>
            <a:ext cx="658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Defects</a:t>
            </a:r>
            <a:endParaRPr lang="en-US" sz="1200" b="1" i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5161" y="4038600"/>
            <a:ext cx="5125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New </a:t>
            </a:r>
          </a:p>
          <a:p>
            <a:r>
              <a:rPr lang="en-US" sz="1200" b="1" dirty="0" smtClean="0"/>
              <a:t>node</a:t>
            </a:r>
            <a:endParaRPr lang="en-US" sz="1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685800" y="381000"/>
            <a:ext cx="5853883" cy="2567464"/>
            <a:chOff x="685800" y="381000"/>
            <a:chExt cx="5853883" cy="2567464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81000"/>
              <a:ext cx="4495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</a:rPr>
                <a:t>Renewal/repairs of an independent limiting module M</a:t>
              </a:r>
              <a:r>
                <a:rPr lang="en-US" sz="1400" b="1" baseline="-25000" dirty="0" smtClean="0">
                  <a:solidFill>
                    <a:srgbClr val="002060"/>
                  </a:solidFill>
                </a:rPr>
                <a:t>0</a:t>
              </a:r>
              <a:endParaRPr lang="en-US" sz="1400" b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0" y="838200"/>
              <a:ext cx="2110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</a:t>
              </a:r>
              <a:r>
                <a:rPr lang="en-US" sz="1400" b="1" baseline="-25000" dirty="0" smtClean="0"/>
                <a:t>0</a:t>
              </a:r>
              <a:r>
                <a:rPr lang="en-US" sz="1400" b="1" dirty="0" smtClean="0"/>
                <a:t> is active, M</a:t>
              </a:r>
              <a:r>
                <a:rPr lang="en-US" sz="1400" b="1" baseline="-25000" dirty="0" smtClean="0"/>
                <a:t>t</a:t>
              </a:r>
              <a:r>
                <a:rPr lang="en-US" sz="1400" b="1" dirty="0" smtClean="0"/>
                <a:t> stands by.</a:t>
              </a:r>
              <a:endParaRPr lang="en-US" sz="1400" b="1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400" y="2209800"/>
              <a:ext cx="38862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 is  a limiting module at time zero. </a:t>
              </a:r>
            </a:p>
            <a:p>
              <a:r>
                <a:rPr lang="en-US" sz="1400" dirty="0" smtClean="0"/>
                <a:t>Z is the rest of network.</a:t>
              </a:r>
            </a:p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t </a:t>
              </a:r>
              <a:r>
                <a:rPr lang="en-US" sz="1400" dirty="0" smtClean="0"/>
                <a:t>is a stand-by module to model renewal/repair.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6200" y="838200"/>
              <a:ext cx="26534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</a:t>
              </a:r>
              <a:r>
                <a:rPr lang="en-US" sz="1400" b="1" baseline="-25000" dirty="0" smtClean="0"/>
                <a:t>0 </a:t>
              </a:r>
              <a:r>
                <a:rPr lang="en-US" sz="1400" b="1" dirty="0" smtClean="0"/>
                <a:t>fails at time t, M</a:t>
              </a:r>
              <a:r>
                <a:rPr lang="en-US" sz="1400" b="1" baseline="-25000" dirty="0" smtClean="0"/>
                <a:t>t</a:t>
              </a:r>
              <a:r>
                <a:rPr lang="en-US" sz="1400" b="1" dirty="0" smtClean="0"/>
                <a:t> is activated.</a:t>
              </a:r>
              <a:endParaRPr lang="en-US" sz="1400" b="1" i="1" dirty="0" smtClean="0"/>
            </a:p>
            <a:p>
              <a:endParaRPr lang="en-US" sz="1400" b="1" i="1" dirty="0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1145256" y="1219200"/>
              <a:ext cx="1874520" cy="781650"/>
              <a:chOff x="1145256" y="1295400"/>
              <a:chExt cx="1874520" cy="78165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07773" y="1463617"/>
                <a:ext cx="794288" cy="504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31130" y="1800051"/>
                <a:ext cx="3706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0</a:t>
                </a:r>
                <a:endParaRPr lang="en-US" sz="1200" b="1" baseline="-25000" dirty="0"/>
              </a:p>
            </p:txBody>
          </p:sp>
          <p:cxnSp>
            <p:nvCxnSpPr>
              <p:cNvPr id="26" name="Straight Connector 25"/>
              <p:cNvCxnSpPr>
                <a:stCxn id="23" idx="3"/>
              </p:cNvCxnSpPr>
              <p:nvPr/>
            </p:nvCxnSpPr>
            <p:spPr>
              <a:xfrm>
                <a:off x="2702061" y="1715943"/>
                <a:ext cx="31771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45256" y="1715943"/>
                <a:ext cx="76251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393449" y="1547726"/>
                <a:ext cx="25840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Z</a:t>
                </a:r>
                <a:endParaRPr lang="en-US" sz="1200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14600" y="1295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52600" y="1295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33599" y="1295400"/>
                <a:ext cx="375495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t</a:t>
                </a:r>
                <a:endParaRPr lang="en-US" sz="1200" b="1" baseline="-25000" dirty="0"/>
              </a:p>
            </p:txBody>
          </p:sp>
        </p:grpSp>
        <p:grpSp>
          <p:nvGrpSpPr>
            <p:cNvPr id="4" name="Group 26"/>
            <p:cNvGrpSpPr/>
            <p:nvPr/>
          </p:nvGrpSpPr>
          <p:grpSpPr>
            <a:xfrm>
              <a:off x="4193256" y="1219200"/>
              <a:ext cx="1928889" cy="838200"/>
              <a:chOff x="4193256" y="1219200"/>
              <a:chExt cx="1928889" cy="8382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955773" y="1387417"/>
                <a:ext cx="794288" cy="504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87485" y="1219200"/>
                <a:ext cx="35458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t</a:t>
                </a:r>
                <a:endParaRPr lang="en-US" sz="1200" b="1" baseline="-25000" dirty="0"/>
              </a:p>
            </p:txBody>
          </p:sp>
          <p:cxnSp>
            <p:nvCxnSpPr>
              <p:cNvPr id="37" name="Straight Connector 36"/>
              <p:cNvCxnSpPr>
                <a:stCxn id="34" idx="3"/>
              </p:cNvCxnSpPr>
              <p:nvPr/>
            </p:nvCxnSpPr>
            <p:spPr>
              <a:xfrm>
                <a:off x="5750061" y="1639743"/>
                <a:ext cx="31771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3256" y="1639743"/>
                <a:ext cx="76251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441449" y="1471526"/>
                <a:ext cx="25840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Z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76800" y="1676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62600" y="1676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79130" y="1723851"/>
                <a:ext cx="3706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0</a:t>
                </a:r>
                <a:endParaRPr lang="en-US" sz="1200" b="1" baseline="-25000" dirty="0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20222252">
                <a:off x="5466825" y="1636390"/>
                <a:ext cx="655320" cy="389709"/>
              </a:xfrm>
              <a:custGeom>
                <a:avLst/>
                <a:gdLst>
                  <a:gd name="connsiteX0" fmla="*/ 0 w 770709"/>
                  <a:gd name="connsiteY0" fmla="*/ 0 h 499143"/>
                  <a:gd name="connsiteX1" fmla="*/ 130629 w 770709"/>
                  <a:gd name="connsiteY1" fmla="*/ 26126 h 499143"/>
                  <a:gd name="connsiteX2" fmla="*/ 209006 w 770709"/>
                  <a:gd name="connsiteY2" fmla="*/ 52252 h 499143"/>
                  <a:gd name="connsiteX3" fmla="*/ 248194 w 770709"/>
                  <a:gd name="connsiteY3" fmla="*/ 65315 h 499143"/>
                  <a:gd name="connsiteX4" fmla="*/ 274320 w 770709"/>
                  <a:gd name="connsiteY4" fmla="*/ 104503 h 499143"/>
                  <a:gd name="connsiteX5" fmla="*/ 313509 w 770709"/>
                  <a:gd name="connsiteY5" fmla="*/ 143692 h 499143"/>
                  <a:gd name="connsiteX6" fmla="*/ 326571 w 770709"/>
                  <a:gd name="connsiteY6" fmla="*/ 195943 h 499143"/>
                  <a:gd name="connsiteX7" fmla="*/ 313509 w 770709"/>
                  <a:gd name="connsiteY7" fmla="*/ 261258 h 499143"/>
                  <a:gd name="connsiteX8" fmla="*/ 209006 w 770709"/>
                  <a:gd name="connsiteY8" fmla="*/ 261258 h 499143"/>
                  <a:gd name="connsiteX9" fmla="*/ 182880 w 770709"/>
                  <a:gd name="connsiteY9" fmla="*/ 222069 h 499143"/>
                  <a:gd name="connsiteX10" fmla="*/ 235131 w 770709"/>
                  <a:gd name="connsiteY10" fmla="*/ 143692 h 499143"/>
                  <a:gd name="connsiteX11" fmla="*/ 274320 w 770709"/>
                  <a:gd name="connsiteY11" fmla="*/ 130629 h 499143"/>
                  <a:gd name="connsiteX12" fmla="*/ 404949 w 770709"/>
                  <a:gd name="connsiteY12" fmla="*/ 143692 h 499143"/>
                  <a:gd name="connsiteX13" fmla="*/ 444137 w 770709"/>
                  <a:gd name="connsiteY13" fmla="*/ 156755 h 499143"/>
                  <a:gd name="connsiteX14" fmla="*/ 496389 w 770709"/>
                  <a:gd name="connsiteY14" fmla="*/ 235132 h 499143"/>
                  <a:gd name="connsiteX15" fmla="*/ 509451 w 770709"/>
                  <a:gd name="connsiteY15" fmla="*/ 378823 h 499143"/>
                  <a:gd name="connsiteX16" fmla="*/ 470263 w 770709"/>
                  <a:gd name="connsiteY16" fmla="*/ 391886 h 499143"/>
                  <a:gd name="connsiteX17" fmla="*/ 444137 w 770709"/>
                  <a:gd name="connsiteY17" fmla="*/ 300446 h 499143"/>
                  <a:gd name="connsiteX18" fmla="*/ 509451 w 770709"/>
                  <a:gd name="connsiteY18" fmla="*/ 313509 h 499143"/>
                  <a:gd name="connsiteX19" fmla="*/ 627017 w 770709"/>
                  <a:gd name="connsiteY19" fmla="*/ 378823 h 499143"/>
                  <a:gd name="connsiteX20" fmla="*/ 627017 w 770709"/>
                  <a:gd name="connsiteY20" fmla="*/ 378823 h 499143"/>
                  <a:gd name="connsiteX21" fmla="*/ 744583 w 770709"/>
                  <a:gd name="connsiteY21" fmla="*/ 431075 h 499143"/>
                  <a:gd name="connsiteX22" fmla="*/ 718457 w 770709"/>
                  <a:gd name="connsiteY22" fmla="*/ 352698 h 499143"/>
                  <a:gd name="connsiteX23" fmla="*/ 731520 w 770709"/>
                  <a:gd name="connsiteY23" fmla="*/ 391886 h 499143"/>
                  <a:gd name="connsiteX24" fmla="*/ 731520 w 770709"/>
                  <a:gd name="connsiteY24" fmla="*/ 391886 h 499143"/>
                  <a:gd name="connsiteX25" fmla="*/ 770709 w 770709"/>
                  <a:gd name="connsiteY25" fmla="*/ 470263 h 499143"/>
                  <a:gd name="connsiteX26" fmla="*/ 666206 w 770709"/>
                  <a:gd name="connsiteY26" fmla="*/ 496389 h 49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70709" h="499143">
                    <a:moveTo>
                      <a:pt x="0" y="0"/>
                    </a:moveTo>
                    <a:cubicBezTo>
                      <a:pt x="52962" y="8827"/>
                      <a:pt x="81913" y="11511"/>
                      <a:pt x="130629" y="26126"/>
                    </a:cubicBezTo>
                    <a:cubicBezTo>
                      <a:pt x="157006" y="34039"/>
                      <a:pt x="182880" y="43543"/>
                      <a:pt x="209006" y="52252"/>
                    </a:cubicBezTo>
                    <a:lnTo>
                      <a:pt x="248194" y="65315"/>
                    </a:lnTo>
                    <a:cubicBezTo>
                      <a:pt x="256903" y="78378"/>
                      <a:pt x="264269" y="92442"/>
                      <a:pt x="274320" y="104503"/>
                    </a:cubicBezTo>
                    <a:cubicBezTo>
                      <a:pt x="286147" y="118695"/>
                      <a:pt x="304343" y="127652"/>
                      <a:pt x="313509" y="143692"/>
                    </a:cubicBezTo>
                    <a:cubicBezTo>
                      <a:pt x="322416" y="159280"/>
                      <a:pt x="322217" y="178526"/>
                      <a:pt x="326571" y="195943"/>
                    </a:cubicBezTo>
                    <a:cubicBezTo>
                      <a:pt x="322217" y="217715"/>
                      <a:pt x="325825" y="242784"/>
                      <a:pt x="313509" y="261258"/>
                    </a:cubicBezTo>
                    <a:cubicBezTo>
                      <a:pt x="294608" y="289610"/>
                      <a:pt x="221147" y="263686"/>
                      <a:pt x="209006" y="261258"/>
                    </a:cubicBezTo>
                    <a:cubicBezTo>
                      <a:pt x="200297" y="248195"/>
                      <a:pt x="185100" y="237611"/>
                      <a:pt x="182880" y="222069"/>
                    </a:cubicBezTo>
                    <a:cubicBezTo>
                      <a:pt x="176383" y="176588"/>
                      <a:pt x="201440" y="160538"/>
                      <a:pt x="235131" y="143692"/>
                    </a:cubicBezTo>
                    <a:cubicBezTo>
                      <a:pt x="247447" y="137534"/>
                      <a:pt x="261257" y="134983"/>
                      <a:pt x="274320" y="130629"/>
                    </a:cubicBezTo>
                    <a:cubicBezTo>
                      <a:pt x="317863" y="134983"/>
                      <a:pt x="361698" y="137038"/>
                      <a:pt x="404949" y="143692"/>
                    </a:cubicBezTo>
                    <a:cubicBezTo>
                      <a:pt x="418558" y="145786"/>
                      <a:pt x="434401" y="147019"/>
                      <a:pt x="444137" y="156755"/>
                    </a:cubicBezTo>
                    <a:cubicBezTo>
                      <a:pt x="466340" y="178958"/>
                      <a:pt x="496389" y="235132"/>
                      <a:pt x="496389" y="235132"/>
                    </a:cubicBezTo>
                    <a:cubicBezTo>
                      <a:pt x="511723" y="281136"/>
                      <a:pt x="542275" y="329587"/>
                      <a:pt x="509451" y="378823"/>
                    </a:cubicBezTo>
                    <a:cubicBezTo>
                      <a:pt x="501813" y="390280"/>
                      <a:pt x="483326" y="387532"/>
                      <a:pt x="470263" y="391886"/>
                    </a:cubicBezTo>
                    <a:cubicBezTo>
                      <a:pt x="441234" y="382210"/>
                      <a:pt x="360936" y="369780"/>
                      <a:pt x="444137" y="300446"/>
                    </a:cubicBezTo>
                    <a:cubicBezTo>
                      <a:pt x="461193" y="286232"/>
                      <a:pt x="487911" y="308124"/>
                      <a:pt x="509451" y="313509"/>
                    </a:cubicBezTo>
                    <a:cubicBezTo>
                      <a:pt x="564633" y="327305"/>
                      <a:pt x="568640" y="339905"/>
                      <a:pt x="627017" y="378823"/>
                    </a:cubicBezTo>
                    <a:lnTo>
                      <a:pt x="627017" y="378823"/>
                    </a:lnTo>
                    <a:cubicBezTo>
                      <a:pt x="720288" y="409914"/>
                      <a:pt x="682480" y="389673"/>
                      <a:pt x="744583" y="431075"/>
                    </a:cubicBezTo>
                    <a:lnTo>
                      <a:pt x="718457" y="352698"/>
                    </a:lnTo>
                    <a:lnTo>
                      <a:pt x="731520" y="391886"/>
                    </a:lnTo>
                    <a:lnTo>
                      <a:pt x="731520" y="391886"/>
                    </a:lnTo>
                    <a:cubicBezTo>
                      <a:pt x="765284" y="442532"/>
                      <a:pt x="752681" y="416181"/>
                      <a:pt x="770709" y="470263"/>
                    </a:cubicBezTo>
                    <a:cubicBezTo>
                      <a:pt x="684070" y="499143"/>
                      <a:pt x="719870" y="496389"/>
                      <a:pt x="666206" y="49638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685800" y="381000"/>
            <a:ext cx="6096000" cy="2133600"/>
            <a:chOff x="685800" y="381000"/>
            <a:chExt cx="6096000" cy="2133600"/>
          </a:xfrm>
        </p:grpSpPr>
        <p:grpSp>
          <p:nvGrpSpPr>
            <p:cNvPr id="3" name="Group 27"/>
            <p:cNvGrpSpPr/>
            <p:nvPr/>
          </p:nvGrpSpPr>
          <p:grpSpPr>
            <a:xfrm>
              <a:off x="1371600" y="1371600"/>
              <a:ext cx="1219200" cy="276999"/>
              <a:chOff x="3676650" y="1676400"/>
              <a:chExt cx="1219200" cy="2769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676650" y="1828800"/>
                <a:ext cx="1219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45234" y="16764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i="1" dirty="0" smtClean="0"/>
                  <a:t>Z</a:t>
                </a:r>
                <a:endParaRPr lang="en-US" sz="1200" b="1" i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62450" y="1676400"/>
                <a:ext cx="370614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0</a:t>
                </a:r>
                <a:endParaRPr lang="en-US" sz="1200" b="1" baseline="-250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381000"/>
              <a:ext cx="4495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Renewal/Repair of an independent limiting module M</a:t>
              </a:r>
              <a:r>
                <a:rPr lang="en-US" sz="1400" b="1" baseline="-25000" dirty="0" smtClean="0"/>
                <a:t>0</a:t>
              </a:r>
              <a:endParaRPr lang="en-US" sz="1400" b="1" baseline="-25000" dirty="0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4193256" y="1219200"/>
              <a:ext cx="1874520" cy="810399"/>
              <a:chOff x="1402080" y="1399401"/>
              <a:chExt cx="1874520" cy="8103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64597" y="1567618"/>
                <a:ext cx="794288" cy="504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96309" y="1399401"/>
                <a:ext cx="369609" cy="3057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t</a:t>
                </a:r>
                <a:endParaRPr lang="en-US" sz="12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87954" y="1904052"/>
                <a:ext cx="386318" cy="3057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r>
                  <a:rPr lang="en-US" sz="1200" b="1" baseline="-25000" dirty="0" smtClean="0"/>
                  <a:t>0</a:t>
                </a:r>
                <a:endParaRPr lang="en-US" sz="1200" b="1" baseline="-25000" dirty="0"/>
              </a:p>
            </p:txBody>
          </p:sp>
          <p:cxnSp>
            <p:nvCxnSpPr>
              <p:cNvPr id="37" name="Straight Connector 36"/>
              <p:cNvCxnSpPr>
                <a:stCxn id="34" idx="3"/>
              </p:cNvCxnSpPr>
              <p:nvPr/>
            </p:nvCxnSpPr>
            <p:spPr>
              <a:xfrm>
                <a:off x="2958885" y="1819944"/>
                <a:ext cx="31771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402080" y="1819944"/>
                <a:ext cx="76251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50273" y="1651727"/>
                <a:ext cx="276037" cy="3057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Z</a:t>
                </a:r>
                <a:endParaRPr lang="en-US" sz="1200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19200" y="838200"/>
              <a:ext cx="15682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No renewal/repair</a:t>
              </a:r>
              <a:endParaRPr lang="en-US" sz="1400" b="1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1991380"/>
              <a:ext cx="3048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</a:t>
              </a:r>
              <a:r>
                <a:rPr lang="en-US" sz="1400" b="1" baseline="-25000" dirty="0" smtClean="0"/>
                <a:t>0</a:t>
              </a:r>
              <a:r>
                <a:rPr lang="en-US" sz="1400" b="1" dirty="0" smtClean="0"/>
                <a:t> is  a limiting module at time zero. </a:t>
              </a:r>
            </a:p>
            <a:p>
              <a:r>
                <a:rPr lang="en-US" sz="1400" b="1" dirty="0" smtClean="0"/>
                <a:t>Z is the rest of network.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8526" y="838200"/>
              <a:ext cx="2104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Replacement of  failed </a:t>
              </a:r>
              <a:r>
                <a:rPr lang="en-US" sz="1400" b="1" dirty="0" smtClean="0"/>
                <a:t>M</a:t>
              </a:r>
              <a:r>
                <a:rPr lang="en-US" sz="1400" b="1" baseline="-25000" dirty="0" smtClean="0"/>
                <a:t>0</a:t>
              </a:r>
              <a:endParaRPr lang="en-US" sz="1400" b="1" i="1" dirty="0"/>
            </a:p>
          </p:txBody>
        </p:sp>
        <p:sp>
          <p:nvSpPr>
            <p:cNvPr id="33" name="Freeform 32"/>
            <p:cNvSpPr/>
            <p:nvPr/>
          </p:nvSpPr>
          <p:spPr>
            <a:xfrm rot="20222252">
              <a:off x="5466825" y="1636390"/>
              <a:ext cx="655320" cy="389709"/>
            </a:xfrm>
            <a:custGeom>
              <a:avLst/>
              <a:gdLst>
                <a:gd name="connsiteX0" fmla="*/ 0 w 770709"/>
                <a:gd name="connsiteY0" fmla="*/ 0 h 499143"/>
                <a:gd name="connsiteX1" fmla="*/ 130629 w 770709"/>
                <a:gd name="connsiteY1" fmla="*/ 26126 h 499143"/>
                <a:gd name="connsiteX2" fmla="*/ 209006 w 770709"/>
                <a:gd name="connsiteY2" fmla="*/ 52252 h 499143"/>
                <a:gd name="connsiteX3" fmla="*/ 248194 w 770709"/>
                <a:gd name="connsiteY3" fmla="*/ 65315 h 499143"/>
                <a:gd name="connsiteX4" fmla="*/ 274320 w 770709"/>
                <a:gd name="connsiteY4" fmla="*/ 104503 h 499143"/>
                <a:gd name="connsiteX5" fmla="*/ 313509 w 770709"/>
                <a:gd name="connsiteY5" fmla="*/ 143692 h 499143"/>
                <a:gd name="connsiteX6" fmla="*/ 326571 w 770709"/>
                <a:gd name="connsiteY6" fmla="*/ 195943 h 499143"/>
                <a:gd name="connsiteX7" fmla="*/ 313509 w 770709"/>
                <a:gd name="connsiteY7" fmla="*/ 261258 h 499143"/>
                <a:gd name="connsiteX8" fmla="*/ 209006 w 770709"/>
                <a:gd name="connsiteY8" fmla="*/ 261258 h 499143"/>
                <a:gd name="connsiteX9" fmla="*/ 182880 w 770709"/>
                <a:gd name="connsiteY9" fmla="*/ 222069 h 499143"/>
                <a:gd name="connsiteX10" fmla="*/ 235131 w 770709"/>
                <a:gd name="connsiteY10" fmla="*/ 143692 h 499143"/>
                <a:gd name="connsiteX11" fmla="*/ 274320 w 770709"/>
                <a:gd name="connsiteY11" fmla="*/ 130629 h 499143"/>
                <a:gd name="connsiteX12" fmla="*/ 404949 w 770709"/>
                <a:gd name="connsiteY12" fmla="*/ 143692 h 499143"/>
                <a:gd name="connsiteX13" fmla="*/ 444137 w 770709"/>
                <a:gd name="connsiteY13" fmla="*/ 156755 h 499143"/>
                <a:gd name="connsiteX14" fmla="*/ 496389 w 770709"/>
                <a:gd name="connsiteY14" fmla="*/ 235132 h 499143"/>
                <a:gd name="connsiteX15" fmla="*/ 509451 w 770709"/>
                <a:gd name="connsiteY15" fmla="*/ 378823 h 499143"/>
                <a:gd name="connsiteX16" fmla="*/ 470263 w 770709"/>
                <a:gd name="connsiteY16" fmla="*/ 391886 h 499143"/>
                <a:gd name="connsiteX17" fmla="*/ 444137 w 770709"/>
                <a:gd name="connsiteY17" fmla="*/ 300446 h 499143"/>
                <a:gd name="connsiteX18" fmla="*/ 509451 w 770709"/>
                <a:gd name="connsiteY18" fmla="*/ 313509 h 499143"/>
                <a:gd name="connsiteX19" fmla="*/ 627017 w 770709"/>
                <a:gd name="connsiteY19" fmla="*/ 378823 h 499143"/>
                <a:gd name="connsiteX20" fmla="*/ 627017 w 770709"/>
                <a:gd name="connsiteY20" fmla="*/ 378823 h 499143"/>
                <a:gd name="connsiteX21" fmla="*/ 744583 w 770709"/>
                <a:gd name="connsiteY21" fmla="*/ 431075 h 499143"/>
                <a:gd name="connsiteX22" fmla="*/ 718457 w 770709"/>
                <a:gd name="connsiteY22" fmla="*/ 352698 h 499143"/>
                <a:gd name="connsiteX23" fmla="*/ 731520 w 770709"/>
                <a:gd name="connsiteY23" fmla="*/ 391886 h 499143"/>
                <a:gd name="connsiteX24" fmla="*/ 731520 w 770709"/>
                <a:gd name="connsiteY24" fmla="*/ 391886 h 499143"/>
                <a:gd name="connsiteX25" fmla="*/ 770709 w 770709"/>
                <a:gd name="connsiteY25" fmla="*/ 470263 h 499143"/>
                <a:gd name="connsiteX26" fmla="*/ 666206 w 770709"/>
                <a:gd name="connsiteY26" fmla="*/ 496389 h 49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70709" h="499143">
                  <a:moveTo>
                    <a:pt x="0" y="0"/>
                  </a:moveTo>
                  <a:cubicBezTo>
                    <a:pt x="52962" y="8827"/>
                    <a:pt x="81913" y="11511"/>
                    <a:pt x="130629" y="26126"/>
                  </a:cubicBezTo>
                  <a:cubicBezTo>
                    <a:pt x="157006" y="34039"/>
                    <a:pt x="182880" y="43543"/>
                    <a:pt x="209006" y="52252"/>
                  </a:cubicBezTo>
                  <a:lnTo>
                    <a:pt x="248194" y="65315"/>
                  </a:lnTo>
                  <a:cubicBezTo>
                    <a:pt x="256903" y="78378"/>
                    <a:pt x="264269" y="92442"/>
                    <a:pt x="274320" y="104503"/>
                  </a:cubicBezTo>
                  <a:cubicBezTo>
                    <a:pt x="286147" y="118695"/>
                    <a:pt x="304343" y="127652"/>
                    <a:pt x="313509" y="143692"/>
                  </a:cubicBezTo>
                  <a:cubicBezTo>
                    <a:pt x="322416" y="159280"/>
                    <a:pt x="322217" y="178526"/>
                    <a:pt x="326571" y="195943"/>
                  </a:cubicBezTo>
                  <a:cubicBezTo>
                    <a:pt x="322217" y="217715"/>
                    <a:pt x="325825" y="242784"/>
                    <a:pt x="313509" y="261258"/>
                  </a:cubicBezTo>
                  <a:cubicBezTo>
                    <a:pt x="294608" y="289610"/>
                    <a:pt x="221147" y="263686"/>
                    <a:pt x="209006" y="261258"/>
                  </a:cubicBezTo>
                  <a:cubicBezTo>
                    <a:pt x="200297" y="248195"/>
                    <a:pt x="185100" y="237611"/>
                    <a:pt x="182880" y="222069"/>
                  </a:cubicBezTo>
                  <a:cubicBezTo>
                    <a:pt x="176383" y="176588"/>
                    <a:pt x="201440" y="160538"/>
                    <a:pt x="235131" y="143692"/>
                  </a:cubicBezTo>
                  <a:cubicBezTo>
                    <a:pt x="247447" y="137534"/>
                    <a:pt x="261257" y="134983"/>
                    <a:pt x="274320" y="130629"/>
                  </a:cubicBezTo>
                  <a:cubicBezTo>
                    <a:pt x="317863" y="134983"/>
                    <a:pt x="361698" y="137038"/>
                    <a:pt x="404949" y="143692"/>
                  </a:cubicBezTo>
                  <a:cubicBezTo>
                    <a:pt x="418558" y="145786"/>
                    <a:pt x="434401" y="147019"/>
                    <a:pt x="444137" y="156755"/>
                  </a:cubicBezTo>
                  <a:cubicBezTo>
                    <a:pt x="466340" y="178958"/>
                    <a:pt x="496389" y="235132"/>
                    <a:pt x="496389" y="235132"/>
                  </a:cubicBezTo>
                  <a:cubicBezTo>
                    <a:pt x="511723" y="281136"/>
                    <a:pt x="542275" y="329587"/>
                    <a:pt x="509451" y="378823"/>
                  </a:cubicBezTo>
                  <a:cubicBezTo>
                    <a:pt x="501813" y="390280"/>
                    <a:pt x="483326" y="387532"/>
                    <a:pt x="470263" y="391886"/>
                  </a:cubicBezTo>
                  <a:cubicBezTo>
                    <a:pt x="441234" y="382210"/>
                    <a:pt x="360936" y="369780"/>
                    <a:pt x="444137" y="300446"/>
                  </a:cubicBezTo>
                  <a:cubicBezTo>
                    <a:pt x="461193" y="286232"/>
                    <a:pt x="487911" y="308124"/>
                    <a:pt x="509451" y="313509"/>
                  </a:cubicBezTo>
                  <a:cubicBezTo>
                    <a:pt x="564633" y="327305"/>
                    <a:pt x="568640" y="339905"/>
                    <a:pt x="627017" y="378823"/>
                  </a:cubicBezTo>
                  <a:lnTo>
                    <a:pt x="627017" y="378823"/>
                  </a:lnTo>
                  <a:cubicBezTo>
                    <a:pt x="720288" y="409914"/>
                    <a:pt x="682480" y="389673"/>
                    <a:pt x="744583" y="431075"/>
                  </a:cubicBezTo>
                  <a:lnTo>
                    <a:pt x="718457" y="352698"/>
                  </a:lnTo>
                  <a:lnTo>
                    <a:pt x="731520" y="391886"/>
                  </a:lnTo>
                  <a:lnTo>
                    <a:pt x="731520" y="391886"/>
                  </a:lnTo>
                  <a:cubicBezTo>
                    <a:pt x="765284" y="442532"/>
                    <a:pt x="752681" y="416181"/>
                    <a:pt x="770709" y="470263"/>
                  </a:cubicBezTo>
                  <a:cubicBezTo>
                    <a:pt x="684070" y="499143"/>
                    <a:pt x="719870" y="496389"/>
                    <a:pt x="666206" y="49638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2057400"/>
              <a:ext cx="2590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When M</a:t>
              </a:r>
              <a:r>
                <a:rPr lang="en-US" sz="1400" b="1" baseline="-25000" dirty="0" smtClean="0"/>
                <a:t>0</a:t>
              </a:r>
              <a:r>
                <a:rPr lang="en-US" sz="1400" b="1" dirty="0" smtClean="0"/>
                <a:t> fails, M</a:t>
              </a:r>
              <a:r>
                <a:rPr lang="en-US" sz="1400" b="1" baseline="-25000" dirty="0" smtClean="0"/>
                <a:t>t</a:t>
              </a:r>
              <a:r>
                <a:rPr lang="en-US" sz="1400" b="1" dirty="0" smtClean="0"/>
                <a:t> is activated.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268</Words>
  <Application>Microsoft Macintosh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123</cp:revision>
  <dcterms:created xsi:type="dcterms:W3CDTF">2013-07-22T00:49:59Z</dcterms:created>
  <dcterms:modified xsi:type="dcterms:W3CDTF">2013-07-22T00:51:40Z</dcterms:modified>
</cp:coreProperties>
</file>