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Microsoft_Equation1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9" r:id="rId4"/>
  </p:sldIdLst>
  <p:sldSz cx="9144000" cy="6858000" type="screen4x3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03" autoAdjust="0"/>
    <p:restoredTop sz="94660"/>
  </p:normalViewPr>
  <p:slideViewPr>
    <p:cSldViewPr>
      <p:cViewPr>
        <p:scale>
          <a:sx n="150" d="100"/>
          <a:sy n="150" d="100"/>
        </p:scale>
        <p:origin x="-744" y="6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tags" Target="tags/tag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90CA0-3FBD-4AF2-A38B-F8970FCD3CA4}" type="datetimeFigureOut">
              <a:rPr lang="en-US" smtClean="0"/>
              <a:pPr/>
              <a:t>6/26/13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BAF5-5904-4D6F-80D0-0E17FE6D50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90CA0-3FBD-4AF2-A38B-F8970FCD3CA4}" type="datetimeFigureOut">
              <a:rPr lang="en-US" smtClean="0"/>
              <a:pPr/>
              <a:t>6/26/13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BAF5-5904-4D6F-80D0-0E17FE6D50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90CA0-3FBD-4AF2-A38B-F8970FCD3CA4}" type="datetimeFigureOut">
              <a:rPr lang="en-US" smtClean="0"/>
              <a:pPr/>
              <a:t>6/26/13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BAF5-5904-4D6F-80D0-0E17FE6D50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90CA0-3FBD-4AF2-A38B-F8970FCD3CA4}" type="datetimeFigureOut">
              <a:rPr lang="en-US" smtClean="0"/>
              <a:pPr/>
              <a:t>6/26/13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BAF5-5904-4D6F-80D0-0E17FE6D50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90CA0-3FBD-4AF2-A38B-F8970FCD3CA4}" type="datetimeFigureOut">
              <a:rPr lang="en-US" smtClean="0"/>
              <a:pPr/>
              <a:t>6/26/13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BAF5-5904-4D6F-80D0-0E17FE6D50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90CA0-3FBD-4AF2-A38B-F8970FCD3CA4}" type="datetimeFigureOut">
              <a:rPr lang="en-US" smtClean="0"/>
              <a:pPr/>
              <a:t>6/26/13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BAF5-5904-4D6F-80D0-0E17FE6D50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90CA0-3FBD-4AF2-A38B-F8970FCD3CA4}" type="datetimeFigureOut">
              <a:rPr lang="en-US" smtClean="0"/>
              <a:pPr/>
              <a:t>6/26/13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BAF5-5904-4D6F-80D0-0E17FE6D50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90CA0-3FBD-4AF2-A38B-F8970FCD3CA4}" type="datetimeFigureOut">
              <a:rPr lang="en-US" smtClean="0"/>
              <a:pPr/>
              <a:t>6/26/13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BAF5-5904-4D6F-80D0-0E17FE6D50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90CA0-3FBD-4AF2-A38B-F8970FCD3CA4}" type="datetimeFigureOut">
              <a:rPr lang="en-US" smtClean="0"/>
              <a:pPr/>
              <a:t>6/26/13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BAF5-5904-4D6F-80D0-0E17FE6D50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90CA0-3FBD-4AF2-A38B-F8970FCD3CA4}" type="datetimeFigureOut">
              <a:rPr lang="en-US" smtClean="0"/>
              <a:pPr/>
              <a:t>6/26/13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BAF5-5904-4D6F-80D0-0E17FE6D50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90CA0-3FBD-4AF2-A38B-F8970FCD3CA4}" type="datetimeFigureOut">
              <a:rPr lang="en-US" smtClean="0"/>
              <a:pPr/>
              <a:t>6/26/13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BAF5-5904-4D6F-80D0-0E17FE6D50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90CA0-3FBD-4AF2-A38B-F8970FCD3CA4}" type="datetimeFigureOut">
              <a:rPr lang="en-US" smtClean="0"/>
              <a:pPr/>
              <a:t>6/26/13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2BAF5-5904-4D6F-80D0-0E17FE6D503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3.emf"/><Relationship Id="rId9" Type="http://schemas.openxmlformats.org/officeDocument/2006/relationships/oleObject" Target="../embeddings/Microsoft_Equation1.bin"/><Relationship Id="rId10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2.emf"/><Relationship Id="rId7" Type="http://schemas.openxmlformats.org/officeDocument/2006/relationships/oleObject" Target="../embeddings/oleObject6.bin"/><Relationship Id="rId8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Double Bracket 23"/>
          <p:cNvSpPr/>
          <p:nvPr/>
        </p:nvSpPr>
        <p:spPr>
          <a:xfrm>
            <a:off x="1447800" y="2057400"/>
            <a:ext cx="1447800" cy="914400"/>
          </a:xfrm>
          <a:prstGeom prst="bracketPair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10514" y="1811179"/>
            <a:ext cx="1385086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Nonessential Genes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219200" y="2033081"/>
            <a:ext cx="1905000" cy="9387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1  0 1 1 0 0 . . . </a:t>
            </a: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2  1 0 0 0 0 . . . </a:t>
            </a:r>
            <a:endParaRPr lang="en-US" sz="1100" b="1" baseline="-25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.  . . . . . . . .</a:t>
            </a:r>
          </a:p>
          <a:p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1 0 1 1 0 . . .</a:t>
            </a: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.  . . . . . . . .</a:t>
            </a:r>
            <a:endParaRPr lang="en-US" sz="11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09600" y="2266890"/>
            <a:ext cx="8382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Essential Genes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09600" y="1219200"/>
            <a:ext cx="25908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Degree distribution on network aging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863716" y="1825823"/>
            <a:ext cx="507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400" b="1" baseline="-25000" dirty="0" err="1">
                <a:latin typeface="Courier New" pitchFamily="49" charset="0"/>
                <a:cs typeface="Courier New" pitchFamily="49" charset="0"/>
              </a:rPr>
              <a:t>e,n</a:t>
            </a:r>
            <a:r>
              <a:rPr lang="en-US" sz="1400" b="1" baseline="-250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4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3505200" y="2057400"/>
            <a:ext cx="3429000" cy="1524000"/>
            <a:chOff x="609600" y="3429000"/>
            <a:chExt cx="3429000" cy="1524000"/>
          </a:xfrm>
        </p:grpSpPr>
        <p:graphicFrame>
          <p:nvGraphicFramePr>
            <p:cNvPr id="3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56746516"/>
                </p:ext>
              </p:extLst>
            </p:nvPr>
          </p:nvGraphicFramePr>
          <p:xfrm>
            <a:off x="1447800" y="4038600"/>
            <a:ext cx="709613" cy="236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8" name="Equation" r:id="rId3" imgW="685800" imgH="228600" progId="Equation.3">
                    <p:embed/>
                  </p:oleObj>
                </mc:Choice>
                <mc:Fallback>
                  <p:oleObj name="Equation" r:id="rId3" imgW="6858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47800" y="4038600"/>
                          <a:ext cx="709613" cy="2365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TextBox 24"/>
            <p:cNvSpPr txBox="1"/>
            <p:nvPr/>
          </p:nvSpPr>
          <p:spPr>
            <a:xfrm>
              <a:off x="609600" y="4324290"/>
              <a:ext cx="91440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Arial" pitchFamily="34" charset="0"/>
                  <a:cs typeface="Arial" pitchFamily="34" charset="0"/>
                </a:rPr>
                <a:t>Exponential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9600" y="4037111"/>
              <a:ext cx="91440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Arial" pitchFamily="34" charset="0"/>
                  <a:cs typeface="Arial" pitchFamily="34" charset="0"/>
                </a:rPr>
                <a:t>Power-law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09600" y="4552890"/>
              <a:ext cx="10668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Arial" pitchFamily="34" charset="0"/>
                  <a:cs typeface="Arial" pitchFamily="34" charset="0"/>
                </a:rPr>
                <a:t>Constant</a:t>
              </a:r>
            </a:p>
            <a:p>
              <a:r>
                <a:rPr lang="en-US" sz="1000" dirty="0" smtClean="0">
                  <a:latin typeface="Arial" pitchFamily="34" charset="0"/>
                  <a:cs typeface="Arial" pitchFamily="34" charset="0"/>
                </a:rPr>
                <a:t>(Basic version)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743200" y="4191000"/>
              <a:ext cx="12954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Arial" pitchFamily="34" charset="0"/>
                  <a:cs typeface="Arial" pitchFamily="34" charset="0"/>
                </a:rPr>
                <a:t>Network reliability </a:t>
              </a:r>
            </a:p>
            <a:p>
              <a:pPr algn="ctr"/>
              <a:r>
                <a:rPr lang="en-US" sz="1000" dirty="0" smtClean="0">
                  <a:latin typeface="Arial" pitchFamily="34" charset="0"/>
                  <a:cs typeface="Arial" pitchFamily="34" charset="0"/>
                </a:rPr>
                <a:t>and aging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133600" y="3429000"/>
              <a:ext cx="17526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Arial" pitchFamily="34" charset="0"/>
                  <a:cs typeface="Arial" pitchFamily="34" charset="0"/>
                </a:rPr>
                <a:t>Individual renewal/repair</a:t>
              </a:r>
            </a:p>
            <a:p>
              <a:r>
                <a:rPr lang="en-US" sz="1000" dirty="0" err="1">
                  <a:latin typeface="Arial" pitchFamily="34" charset="0"/>
                  <a:cs typeface="Arial" pitchFamily="34" charset="0"/>
                </a:rPr>
                <a:t>v</a:t>
              </a:r>
              <a:r>
                <a:rPr lang="en-US" sz="1000" dirty="0" err="1" smtClean="0">
                  <a:latin typeface="Arial" pitchFamily="34" charset="0"/>
                  <a:cs typeface="Arial" pitchFamily="34" charset="0"/>
                </a:rPr>
                <a:t>s</a:t>
              </a:r>
              <a:r>
                <a:rPr lang="en-US" sz="1000" dirty="0" smtClean="0">
                  <a:latin typeface="Arial" pitchFamily="34" charset="0"/>
                  <a:cs typeface="Arial" pitchFamily="34" charset="0"/>
                </a:rPr>
                <a:t> modular renewal/repair</a:t>
              </a:r>
            </a:p>
          </p:txBody>
        </p:sp>
        <p:graphicFrame>
          <p:nvGraphicFramePr>
            <p:cNvPr id="33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62448774"/>
                </p:ext>
              </p:extLst>
            </p:nvPr>
          </p:nvGraphicFramePr>
          <p:xfrm>
            <a:off x="1676400" y="4646711"/>
            <a:ext cx="354013" cy="184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9" name="Equation" r:id="rId5" imgW="342900" imgH="177800" progId="Equation.3">
                    <p:embed/>
                  </p:oleObj>
                </mc:Choice>
                <mc:Fallback>
                  <p:oleObj name="Equation" r:id="rId5" imgW="342900" imgH="1778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676400" y="4646711"/>
                          <a:ext cx="354013" cy="1841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54658740"/>
                </p:ext>
              </p:extLst>
            </p:nvPr>
          </p:nvGraphicFramePr>
          <p:xfrm>
            <a:off x="1447800" y="4341911"/>
            <a:ext cx="749300" cy="236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0" name="Equation" r:id="rId7" imgW="723900" imgH="228600" progId="Equation.3">
                    <p:embed/>
                  </p:oleObj>
                </mc:Choice>
                <mc:Fallback>
                  <p:oleObj name="Equation" r:id="rId7" imgW="7239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447800" y="4341911"/>
                          <a:ext cx="749300" cy="2365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Right Arrow 5"/>
            <p:cNvSpPr/>
            <p:nvPr/>
          </p:nvSpPr>
          <p:spPr>
            <a:xfrm rot="378297">
              <a:off x="2288329" y="4158460"/>
              <a:ext cx="605154" cy="75739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ight Arrow 36"/>
            <p:cNvSpPr/>
            <p:nvPr/>
          </p:nvSpPr>
          <p:spPr>
            <a:xfrm>
              <a:off x="2286000" y="4420061"/>
              <a:ext cx="605154" cy="75739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ight Arrow 37"/>
            <p:cNvSpPr/>
            <p:nvPr/>
          </p:nvSpPr>
          <p:spPr>
            <a:xfrm rot="20507821">
              <a:off x="2282688" y="4630746"/>
              <a:ext cx="605154" cy="75739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286000" y="4038600"/>
              <a:ext cx="36936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?</a:t>
              </a:r>
              <a:endParaRPr lang="en-US" sz="2400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2743200" y="3810000"/>
              <a:ext cx="762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/>
            <p:cNvSpPr/>
            <p:nvPr/>
          </p:nvSpPr>
          <p:spPr>
            <a:xfrm>
              <a:off x="2514600" y="3729335"/>
              <a:ext cx="36936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?</a:t>
              </a:r>
              <a:endParaRPr lang="en-US" sz="2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" y="3633281"/>
            <a:ext cx="2438400" cy="481519"/>
            <a:chOff x="609600" y="3099881"/>
            <a:chExt cx="2438400" cy="481519"/>
          </a:xfrm>
        </p:grpSpPr>
        <p:sp>
          <p:nvSpPr>
            <p:cNvPr id="32" name="TextBox 31"/>
            <p:cNvSpPr txBox="1"/>
            <p:nvPr/>
          </p:nvSpPr>
          <p:spPr>
            <a:xfrm>
              <a:off x="609600" y="3106579"/>
              <a:ext cx="190500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Arial" pitchFamily="34" charset="0"/>
                  <a:cs typeface="Arial" pitchFamily="34" charset="0"/>
                </a:rPr>
                <a:t>Degree of </a:t>
              </a:r>
              <a:r>
                <a:rPr lang="en-US" sz="1000" dirty="0" err="1" smtClean="0">
                  <a:latin typeface="Arial" pitchFamily="34" charset="0"/>
                  <a:cs typeface="Arial" pitchFamily="34" charset="0"/>
                </a:rPr>
                <a:t>i-th</a:t>
              </a:r>
              <a:r>
                <a:rPr lang="en-US" sz="1000" dirty="0" smtClean="0">
                  <a:latin typeface="Arial" pitchFamily="34" charset="0"/>
                  <a:cs typeface="Arial" pitchFamily="34" charset="0"/>
                </a:rPr>
                <a:t> essential gene</a:t>
              </a:r>
              <a:r>
                <a:rPr lang="en-US" sz="1000" dirty="0" smtClean="0">
                  <a:latin typeface="Arial" pitchFamily="34" charset="0"/>
                  <a:cs typeface="Arial" pitchFamily="34" charset="0"/>
                </a:rPr>
                <a:t>:</a:t>
              </a:r>
              <a:endParaRPr lang="en-US" sz="1000" dirty="0" smtClean="0">
                <a:latin typeface="Arial" pitchFamily="34" charset="0"/>
                <a:cs typeface="Arial" pitchFamily="34" charset="0"/>
              </a:endParaRPr>
            </a:p>
          </p:txBody>
        </p:sp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86464271"/>
                </p:ext>
              </p:extLst>
            </p:nvPr>
          </p:nvGraphicFramePr>
          <p:xfrm>
            <a:off x="2362200" y="3099881"/>
            <a:ext cx="685800" cy="4815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1" name="Equation" r:id="rId9" imgW="596900" imgH="419100" progId="Equation.3">
                    <p:embed/>
                  </p:oleObj>
                </mc:Choice>
                <mc:Fallback>
                  <p:oleObj name="Equation" r:id="rId9" imgW="596900" imgH="4191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362200" y="3099881"/>
                          <a:ext cx="685800" cy="48151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" name="TextBox 34"/>
          <p:cNvSpPr txBox="1"/>
          <p:nvPr/>
        </p:nvSpPr>
        <p:spPr>
          <a:xfrm>
            <a:off x="609600" y="2949714"/>
            <a:ext cx="28956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err="1" smtClean="0">
                <a:latin typeface="Arial" pitchFamily="34" charset="0"/>
                <a:cs typeface="Arial" pitchFamily="34" charset="0"/>
              </a:rPr>
              <a:t>e</a:t>
            </a:r>
            <a:r>
              <a:rPr lang="en-US" sz="1000" baseline="-25000" dirty="0" err="1" smtClean="0">
                <a:latin typeface="Arial" pitchFamily="34" charset="0"/>
                <a:cs typeface="Arial" pitchFamily="34" charset="0"/>
              </a:rPr>
              <a:t>i,j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 are the elements of the adjacency matrix.</a:t>
            </a:r>
          </a:p>
          <a:p>
            <a:r>
              <a:rPr lang="en-US" sz="1000" dirty="0" err="1">
                <a:latin typeface="Arial" pitchFamily="34" charset="0"/>
                <a:cs typeface="Arial" pitchFamily="34" charset="0"/>
              </a:rPr>
              <a:t>e</a:t>
            </a:r>
            <a:r>
              <a:rPr lang="en-US" sz="1000" baseline="-25000" dirty="0" err="1">
                <a:latin typeface="Arial" pitchFamily="34" charset="0"/>
                <a:cs typeface="Arial" pitchFamily="34" charset="0"/>
              </a:rPr>
              <a:t>i,j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=1 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means interaction between </a:t>
            </a:r>
            <a:r>
              <a:rPr lang="en-US" sz="1000" dirty="0" err="1" smtClean="0">
                <a:latin typeface="Arial" pitchFamily="34" charset="0"/>
                <a:cs typeface="Arial" pitchFamily="34" charset="0"/>
              </a:rPr>
              <a:t>i-th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 essential gene and j-</a:t>
            </a:r>
            <a:r>
              <a:rPr lang="en-US" sz="1000" dirty="0" err="1" smtClean="0">
                <a:latin typeface="Arial" pitchFamily="34" charset="0"/>
                <a:cs typeface="Arial" pitchFamily="34" charset="0"/>
              </a:rPr>
              <a:t>th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 nonessential gene. </a:t>
            </a:r>
          </a:p>
          <a:p>
            <a:r>
              <a:rPr lang="en-US" sz="1000" dirty="0" err="1">
                <a:latin typeface="Arial" pitchFamily="34" charset="0"/>
                <a:cs typeface="Arial" pitchFamily="34" charset="0"/>
              </a:rPr>
              <a:t>e</a:t>
            </a:r>
            <a:r>
              <a:rPr lang="en-US" sz="1000" baseline="-25000" dirty="0" err="1">
                <a:latin typeface="Arial" pitchFamily="34" charset="0"/>
                <a:cs typeface="Arial" pitchFamily="34" charset="0"/>
              </a:rPr>
              <a:t>i,j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0 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means no interaction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. </a:t>
            </a:r>
            <a:endParaRPr lang="en-US" sz="1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429000" y="2390001"/>
            <a:ext cx="16002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Degree </a:t>
            </a:r>
            <a:r>
              <a:rPr lang="en-US" sz="12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distributions</a:t>
            </a:r>
            <a:endParaRPr lang="en-US" sz="1200" i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Double Bracket 23"/>
          <p:cNvSpPr/>
          <p:nvPr/>
        </p:nvSpPr>
        <p:spPr>
          <a:xfrm>
            <a:off x="1447800" y="2057400"/>
            <a:ext cx="1447800" cy="914400"/>
          </a:xfrm>
          <a:prstGeom prst="bracketPair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10514" y="1811179"/>
            <a:ext cx="1385086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Nonessential Genes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219200" y="2033081"/>
            <a:ext cx="1905000" cy="9387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1  0 1 1 0 0 . . . </a:t>
            </a: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2  1 0 0 0 0 . . . </a:t>
            </a:r>
            <a:endParaRPr lang="en-US" sz="1100" b="1" baseline="-25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.  . . . . . . . .</a:t>
            </a:r>
          </a:p>
          <a:p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1 0 1 1 0 . . .</a:t>
            </a: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.  . . . . . . . .</a:t>
            </a:r>
            <a:endParaRPr lang="en-US" sz="11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09600" y="2266890"/>
            <a:ext cx="8382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Essential Genes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04800" y="1447800"/>
            <a:ext cx="25908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Degree distribution on network aging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863716" y="1825823"/>
            <a:ext cx="507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400" b="1" baseline="-25000" dirty="0" err="1">
                <a:latin typeface="Courier New" pitchFamily="49" charset="0"/>
                <a:cs typeface="Courier New" pitchFamily="49" charset="0"/>
              </a:rPr>
              <a:t>e,n</a:t>
            </a:r>
            <a:r>
              <a:rPr lang="en-US" sz="1400" b="1" baseline="-250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609600" y="2971800"/>
            <a:ext cx="335280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Degree of </a:t>
            </a:r>
            <a:r>
              <a:rPr lang="en-US" sz="1000" dirty="0" err="1" smtClean="0">
                <a:latin typeface="Arial" pitchFamily="34" charset="0"/>
                <a:cs typeface="Arial" pitchFamily="34" charset="0"/>
              </a:rPr>
              <a:t>i-th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 essential gene: k = sum of 1s in </a:t>
            </a:r>
            <a:r>
              <a:rPr lang="en-US" sz="1000" dirty="0" err="1" smtClean="0">
                <a:latin typeface="Arial" pitchFamily="34" charset="0"/>
                <a:cs typeface="Arial" pitchFamily="34" charset="0"/>
              </a:rPr>
              <a:t>i-th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 row. 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962400" y="1600200"/>
            <a:ext cx="3429000" cy="1524000"/>
            <a:chOff x="609600" y="3429000"/>
            <a:chExt cx="3429000" cy="1524000"/>
          </a:xfrm>
        </p:grpSpPr>
        <p:graphicFrame>
          <p:nvGraphicFramePr>
            <p:cNvPr id="3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1571585"/>
                </p:ext>
              </p:extLst>
            </p:nvPr>
          </p:nvGraphicFramePr>
          <p:xfrm>
            <a:off x="1447800" y="4038600"/>
            <a:ext cx="709613" cy="236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Equation" r:id="rId3" imgW="685800" imgH="228600" progId="Equation.3">
                    <p:embed/>
                  </p:oleObj>
                </mc:Choice>
                <mc:Fallback>
                  <p:oleObj name="Equation" r:id="rId3" imgW="6858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47800" y="4038600"/>
                          <a:ext cx="709613" cy="2365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TextBox 24"/>
            <p:cNvSpPr txBox="1"/>
            <p:nvPr/>
          </p:nvSpPr>
          <p:spPr>
            <a:xfrm>
              <a:off x="609600" y="4324290"/>
              <a:ext cx="91440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Arial" pitchFamily="34" charset="0"/>
                  <a:cs typeface="Arial" pitchFamily="34" charset="0"/>
                </a:rPr>
                <a:t>Exponential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9600" y="4037111"/>
              <a:ext cx="91440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Arial" pitchFamily="34" charset="0"/>
                  <a:cs typeface="Arial" pitchFamily="34" charset="0"/>
                </a:rPr>
                <a:t>Power-law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09600" y="4552890"/>
              <a:ext cx="10668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Arial" pitchFamily="34" charset="0"/>
                  <a:cs typeface="Arial" pitchFamily="34" charset="0"/>
                </a:rPr>
                <a:t>Constant</a:t>
              </a:r>
            </a:p>
            <a:p>
              <a:r>
                <a:rPr lang="en-US" sz="1000" dirty="0" smtClean="0">
                  <a:latin typeface="Arial" pitchFamily="34" charset="0"/>
                  <a:cs typeface="Arial" pitchFamily="34" charset="0"/>
                </a:rPr>
                <a:t>(Basic version)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743200" y="4191000"/>
              <a:ext cx="12954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Arial" pitchFamily="34" charset="0"/>
                  <a:cs typeface="Arial" pitchFamily="34" charset="0"/>
                </a:rPr>
                <a:t>Network reliability </a:t>
              </a:r>
            </a:p>
            <a:p>
              <a:pPr algn="ctr"/>
              <a:r>
                <a:rPr lang="en-US" sz="1000" dirty="0" smtClean="0">
                  <a:latin typeface="Arial" pitchFamily="34" charset="0"/>
                  <a:cs typeface="Arial" pitchFamily="34" charset="0"/>
                </a:rPr>
                <a:t>and aging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133600" y="3429000"/>
              <a:ext cx="17526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Arial" pitchFamily="34" charset="0"/>
                  <a:cs typeface="Arial" pitchFamily="34" charset="0"/>
                </a:rPr>
                <a:t>Individual renewal/repair</a:t>
              </a:r>
            </a:p>
            <a:p>
              <a:r>
                <a:rPr lang="en-US" sz="1000" dirty="0" err="1">
                  <a:latin typeface="Arial" pitchFamily="34" charset="0"/>
                  <a:cs typeface="Arial" pitchFamily="34" charset="0"/>
                </a:rPr>
                <a:t>v</a:t>
              </a:r>
              <a:r>
                <a:rPr lang="en-US" sz="1000" dirty="0" err="1" smtClean="0">
                  <a:latin typeface="Arial" pitchFamily="34" charset="0"/>
                  <a:cs typeface="Arial" pitchFamily="34" charset="0"/>
                </a:rPr>
                <a:t>s</a:t>
              </a:r>
              <a:r>
                <a:rPr lang="en-US" sz="1000" dirty="0" smtClean="0">
                  <a:latin typeface="Arial" pitchFamily="34" charset="0"/>
                  <a:cs typeface="Arial" pitchFamily="34" charset="0"/>
                </a:rPr>
                <a:t> modular renewal/repair</a:t>
              </a:r>
            </a:p>
          </p:txBody>
        </p:sp>
        <p:graphicFrame>
          <p:nvGraphicFramePr>
            <p:cNvPr id="33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98597433"/>
                </p:ext>
              </p:extLst>
            </p:nvPr>
          </p:nvGraphicFramePr>
          <p:xfrm>
            <a:off x="1676400" y="4646711"/>
            <a:ext cx="354013" cy="184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" name="Equation" r:id="rId5" imgW="342900" imgH="177800" progId="Equation.3">
                    <p:embed/>
                  </p:oleObj>
                </mc:Choice>
                <mc:Fallback>
                  <p:oleObj name="Equation" r:id="rId5" imgW="342900" imgH="1778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676400" y="4646711"/>
                          <a:ext cx="354013" cy="1841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83646845"/>
                </p:ext>
              </p:extLst>
            </p:nvPr>
          </p:nvGraphicFramePr>
          <p:xfrm>
            <a:off x="1447800" y="4341911"/>
            <a:ext cx="749300" cy="236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" name="Equation" r:id="rId7" imgW="723900" imgH="228600" progId="Equation.3">
                    <p:embed/>
                  </p:oleObj>
                </mc:Choice>
                <mc:Fallback>
                  <p:oleObj name="Equation" r:id="rId7" imgW="7239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447800" y="4341911"/>
                          <a:ext cx="749300" cy="2365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Right Arrow 5"/>
            <p:cNvSpPr/>
            <p:nvPr/>
          </p:nvSpPr>
          <p:spPr>
            <a:xfrm rot="378297">
              <a:off x="2288329" y="4158460"/>
              <a:ext cx="605154" cy="75739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ight Arrow 36"/>
            <p:cNvSpPr/>
            <p:nvPr/>
          </p:nvSpPr>
          <p:spPr>
            <a:xfrm>
              <a:off x="2286000" y="4420061"/>
              <a:ext cx="605154" cy="75739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ight Arrow 37"/>
            <p:cNvSpPr/>
            <p:nvPr/>
          </p:nvSpPr>
          <p:spPr>
            <a:xfrm rot="20507821">
              <a:off x="2282688" y="4630746"/>
              <a:ext cx="605154" cy="75739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514600" y="4108846"/>
              <a:ext cx="36936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?</a:t>
              </a:r>
              <a:endParaRPr lang="en-US" sz="2400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2743200" y="3810000"/>
              <a:ext cx="762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/>
            <p:cNvSpPr/>
            <p:nvPr/>
          </p:nvSpPr>
          <p:spPr>
            <a:xfrm>
              <a:off x="2667000" y="3729335"/>
              <a:ext cx="36936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?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29317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Double Bracket 23"/>
          <p:cNvSpPr/>
          <p:nvPr/>
        </p:nvSpPr>
        <p:spPr>
          <a:xfrm>
            <a:off x="1447800" y="2057400"/>
            <a:ext cx="1371600" cy="990600"/>
          </a:xfrm>
          <a:prstGeom prst="bracketPair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 rot="19594784">
            <a:off x="1358114" y="1359441"/>
            <a:ext cx="190500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Nonessential Genes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47800" y="2032337"/>
            <a:ext cx="1295400" cy="8258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100" b="1" baseline="-25000" dirty="0" err="1" smtClean="0">
                <a:latin typeface="Courier New" pitchFamily="49" charset="0"/>
                <a:cs typeface="Courier New" pitchFamily="49" charset="0"/>
              </a:rPr>
              <a:t>n,n</a:t>
            </a:r>
            <a:r>
              <a:rPr lang="en-US" sz="1100" b="1" baseline="-25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100" b="1" baseline="-25000" dirty="0" err="1" smtClean="0">
                <a:latin typeface="Courier New" pitchFamily="49" charset="0"/>
                <a:cs typeface="Courier New" pitchFamily="49" charset="0"/>
              </a:rPr>
              <a:t>e,n</a:t>
            </a:r>
            <a:r>
              <a:rPr lang="en-US" sz="1100" b="1" baseline="-25000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endParaRPr lang="en-US" sz="1100" b="1" baseline="-25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100" b="1" baseline="-25000" dirty="0" err="1" smtClean="0">
                <a:latin typeface="Courier New" pitchFamily="49" charset="0"/>
                <a:cs typeface="Courier New" pitchFamily="49" charset="0"/>
              </a:rPr>
              <a:t>e,n</a:t>
            </a:r>
            <a:r>
              <a:rPr lang="en-US" sz="1100" b="1" baseline="-25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100" b="1" baseline="-25000" dirty="0" err="1" smtClean="0">
                <a:latin typeface="Courier New" pitchFamily="49" charset="0"/>
                <a:cs typeface="Courier New" pitchFamily="49" charset="0"/>
              </a:rPr>
              <a:t>e,e</a:t>
            </a:r>
            <a:endParaRPr lang="en-US" sz="1100" b="1" baseline="-250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100" b="1" baseline="-25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100" b="1" baseline="-25000" dirty="0" err="1" smtClean="0">
                <a:latin typeface="Courier New" pitchFamily="49" charset="0"/>
                <a:cs typeface="Courier New" pitchFamily="49" charset="0"/>
              </a:rPr>
              <a:t>s,s</a:t>
            </a:r>
            <a:endParaRPr lang="en-US" sz="1100" b="1" baseline="-25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-457200" y="2324100"/>
            <a:ext cx="190500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>
                <a:latin typeface="Arial" pitchFamily="34" charset="0"/>
                <a:cs typeface="Arial" pitchFamily="34" charset="0"/>
              </a:rPr>
              <a:t>Essential Genes</a:t>
            </a:r>
          </a:p>
        </p:txBody>
      </p:sp>
      <p:sp>
        <p:nvSpPr>
          <p:cNvPr id="41" name="TextBox 40"/>
          <p:cNvSpPr txBox="1"/>
          <p:nvPr/>
        </p:nvSpPr>
        <p:spPr>
          <a:xfrm rot="19594784">
            <a:off x="2043914" y="1383120"/>
            <a:ext cx="190500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Synthetic lethality</a:t>
            </a:r>
            <a:endParaRPr lang="en-US" sz="10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 rot="19594784">
            <a:off x="1662914" y="1383120"/>
            <a:ext cx="190500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Essential Genes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-457200" y="2573179"/>
            <a:ext cx="190500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>
                <a:latin typeface="Arial" pitchFamily="34" charset="0"/>
                <a:cs typeface="Arial" pitchFamily="34" charset="0"/>
              </a:rPr>
              <a:t>Synthetic lethality</a:t>
            </a:r>
            <a:endParaRPr lang="en-US" sz="10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2400" y="838200"/>
            <a:ext cx="2286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NRMCA  in Adjacency Matrix</a:t>
            </a:r>
          </a:p>
          <a:p>
            <a:r>
              <a:rPr lang="en-US" sz="12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as an Undirected Graph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-457200" y="2057400"/>
            <a:ext cx="190500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>
                <a:latin typeface="Arial" pitchFamily="34" charset="0"/>
                <a:cs typeface="Arial" pitchFamily="34" charset="0"/>
              </a:rPr>
              <a:t>Nonessential Genes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2400" y="3124200"/>
            <a:ext cx="12954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Basic Version: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04800" y="3276600"/>
            <a:ext cx="3124200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1100" baseline="-25000" dirty="0" err="1" smtClean="0">
                <a:latin typeface="Arial" pitchFamily="34" charset="0"/>
                <a:cs typeface="Arial" pitchFamily="34" charset="0"/>
              </a:rPr>
              <a:t>n,n</a:t>
            </a:r>
            <a:r>
              <a:rPr lang="en-US" sz="1100" baseline="-25000" dirty="0" smtClean="0">
                <a:latin typeface="Arial" pitchFamily="34" charset="0"/>
                <a:cs typeface="Arial" pitchFamily="34" charset="0"/>
              </a:rPr>
              <a:t>=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0, 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1100" baseline="-25000" dirty="0" err="1" smtClean="0">
                <a:latin typeface="Arial" pitchFamily="34" charset="0"/>
                <a:cs typeface="Arial" pitchFamily="34" charset="0"/>
              </a:rPr>
              <a:t>e,e</a:t>
            </a:r>
            <a:r>
              <a:rPr lang="en-US" sz="1100" baseline="-25000" dirty="0" smtClean="0">
                <a:latin typeface="Arial" pitchFamily="34" charset="0"/>
                <a:cs typeface="Arial" pitchFamily="34" charset="0"/>
              </a:rPr>
              <a:t>=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0, 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1100" baseline="-25000" dirty="0" err="1" smtClean="0">
                <a:latin typeface="Arial" pitchFamily="34" charset="0"/>
                <a:cs typeface="Arial" pitchFamily="34" charset="0"/>
              </a:rPr>
              <a:t>s,s</a:t>
            </a:r>
            <a:r>
              <a:rPr lang="en-US" sz="1100" baseline="-25000" dirty="0" smtClean="0">
                <a:latin typeface="Arial" pitchFamily="34" charset="0"/>
                <a:cs typeface="Arial" pitchFamily="34" charset="0"/>
              </a:rPr>
              <a:t>=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0</a:t>
            </a:r>
          </a:p>
          <a:p>
            <a:r>
              <a:rPr lang="en-US" sz="1100" dirty="0" smtClean="0">
                <a:latin typeface="Arial" pitchFamily="34" charset="0"/>
                <a:cs typeface="Arial" pitchFamily="34" charset="0"/>
              </a:rPr>
              <a:t>Elements in 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1100" baseline="-25000" dirty="0" err="1" smtClean="0">
                <a:latin typeface="Arial" pitchFamily="34" charset="0"/>
                <a:cs typeface="Arial" pitchFamily="34" charset="0"/>
              </a:rPr>
              <a:t>e,n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 follow binomial distribution</a:t>
            </a:r>
            <a:endParaRPr lang="en-US" sz="11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429000" y="1295400"/>
            <a:ext cx="25908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Network Configuration (Aim 1):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810000" y="1524000"/>
            <a:ext cx="3886200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" pitchFamily="34" charset="0"/>
                <a:cs typeface="Arial" pitchFamily="34" charset="0"/>
              </a:rPr>
              <a:t>Aim 1.1: 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1100" baseline="-25000" dirty="0" err="1" smtClean="0">
                <a:latin typeface="Arial" pitchFamily="34" charset="0"/>
                <a:cs typeface="Arial" pitchFamily="34" charset="0"/>
              </a:rPr>
              <a:t>n,n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=0, 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1100" baseline="-25000" dirty="0" err="1" smtClean="0">
                <a:latin typeface="Arial" pitchFamily="34" charset="0"/>
                <a:cs typeface="Arial" pitchFamily="34" charset="0"/>
              </a:rPr>
              <a:t>e,e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=0, 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1100" baseline="-25000" dirty="0" err="1" smtClean="0">
                <a:latin typeface="Arial" pitchFamily="34" charset="0"/>
                <a:cs typeface="Arial" pitchFamily="34" charset="0"/>
              </a:rPr>
              <a:t>s,s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=0</a:t>
            </a:r>
          </a:p>
          <a:p>
            <a:r>
              <a:rPr lang="en-US" sz="1100" dirty="0" smtClean="0">
                <a:latin typeface="Arial" pitchFamily="34" charset="0"/>
                <a:cs typeface="Arial" pitchFamily="34" charset="0"/>
              </a:rPr>
              <a:t>              Elements in 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1100" baseline="-25000" dirty="0" err="1" smtClean="0">
                <a:latin typeface="Arial" pitchFamily="34" charset="0"/>
                <a:cs typeface="Arial" pitchFamily="34" charset="0"/>
              </a:rPr>
              <a:t>e,n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 follow power-law distribution</a:t>
            </a:r>
          </a:p>
          <a:p>
            <a:r>
              <a:rPr lang="en-US" sz="1100" dirty="0" smtClean="0">
                <a:latin typeface="Arial" pitchFamily="34" charset="0"/>
                <a:cs typeface="Arial" pitchFamily="34" charset="0"/>
              </a:rPr>
              <a:t>Aim 1.2: Reliability of observed networks.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429000" y="2133600"/>
            <a:ext cx="3048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Limiting Interaction Modules (Aim 2)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733800" y="2362200"/>
            <a:ext cx="4343400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" pitchFamily="34" charset="0"/>
                <a:cs typeface="Arial" pitchFamily="34" charset="0"/>
              </a:rPr>
              <a:t>Aim 2.1: Develop a general framework and evaluate yeast mutants. </a:t>
            </a:r>
          </a:p>
          <a:p>
            <a:r>
              <a:rPr lang="en-US" sz="1100" dirty="0" smtClean="0">
                <a:latin typeface="Arial" pitchFamily="34" charset="0"/>
                <a:cs typeface="Arial" pitchFamily="34" charset="0"/>
              </a:rPr>
              <a:t>  Estimate </a:t>
            </a:r>
            <a:r>
              <a:rPr lang="en-US" sz="1100" dirty="0" smtClean="0">
                <a:latin typeface="Arial" pitchFamily="34" charset="0"/>
              </a:rPr>
              <a:t>n</a:t>
            </a:r>
            <a:r>
              <a:rPr lang="en-US" sz="1100" baseline="-25000" dirty="0" smtClean="0">
                <a:latin typeface="Arial" pitchFamily="34" charset="0"/>
              </a:rPr>
              <a:t>e</a:t>
            </a:r>
            <a:r>
              <a:rPr lang="en-US" sz="1100" dirty="0" smtClean="0">
                <a:latin typeface="Arial" pitchFamily="34" charset="0"/>
              </a:rPr>
              <a:t> , </a:t>
            </a:r>
            <a:r>
              <a:rPr lang="en-US" sz="1100" dirty="0" err="1" smtClean="0">
                <a:latin typeface="Arial" pitchFamily="34" charset="0"/>
              </a:rPr>
              <a:t>t</a:t>
            </a:r>
            <a:r>
              <a:rPr lang="en-US" sz="1100" baseline="-25000" dirty="0" err="1" smtClean="0">
                <a:latin typeface="Arial" pitchFamily="34" charset="0"/>
              </a:rPr>
              <a:t>e</a:t>
            </a:r>
            <a:r>
              <a:rPr lang="en-US" sz="1100" dirty="0" smtClean="0">
                <a:latin typeface="Arial" pitchFamily="34" charset="0"/>
              </a:rPr>
              <a:t> , G and R 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in yeast deletion mutants</a:t>
            </a:r>
          </a:p>
          <a:p>
            <a:r>
              <a:rPr lang="en-US" sz="1100" dirty="0" smtClean="0">
                <a:latin typeface="Arial" pitchFamily="34" charset="0"/>
                <a:cs typeface="Arial" pitchFamily="34" charset="0"/>
              </a:rPr>
              <a:t>Aim 2.2: 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1100" baseline="-25000" dirty="0" err="1" smtClean="0">
                <a:latin typeface="Arial" pitchFamily="34" charset="0"/>
                <a:cs typeface="Arial" pitchFamily="34" charset="0"/>
              </a:rPr>
              <a:t>s,s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 ≠0, synthetic lethality.</a:t>
            </a:r>
          </a:p>
          <a:p>
            <a:r>
              <a:rPr lang="en-US" sz="1100" dirty="0" smtClean="0">
                <a:latin typeface="Arial" pitchFamily="34" charset="0"/>
                <a:cs typeface="Arial" pitchFamily="34" charset="0"/>
              </a:rPr>
              <a:t>Aim 2.3: Renewal/repair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429000" y="3226713"/>
            <a:ext cx="3048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Allelic Effect on Network Aging (Aim 3)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810000" y="3455313"/>
            <a:ext cx="4343400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" pitchFamily="34" charset="0"/>
                <a:cs typeface="Arial" pitchFamily="34" charset="0"/>
              </a:rPr>
              <a:t>Aim 3.1: Theoretic studies of one-locus and two-locus models</a:t>
            </a:r>
          </a:p>
          <a:p>
            <a:r>
              <a:rPr lang="en-US" sz="1100" dirty="0" smtClean="0">
                <a:latin typeface="Arial" pitchFamily="34" charset="0"/>
                <a:cs typeface="Arial" pitchFamily="34" charset="0"/>
              </a:rPr>
              <a:t>Aim 3.2: Evaluate loci associated with natural lifespan variations.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429000" y="866001"/>
            <a:ext cx="2286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Proposed Studies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5"/>
  <p:tag name="TPFULLVERSION" val="5.1.0.2296"/>
  <p:tag name="PPTVERSION" val="12"/>
  <p:tag name="TPOS" val="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428</Words>
  <Application>Microsoft Macintosh PowerPoint</Application>
  <PresentationFormat>On-screen Show (4:3)</PresentationFormat>
  <Paragraphs>73</Paragraphs>
  <Slides>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Office Theme</vt:lpstr>
      <vt:lpstr>Equation</vt:lpstr>
      <vt:lpstr>Microsoft Equation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hqin</dc:creator>
  <cp:lastModifiedBy>Hong Qin</cp:lastModifiedBy>
  <cp:revision>90</cp:revision>
  <dcterms:created xsi:type="dcterms:W3CDTF">2013-06-26T19:21:11Z</dcterms:created>
  <dcterms:modified xsi:type="dcterms:W3CDTF">2013-06-27T03:10:21Z</dcterms:modified>
</cp:coreProperties>
</file>