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38404800" cy="32918400"/>
  <p:notesSz cx="6858000" cy="9144000"/>
  <p:custDataLst>
    <p:tags r:id="rId6"/>
  </p:custDataLst>
  <p:defaultTextStyle>
    <a:defPPr>
      <a:defRPr lang="en-US"/>
    </a:defPPr>
    <a:lvl1pPr marL="0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1pPr>
    <a:lvl2pPr marL="2037786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2pPr>
    <a:lvl3pPr marL="4075572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3pPr>
    <a:lvl4pPr marL="6113358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4pPr>
    <a:lvl5pPr marL="8151144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5pPr>
    <a:lvl6pPr marL="10188931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6pPr>
    <a:lvl7pPr marL="12226717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7pPr>
    <a:lvl8pPr marL="14264503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8pPr>
    <a:lvl9pPr marL="16302289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4601" autoAdjust="0"/>
    <p:restoredTop sz="88725" autoAdjust="0"/>
  </p:normalViewPr>
  <p:slideViewPr>
    <p:cSldViewPr>
      <p:cViewPr>
        <p:scale>
          <a:sx n="25" d="100"/>
          <a:sy n="25" d="100"/>
        </p:scale>
        <p:origin x="-1656" y="-88"/>
      </p:cViewPr>
      <p:guideLst>
        <p:guide orient="horz" pos="10368"/>
        <p:guide pos="12096"/>
      </p:guideLst>
    </p:cSldViewPr>
  </p:slideViewPr>
  <p:outlineViewPr>
    <p:cViewPr>
      <p:scale>
        <a:sx n="33" d="100"/>
        <a:sy n="33" d="100"/>
      </p:scale>
      <p:origin x="296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76CD6-00DA-5F4B-B345-50703BA39802}" type="datetimeFigureOut">
              <a:rPr lang="en-US" smtClean="0"/>
              <a:pPr/>
              <a:t>3/20/13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0" y="685800"/>
            <a:ext cx="4000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BED06-EE23-F844-A192-C80EE26199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50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BED06-EE23-F844-A192-C80EE261993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0226042"/>
            <a:ext cx="3264408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0" y="18653760"/>
            <a:ext cx="2688336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13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51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88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226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264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302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42E4-6996-4957-8890-543F663FB0FA}" type="datetimeFigureOut">
              <a:rPr lang="en-US" smtClean="0"/>
              <a:pPr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B7AA-DA85-4488-B2B2-BB589C8F48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42E4-6996-4957-8890-543F663FB0FA}" type="datetimeFigureOut">
              <a:rPr lang="en-US" smtClean="0"/>
              <a:pPr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B7AA-DA85-4488-B2B2-BB589C8F48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843480" y="1318265"/>
            <a:ext cx="864108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0240" y="1318265"/>
            <a:ext cx="2528316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42E4-6996-4957-8890-543F663FB0FA}" type="datetimeFigureOut">
              <a:rPr lang="en-US" smtClean="0"/>
              <a:pPr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B7AA-DA85-4488-B2B2-BB589C8F48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42E4-6996-4957-8890-543F663FB0FA}" type="datetimeFigureOut">
              <a:rPr lang="en-US" smtClean="0"/>
              <a:pPr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B7AA-DA85-4488-B2B2-BB589C8F48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5" y="21153122"/>
            <a:ext cx="32644080" cy="6537960"/>
          </a:xfrm>
        </p:spPr>
        <p:txBody>
          <a:bodyPr anchor="t"/>
          <a:lstStyle>
            <a:lvl1pPr algn="l">
              <a:defRPr sz="17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5" y="13952225"/>
            <a:ext cx="32644080" cy="7200898"/>
          </a:xfrm>
        </p:spPr>
        <p:txBody>
          <a:bodyPr anchor="b"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2037786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4075572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11335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15114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188931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226717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264503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302289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42E4-6996-4957-8890-543F663FB0FA}" type="datetimeFigureOut">
              <a:rPr lang="en-US" smtClean="0"/>
              <a:pPr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B7AA-DA85-4488-B2B2-BB589C8F48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7680963"/>
            <a:ext cx="16962120" cy="21724622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22440" y="7680963"/>
            <a:ext cx="16962120" cy="21724622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42E4-6996-4957-8890-543F663FB0FA}" type="datetimeFigureOut">
              <a:rPr lang="en-US" smtClean="0"/>
              <a:pPr/>
              <a:t>3/20/13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B7AA-DA85-4488-B2B2-BB589C8F48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7368542"/>
            <a:ext cx="16968790" cy="3070858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786" indent="0">
              <a:buNone/>
              <a:defRPr sz="8900" b="1"/>
            </a:lvl2pPr>
            <a:lvl3pPr marL="4075572" indent="0">
              <a:buNone/>
              <a:defRPr sz="8000" b="1"/>
            </a:lvl3pPr>
            <a:lvl4pPr marL="6113358" indent="0">
              <a:buNone/>
              <a:defRPr sz="7100" b="1"/>
            </a:lvl4pPr>
            <a:lvl5pPr marL="8151144" indent="0">
              <a:buNone/>
              <a:defRPr sz="7100" b="1"/>
            </a:lvl5pPr>
            <a:lvl6pPr marL="10188931" indent="0">
              <a:buNone/>
              <a:defRPr sz="7100" b="1"/>
            </a:lvl6pPr>
            <a:lvl7pPr marL="12226717" indent="0">
              <a:buNone/>
              <a:defRPr sz="7100" b="1"/>
            </a:lvl7pPr>
            <a:lvl8pPr marL="14264503" indent="0">
              <a:buNone/>
              <a:defRPr sz="7100" b="1"/>
            </a:lvl8pPr>
            <a:lvl9pPr marL="16302289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0" y="10439400"/>
            <a:ext cx="16968790" cy="18966182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107" y="7368542"/>
            <a:ext cx="16975455" cy="3070858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786" indent="0">
              <a:buNone/>
              <a:defRPr sz="8900" b="1"/>
            </a:lvl2pPr>
            <a:lvl3pPr marL="4075572" indent="0">
              <a:buNone/>
              <a:defRPr sz="8000" b="1"/>
            </a:lvl3pPr>
            <a:lvl4pPr marL="6113358" indent="0">
              <a:buNone/>
              <a:defRPr sz="7100" b="1"/>
            </a:lvl4pPr>
            <a:lvl5pPr marL="8151144" indent="0">
              <a:buNone/>
              <a:defRPr sz="7100" b="1"/>
            </a:lvl5pPr>
            <a:lvl6pPr marL="10188931" indent="0">
              <a:buNone/>
              <a:defRPr sz="7100" b="1"/>
            </a:lvl6pPr>
            <a:lvl7pPr marL="12226717" indent="0">
              <a:buNone/>
              <a:defRPr sz="7100" b="1"/>
            </a:lvl7pPr>
            <a:lvl8pPr marL="14264503" indent="0">
              <a:buNone/>
              <a:defRPr sz="7100" b="1"/>
            </a:lvl8pPr>
            <a:lvl9pPr marL="16302289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107" y="10439400"/>
            <a:ext cx="16975455" cy="18966182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42E4-6996-4957-8890-543F663FB0FA}" type="datetimeFigureOut">
              <a:rPr lang="en-US" smtClean="0"/>
              <a:pPr/>
              <a:t>3/20/13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B7AA-DA85-4488-B2B2-BB589C8F48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42E4-6996-4957-8890-543F663FB0FA}" type="datetimeFigureOut">
              <a:rPr lang="en-US" smtClean="0"/>
              <a:pPr/>
              <a:t>3/20/13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B7AA-DA85-4488-B2B2-BB589C8F48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42E4-6996-4957-8890-543F663FB0FA}" type="datetimeFigureOut">
              <a:rPr lang="en-US" smtClean="0"/>
              <a:pPr/>
              <a:t>3/20/13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B7AA-DA85-4488-B2B2-BB589C8F48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2" y="1310640"/>
            <a:ext cx="12634915" cy="5577840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210" y="1310643"/>
            <a:ext cx="21469350" cy="28094942"/>
          </a:xfrm>
        </p:spPr>
        <p:txBody>
          <a:bodyPr/>
          <a:lstStyle>
            <a:lvl1pPr>
              <a:defRPr sz="14300"/>
            </a:lvl1pPr>
            <a:lvl2pPr>
              <a:defRPr sz="12500"/>
            </a:lvl2pPr>
            <a:lvl3pPr>
              <a:defRPr sz="107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2" y="6888483"/>
            <a:ext cx="12634915" cy="22517102"/>
          </a:xfrm>
        </p:spPr>
        <p:txBody>
          <a:bodyPr/>
          <a:lstStyle>
            <a:lvl1pPr marL="0" indent="0">
              <a:buNone/>
              <a:defRPr sz="6200"/>
            </a:lvl1pPr>
            <a:lvl2pPr marL="2037786" indent="0">
              <a:buNone/>
              <a:defRPr sz="5300"/>
            </a:lvl2pPr>
            <a:lvl3pPr marL="4075572" indent="0">
              <a:buNone/>
              <a:defRPr sz="4500"/>
            </a:lvl3pPr>
            <a:lvl4pPr marL="6113358" indent="0">
              <a:buNone/>
              <a:defRPr sz="4000"/>
            </a:lvl4pPr>
            <a:lvl5pPr marL="8151144" indent="0">
              <a:buNone/>
              <a:defRPr sz="4000"/>
            </a:lvl5pPr>
            <a:lvl6pPr marL="10188931" indent="0">
              <a:buNone/>
              <a:defRPr sz="4000"/>
            </a:lvl6pPr>
            <a:lvl7pPr marL="12226717" indent="0">
              <a:buNone/>
              <a:defRPr sz="4000"/>
            </a:lvl7pPr>
            <a:lvl8pPr marL="14264503" indent="0">
              <a:buNone/>
              <a:defRPr sz="4000"/>
            </a:lvl8pPr>
            <a:lvl9pPr marL="16302289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42E4-6996-4957-8890-543F663FB0FA}" type="datetimeFigureOut">
              <a:rPr lang="en-US" smtClean="0"/>
              <a:pPr/>
              <a:t>3/20/13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B7AA-DA85-4488-B2B2-BB589C8F48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610" y="23042880"/>
            <a:ext cx="23042880" cy="2720342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610" y="2941320"/>
            <a:ext cx="23042880" cy="19751040"/>
          </a:xfrm>
        </p:spPr>
        <p:txBody>
          <a:bodyPr/>
          <a:lstStyle>
            <a:lvl1pPr marL="0" indent="0">
              <a:buNone/>
              <a:defRPr sz="14300"/>
            </a:lvl1pPr>
            <a:lvl2pPr marL="2037786" indent="0">
              <a:buNone/>
              <a:defRPr sz="12500"/>
            </a:lvl2pPr>
            <a:lvl3pPr marL="4075572" indent="0">
              <a:buNone/>
              <a:defRPr sz="10700"/>
            </a:lvl3pPr>
            <a:lvl4pPr marL="6113358" indent="0">
              <a:buNone/>
              <a:defRPr sz="8900"/>
            </a:lvl4pPr>
            <a:lvl5pPr marL="8151144" indent="0">
              <a:buNone/>
              <a:defRPr sz="8900"/>
            </a:lvl5pPr>
            <a:lvl6pPr marL="10188931" indent="0">
              <a:buNone/>
              <a:defRPr sz="8900"/>
            </a:lvl6pPr>
            <a:lvl7pPr marL="12226717" indent="0">
              <a:buNone/>
              <a:defRPr sz="8900"/>
            </a:lvl7pPr>
            <a:lvl8pPr marL="14264503" indent="0">
              <a:buNone/>
              <a:defRPr sz="8900"/>
            </a:lvl8pPr>
            <a:lvl9pPr marL="16302289" indent="0">
              <a:buNone/>
              <a:defRPr sz="8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610" y="25763222"/>
            <a:ext cx="23042880" cy="3863338"/>
          </a:xfrm>
        </p:spPr>
        <p:txBody>
          <a:bodyPr/>
          <a:lstStyle>
            <a:lvl1pPr marL="0" indent="0">
              <a:buNone/>
              <a:defRPr sz="6200"/>
            </a:lvl1pPr>
            <a:lvl2pPr marL="2037786" indent="0">
              <a:buNone/>
              <a:defRPr sz="5300"/>
            </a:lvl2pPr>
            <a:lvl3pPr marL="4075572" indent="0">
              <a:buNone/>
              <a:defRPr sz="4500"/>
            </a:lvl3pPr>
            <a:lvl4pPr marL="6113358" indent="0">
              <a:buNone/>
              <a:defRPr sz="4000"/>
            </a:lvl4pPr>
            <a:lvl5pPr marL="8151144" indent="0">
              <a:buNone/>
              <a:defRPr sz="4000"/>
            </a:lvl5pPr>
            <a:lvl6pPr marL="10188931" indent="0">
              <a:buNone/>
              <a:defRPr sz="4000"/>
            </a:lvl6pPr>
            <a:lvl7pPr marL="12226717" indent="0">
              <a:buNone/>
              <a:defRPr sz="4000"/>
            </a:lvl7pPr>
            <a:lvl8pPr marL="14264503" indent="0">
              <a:buNone/>
              <a:defRPr sz="4000"/>
            </a:lvl8pPr>
            <a:lvl9pPr marL="16302289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42E4-6996-4957-8890-543F663FB0FA}" type="datetimeFigureOut">
              <a:rPr lang="en-US" smtClean="0"/>
              <a:pPr/>
              <a:t>3/20/13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B7AA-DA85-4488-B2B2-BB589C8F48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1318262"/>
            <a:ext cx="34564320" cy="5486400"/>
          </a:xfrm>
          <a:prstGeom prst="rect">
            <a:avLst/>
          </a:prstGeom>
        </p:spPr>
        <p:txBody>
          <a:bodyPr vert="horz" lIns="407557" tIns="203779" rIns="407557" bIns="2037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7680963"/>
            <a:ext cx="34564320" cy="21724622"/>
          </a:xfrm>
          <a:prstGeom prst="rect">
            <a:avLst/>
          </a:prstGeom>
        </p:spPr>
        <p:txBody>
          <a:bodyPr vert="horz" lIns="407557" tIns="203779" rIns="407557" bIns="2037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0240" y="30510482"/>
            <a:ext cx="896112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l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042E4-6996-4957-8890-543F663FB0FA}" type="datetimeFigureOut">
              <a:rPr lang="en-US" smtClean="0"/>
              <a:pPr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1640" y="30510482"/>
            <a:ext cx="1216152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ct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3440" y="30510482"/>
            <a:ext cx="896112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BB7AA-DA85-4488-B2B2-BB589C8F48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75572" rtl="0" eaLnBrk="1" latinLnBrk="0" hangingPunct="1">
        <a:spcBef>
          <a:spcPct val="0"/>
        </a:spcBef>
        <a:buNone/>
        <a:defRPr sz="1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8340" indent="-1528340" algn="l" defTabSz="4075572" rtl="0" eaLnBrk="1" latinLnBrk="0" hangingPunct="1">
        <a:spcBef>
          <a:spcPct val="20000"/>
        </a:spcBef>
        <a:buFont typeface="Arial" pitchFamily="34" charset="0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1402" indent="-1273616" algn="l" defTabSz="4075572" rtl="0" eaLnBrk="1" latinLnBrk="0" hangingPunct="1">
        <a:spcBef>
          <a:spcPct val="20000"/>
        </a:spcBef>
        <a:buFont typeface="Arial" pitchFamily="34" charset="0"/>
        <a:buChar char="–"/>
        <a:defRPr sz="12500" kern="1200">
          <a:solidFill>
            <a:schemeClr val="tx1"/>
          </a:solidFill>
          <a:latin typeface="+mn-lt"/>
          <a:ea typeface="+mn-ea"/>
          <a:cs typeface="+mn-cs"/>
        </a:defRPr>
      </a:lvl2pPr>
      <a:lvl3pPr marL="5094465" indent="-1018893" algn="l" defTabSz="4075572" rtl="0" eaLnBrk="1" latinLnBrk="0" hangingPunct="1">
        <a:spcBef>
          <a:spcPct val="20000"/>
        </a:spcBef>
        <a:buFont typeface="Arial" pitchFamily="34" charset="0"/>
        <a:buChar char="•"/>
        <a:defRPr sz="10700" kern="1200">
          <a:solidFill>
            <a:schemeClr val="tx1"/>
          </a:solidFill>
          <a:latin typeface="+mn-lt"/>
          <a:ea typeface="+mn-ea"/>
          <a:cs typeface="+mn-cs"/>
        </a:defRPr>
      </a:lvl3pPr>
      <a:lvl4pPr marL="7132251" indent="-1018893" algn="l" defTabSz="4075572" rtl="0" eaLnBrk="1" latinLnBrk="0" hangingPunct="1">
        <a:spcBef>
          <a:spcPct val="20000"/>
        </a:spcBef>
        <a:buFont typeface="Arial" pitchFamily="34" charset="0"/>
        <a:buChar char="–"/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170038" indent="-1018893" algn="l" defTabSz="4075572" rtl="0" eaLnBrk="1" latinLnBrk="0" hangingPunct="1">
        <a:spcBef>
          <a:spcPct val="20000"/>
        </a:spcBef>
        <a:buFont typeface="Arial" pitchFamily="34" charset="0"/>
        <a:buChar char="»"/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207824" indent="-1018893" algn="l" defTabSz="4075572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45610" indent="-1018893" algn="l" defTabSz="4075572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283396" indent="-1018893" algn="l" defTabSz="4075572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7321182" indent="-1018893" algn="l" defTabSz="4075572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2037786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4075572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113358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151144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8931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717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4264503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6302289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0"/>
          <p:cNvSpPr>
            <a:spLocks noChangeArrowheads="1"/>
          </p:cNvSpPr>
          <p:nvPr/>
        </p:nvSpPr>
        <p:spPr bwMode="auto">
          <a:xfrm>
            <a:off x="0" y="0"/>
            <a:ext cx="38404800" cy="475488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5915" tIns="42958" rIns="85915" bIns="42958" anchor="ctr"/>
          <a:lstStyle/>
          <a:p>
            <a:endParaRPr lang="en-US" dirty="0"/>
          </a:p>
        </p:txBody>
      </p:sp>
      <p:sp>
        <p:nvSpPr>
          <p:cNvPr id="2052" name="Rectangle 16"/>
          <p:cNvSpPr>
            <a:spLocks noChangeArrowheads="1"/>
          </p:cNvSpPr>
          <p:nvPr/>
        </p:nvSpPr>
        <p:spPr bwMode="auto">
          <a:xfrm>
            <a:off x="3200402" y="0"/>
            <a:ext cx="34162409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07468" tIns="203734" rIns="407468" bIns="203734" anchor="ctr"/>
          <a:lstStyle/>
          <a:p>
            <a:pPr algn="ctr" defTabSz="4074904"/>
            <a:r>
              <a:rPr lang="en-US" sz="8900" b="1" dirty="0" smtClean="0">
                <a:solidFill>
                  <a:schemeClr val="bg1"/>
                </a:solidFill>
              </a:rPr>
              <a:t>Effect of Network Robustness on Cellular Aging</a:t>
            </a:r>
            <a:r>
              <a:rPr lang="en-US" sz="12500" dirty="0">
                <a:solidFill>
                  <a:schemeClr val="bg1"/>
                </a:solidFill>
              </a:rPr>
              <a:t/>
            </a:r>
            <a:br>
              <a:rPr lang="en-US" sz="12500" dirty="0">
                <a:solidFill>
                  <a:schemeClr val="bg1"/>
                </a:solidFill>
              </a:rPr>
            </a:br>
            <a:r>
              <a:rPr lang="en-US" sz="6200" i="1" dirty="0" smtClean="0">
                <a:solidFill>
                  <a:schemeClr val="bg1"/>
                </a:solidFill>
              </a:rPr>
              <a:t>Amanda Alexander, </a:t>
            </a:r>
            <a:r>
              <a:rPr lang="en-US" sz="6200" i="1" dirty="0" err="1" smtClean="0">
                <a:solidFill>
                  <a:schemeClr val="bg1"/>
                </a:solidFill>
              </a:rPr>
              <a:t>Charita</a:t>
            </a:r>
            <a:r>
              <a:rPr lang="en-US" sz="6200" i="1" dirty="0" smtClean="0">
                <a:solidFill>
                  <a:schemeClr val="bg1"/>
                </a:solidFill>
              </a:rPr>
              <a:t> Montgomery and Dr. Hong Qin</a:t>
            </a:r>
            <a:endParaRPr lang="en-US" sz="6200" i="1" dirty="0">
              <a:solidFill>
                <a:schemeClr val="bg1"/>
              </a:solidFill>
            </a:endParaRPr>
          </a:p>
          <a:p>
            <a:pPr algn="ctr" defTabSz="4074904"/>
            <a:r>
              <a:rPr lang="en-US" sz="6200" i="1" dirty="0" smtClean="0">
                <a:solidFill>
                  <a:schemeClr val="bg1"/>
                </a:solidFill>
              </a:rPr>
              <a:t>Mathematics and Biology </a:t>
            </a:r>
            <a:r>
              <a:rPr lang="en-US" sz="6200" i="1" dirty="0">
                <a:solidFill>
                  <a:schemeClr val="bg1"/>
                </a:solidFill>
              </a:rPr>
              <a:t>Department, Spelman College, Atlanta, GA 30314</a:t>
            </a:r>
          </a:p>
        </p:txBody>
      </p:sp>
      <p:sp>
        <p:nvSpPr>
          <p:cNvPr id="2053" name="Rectangle 17"/>
          <p:cNvSpPr>
            <a:spLocks noChangeArrowheads="1"/>
          </p:cNvSpPr>
          <p:nvPr/>
        </p:nvSpPr>
        <p:spPr bwMode="auto">
          <a:xfrm>
            <a:off x="0" y="4724400"/>
            <a:ext cx="9448800" cy="288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07468" tIns="203734" rIns="407468" bIns="203734"/>
          <a:lstStyle/>
          <a:p>
            <a:pPr marL="1527341" indent="-1527341" defTabSz="4074904">
              <a:lnSpc>
                <a:spcPct val="80000"/>
              </a:lnSpc>
              <a:spcBef>
                <a:spcPct val="20000"/>
              </a:spcBef>
            </a:pPr>
            <a:r>
              <a:rPr lang="en-US" sz="5300" b="1" dirty="0" smtClean="0">
                <a:solidFill>
                  <a:srgbClr val="0033CC"/>
                </a:solidFill>
              </a:rPr>
              <a:t>ABSTRACT:</a:t>
            </a:r>
          </a:p>
          <a:p>
            <a:r>
              <a:rPr lang="en-US" sz="3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3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his study explored the interconnection between cellular aging and network robustness in yeast </a:t>
            </a:r>
            <a:r>
              <a:rPr lang="en-US" sz="3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Saccharomyces </a:t>
            </a:r>
            <a:r>
              <a:rPr lang="en-US" sz="3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cerevisiae</a:t>
            </a:r>
            <a:r>
              <a:rPr lang="en-US" sz="3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Replicative lifespan (RLS) served as a measure for yeast aging. </a:t>
            </a:r>
            <a:r>
              <a:rPr lang="en-US" sz="3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sz="3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 sought to determine the correlation between RLS and several proxies of robustness including: the number of protein interactions, the number of genetic interactions, </a:t>
            </a:r>
            <a:r>
              <a:rPr lang="en-US" sz="3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evolutionary distance, </a:t>
            </a:r>
            <a:r>
              <a:rPr lang="en-US" sz="3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fitness, and </a:t>
            </a:r>
            <a:r>
              <a:rPr lang="en-US" sz="3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morphological </a:t>
            </a:r>
            <a:r>
              <a:rPr lang="en-US" sz="3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plasticity. We hypothesized that a gene’s role in robustness is associated with its role in cellular aging, </a:t>
            </a:r>
            <a:r>
              <a:rPr lang="en-US" sz="3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3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hus we expected a strong connection between RLS and </a:t>
            </a:r>
            <a:r>
              <a:rPr lang="en-US" sz="3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several proxies of network </a:t>
            </a:r>
            <a:r>
              <a:rPr lang="en-US" sz="3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robustness. </a:t>
            </a:r>
            <a:r>
              <a:rPr lang="en-US" sz="3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lang="en-US" sz="3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sing linear regression analysis it was found that the robustness components (specifically fitness and morphological plasticity) displayed a strong correlation with RLS and thus cellular aging.</a:t>
            </a:r>
          </a:p>
          <a:p>
            <a:endParaRPr lang="en-US" sz="3800" dirty="0">
              <a:latin typeface="Arial" pitchFamily="34" charset="0"/>
              <a:cs typeface="Arial" pitchFamily="34" charset="0"/>
            </a:endParaRPr>
          </a:p>
          <a:p>
            <a:r>
              <a:rPr lang="en-US" sz="5300" b="1" dirty="0" smtClean="0">
                <a:solidFill>
                  <a:srgbClr val="0033CC"/>
                </a:solidFill>
              </a:rPr>
              <a:t>INTRODUCTION</a:t>
            </a:r>
            <a:r>
              <a:rPr lang="en-US" sz="4500" b="1" dirty="0" smtClean="0">
                <a:solidFill>
                  <a:srgbClr val="0033CC"/>
                </a:solidFill>
              </a:rPr>
              <a:t>:</a:t>
            </a:r>
            <a:endParaRPr lang="en-US" sz="4500" b="1" dirty="0" smtClean="0">
              <a:solidFill>
                <a:srgbClr val="FF0000"/>
              </a:solidFill>
            </a:endParaRPr>
          </a:p>
          <a:p>
            <a:pPr defTabSz="4074904">
              <a:spcBef>
                <a:spcPct val="20000"/>
              </a:spcBef>
            </a:pPr>
            <a:r>
              <a:rPr lang="en-US" sz="3800" dirty="0" smtClean="0">
                <a:latin typeface="Arial" pitchFamily="34" charset="0"/>
                <a:cs typeface="Arial" pitchFamily="34" charset="0"/>
              </a:rPr>
              <a:t>Cellular aging has been a highly biologically debated topic for decades. Previous research has identified the yeast </a:t>
            </a:r>
            <a:r>
              <a:rPr lang="en-US" sz="3800" i="1" dirty="0" smtClean="0">
                <a:latin typeface="Arial" pitchFamily="34" charset="0"/>
                <a:cs typeface="Arial" pitchFamily="34" charset="0"/>
              </a:rPr>
              <a:t>S. </a:t>
            </a:r>
            <a:r>
              <a:rPr lang="en-US" sz="3800" i="1" dirty="0" err="1" smtClean="0">
                <a:latin typeface="Arial" pitchFamily="34" charset="0"/>
                <a:cs typeface="Arial" pitchFamily="34" charset="0"/>
              </a:rPr>
              <a:t>cerevisiae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 as an advantageous model for aging </a:t>
            </a:r>
            <a:r>
              <a:rPr lang="en-US" sz="3800" dirty="0">
                <a:latin typeface="Arial" pitchFamily="34" charset="0"/>
                <a:cs typeface="Arial" pitchFamily="34" charset="0"/>
              </a:rPr>
              <a:t>research.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Determining </a:t>
            </a:r>
            <a:r>
              <a:rPr lang="en-US" sz="3800" dirty="0">
                <a:latin typeface="Arial" pitchFamily="34" charset="0"/>
                <a:cs typeface="Arial" pitchFamily="34" charset="0"/>
              </a:rPr>
              <a:t>causes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of cellular </a:t>
            </a:r>
            <a:r>
              <a:rPr lang="en-US" sz="3800" dirty="0">
                <a:latin typeface="Arial" pitchFamily="34" charset="0"/>
                <a:cs typeface="Arial" pitchFamily="34" charset="0"/>
              </a:rPr>
              <a:t>aging in yeast is an important topic of study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because </a:t>
            </a:r>
            <a:r>
              <a:rPr lang="en-US" sz="3800" dirty="0">
                <a:latin typeface="Arial" pitchFamily="34" charset="0"/>
                <a:cs typeface="Arial" pitchFamily="34" charset="0"/>
              </a:rPr>
              <a:t>it can lead directly to identifying the causes of cellular aging in humans and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other higher mammals.</a:t>
            </a:r>
            <a:r>
              <a:rPr lang="en-US" sz="45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Yeast aging can be measured by examining replicative life span (RLS</a:t>
            </a:r>
            <a:r>
              <a:rPr lang="en-US" sz="3800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. Previous research conducted by Dr. Hong Qin has provided evidence that phenotypic capacitors influence network robustness, suggesting that robustness is a contributing factor for cellular aging. Robustness is the ability of a cell to maintain homeostasis throughout environmental changes and mutations, such as temperature, time, and cellular damage.</a:t>
            </a:r>
          </a:p>
        </p:txBody>
      </p:sp>
      <p:sp>
        <p:nvSpPr>
          <p:cNvPr id="2054" name="Rectangle 18"/>
          <p:cNvSpPr>
            <a:spLocks noChangeArrowheads="1"/>
          </p:cNvSpPr>
          <p:nvPr/>
        </p:nvSpPr>
        <p:spPr bwMode="auto">
          <a:xfrm>
            <a:off x="6720840" y="23774400"/>
            <a:ext cx="24323040" cy="841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07468" tIns="203734" rIns="407468" bIns="203734"/>
          <a:lstStyle/>
          <a:p>
            <a:pPr marL="2377524" indent="-2377524" defTabSz="4074904">
              <a:spcBef>
                <a:spcPct val="20000"/>
              </a:spcBef>
            </a:pPr>
            <a:r>
              <a:rPr lang="en-US" sz="4000" b="1" dirty="0"/>
              <a:t>	</a:t>
            </a:r>
            <a:endParaRPr lang="en-US" sz="4000" b="1" dirty="0" smtClean="0"/>
          </a:p>
          <a:p>
            <a:pPr marL="1040122" indent="-1040122" defTabSz="4074904">
              <a:spcBef>
                <a:spcPct val="20000"/>
              </a:spcBef>
            </a:pPr>
            <a:r>
              <a:rPr lang="en-US" sz="4000" b="1" dirty="0" smtClean="0">
                <a:solidFill>
                  <a:srgbClr val="0033CC"/>
                </a:solidFill>
              </a:rPr>
              <a:t>          </a:t>
            </a:r>
            <a:endParaRPr lang="en-US" sz="3600" b="1" dirty="0"/>
          </a:p>
        </p:txBody>
      </p:sp>
      <p:sp>
        <p:nvSpPr>
          <p:cNvPr id="2055" name="Text Box 20"/>
          <p:cNvSpPr txBox="1">
            <a:spLocks noChangeArrowheads="1"/>
          </p:cNvSpPr>
          <p:nvPr/>
        </p:nvSpPr>
        <p:spPr bwMode="auto">
          <a:xfrm>
            <a:off x="8915400" y="4754880"/>
            <a:ext cx="21487778" cy="1365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07468" tIns="203734" rIns="407468" bIns="203734">
            <a:spAutoFit/>
          </a:bodyPr>
          <a:lstStyle/>
          <a:p>
            <a:pPr defTabSz="4074904">
              <a:spcBef>
                <a:spcPct val="50000"/>
              </a:spcBef>
            </a:pPr>
            <a:r>
              <a:rPr lang="en-US" sz="6200" b="1" dirty="0">
                <a:solidFill>
                  <a:srgbClr val="0033CC"/>
                </a:solidFill>
              </a:rPr>
              <a:t>RESULTS:</a:t>
            </a:r>
          </a:p>
        </p:txBody>
      </p:sp>
      <p:sp>
        <p:nvSpPr>
          <p:cNvPr id="2057" name="Text Box 28"/>
          <p:cNvSpPr txBox="1">
            <a:spLocks noChangeArrowheads="1"/>
          </p:cNvSpPr>
          <p:nvPr/>
        </p:nvSpPr>
        <p:spPr bwMode="auto">
          <a:xfrm>
            <a:off x="28651200" y="4714729"/>
            <a:ext cx="9753600" cy="26910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07468" tIns="203734" rIns="407468" bIns="203734">
            <a:spAutoFit/>
          </a:bodyPr>
          <a:lstStyle/>
          <a:p>
            <a:pPr defTabSz="4074904"/>
            <a:r>
              <a:rPr lang="en-US" sz="5300" b="1" dirty="0" smtClean="0">
                <a:solidFill>
                  <a:srgbClr val="0033CC"/>
                </a:solidFill>
              </a:rPr>
              <a:t>SUMMARY:</a:t>
            </a:r>
            <a:endParaRPr lang="en-US" sz="5000" b="1" dirty="0" smtClean="0">
              <a:solidFill>
                <a:srgbClr val="0033CC"/>
              </a:solidFill>
            </a:endParaRPr>
          </a:p>
          <a:p>
            <a:pPr defTabSz="4074904"/>
            <a:endParaRPr lang="en-US" sz="5300" b="1" dirty="0" smtClean="0">
              <a:solidFill>
                <a:srgbClr val="0033CC"/>
              </a:solidFill>
            </a:endParaRPr>
          </a:p>
          <a:p>
            <a:pPr defTabSz="4074904"/>
            <a:endParaRPr lang="en-US" sz="3100" b="1" dirty="0" smtClean="0">
              <a:solidFill>
                <a:srgbClr val="0066CC"/>
              </a:solidFill>
            </a:endParaRPr>
          </a:p>
          <a:p>
            <a:pPr defTabSz="4074904"/>
            <a:endParaRPr lang="en-US" sz="3100" b="1" dirty="0">
              <a:solidFill>
                <a:srgbClr val="0066CC"/>
              </a:solidFill>
            </a:endParaRPr>
          </a:p>
          <a:p>
            <a:pPr defTabSz="4074904"/>
            <a:endParaRPr lang="en-US" sz="5300" b="1" dirty="0" smtClean="0">
              <a:solidFill>
                <a:srgbClr val="0033CC"/>
              </a:solidFill>
            </a:endParaRPr>
          </a:p>
          <a:p>
            <a:pPr defTabSz="4074904"/>
            <a:endParaRPr lang="en-US" sz="5300" b="1" dirty="0" smtClean="0">
              <a:solidFill>
                <a:srgbClr val="0033CC"/>
              </a:solidFill>
            </a:endParaRPr>
          </a:p>
          <a:p>
            <a:pPr defTabSz="4074904"/>
            <a:endParaRPr lang="en-US" sz="5300" b="1" dirty="0" smtClean="0">
              <a:solidFill>
                <a:srgbClr val="0033CC"/>
              </a:solidFill>
            </a:endParaRPr>
          </a:p>
          <a:p>
            <a:pPr defTabSz="4074904"/>
            <a:endParaRPr lang="en-US" sz="5300" b="1" dirty="0" smtClean="0">
              <a:solidFill>
                <a:srgbClr val="0033CC"/>
              </a:solidFill>
            </a:endParaRPr>
          </a:p>
          <a:p>
            <a:pPr defTabSz="4074904"/>
            <a:endParaRPr lang="en-US" sz="5300" b="1" dirty="0" smtClean="0">
              <a:solidFill>
                <a:srgbClr val="0033CC"/>
              </a:solidFill>
            </a:endParaRPr>
          </a:p>
          <a:p>
            <a:pPr defTabSz="4074904"/>
            <a:endParaRPr lang="en-US" sz="5300" b="1" dirty="0" smtClean="0">
              <a:solidFill>
                <a:srgbClr val="0033CC"/>
              </a:solidFill>
            </a:endParaRPr>
          </a:p>
          <a:p>
            <a:pPr defTabSz="4074904"/>
            <a:endParaRPr lang="en-US" sz="5300" b="1" dirty="0" smtClean="0">
              <a:solidFill>
                <a:srgbClr val="0033CC"/>
              </a:solidFill>
            </a:endParaRPr>
          </a:p>
          <a:p>
            <a:pPr defTabSz="4074904"/>
            <a:endParaRPr lang="en-US" sz="2700" b="1" dirty="0">
              <a:latin typeface="Arial" pitchFamily="34" charset="0"/>
              <a:cs typeface="Arial" pitchFamily="34" charset="0"/>
            </a:endParaRPr>
          </a:p>
          <a:p>
            <a:pPr defTabSz="4074904"/>
            <a:endParaRPr lang="en-US" sz="2700" b="1" dirty="0" smtClean="0">
              <a:latin typeface="Arial" pitchFamily="34" charset="0"/>
              <a:cs typeface="Arial" pitchFamily="34" charset="0"/>
            </a:endParaRPr>
          </a:p>
          <a:p>
            <a:pPr defTabSz="4074904"/>
            <a:endParaRPr lang="en-US" sz="2700" b="1" dirty="0" smtClean="0">
              <a:latin typeface="Arial" pitchFamily="34" charset="0"/>
              <a:cs typeface="Arial" pitchFamily="34" charset="0"/>
            </a:endParaRPr>
          </a:p>
          <a:p>
            <a:pPr defTabSz="4074904"/>
            <a:r>
              <a:rPr lang="en-US" sz="5300" b="1" dirty="0" smtClean="0">
                <a:solidFill>
                  <a:srgbClr val="0033CC"/>
                </a:solidFill>
              </a:rPr>
              <a:t>CONCLUSION:</a:t>
            </a:r>
            <a:endParaRPr lang="en-US" sz="3800" b="1" dirty="0" smtClean="0">
              <a:solidFill>
                <a:srgbClr val="0066CC"/>
              </a:solidFill>
            </a:endParaRPr>
          </a:p>
          <a:p>
            <a:pPr defTabSz="4074904"/>
            <a:r>
              <a:rPr lang="en-US" sz="3800" dirty="0" smtClean="0">
                <a:latin typeface="Arial" pitchFamily="34" charset="0"/>
                <a:cs typeface="Arial" pitchFamily="34" charset="0"/>
              </a:rPr>
              <a:t>Based on our results, we were able to conclude that:</a:t>
            </a:r>
          </a:p>
          <a:p>
            <a:pPr marL="742950" indent="-742950" defTabSz="4074904">
              <a:buFont typeface="+mj-lt"/>
              <a:buAutoNum type="arabicPeriod"/>
            </a:pPr>
            <a:r>
              <a:rPr lang="en-US" sz="3800" dirty="0" smtClean="0">
                <a:latin typeface="Arial" pitchFamily="34" charset="0"/>
                <a:cs typeface="Arial" pitchFamily="34" charset="0"/>
              </a:rPr>
              <a:t>Fitness (YPE) and Morphological Plasticity both have a strong and direct correlation to Replicative Lifespan and to each other.</a:t>
            </a:r>
          </a:p>
          <a:p>
            <a:pPr marL="742950" indent="-742950" defTabSz="4074904">
              <a:buFont typeface="+mj-lt"/>
              <a:buAutoNum type="arabicPeriod"/>
            </a:pPr>
            <a:r>
              <a:rPr lang="en-US" sz="3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number of protein interactions and the number of genetic interactions is directly related to fitness (YPE)</a:t>
            </a:r>
          </a:p>
          <a:p>
            <a:pPr marL="742950" indent="-742950" defTabSz="4074904">
              <a:buFont typeface="+mj-lt"/>
              <a:buAutoNum type="arabicPeriod"/>
            </a:pPr>
            <a:r>
              <a:rPr lang="en-US" sz="3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There is a correlation between evolutionary distance and the number of protein interactions</a:t>
            </a:r>
          </a:p>
          <a:p>
            <a:pPr marL="742950" indent="-742950" defTabSz="4074904">
              <a:buFont typeface="+mj-lt"/>
              <a:buAutoNum type="arabicPeriod"/>
            </a:pPr>
            <a:r>
              <a:rPr lang="en-US" sz="3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There is a significant correlation between the number of protein interactions and morphological plasticity.</a:t>
            </a:r>
            <a:endParaRPr lang="en-US" sz="3100" b="1" dirty="0" smtClean="0">
              <a:solidFill>
                <a:srgbClr val="0066CC"/>
              </a:solidFill>
            </a:endParaRPr>
          </a:p>
          <a:p>
            <a:pPr defTabSz="4074904"/>
            <a:endParaRPr lang="en-US" sz="3100" b="1" dirty="0">
              <a:solidFill>
                <a:srgbClr val="0066CC"/>
              </a:solidFill>
            </a:endParaRPr>
          </a:p>
          <a:p>
            <a:pPr defTabSz="4074904"/>
            <a:endParaRPr lang="en-US" sz="3100" b="1" dirty="0" smtClean="0">
              <a:solidFill>
                <a:srgbClr val="0066CC"/>
              </a:solidFill>
            </a:endParaRPr>
          </a:p>
          <a:p>
            <a:pPr defTabSz="4074904"/>
            <a:endParaRPr lang="en-US" sz="3100" b="1" dirty="0" smtClean="0">
              <a:solidFill>
                <a:srgbClr val="0066CC"/>
              </a:solidFill>
            </a:endParaRPr>
          </a:p>
          <a:p>
            <a:pPr defTabSz="4074904"/>
            <a:endParaRPr lang="en-US" sz="3100" b="1" dirty="0">
              <a:solidFill>
                <a:srgbClr val="0066CC"/>
              </a:solidFill>
            </a:endParaRPr>
          </a:p>
          <a:p>
            <a:pPr defTabSz="4074904"/>
            <a:endParaRPr lang="en-US" sz="3100" b="1" dirty="0" smtClean="0">
              <a:solidFill>
                <a:srgbClr val="0066CC"/>
              </a:solidFill>
            </a:endParaRPr>
          </a:p>
          <a:p>
            <a:pPr defTabSz="4074904"/>
            <a:endParaRPr lang="en-US" sz="3100" b="1" dirty="0">
              <a:solidFill>
                <a:srgbClr val="0066CC"/>
              </a:solidFill>
            </a:endParaRPr>
          </a:p>
          <a:p>
            <a:pPr defTabSz="4074904"/>
            <a:endParaRPr lang="en-US" sz="3100" b="1" dirty="0" smtClean="0">
              <a:solidFill>
                <a:srgbClr val="0066CC"/>
              </a:solidFill>
            </a:endParaRPr>
          </a:p>
          <a:p>
            <a:pPr defTabSz="4074904"/>
            <a:endParaRPr lang="en-US" sz="3100" b="1" dirty="0">
              <a:solidFill>
                <a:srgbClr val="0066CC"/>
              </a:solidFill>
            </a:endParaRPr>
          </a:p>
          <a:p>
            <a:pPr defTabSz="4074904"/>
            <a:endParaRPr lang="en-US" sz="3100" b="1" dirty="0" smtClean="0">
              <a:solidFill>
                <a:srgbClr val="0066CC"/>
              </a:solidFill>
            </a:endParaRPr>
          </a:p>
          <a:p>
            <a:pPr defTabSz="4074904"/>
            <a:endParaRPr lang="en-US" sz="3100" b="1" dirty="0" smtClean="0">
              <a:solidFill>
                <a:srgbClr val="0066CC"/>
              </a:solidFill>
            </a:endParaRPr>
          </a:p>
          <a:p>
            <a:pPr defTabSz="4074904"/>
            <a:endParaRPr lang="en-US" sz="3100" b="1" dirty="0" smtClean="0">
              <a:solidFill>
                <a:srgbClr val="0000FF"/>
              </a:solidFill>
            </a:endParaRPr>
          </a:p>
          <a:p>
            <a:pPr defTabSz="4074904"/>
            <a:endParaRPr lang="en-US" sz="3100" b="1" dirty="0">
              <a:solidFill>
                <a:srgbClr val="0000FF"/>
              </a:solidFill>
            </a:endParaRPr>
          </a:p>
          <a:p>
            <a:pPr defTabSz="4074904"/>
            <a:endParaRPr lang="en-US" sz="3100" b="1" dirty="0" smtClean="0">
              <a:solidFill>
                <a:srgbClr val="0000FF"/>
              </a:solidFill>
            </a:endParaRPr>
          </a:p>
        </p:txBody>
      </p:sp>
      <p:sp>
        <p:nvSpPr>
          <p:cNvPr id="2058" name="Text Box 29"/>
          <p:cNvSpPr txBox="1">
            <a:spLocks noChangeArrowheads="1"/>
          </p:cNvSpPr>
          <p:nvPr/>
        </p:nvSpPr>
        <p:spPr bwMode="auto">
          <a:xfrm>
            <a:off x="29413200" y="25527000"/>
            <a:ext cx="8610600" cy="1152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07468" tIns="203734" rIns="407468" bIns="203734">
            <a:spAutoFit/>
          </a:bodyPr>
          <a:lstStyle/>
          <a:p>
            <a:pPr defTabSz="4074904"/>
            <a:r>
              <a:rPr lang="en-US" sz="4000" b="1" dirty="0" smtClean="0">
                <a:solidFill>
                  <a:srgbClr val="0000FF"/>
                </a:solidFill>
              </a:rPr>
              <a:t>ACKNOWLEDGEMENTS:</a:t>
            </a:r>
          </a:p>
          <a:p>
            <a:pPr defTabSz="4074904"/>
            <a:r>
              <a:rPr lang="en-US" sz="3000" dirty="0" smtClean="0"/>
              <a:t>We would like to thank the Spelman College Math </a:t>
            </a:r>
            <a:r>
              <a:rPr lang="en-US" sz="3000" dirty="0" err="1" smtClean="0"/>
              <a:t>RaMP</a:t>
            </a:r>
            <a:r>
              <a:rPr lang="en-US" sz="3000" dirty="0" smtClean="0"/>
              <a:t>, NSF, and Dr. Hong Qin.</a:t>
            </a:r>
          </a:p>
          <a:p>
            <a:pPr defTabSz="4074904"/>
            <a:endParaRPr lang="en-US" sz="4000" b="1" dirty="0" smtClean="0">
              <a:solidFill>
                <a:srgbClr val="0033CC"/>
              </a:solidFill>
            </a:endParaRPr>
          </a:p>
          <a:p>
            <a:pPr defTabSz="4074904"/>
            <a:r>
              <a:rPr lang="en-US" sz="4000" b="1" dirty="0" smtClean="0">
                <a:solidFill>
                  <a:srgbClr val="0033CC"/>
                </a:solidFill>
              </a:rPr>
              <a:t>REFERENCES:</a:t>
            </a:r>
          </a:p>
          <a:p>
            <a:pPr defTabSz="4074904"/>
            <a:r>
              <a:rPr lang="en-US" sz="3200" dirty="0" smtClean="0"/>
              <a:t>Fraser, H.B., A.E. Hirsh, L.M. Steinmetz, C. </a:t>
            </a:r>
            <a:r>
              <a:rPr lang="en-US" sz="3200" dirty="0" err="1" smtClean="0"/>
              <a:t>Scharfeand</a:t>
            </a:r>
            <a:r>
              <a:rPr lang="en-US" sz="3200" dirty="0" smtClean="0"/>
              <a:t>  and M.W. Feldman.2002. </a:t>
            </a:r>
            <a:r>
              <a:rPr lang="en-US" sz="3200" i="1" dirty="0" smtClean="0"/>
              <a:t>Science Magazine, </a:t>
            </a:r>
            <a:r>
              <a:rPr lang="en-US" sz="3200" b="1" dirty="0" smtClean="0"/>
              <a:t>296</a:t>
            </a:r>
            <a:r>
              <a:rPr lang="en-US" sz="3200" i="1" dirty="0" smtClean="0"/>
              <a:t>:</a:t>
            </a:r>
            <a:r>
              <a:rPr lang="en-US" sz="3200" dirty="0" smtClean="0"/>
              <a:t>750-752.</a:t>
            </a:r>
          </a:p>
          <a:p>
            <a:pPr defTabSz="4074904"/>
            <a:r>
              <a:rPr lang="en-US" sz="3200" dirty="0" smtClean="0"/>
              <a:t>Fu, X., F. </a:t>
            </a:r>
            <a:r>
              <a:rPr lang="en-US" sz="3200" dirty="0" err="1" smtClean="0"/>
              <a:t>Meng</a:t>
            </a:r>
            <a:r>
              <a:rPr lang="en-US" sz="3200" dirty="0" smtClean="0"/>
              <a:t>, Y. </a:t>
            </a:r>
            <a:r>
              <a:rPr lang="en-US" sz="3200" dirty="0" err="1" smtClean="0"/>
              <a:t>Hu</a:t>
            </a:r>
            <a:r>
              <a:rPr lang="en-US" sz="3200" dirty="0" smtClean="0"/>
              <a:t>, and J. Zhou. 2008. </a:t>
            </a:r>
            <a:r>
              <a:rPr lang="en-US" sz="3200" i="1" dirty="0" smtClean="0"/>
              <a:t>Aging Cell</a:t>
            </a:r>
            <a:r>
              <a:rPr lang="en-US" sz="3200" dirty="0" smtClean="0"/>
              <a:t>,</a:t>
            </a:r>
            <a:r>
              <a:rPr lang="en-US" sz="3200" b="1" dirty="0" smtClean="0"/>
              <a:t> 7(5</a:t>
            </a:r>
            <a:r>
              <a:rPr lang="en-US" sz="3200" dirty="0" smtClean="0"/>
              <a:t>): 746-757.</a:t>
            </a:r>
          </a:p>
          <a:p>
            <a:pPr defTabSz="4074904"/>
            <a:r>
              <a:rPr lang="en-US" sz="3200" dirty="0" err="1" smtClean="0"/>
              <a:t>Fabrizio</a:t>
            </a:r>
            <a:r>
              <a:rPr lang="en-US" sz="3200" dirty="0" smtClean="0"/>
              <a:t>, P., V.D. Longo, </a:t>
            </a:r>
            <a:r>
              <a:rPr lang="en-US" sz="3200" i="1" dirty="0" smtClean="0"/>
              <a:t>Aging Cell</a:t>
            </a:r>
            <a:r>
              <a:rPr lang="en-US" sz="3200" dirty="0" smtClean="0"/>
              <a:t>, </a:t>
            </a:r>
            <a:r>
              <a:rPr lang="en-US" sz="3200" b="1" dirty="0" smtClean="0"/>
              <a:t>2</a:t>
            </a:r>
            <a:r>
              <a:rPr lang="en-US" sz="3200" dirty="0" smtClean="0"/>
              <a:t>(2):73-81</a:t>
            </a:r>
          </a:p>
          <a:p>
            <a:pPr defTabSz="4074904"/>
            <a:r>
              <a:rPr lang="en-US" sz="3200" dirty="0" err="1" smtClean="0"/>
              <a:t>Kaeberlein</a:t>
            </a:r>
            <a:r>
              <a:rPr lang="en-US" sz="3200" dirty="0" smtClean="0"/>
              <a:t>, M., C.R. </a:t>
            </a:r>
            <a:r>
              <a:rPr lang="en-US" sz="3200" dirty="0" err="1" smtClean="0"/>
              <a:t>Burtner</a:t>
            </a:r>
            <a:r>
              <a:rPr lang="en-US" sz="3200" dirty="0" smtClean="0"/>
              <a:t>, B.K. Kennedy</a:t>
            </a:r>
            <a:r>
              <a:rPr lang="en-US" sz="3200" i="1" dirty="0" smtClean="0"/>
              <a:t>. </a:t>
            </a:r>
            <a:r>
              <a:rPr lang="en-US" sz="3200" i="1" dirty="0" err="1"/>
              <a:t>P</a:t>
            </a:r>
            <a:r>
              <a:rPr lang="en-US" sz="3200" i="1" dirty="0" err="1" smtClean="0"/>
              <a:t>LoS</a:t>
            </a:r>
            <a:r>
              <a:rPr lang="en-US" sz="3200" i="1" dirty="0" smtClean="0"/>
              <a:t> Genet</a:t>
            </a:r>
            <a:r>
              <a:rPr lang="en-US" sz="3200" dirty="0" smtClean="0"/>
              <a:t>, </a:t>
            </a:r>
            <a:r>
              <a:rPr lang="en-US" sz="3200" b="1" dirty="0" smtClean="0"/>
              <a:t>3</a:t>
            </a:r>
            <a:r>
              <a:rPr lang="en-US" sz="3200" dirty="0" smtClean="0"/>
              <a:t>(5):84</a:t>
            </a:r>
          </a:p>
          <a:p>
            <a:pPr defTabSz="4074904"/>
            <a:endParaRPr lang="en-US" sz="3600" dirty="0" smtClean="0"/>
          </a:p>
          <a:p>
            <a:pPr defTabSz="4074904"/>
            <a:endParaRPr lang="en-US" sz="3000" dirty="0"/>
          </a:p>
          <a:p>
            <a:pPr defTabSz="4074904"/>
            <a:endParaRPr lang="en-US" sz="4500" dirty="0" smtClean="0"/>
          </a:p>
          <a:p>
            <a:pPr defTabSz="4074904"/>
            <a:endParaRPr lang="en-US" sz="4000" dirty="0" smtClean="0">
              <a:solidFill>
                <a:srgbClr val="0033CC"/>
              </a:solidFill>
            </a:endParaRPr>
          </a:p>
          <a:p>
            <a:pPr defTabSz="4074904"/>
            <a:endParaRPr lang="en-US" sz="4500" dirty="0">
              <a:latin typeface="Arial" pitchFamily="34" charset="0"/>
              <a:cs typeface="Arial" pitchFamily="34" charset="0"/>
            </a:endParaRPr>
          </a:p>
          <a:p>
            <a:pPr defTabSz="4074904"/>
            <a:endParaRPr lang="en-US" sz="3600" dirty="0"/>
          </a:p>
          <a:p>
            <a:pPr defTabSz="4074904">
              <a:spcBef>
                <a:spcPct val="50000"/>
              </a:spcBef>
            </a:pPr>
            <a:endParaRPr lang="en-US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9144000" y="6629400"/>
            <a:ext cx="9067800" cy="1242535"/>
          </a:xfrm>
          <a:prstGeom prst="rect">
            <a:avLst/>
          </a:prstGeom>
          <a:noFill/>
        </p:spPr>
        <p:txBody>
          <a:bodyPr wrap="square" lIns="407557" tIns="203779" rIns="407557" bIns="203779" rtlCol="0">
            <a:spAutoFit/>
          </a:bodyPr>
          <a:lstStyle/>
          <a:p>
            <a:r>
              <a:rPr lang="en-US" sz="2700" b="1" dirty="0" smtClean="0">
                <a:latin typeface="Arial" pitchFamily="34" charset="0"/>
                <a:cs typeface="Arial" pitchFamily="34" charset="0"/>
              </a:rPr>
              <a:t>Figure 1: The Alternative Hypothesis Model for the tested robustness factors to </a:t>
            </a:r>
            <a:r>
              <a:rPr lang="en-US" sz="2700" b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2700" b="1" dirty="0" smtClean="0">
                <a:latin typeface="Arial" pitchFamily="34" charset="0"/>
                <a:cs typeface="Arial" pitchFamily="34" charset="0"/>
              </a:rPr>
              <a:t>eplicative Lifespan. </a:t>
            </a:r>
            <a:r>
              <a:rPr lang="en-US" sz="27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7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8897600" y="6629400"/>
            <a:ext cx="9601200" cy="146304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4457"/>
              </a:spcAft>
            </a:pPr>
            <a:r>
              <a:rPr lang="en-US" sz="2700" b="1" dirty="0" smtClean="0">
                <a:latin typeface="Arial" pitchFamily="34" charset="0"/>
                <a:cs typeface="Arial" pitchFamily="34" charset="0"/>
              </a:rPr>
              <a:t>Figure 2: Fitness is directly related to the </a:t>
            </a:r>
            <a:r>
              <a:rPr lang="en-US" sz="2700" b="1" dirty="0" err="1" smtClean="0">
                <a:latin typeface="Arial" pitchFamily="34" charset="0"/>
                <a:cs typeface="Arial" pitchFamily="34" charset="0"/>
              </a:rPr>
              <a:t>Replicative</a:t>
            </a:r>
            <a:r>
              <a:rPr lang="en-US" sz="2700" b="1" dirty="0" smtClean="0">
                <a:latin typeface="Arial" pitchFamily="34" charset="0"/>
                <a:cs typeface="Arial" pitchFamily="34" charset="0"/>
              </a:rPr>
              <a:t> lifespan in the yeast S. </a:t>
            </a:r>
            <a:r>
              <a:rPr lang="en-US" sz="2700" b="1" dirty="0" err="1" smtClean="0">
                <a:latin typeface="Arial" pitchFamily="34" charset="0"/>
                <a:cs typeface="Arial" pitchFamily="34" charset="0"/>
              </a:rPr>
              <a:t>cerevisiae</a:t>
            </a:r>
            <a:r>
              <a:rPr lang="en-US" sz="2700" b="1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700" b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700" b="1" dirty="0" smtClean="0">
                <a:latin typeface="Arial" pitchFamily="34" charset="0"/>
                <a:cs typeface="Arial" pitchFamily="34" charset="0"/>
              </a:rPr>
              <a:t>=0.0001084</a:t>
            </a:r>
            <a:r>
              <a:rPr lang="en-US" sz="2700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2700" b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7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34600" y="16306800"/>
            <a:ext cx="8991600" cy="1658033"/>
          </a:xfrm>
          <a:prstGeom prst="rect">
            <a:avLst/>
          </a:prstGeom>
          <a:noFill/>
        </p:spPr>
        <p:txBody>
          <a:bodyPr wrap="square" lIns="407557" tIns="203779" rIns="407557" bIns="203779" rtlCol="0">
            <a:spAutoFit/>
          </a:bodyPr>
          <a:lstStyle/>
          <a:p>
            <a:r>
              <a:rPr lang="en-US" sz="2700" b="1" dirty="0" smtClean="0">
                <a:latin typeface="Arial" pitchFamily="34" charset="0"/>
                <a:cs typeface="Arial" pitchFamily="34" charset="0"/>
              </a:rPr>
              <a:t>Figure 3: Replicative Lifespan is negatively related to morphological plasticity robustness (</a:t>
            </a:r>
            <a:r>
              <a:rPr lang="en-US" sz="2700" b="1" dirty="0" smtClean="0">
                <a:latin typeface="Arial" pitchFamily="34" charset="0"/>
                <a:cs typeface="Arial" pitchFamily="34" charset="0"/>
              </a:rPr>
              <a:t>p=1.349x10</a:t>
            </a:r>
            <a:r>
              <a:rPr lang="en-US" sz="2700" b="1" baseline="30000" dirty="0" smtClean="0">
                <a:latin typeface="Arial" pitchFamily="34" charset="0"/>
                <a:cs typeface="Arial" pitchFamily="34" charset="0"/>
              </a:rPr>
              <a:t>-5</a:t>
            </a:r>
            <a:r>
              <a:rPr lang="en-US" sz="2700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2700" b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7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193000" y="163068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Arial" pitchFamily="34" charset="0"/>
                <a:cs typeface="Arial" pitchFamily="34" charset="0"/>
              </a:rPr>
              <a:t>Figure 4: Fitness is negatively related to fitness robustness (</a:t>
            </a:r>
            <a:r>
              <a:rPr lang="en-US" sz="2700" b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700" b="1" dirty="0" smtClean="0">
                <a:latin typeface="Arial" pitchFamily="34" charset="0"/>
                <a:cs typeface="Arial" pitchFamily="34" charset="0"/>
              </a:rPr>
              <a:t>=2.263x10</a:t>
            </a:r>
            <a:r>
              <a:rPr lang="en-US" sz="2700" b="1" baseline="30000" dirty="0" smtClean="0">
                <a:latin typeface="Arial" pitchFamily="34" charset="0"/>
                <a:cs typeface="Arial" pitchFamily="34" charset="0"/>
              </a:rPr>
              <a:t>-13</a:t>
            </a:r>
            <a:r>
              <a:rPr lang="en-US" sz="2700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2700" b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7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82200" y="25222200"/>
            <a:ext cx="19507200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00" b="1" dirty="0" smtClean="0">
                <a:solidFill>
                  <a:srgbClr val="0000FF"/>
                </a:solidFill>
              </a:rPr>
              <a:t>MATERIALS &amp; METHODS: </a:t>
            </a:r>
          </a:p>
          <a:p>
            <a:pPr marL="571500" indent="-571500">
              <a:buFont typeface="Arial"/>
              <a:buChar char="•"/>
            </a:pPr>
            <a:r>
              <a:rPr lang="en-US" sz="3800" dirty="0" smtClean="0">
                <a:latin typeface="Arial" pitchFamily="34" charset="0"/>
                <a:cs typeface="Arial" pitchFamily="34" charset="0"/>
              </a:rPr>
              <a:t>We performed a regression analysis to compare the different robustness proxies to cellular aging (replicative lifespan). These results were each plotted for further analysis.</a:t>
            </a:r>
          </a:p>
          <a:p>
            <a:pPr marL="571500" indent="-571500">
              <a:buFont typeface="Arial"/>
              <a:buChar char="•"/>
            </a:pPr>
            <a:r>
              <a:rPr lang="en-US" sz="3800" dirty="0" smtClean="0">
                <a:latin typeface="Arial" pitchFamily="34" charset="0"/>
                <a:cs typeface="Arial" pitchFamily="34" charset="0"/>
              </a:rPr>
              <a:t>The analyzed data for morphological plasticity came from the saccharomyces </a:t>
            </a:r>
            <a:r>
              <a:rPr lang="en-US" sz="3800" dirty="0" err="1" smtClean="0">
                <a:latin typeface="Arial" pitchFamily="34" charset="0"/>
                <a:cs typeface="Arial" pitchFamily="34" charset="0"/>
              </a:rPr>
              <a:t>cerevisiae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 morphology database (SCMD). RLS data was obtained from the </a:t>
            </a:r>
            <a:r>
              <a:rPr lang="en-US" sz="3800" dirty="0" err="1" smtClean="0">
                <a:latin typeface="Arial" pitchFamily="34" charset="0"/>
                <a:cs typeface="Arial" pitchFamily="34" charset="0"/>
              </a:rPr>
              <a:t>Kaeberlin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 group.</a:t>
            </a:r>
          </a:p>
          <a:p>
            <a:pPr marL="571500" indent="-571500">
              <a:buFont typeface="Arial"/>
              <a:buChar char="•"/>
            </a:pPr>
            <a:r>
              <a:rPr lang="en-US" sz="3800" dirty="0" smtClean="0">
                <a:latin typeface="Arial" pitchFamily="34" charset="0"/>
                <a:cs typeface="Arial" pitchFamily="34" charset="0"/>
              </a:rPr>
              <a:t>The standard deviation and coefficient of variation of the morphological plasticity data set were calculated because they are proportional to the robustness of the cell.</a:t>
            </a:r>
          </a:p>
          <a:p>
            <a:pPr marL="571500" indent="-571500">
              <a:buFont typeface="Arial"/>
              <a:buChar char="•"/>
            </a:pPr>
            <a:r>
              <a:rPr lang="en-US" sz="3800" dirty="0" smtClean="0">
                <a:latin typeface="Arial" pitchFamily="34" charset="0"/>
                <a:cs typeface="Arial" pitchFamily="34" charset="0"/>
              </a:rPr>
              <a:t>All of the regression test and plots were conducted using the computer program R 2.15.1.</a:t>
            </a:r>
          </a:p>
          <a:p>
            <a:pPr marL="571500" indent="-571500">
              <a:buFont typeface="Arial"/>
              <a:buChar char="•"/>
            </a:pPr>
            <a:r>
              <a:rPr lang="en-US" sz="3800" dirty="0" smtClean="0">
                <a:latin typeface="Arial" pitchFamily="34" charset="0"/>
                <a:cs typeface="Arial" pitchFamily="34" charset="0"/>
              </a:rPr>
              <a:t>The p and R squared values were analyzed to determine the significant relationships.</a:t>
            </a:r>
          </a:p>
          <a:p>
            <a:endParaRPr lang="en-US" sz="39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2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0" y="7467600"/>
            <a:ext cx="88392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/>
          <a:srcRect t="11933"/>
          <a:stretch/>
        </p:blipFill>
        <p:spPr>
          <a:xfrm>
            <a:off x="8991600" y="17830800"/>
            <a:ext cx="9685866" cy="69791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print"/>
          <a:srcRect t="12925" r="6216"/>
          <a:stretch/>
        </p:blipFill>
        <p:spPr>
          <a:xfrm>
            <a:off x="19050000" y="17449800"/>
            <a:ext cx="9433165" cy="792416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2420600" y="24003000"/>
            <a:ext cx="4419600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Morphological Plasticity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2555200" y="24384000"/>
            <a:ext cx="4953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Morphological</a:t>
            </a:r>
            <a:r>
              <a:rPr lang="en-US" sz="2800" b="1" dirty="0" smtClean="0"/>
              <a:t> </a:t>
            </a:r>
            <a:r>
              <a:rPr lang="en-US" sz="3200" b="1" dirty="0" smtClean="0"/>
              <a:t>Plasticity</a:t>
            </a:r>
            <a:endParaRPr lang="en-US" sz="3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2783800" y="14630400"/>
            <a:ext cx="2209800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Fitness</a:t>
            </a:r>
            <a:r>
              <a:rPr lang="en-US" sz="2800" b="1" dirty="0" smtClean="0"/>
              <a:t> (YPE)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9050000" y="19431000"/>
            <a:ext cx="615553" cy="2286000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sz="2800" b="1" dirty="0" smtClean="0"/>
              <a:t>Fitness (YPE)</a:t>
            </a:r>
            <a:endParaRPr lang="en-US" sz="28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19202400" y="8991600"/>
            <a:ext cx="677108" cy="3962400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sz="3200" b="1" dirty="0" err="1" smtClean="0"/>
              <a:t>Replicative</a:t>
            </a:r>
            <a:r>
              <a:rPr lang="en-US" sz="3200" b="1" dirty="0" smtClean="0"/>
              <a:t> Lifespan</a:t>
            </a:r>
            <a:endParaRPr lang="en-US" sz="32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8991600" y="18592800"/>
            <a:ext cx="677108" cy="4013775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sz="3200" b="1" dirty="0" err="1" smtClean="0"/>
              <a:t>Replicative</a:t>
            </a:r>
            <a:r>
              <a:rPr lang="en-US" sz="3200" b="1" dirty="0" smtClean="0"/>
              <a:t> Lifespan</a:t>
            </a:r>
            <a:endParaRPr lang="en-US" sz="3200" b="1" dirty="0"/>
          </a:p>
        </p:txBody>
      </p:sp>
      <p:grpSp>
        <p:nvGrpSpPr>
          <p:cNvPr id="86" name="Group 85"/>
          <p:cNvGrpSpPr/>
          <p:nvPr/>
        </p:nvGrpSpPr>
        <p:grpSpPr>
          <a:xfrm>
            <a:off x="28117800" y="5791200"/>
            <a:ext cx="9967746" cy="7010400"/>
            <a:chOff x="-533400" y="0"/>
            <a:chExt cx="10729746" cy="6858000"/>
          </a:xfrm>
        </p:grpSpPr>
        <p:sp>
          <p:nvSpPr>
            <p:cNvPr id="87" name="Text Box 35"/>
            <p:cNvSpPr txBox="1">
              <a:spLocks noChangeArrowheads="1"/>
            </p:cNvSpPr>
            <p:nvPr/>
          </p:nvSpPr>
          <p:spPr bwMode="auto">
            <a:xfrm>
              <a:off x="3251944" y="2486571"/>
              <a:ext cx="2835163" cy="16373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SimSun" pitchFamily="2" charset="-122"/>
                  <a:cs typeface="Arial" pitchFamily="34" charset="0"/>
                </a:rPr>
                <a:t>Fitness (YPE)</a:t>
              </a: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Text Box 31"/>
            <p:cNvSpPr txBox="1">
              <a:spLocks noChangeArrowheads="1"/>
            </p:cNvSpPr>
            <p:nvPr/>
          </p:nvSpPr>
          <p:spPr bwMode="auto">
            <a:xfrm>
              <a:off x="3246383" y="0"/>
              <a:ext cx="2835163" cy="16373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SimSun" pitchFamily="2" charset="-122"/>
                  <a:cs typeface="Arial" pitchFamily="34" charset="0"/>
                </a:rPr>
                <a:t>Replicative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SimSun" pitchFamily="2" charset="-122"/>
                  <a:cs typeface="Arial" pitchFamily="34" charset="0"/>
                </a:rPr>
                <a:t> Lifespan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Text Box 32"/>
            <p:cNvSpPr txBox="1">
              <a:spLocks noChangeArrowheads="1"/>
            </p:cNvSpPr>
            <p:nvPr/>
          </p:nvSpPr>
          <p:spPr bwMode="auto">
            <a:xfrm>
              <a:off x="3276600" y="5220638"/>
              <a:ext cx="2835163" cy="16373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SimSun" pitchFamily="2" charset="-122"/>
                  <a:cs typeface="Arial" pitchFamily="34" charset="0"/>
                </a:rPr>
                <a:t>Protein Interactions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Text Box 33"/>
            <p:cNvSpPr txBox="1">
              <a:spLocks noChangeArrowheads="1"/>
            </p:cNvSpPr>
            <p:nvPr/>
          </p:nvSpPr>
          <p:spPr bwMode="auto">
            <a:xfrm>
              <a:off x="-457200" y="2514600"/>
              <a:ext cx="2835163" cy="16373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SimSun" pitchFamily="2" charset="-122"/>
                  <a:cs typeface="Arial" pitchFamily="34" charset="0"/>
                </a:rPr>
                <a:t>Genetic Interactions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Text Box 34"/>
            <p:cNvSpPr txBox="1">
              <a:spLocks noChangeArrowheads="1"/>
            </p:cNvSpPr>
            <p:nvPr/>
          </p:nvSpPr>
          <p:spPr bwMode="auto">
            <a:xfrm>
              <a:off x="-533400" y="5220638"/>
              <a:ext cx="2835163" cy="16373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SimSun" pitchFamily="2" charset="-122"/>
                  <a:cs typeface="Arial" pitchFamily="34" charset="0"/>
                </a:rPr>
                <a:t>Evolutionary Distance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Text Box 36"/>
            <p:cNvSpPr txBox="1">
              <a:spLocks noChangeArrowheads="1"/>
            </p:cNvSpPr>
            <p:nvPr/>
          </p:nvSpPr>
          <p:spPr bwMode="auto">
            <a:xfrm>
              <a:off x="7361183" y="2514601"/>
              <a:ext cx="2835163" cy="16373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SimSun" pitchFamily="2" charset="-122"/>
                  <a:cs typeface="Arial" pitchFamily="34" charset="0"/>
                </a:rPr>
                <a:t>Morphological Plasticity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3" name="Straight Arrow Connector 92"/>
            <p:cNvCxnSpPr>
              <a:stCxn id="88" idx="2"/>
              <a:endCxn id="87" idx="0"/>
            </p:cNvCxnSpPr>
            <p:nvPr/>
          </p:nvCxnSpPr>
          <p:spPr>
            <a:xfrm>
              <a:off x="4663965" y="1637362"/>
              <a:ext cx="5561" cy="849209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8" idx="3"/>
              <a:endCxn id="92" idx="0"/>
            </p:cNvCxnSpPr>
            <p:nvPr/>
          </p:nvCxnSpPr>
          <p:spPr>
            <a:xfrm>
              <a:off x="6081546" y="818681"/>
              <a:ext cx="2697219" cy="169592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7" idx="3"/>
              <a:endCxn id="92" idx="1"/>
            </p:cNvCxnSpPr>
            <p:nvPr/>
          </p:nvCxnSpPr>
          <p:spPr>
            <a:xfrm>
              <a:off x="6087107" y="3305252"/>
              <a:ext cx="1274076" cy="2803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91" idx="3"/>
              <a:endCxn id="89" idx="1"/>
            </p:cNvCxnSpPr>
            <p:nvPr/>
          </p:nvCxnSpPr>
          <p:spPr>
            <a:xfrm>
              <a:off x="2301763" y="6039319"/>
              <a:ext cx="974837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7" idx="1"/>
              <a:endCxn id="90" idx="3"/>
            </p:cNvCxnSpPr>
            <p:nvPr/>
          </p:nvCxnSpPr>
          <p:spPr>
            <a:xfrm flipH="1">
              <a:off x="2377963" y="3305252"/>
              <a:ext cx="873981" cy="28029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89" idx="0"/>
              <a:endCxn id="87" idx="2"/>
            </p:cNvCxnSpPr>
            <p:nvPr/>
          </p:nvCxnSpPr>
          <p:spPr>
            <a:xfrm flipH="1" flipV="1">
              <a:off x="4669526" y="4123933"/>
              <a:ext cx="24656" cy="1096705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9" idx="3"/>
              <a:endCxn id="92" idx="2"/>
            </p:cNvCxnSpPr>
            <p:nvPr/>
          </p:nvCxnSpPr>
          <p:spPr>
            <a:xfrm flipV="1">
              <a:off x="6111763" y="4151963"/>
              <a:ext cx="2667002" cy="1887356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encrypted-tbn0.gstatic.com/images?q=tbn:ANd9GcTXT_MuPf7Wxvc9MRWknNCJQTZH171yJsDKsEEN_L1Qm8V2aaz4xQ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518600" y="1143000"/>
            <a:ext cx="2143125" cy="2143125"/>
          </a:xfrm>
          <a:prstGeom prst="rect">
            <a:avLst/>
          </a:prstGeom>
          <a:noFill/>
        </p:spPr>
      </p:pic>
      <p:pic>
        <p:nvPicPr>
          <p:cNvPr id="3076" name="Picture 4" descr="http://lisewagner.com/wp-content/uploads/2010/05/mie-spelman-logo-vert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81400" y="457200"/>
            <a:ext cx="1456267" cy="3370218"/>
          </a:xfrm>
          <a:prstGeom prst="rect">
            <a:avLst/>
          </a:prstGeom>
          <a:noFill/>
        </p:spPr>
      </p:pic>
      <p:grpSp>
        <p:nvGrpSpPr>
          <p:cNvPr id="54" name="Group 53"/>
          <p:cNvGrpSpPr/>
          <p:nvPr/>
        </p:nvGrpSpPr>
        <p:grpSpPr>
          <a:xfrm>
            <a:off x="8991600" y="8382000"/>
            <a:ext cx="10058400" cy="6934200"/>
            <a:chOff x="9067800" y="8686800"/>
            <a:chExt cx="10528126" cy="6781800"/>
          </a:xfrm>
        </p:grpSpPr>
        <p:grpSp>
          <p:nvGrpSpPr>
            <p:cNvPr id="55" name="Group 54"/>
            <p:cNvGrpSpPr/>
            <p:nvPr/>
          </p:nvGrpSpPr>
          <p:grpSpPr>
            <a:xfrm>
              <a:off x="9067800" y="8686800"/>
              <a:ext cx="10528126" cy="6781800"/>
              <a:chOff x="1260122" y="762000"/>
              <a:chExt cx="6601178" cy="3622675"/>
            </a:xfrm>
          </p:grpSpPr>
          <p:sp>
            <p:nvSpPr>
              <p:cNvPr id="57" name="Text Box 35"/>
              <p:cNvSpPr txBox="1">
                <a:spLocks noChangeArrowheads="1"/>
              </p:cNvSpPr>
              <p:nvPr/>
            </p:nvSpPr>
            <p:spPr bwMode="auto">
              <a:xfrm>
                <a:off x="3850922" y="3581400"/>
                <a:ext cx="1648178" cy="80327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SimSun" pitchFamily="2" charset="-122"/>
                    <a:cs typeface="Arial" pitchFamily="34" charset="0"/>
                  </a:rPr>
                  <a:t>Fitness (YPE)</a:t>
                </a: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Text Box 31"/>
              <p:cNvSpPr txBox="1">
                <a:spLocks noChangeArrowheads="1"/>
              </p:cNvSpPr>
              <p:nvPr/>
            </p:nvSpPr>
            <p:spPr bwMode="auto">
              <a:xfrm>
                <a:off x="3850922" y="2438400"/>
                <a:ext cx="1648178" cy="80327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SimSun" pitchFamily="2" charset="-122"/>
                    <a:cs typeface="Arial" pitchFamily="34" charset="0"/>
                  </a:rPr>
                  <a:t>Replicative</a:t>
                </a: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SimSun" pitchFamily="2" charset="-122"/>
                    <a:cs typeface="Arial" pitchFamily="34" charset="0"/>
                  </a:rPr>
                  <a:t> Lifespan</a:t>
                </a:r>
                <a:endPara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Text Box 32"/>
              <p:cNvSpPr txBox="1">
                <a:spLocks noChangeArrowheads="1"/>
              </p:cNvSpPr>
              <p:nvPr/>
            </p:nvSpPr>
            <p:spPr bwMode="auto">
              <a:xfrm>
                <a:off x="1260122" y="762000"/>
                <a:ext cx="1648178" cy="80327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SimSun" pitchFamily="2" charset="-122"/>
                    <a:cs typeface="Arial" pitchFamily="34" charset="0"/>
                  </a:rPr>
                  <a:t>Protein Interactions</a:t>
                </a:r>
                <a:endPara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Text Box 33"/>
              <p:cNvSpPr txBox="1">
                <a:spLocks noChangeArrowheads="1"/>
              </p:cNvSpPr>
              <p:nvPr/>
            </p:nvSpPr>
            <p:spPr bwMode="auto">
              <a:xfrm>
                <a:off x="3850922" y="762000"/>
                <a:ext cx="1648178" cy="80327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SimSun" pitchFamily="2" charset="-122"/>
                    <a:cs typeface="Arial" pitchFamily="34" charset="0"/>
                  </a:rPr>
                  <a:t>Genetic Interactions</a:t>
                </a:r>
                <a:endPara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Text Box 34"/>
              <p:cNvSpPr txBox="1">
                <a:spLocks noChangeArrowheads="1"/>
              </p:cNvSpPr>
              <p:nvPr/>
            </p:nvSpPr>
            <p:spPr bwMode="auto">
              <a:xfrm>
                <a:off x="1260122" y="2400300"/>
                <a:ext cx="1648178" cy="80327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SimSun" pitchFamily="2" charset="-122"/>
                    <a:cs typeface="Arial" pitchFamily="34" charset="0"/>
                  </a:rPr>
                  <a:t>Evolutionary Distance</a:t>
                </a:r>
                <a:endPara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Text Box 36"/>
              <p:cNvSpPr txBox="1">
                <a:spLocks noChangeArrowheads="1"/>
              </p:cNvSpPr>
              <p:nvPr/>
            </p:nvSpPr>
            <p:spPr bwMode="auto">
              <a:xfrm>
                <a:off x="6213122" y="2362200"/>
                <a:ext cx="1648178" cy="80327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SimSun" pitchFamily="2" charset="-122"/>
                    <a:cs typeface="Arial" pitchFamily="34" charset="0"/>
                  </a:rPr>
                  <a:t>Morphological Plasticity</a:t>
                </a: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63" name="Straight Connector 62"/>
              <p:cNvCxnSpPr>
                <a:stCxn id="59" idx="2"/>
                <a:endCxn id="61" idx="0"/>
              </p:cNvCxnSpPr>
              <p:nvPr/>
            </p:nvCxnSpPr>
            <p:spPr>
              <a:xfrm>
                <a:off x="2084211" y="1565275"/>
                <a:ext cx="0" cy="835026"/>
              </a:xfrm>
              <a:prstGeom prst="line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60" idx="2"/>
                <a:endCxn id="58" idx="0"/>
              </p:cNvCxnSpPr>
              <p:nvPr/>
            </p:nvCxnSpPr>
            <p:spPr>
              <a:xfrm>
                <a:off x="4675011" y="1565275"/>
                <a:ext cx="0" cy="873125"/>
              </a:xfrm>
              <a:prstGeom prst="line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59" idx="2"/>
                <a:endCxn id="58" idx="0"/>
              </p:cNvCxnSpPr>
              <p:nvPr/>
            </p:nvCxnSpPr>
            <p:spPr>
              <a:xfrm>
                <a:off x="2084211" y="1565275"/>
                <a:ext cx="2590800" cy="873125"/>
              </a:xfrm>
              <a:prstGeom prst="line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61" idx="0"/>
                <a:endCxn id="60" idx="2"/>
              </p:cNvCxnSpPr>
              <p:nvPr/>
            </p:nvCxnSpPr>
            <p:spPr>
              <a:xfrm flipV="1">
                <a:off x="2084211" y="1565275"/>
                <a:ext cx="2590800" cy="835026"/>
              </a:xfrm>
              <a:prstGeom prst="line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61" idx="3"/>
                <a:endCxn id="58" idx="1"/>
              </p:cNvCxnSpPr>
              <p:nvPr/>
            </p:nvCxnSpPr>
            <p:spPr>
              <a:xfrm>
                <a:off x="2908300" y="2801938"/>
                <a:ext cx="942622" cy="38099"/>
              </a:xfrm>
              <a:prstGeom prst="line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58" idx="3"/>
                <a:endCxn id="62" idx="1"/>
              </p:cNvCxnSpPr>
              <p:nvPr/>
            </p:nvCxnSpPr>
            <p:spPr>
              <a:xfrm flipV="1">
                <a:off x="5499100" y="2763838"/>
                <a:ext cx="714022" cy="76200"/>
              </a:xfrm>
              <a:prstGeom prst="line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61" idx="2"/>
                <a:endCxn id="57" idx="1"/>
              </p:cNvCxnSpPr>
              <p:nvPr/>
            </p:nvCxnSpPr>
            <p:spPr>
              <a:xfrm>
                <a:off x="2084211" y="3203575"/>
                <a:ext cx="1766711" cy="779463"/>
              </a:xfrm>
              <a:prstGeom prst="line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57" idx="3"/>
                <a:endCxn id="62" idx="2"/>
              </p:cNvCxnSpPr>
              <p:nvPr/>
            </p:nvCxnSpPr>
            <p:spPr>
              <a:xfrm flipV="1">
                <a:off x="5499100" y="3165475"/>
                <a:ext cx="1538111" cy="817563"/>
              </a:xfrm>
              <a:prstGeom prst="line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Arrow Connector 55"/>
            <p:cNvCxnSpPr>
              <a:stCxn id="58" idx="2"/>
              <a:endCxn id="57" idx="0"/>
            </p:cNvCxnSpPr>
            <p:nvPr/>
          </p:nvCxnSpPr>
          <p:spPr>
            <a:xfrm>
              <a:off x="14514159" y="13328856"/>
              <a:ext cx="0" cy="635979"/>
            </a:xfrm>
            <a:prstGeom prst="straightConnector1">
              <a:avLst/>
            </a:prstGeom>
            <a:ln w="57150" cmpd="sng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8422600" y="13030200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Arial" pitchFamily="34" charset="0"/>
                <a:cs typeface="Arial" pitchFamily="34" charset="0"/>
              </a:rPr>
              <a:t>Figure 5: Our results revealed the above correlations between the robustness proxies and replicative lifespan</a:t>
            </a:r>
            <a:r>
              <a:rPr lang="en-US" sz="2700" b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7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1.0.2296"/>
  <p:tag name="PPTVERSION" val="12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736</Words>
  <Application>Microsoft Macintosh PowerPoint</Application>
  <PresentationFormat>Custom</PresentationFormat>
  <Paragraphs>84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Charita Montgomery</dc:creator>
  <cp:lastModifiedBy>Amanda Alexander</cp:lastModifiedBy>
  <cp:revision>70</cp:revision>
  <dcterms:created xsi:type="dcterms:W3CDTF">2010-04-08T04:17:32Z</dcterms:created>
  <dcterms:modified xsi:type="dcterms:W3CDTF">2013-03-20T14:14:08Z</dcterms:modified>
</cp:coreProperties>
</file>