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601" autoAdjust="0"/>
    <p:restoredTop sz="88725" autoAdjust="0"/>
  </p:normalViewPr>
  <p:slideViewPr>
    <p:cSldViewPr>
      <p:cViewPr>
        <p:scale>
          <a:sx n="33" d="100"/>
          <a:sy n="33" d="100"/>
        </p:scale>
        <p:origin x="-912" y="1360"/>
      </p:cViewPr>
      <p:guideLst>
        <p:guide orient="horz" pos="10368"/>
        <p:guide pos="12096"/>
      </p:guideLst>
    </p:cSldViewPr>
  </p:slideViewPr>
  <p:outlineViewPr>
    <p:cViewPr>
      <p:scale>
        <a:sx n="33" d="100"/>
        <a:sy n="33" d="100"/>
      </p:scale>
      <p:origin x="29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76CD6-00DA-5F4B-B345-50703BA39802}" type="datetimeFigureOut">
              <a:rPr lang="en-US" smtClean="0"/>
              <a:t>3/19/13</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BED06-EE23-F844-A192-C80EE2619933}" type="slidenum">
              <a:rPr lang="en-US" smtClean="0"/>
              <a:t>‹#›</a:t>
            </a:fld>
            <a:endParaRPr lang="en-US"/>
          </a:p>
        </p:txBody>
      </p:sp>
    </p:spTree>
    <p:extLst>
      <p:ext uri="{BB962C8B-B14F-4D97-AF65-F5344CB8AC3E}">
        <p14:creationId xmlns:p14="http://schemas.microsoft.com/office/powerpoint/2010/main" val="31638501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Changes to be made:</a:t>
            </a:r>
            <a:r>
              <a:rPr lang="en-US" baseline="0" dirty="0" smtClean="0"/>
              <a:t> </a:t>
            </a:r>
          </a:p>
          <a:p>
            <a:r>
              <a:rPr lang="en-US" baseline="0" dirty="0" smtClean="0"/>
              <a:t>   </a:t>
            </a:r>
            <a:r>
              <a:rPr lang="en-US" dirty="0" smtClean="0"/>
              <a:t>Correct grammar errors in</a:t>
            </a:r>
            <a:r>
              <a:rPr lang="en-US" baseline="0" dirty="0" smtClean="0"/>
              <a:t> abstract and introduction.</a:t>
            </a:r>
          </a:p>
          <a:p>
            <a:r>
              <a:rPr lang="en-US" baseline="0" dirty="0" smtClean="0"/>
              <a:t>   Remove inappropriate statements in abstract.   </a:t>
            </a:r>
          </a:p>
          <a:p>
            <a:r>
              <a:rPr lang="en-US" baseline="0" dirty="0" smtClean="0"/>
              <a:t>   Conflicted conclusions are found in abstract and Fig 5.</a:t>
            </a:r>
          </a:p>
          <a:p>
            <a:r>
              <a:rPr lang="en-US" baseline="0" dirty="0" smtClean="0"/>
              <a:t> </a:t>
            </a:r>
          </a:p>
          <a:p>
            <a:r>
              <a:rPr lang="en-US" baseline="0" dirty="0" smtClean="0"/>
              <a:t>Introduction contain inappropriate statements, wrong citations. The Intro is not smooth. </a:t>
            </a:r>
          </a:p>
          <a:p>
            <a:endParaRPr lang="en-US" baseline="0" dirty="0" smtClean="0"/>
          </a:p>
          <a:p>
            <a:r>
              <a:rPr lang="en-US" baseline="0" dirty="0" smtClean="0"/>
              <a:t>M &amp; M:</a:t>
            </a:r>
          </a:p>
          <a:p>
            <a:r>
              <a:rPr lang="en-US" baseline="0" dirty="0" smtClean="0"/>
              <a:t>  The statement about comp biology is trivial and meaningless. </a:t>
            </a:r>
          </a:p>
          <a:p>
            <a:r>
              <a:rPr lang="en-US" baseline="0" dirty="0" smtClean="0"/>
              <a:t>  Statements on </a:t>
            </a:r>
            <a:r>
              <a:rPr lang="en-US" baseline="0" dirty="0" err="1" smtClean="0"/>
              <a:t>p</a:t>
            </a:r>
            <a:r>
              <a:rPr lang="en-US" baseline="0" dirty="0" smtClean="0"/>
              <a:t> and </a:t>
            </a:r>
            <a:r>
              <a:rPr lang="en-US" baseline="0" dirty="0" err="1" smtClean="0"/>
              <a:t>q</a:t>
            </a:r>
            <a:r>
              <a:rPr lang="en-US" baseline="0" dirty="0" smtClean="0"/>
              <a:t> are incorrect</a:t>
            </a:r>
          </a:p>
          <a:p>
            <a:r>
              <a:rPr lang="en-US" baseline="0" dirty="0" smtClean="0"/>
              <a:t>  Robustness calculation calculation is inappropriate</a:t>
            </a:r>
          </a:p>
          <a:p>
            <a:endParaRPr lang="en-US" baseline="0" dirty="0" smtClean="0"/>
          </a:p>
          <a:p>
            <a:r>
              <a:rPr lang="en-US" baseline="0" dirty="0" smtClean="0"/>
              <a:t>Figure 1 is incomplete.  Fig2, 3,4 lacks R-squared. Fig 3 lacks regression. Regression lines in figures are colored inconsistently. </a:t>
            </a:r>
          </a:p>
          <a:p>
            <a:endParaRPr lang="en-US" baseline="0" dirty="0" smtClean="0"/>
          </a:p>
          <a:p>
            <a:r>
              <a:rPr lang="en-US" baseline="0" dirty="0" smtClean="0"/>
              <a:t> Figure 5 legend is inappropriate. </a:t>
            </a:r>
          </a:p>
          <a:p>
            <a:endParaRPr lang="en-US" baseline="0" dirty="0" smtClean="0"/>
          </a:p>
          <a:p>
            <a:r>
              <a:rPr lang="en-US" baseline="0" dirty="0" smtClean="0"/>
              <a:t>Conclusions: Grammar errors, font, and format issues</a:t>
            </a:r>
          </a:p>
          <a:p>
            <a:endParaRPr lang="en-US" baseline="0" dirty="0" smtClean="0"/>
          </a:p>
          <a:p>
            <a:r>
              <a:rPr lang="en-US" baseline="0" dirty="0" smtClean="0"/>
              <a:t>Inconsistency between morphology robustness to the title of protein network robustness</a:t>
            </a:r>
          </a:p>
          <a:p>
            <a:endParaRPr lang="en-US" baseline="0" dirty="0" smtClean="0"/>
          </a:p>
          <a:p>
            <a:r>
              <a:rPr lang="en-US" baseline="0" dirty="0" err="1" smtClean="0"/>
              <a:t>Ack</a:t>
            </a:r>
            <a:r>
              <a:rPr lang="en-US" baseline="0" dirty="0" smtClean="0"/>
              <a:t> is inappropriate.</a:t>
            </a:r>
          </a:p>
          <a:p>
            <a:endParaRPr lang="en-US" baseline="0" dirty="0" smtClean="0"/>
          </a:p>
          <a:p>
            <a:r>
              <a:rPr lang="en-US" baseline="0" dirty="0" smtClean="0"/>
              <a:t>Reference misquoted and inconsistent with the body of the poster. </a:t>
            </a:r>
          </a:p>
          <a:p>
            <a:endParaRPr lang="en-US" baseline="0" dirty="0" smtClean="0"/>
          </a:p>
          <a:p>
            <a:r>
              <a:rPr lang="en-US" baseline="0" dirty="0" smtClean="0"/>
              <a:t>Need to add a R logo.</a:t>
            </a:r>
          </a:p>
          <a:p>
            <a:r>
              <a:rPr lang="en-US" baseline="0" dirty="0" smtClean="0"/>
              <a:t>Need to add a Spelman CHDRE logo.</a:t>
            </a:r>
          </a:p>
          <a:p>
            <a:endParaRPr lang="en-US" baseline="0" dirty="0" smtClean="0"/>
          </a:p>
          <a:p>
            <a:r>
              <a:rPr lang="en-US" baseline="0" dirty="0" smtClean="0"/>
              <a:t>Add theory part to introduction about we are doing this. </a:t>
            </a:r>
            <a:r>
              <a:rPr lang="en-US" baseline="0" smtClean="0"/>
              <a:t>(motivation)</a:t>
            </a:r>
            <a:endParaRPr lang="en-US" baseline="0" dirty="0" smtClean="0"/>
          </a:p>
        </p:txBody>
      </p:sp>
      <p:sp>
        <p:nvSpPr>
          <p:cNvPr id="4" name="Slide Number Placeholder 3"/>
          <p:cNvSpPr>
            <a:spLocks noGrp="1"/>
          </p:cNvSpPr>
          <p:nvPr>
            <p:ph type="sldNum" sz="quarter" idx="10"/>
          </p:nvPr>
        </p:nvSpPr>
        <p:spPr/>
        <p:txBody>
          <a:bodyPr/>
          <a:lstStyle/>
          <a:p>
            <a:fld id="{566BED06-EE23-F844-A192-C80EE261993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042E4-6996-4957-8890-543F663FB0FA}"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042E4-6996-4957-8890-543F663FB0FA}" type="datetimeFigureOut">
              <a:rPr lang="en-US" smtClean="0"/>
              <a:pPr/>
              <a:t>3/19/13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042E4-6996-4957-8890-543F663FB0FA}" type="datetimeFigureOut">
              <a:rPr lang="en-US" smtClean="0"/>
              <a:pPr/>
              <a:t>3/19/13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042E4-6996-4957-8890-543F663FB0FA}" type="datetimeFigureOut">
              <a:rPr lang="en-US" smtClean="0"/>
              <a:pPr/>
              <a:t>3/19/13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D53042E4-6996-4957-8890-543F663FB0FA}" type="datetimeFigureOut">
              <a:rPr lang="en-US" smtClean="0"/>
              <a:pPr/>
              <a:t>3/19/13</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17EBB7AA-DA85-4488-B2B2-BB589C8F48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0"/>
          <p:cNvSpPr>
            <a:spLocks noChangeArrowheads="1"/>
          </p:cNvSpPr>
          <p:nvPr/>
        </p:nvSpPr>
        <p:spPr bwMode="auto">
          <a:xfrm>
            <a:off x="0" y="0"/>
            <a:ext cx="38404800" cy="4754880"/>
          </a:xfrm>
          <a:prstGeom prst="rect">
            <a:avLst/>
          </a:prstGeom>
          <a:solidFill>
            <a:srgbClr val="0033CC"/>
          </a:solidFill>
          <a:ln w="9525">
            <a:solidFill>
              <a:schemeClr val="tx1"/>
            </a:solidFill>
            <a:miter lim="800000"/>
            <a:headEnd/>
            <a:tailEnd/>
          </a:ln>
        </p:spPr>
        <p:txBody>
          <a:bodyPr wrap="none" lIns="85915" tIns="42958" rIns="85915" bIns="42958" anchor="ctr"/>
          <a:lstStyle/>
          <a:p>
            <a:endParaRPr lang="en-US" dirty="0"/>
          </a:p>
        </p:txBody>
      </p:sp>
      <p:sp>
        <p:nvSpPr>
          <p:cNvPr id="2052" name="Rectangle 16"/>
          <p:cNvSpPr>
            <a:spLocks noChangeArrowheads="1"/>
          </p:cNvSpPr>
          <p:nvPr/>
        </p:nvSpPr>
        <p:spPr bwMode="auto">
          <a:xfrm>
            <a:off x="3200402" y="0"/>
            <a:ext cx="34162409" cy="4389120"/>
          </a:xfrm>
          <a:prstGeom prst="rect">
            <a:avLst/>
          </a:prstGeom>
          <a:noFill/>
          <a:ln w="9525">
            <a:noFill/>
            <a:miter lim="800000"/>
            <a:headEnd/>
            <a:tailEnd/>
          </a:ln>
        </p:spPr>
        <p:txBody>
          <a:bodyPr lIns="407468" tIns="203734" rIns="407468" bIns="203734" anchor="ctr"/>
          <a:lstStyle/>
          <a:p>
            <a:pPr algn="ctr" defTabSz="4074904"/>
            <a:r>
              <a:rPr lang="en-US" sz="8900" b="1" dirty="0" smtClean="0">
                <a:solidFill>
                  <a:schemeClr val="bg1"/>
                </a:solidFill>
              </a:rPr>
              <a:t>Effect of Network Robustness on Cellular Aging</a:t>
            </a:r>
            <a:r>
              <a:rPr lang="en-US" sz="12500" dirty="0">
                <a:solidFill>
                  <a:schemeClr val="bg1"/>
                </a:solidFill>
              </a:rPr>
              <a:t/>
            </a:r>
            <a:br>
              <a:rPr lang="en-US" sz="12500" dirty="0">
                <a:solidFill>
                  <a:schemeClr val="bg1"/>
                </a:solidFill>
              </a:rPr>
            </a:br>
            <a:r>
              <a:rPr lang="en-US" sz="6200" i="1" dirty="0" smtClean="0">
                <a:solidFill>
                  <a:schemeClr val="bg1"/>
                </a:solidFill>
              </a:rPr>
              <a:t>Amanda Alexander, </a:t>
            </a:r>
            <a:r>
              <a:rPr lang="en-US" sz="6200" i="1" dirty="0" err="1" smtClean="0">
                <a:solidFill>
                  <a:schemeClr val="bg1"/>
                </a:solidFill>
              </a:rPr>
              <a:t>Charita</a:t>
            </a:r>
            <a:r>
              <a:rPr lang="en-US" sz="6200" i="1" dirty="0" smtClean="0">
                <a:solidFill>
                  <a:schemeClr val="bg1"/>
                </a:solidFill>
              </a:rPr>
              <a:t> Montgomery and Dr. Hong Qin</a:t>
            </a:r>
            <a:endParaRPr lang="en-US" sz="6200" i="1" dirty="0">
              <a:solidFill>
                <a:schemeClr val="bg1"/>
              </a:solidFill>
            </a:endParaRPr>
          </a:p>
          <a:p>
            <a:pPr algn="ctr" defTabSz="4074904"/>
            <a:r>
              <a:rPr lang="en-US" sz="6200" i="1" dirty="0" smtClean="0">
                <a:solidFill>
                  <a:schemeClr val="bg1"/>
                </a:solidFill>
              </a:rPr>
              <a:t>Mathematics and Biology </a:t>
            </a:r>
            <a:r>
              <a:rPr lang="en-US" sz="6200" i="1" dirty="0">
                <a:solidFill>
                  <a:schemeClr val="bg1"/>
                </a:solidFill>
              </a:rPr>
              <a:t>Department, Spelman College, Atlanta, GA 30314</a:t>
            </a:r>
          </a:p>
        </p:txBody>
      </p:sp>
      <p:sp>
        <p:nvSpPr>
          <p:cNvPr id="2053" name="Rectangle 17"/>
          <p:cNvSpPr>
            <a:spLocks noChangeArrowheads="1"/>
          </p:cNvSpPr>
          <p:nvPr/>
        </p:nvSpPr>
        <p:spPr bwMode="auto">
          <a:xfrm>
            <a:off x="0" y="5006335"/>
            <a:ext cx="9753600" cy="27912066"/>
          </a:xfrm>
          <a:prstGeom prst="rect">
            <a:avLst/>
          </a:prstGeom>
          <a:noFill/>
          <a:ln w="9525">
            <a:noFill/>
            <a:miter lim="800000"/>
            <a:headEnd/>
            <a:tailEnd/>
          </a:ln>
        </p:spPr>
        <p:txBody>
          <a:bodyPr lIns="407468" tIns="203734" rIns="407468" bIns="203734"/>
          <a:lstStyle/>
          <a:p>
            <a:pPr marL="1527341" indent="-1527341" defTabSz="4074904">
              <a:lnSpc>
                <a:spcPct val="80000"/>
              </a:lnSpc>
              <a:spcBef>
                <a:spcPct val="20000"/>
              </a:spcBef>
            </a:pPr>
            <a:r>
              <a:rPr lang="en-US" sz="5300" b="1" dirty="0" smtClean="0">
                <a:solidFill>
                  <a:srgbClr val="0033CC"/>
                </a:solidFill>
              </a:rPr>
              <a:t>ABSTRACT:</a:t>
            </a:r>
          </a:p>
          <a:p>
            <a:r>
              <a:rPr lang="en-US" sz="3800" dirty="0" smtClean="0">
                <a:solidFill>
                  <a:srgbClr val="FF0000"/>
                </a:solidFill>
                <a:latin typeface="Arial" pitchFamily="34" charset="0"/>
                <a:cs typeface="Arial" pitchFamily="34" charset="0"/>
              </a:rPr>
              <a:t>In this study the interconnection between cellular aging and network robustness in the yeast </a:t>
            </a:r>
            <a:r>
              <a:rPr lang="en-US" sz="3800" i="1" dirty="0" smtClean="0">
                <a:solidFill>
                  <a:srgbClr val="FF0000"/>
                </a:solidFill>
                <a:latin typeface="Arial" pitchFamily="34" charset="0"/>
                <a:cs typeface="Arial" pitchFamily="34" charset="0"/>
              </a:rPr>
              <a:t>S. </a:t>
            </a:r>
            <a:r>
              <a:rPr lang="en-US" sz="3800" i="1" dirty="0" err="1" smtClean="0">
                <a:solidFill>
                  <a:srgbClr val="FF0000"/>
                </a:solidFill>
                <a:latin typeface="Arial" pitchFamily="34" charset="0"/>
                <a:cs typeface="Arial" pitchFamily="34" charset="0"/>
              </a:rPr>
              <a:t>cerevisiae</a:t>
            </a:r>
            <a:r>
              <a:rPr lang="en-US" sz="3800" dirty="0" smtClean="0">
                <a:solidFill>
                  <a:srgbClr val="FF0000"/>
                </a:solidFill>
                <a:latin typeface="Arial" pitchFamily="34" charset="0"/>
                <a:cs typeface="Arial" pitchFamily="34" charset="0"/>
              </a:rPr>
              <a:t> was examined .</a:t>
            </a:r>
            <a:r>
              <a:rPr lang="en-US" sz="3800" dirty="0">
                <a:solidFill>
                  <a:srgbClr val="0033CC"/>
                </a:solidFill>
                <a:latin typeface="Arial" pitchFamily="34" charset="0"/>
                <a:cs typeface="Arial" pitchFamily="34" charset="0"/>
              </a:rPr>
              <a:t> We hypothesized that there would be significant correlations between replicative lifespan (RLS) and several proxies of network robustness</a:t>
            </a:r>
            <a:r>
              <a:rPr lang="en-US" sz="3800" dirty="0">
                <a:latin typeface="Arial" pitchFamily="34" charset="0"/>
                <a:cs typeface="Arial" pitchFamily="34" charset="0"/>
              </a:rPr>
              <a:t>. </a:t>
            </a:r>
            <a:r>
              <a:rPr lang="en-US" sz="3800" dirty="0" smtClean="0">
                <a:solidFill>
                  <a:srgbClr val="FF0000"/>
                </a:solidFill>
                <a:latin typeface="Arial" pitchFamily="34" charset="0"/>
                <a:cs typeface="Arial" pitchFamily="34" charset="0"/>
              </a:rPr>
              <a:t> </a:t>
            </a:r>
            <a:r>
              <a:rPr lang="en-US" sz="3800" dirty="0" smtClean="0">
                <a:latin typeface="Arial" pitchFamily="34" charset="0"/>
                <a:cs typeface="Arial" pitchFamily="34" charset="0"/>
              </a:rPr>
              <a:t>We evaluated the causal interactions of network connectivity, coefficient of variations of gene expression, evolutionary distance, fitness, morphological plasticity, and replicative lifespan using linear regression analysis. The results of the partial linear regression tests were plotted for further analysis.</a:t>
            </a:r>
            <a:r>
              <a:rPr lang="en-US" sz="3800" dirty="0" smtClean="0">
                <a:solidFill>
                  <a:srgbClr val="0033CC"/>
                </a:solidFill>
                <a:latin typeface="Arial" pitchFamily="34" charset="0"/>
                <a:cs typeface="Arial" pitchFamily="34" charset="0"/>
              </a:rPr>
              <a:t> </a:t>
            </a:r>
            <a:r>
              <a:rPr lang="en-US" sz="3800" dirty="0" smtClean="0">
                <a:latin typeface="Arial" pitchFamily="34" charset="0"/>
                <a:cs typeface="Arial" pitchFamily="34" charset="0"/>
              </a:rPr>
              <a:t>The results showed that the robustness factors: number or protein interactions, number of genetic interactions evolutionary distance and protein fitness directly affect </a:t>
            </a:r>
            <a:r>
              <a:rPr lang="en-US" sz="3800" dirty="0" err="1" smtClean="0">
                <a:latin typeface="Arial" pitchFamily="34" charset="0"/>
                <a:cs typeface="Arial" pitchFamily="34" charset="0"/>
              </a:rPr>
              <a:t>celluar</a:t>
            </a:r>
            <a:r>
              <a:rPr lang="en-US" sz="3800" dirty="0" smtClean="0">
                <a:latin typeface="Arial" pitchFamily="34" charset="0"/>
                <a:cs typeface="Arial" pitchFamily="34" charset="0"/>
              </a:rPr>
              <a:t> aging in S. </a:t>
            </a:r>
            <a:r>
              <a:rPr lang="en-US" sz="3800" dirty="0" err="1" smtClean="0">
                <a:latin typeface="Arial" pitchFamily="34" charset="0"/>
                <a:cs typeface="Arial" pitchFamily="34" charset="0"/>
              </a:rPr>
              <a:t>Cerevisiae</a:t>
            </a:r>
            <a:r>
              <a:rPr lang="en-US" sz="3800" dirty="0" smtClean="0">
                <a:latin typeface="Arial" pitchFamily="34" charset="0"/>
                <a:cs typeface="Arial" pitchFamily="34" charset="0"/>
              </a:rPr>
              <a:t> proteins. </a:t>
            </a:r>
            <a:endParaRPr lang="en-US" sz="3800" b="1" dirty="0" smtClean="0">
              <a:solidFill>
                <a:srgbClr val="0033CC"/>
              </a:solidFill>
            </a:endParaRPr>
          </a:p>
          <a:p>
            <a:pPr marL="1527341" indent="-1527341" defTabSz="4074904">
              <a:lnSpc>
                <a:spcPct val="80000"/>
              </a:lnSpc>
              <a:spcBef>
                <a:spcPct val="20000"/>
              </a:spcBef>
            </a:pPr>
            <a:endParaRPr lang="en-US" sz="5300" b="1" dirty="0" smtClean="0">
              <a:solidFill>
                <a:srgbClr val="0033CC"/>
              </a:solidFill>
            </a:endParaRPr>
          </a:p>
          <a:p>
            <a:pPr marL="1527341" indent="-1527341" defTabSz="4074904">
              <a:lnSpc>
                <a:spcPct val="80000"/>
              </a:lnSpc>
              <a:spcBef>
                <a:spcPct val="20000"/>
              </a:spcBef>
            </a:pPr>
            <a:r>
              <a:rPr lang="en-US" sz="5300" b="1" dirty="0" smtClean="0">
                <a:solidFill>
                  <a:srgbClr val="0033CC"/>
                </a:solidFill>
              </a:rPr>
              <a:t>INTRODUCTION</a:t>
            </a:r>
            <a:r>
              <a:rPr lang="en-US" sz="4500" b="1" dirty="0">
                <a:solidFill>
                  <a:srgbClr val="0033CC"/>
                </a:solidFill>
              </a:rPr>
              <a:t>: </a:t>
            </a:r>
            <a:r>
              <a:rPr lang="en-US" sz="4500" b="1" dirty="0" smtClean="0">
                <a:solidFill>
                  <a:srgbClr val="FF0000"/>
                </a:solidFill>
              </a:rPr>
              <a:t>(revise this!!!)</a:t>
            </a:r>
          </a:p>
          <a:p>
            <a:pPr defTabSz="4074904">
              <a:spcBef>
                <a:spcPct val="20000"/>
              </a:spcBef>
            </a:pPr>
            <a:r>
              <a:rPr lang="en-US" sz="3800" dirty="0" smtClean="0">
                <a:latin typeface="Arial" pitchFamily="34" charset="0"/>
                <a:cs typeface="Arial" pitchFamily="34" charset="0"/>
              </a:rPr>
              <a:t>Cellular </a:t>
            </a:r>
            <a:r>
              <a:rPr lang="en-US" sz="3800" dirty="0" smtClean="0">
                <a:latin typeface="Arial" pitchFamily="34" charset="0"/>
                <a:cs typeface="Arial" pitchFamily="34" charset="0"/>
              </a:rPr>
              <a:t>aging has been a highly biologically debated topic for decades. It has been suggested that the evolution of prokaryotes and eukaryotes is the cause for the initiation of aging in asymmetric dividing cells. Earlier research studies have shown that the yeast </a:t>
            </a:r>
            <a:r>
              <a:rPr lang="en-US" sz="3800" i="1" dirty="0" err="1" smtClean="0">
                <a:latin typeface="Arial" pitchFamily="34" charset="0"/>
                <a:cs typeface="Arial" pitchFamily="34" charset="0"/>
              </a:rPr>
              <a:t>Saccharomyces</a:t>
            </a:r>
            <a:r>
              <a:rPr lang="en-US" sz="3800" i="1" dirty="0" smtClean="0">
                <a:latin typeface="Arial" pitchFamily="34" charset="0"/>
                <a:cs typeface="Arial" pitchFamily="34" charset="0"/>
              </a:rPr>
              <a:t> </a:t>
            </a:r>
            <a:r>
              <a:rPr lang="en-US" sz="3800" i="1" dirty="0" err="1" smtClean="0">
                <a:latin typeface="Arial" pitchFamily="34" charset="0"/>
                <a:cs typeface="Arial" pitchFamily="34" charset="0"/>
              </a:rPr>
              <a:t>cerevisiae</a:t>
            </a:r>
            <a:r>
              <a:rPr lang="en-US" sz="3800" dirty="0" smtClean="0">
                <a:latin typeface="Arial" pitchFamily="34" charset="0"/>
                <a:cs typeface="Arial" pitchFamily="34" charset="0"/>
              </a:rPr>
              <a:t> is the best model to use when testing cellular aging. Yeast aging can be measured in two ways: </a:t>
            </a:r>
            <a:r>
              <a:rPr lang="en-US" sz="3800" dirty="0" err="1" smtClean="0">
                <a:latin typeface="Arial" pitchFamily="34" charset="0"/>
                <a:cs typeface="Arial" pitchFamily="34" charset="0"/>
              </a:rPr>
              <a:t>replicative</a:t>
            </a:r>
            <a:r>
              <a:rPr lang="en-US" sz="3800" dirty="0" smtClean="0">
                <a:latin typeface="Arial" pitchFamily="34" charset="0"/>
                <a:cs typeface="Arial" pitchFamily="34" charset="0"/>
              </a:rPr>
              <a:t> life span (RLS) and chronological life span (CLS)(Qin, 2010). Previous research conducted by Dr. Hong Qin has provided the evidence that phenotypic capacitors influence network robustness suggesting that protein network robustness is a contributing factor for cellular aging. Robustness is the ability of a cell to maintain homeostasis throughout environmental changes and mutations, such as temperature, time, and cellular damage</a:t>
            </a:r>
            <a:r>
              <a:rPr lang="en-US" sz="3800" dirty="0" smtClean="0">
                <a:latin typeface="Arial" pitchFamily="34" charset="0"/>
                <a:cs typeface="Arial" pitchFamily="34" charset="0"/>
              </a:rPr>
              <a:t>.</a:t>
            </a:r>
            <a:endParaRPr lang="en-US" sz="4500" dirty="0" smtClean="0">
              <a:latin typeface="Arial" pitchFamily="34" charset="0"/>
              <a:cs typeface="Arial" pitchFamily="34" charset="0"/>
            </a:endParaRPr>
          </a:p>
        </p:txBody>
      </p:sp>
      <p:sp>
        <p:nvSpPr>
          <p:cNvPr id="2054" name="Rectangle 18"/>
          <p:cNvSpPr>
            <a:spLocks noChangeArrowheads="1"/>
          </p:cNvSpPr>
          <p:nvPr/>
        </p:nvSpPr>
        <p:spPr bwMode="auto">
          <a:xfrm>
            <a:off x="6720840" y="23774400"/>
            <a:ext cx="24323040" cy="8412480"/>
          </a:xfrm>
          <a:prstGeom prst="rect">
            <a:avLst/>
          </a:prstGeom>
          <a:noFill/>
          <a:ln w="9525">
            <a:noFill/>
            <a:miter lim="800000"/>
            <a:headEnd/>
            <a:tailEnd/>
          </a:ln>
        </p:spPr>
        <p:txBody>
          <a:bodyPr lIns="407468" tIns="203734" rIns="407468" bIns="203734"/>
          <a:lstStyle/>
          <a:p>
            <a:pPr marL="2377524" indent="-2377524" defTabSz="4074904">
              <a:spcBef>
                <a:spcPct val="20000"/>
              </a:spcBef>
            </a:pPr>
            <a:r>
              <a:rPr lang="en-US" sz="4000" b="1" dirty="0"/>
              <a:t>	</a:t>
            </a:r>
            <a:endParaRPr lang="en-US" sz="4000" b="1" dirty="0" smtClean="0"/>
          </a:p>
          <a:p>
            <a:pPr marL="1040122" indent="-1040122" defTabSz="4074904">
              <a:spcBef>
                <a:spcPct val="20000"/>
              </a:spcBef>
            </a:pPr>
            <a:r>
              <a:rPr lang="en-US" sz="4000" b="1" dirty="0" smtClean="0">
                <a:solidFill>
                  <a:srgbClr val="0033CC"/>
                </a:solidFill>
              </a:rPr>
              <a:t>          </a:t>
            </a:r>
            <a:endParaRPr lang="en-US" sz="3600" b="1" dirty="0"/>
          </a:p>
        </p:txBody>
      </p:sp>
      <p:sp>
        <p:nvSpPr>
          <p:cNvPr id="2055" name="Text Box 20"/>
          <p:cNvSpPr txBox="1">
            <a:spLocks noChangeArrowheads="1"/>
          </p:cNvSpPr>
          <p:nvPr/>
        </p:nvSpPr>
        <p:spPr bwMode="auto">
          <a:xfrm>
            <a:off x="8915400" y="4754880"/>
            <a:ext cx="21487778" cy="1365555"/>
          </a:xfrm>
          <a:prstGeom prst="rect">
            <a:avLst/>
          </a:prstGeom>
          <a:noFill/>
          <a:ln w="9525">
            <a:noFill/>
            <a:miter lim="800000"/>
            <a:headEnd/>
            <a:tailEnd/>
          </a:ln>
        </p:spPr>
        <p:txBody>
          <a:bodyPr wrap="square" lIns="407468" tIns="203734" rIns="407468" bIns="203734">
            <a:spAutoFit/>
          </a:bodyPr>
          <a:lstStyle/>
          <a:p>
            <a:pPr defTabSz="4074904">
              <a:spcBef>
                <a:spcPct val="50000"/>
              </a:spcBef>
            </a:pPr>
            <a:r>
              <a:rPr lang="en-US" sz="6200" b="1" dirty="0">
                <a:solidFill>
                  <a:srgbClr val="0033CC"/>
                </a:solidFill>
              </a:rPr>
              <a:t>RESULTS:</a:t>
            </a:r>
          </a:p>
        </p:txBody>
      </p:sp>
      <p:sp>
        <p:nvSpPr>
          <p:cNvPr id="2057" name="Text Box 28"/>
          <p:cNvSpPr txBox="1">
            <a:spLocks noChangeArrowheads="1"/>
          </p:cNvSpPr>
          <p:nvPr/>
        </p:nvSpPr>
        <p:spPr bwMode="auto">
          <a:xfrm>
            <a:off x="29489400" y="4869180"/>
            <a:ext cx="8915400" cy="27388049"/>
          </a:xfrm>
          <a:prstGeom prst="rect">
            <a:avLst/>
          </a:prstGeom>
          <a:noFill/>
          <a:ln w="9525">
            <a:noFill/>
            <a:miter lim="800000"/>
            <a:headEnd/>
            <a:tailEnd/>
          </a:ln>
        </p:spPr>
        <p:txBody>
          <a:bodyPr wrap="square" lIns="407468" tIns="203734" rIns="407468" bIns="203734">
            <a:spAutoFit/>
          </a:bodyPr>
          <a:lstStyle/>
          <a:p>
            <a:pPr defTabSz="4074904"/>
            <a:r>
              <a:rPr lang="en-US" sz="5300" b="1" dirty="0" smtClean="0">
                <a:solidFill>
                  <a:srgbClr val="0033CC"/>
                </a:solidFill>
              </a:rPr>
              <a:t>SUMMARY:</a:t>
            </a:r>
            <a:endParaRPr lang="en-US" sz="5000" b="1" dirty="0" smtClean="0">
              <a:solidFill>
                <a:srgbClr val="0033CC"/>
              </a:solidFill>
            </a:endParaRPr>
          </a:p>
          <a:p>
            <a:pPr defTabSz="4074904"/>
            <a:endParaRPr lang="en-US" sz="5300" b="1" dirty="0" smtClean="0">
              <a:solidFill>
                <a:srgbClr val="0033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r>
              <a:rPr lang="en-US" sz="2700" b="1" dirty="0" smtClean="0">
                <a:latin typeface="Arial" pitchFamily="34" charset="0"/>
                <a:cs typeface="Arial" pitchFamily="34" charset="0"/>
              </a:rPr>
              <a:t>Figure 5: Our results revealed </a:t>
            </a:r>
            <a:r>
              <a:rPr lang="en-US" sz="2700" b="1" dirty="0" smtClean="0">
                <a:latin typeface="Arial" pitchFamily="34" charset="0"/>
                <a:cs typeface="Arial" pitchFamily="34" charset="0"/>
              </a:rPr>
              <a:t>the above correlations between the robustness proxies and replicative lifespan</a:t>
            </a:r>
            <a:r>
              <a:rPr lang="en-US" sz="2700" b="1" dirty="0">
                <a:latin typeface="Arial" pitchFamily="34" charset="0"/>
                <a:cs typeface="Arial" pitchFamily="34" charset="0"/>
              </a:rPr>
              <a:t>.</a:t>
            </a:r>
            <a:endParaRPr lang="en-US" sz="2700" b="1" dirty="0" smtClean="0">
              <a:latin typeface="Arial" pitchFamily="34" charset="0"/>
              <a:cs typeface="Arial" pitchFamily="34" charset="0"/>
            </a:endParaRPr>
          </a:p>
          <a:p>
            <a:pPr defTabSz="4074904"/>
            <a:endParaRPr lang="en-US" sz="5300" b="1" dirty="0" smtClean="0">
              <a:solidFill>
                <a:srgbClr val="0033CC"/>
              </a:solidFill>
            </a:endParaRPr>
          </a:p>
          <a:p>
            <a:pPr defTabSz="4074904"/>
            <a:r>
              <a:rPr lang="en-US" sz="5300" b="1" dirty="0" smtClean="0">
                <a:solidFill>
                  <a:srgbClr val="0033CC"/>
                </a:solidFill>
              </a:rPr>
              <a:t>CONCLUSION</a:t>
            </a:r>
            <a:r>
              <a:rPr lang="en-US" sz="5300" b="1" dirty="0" smtClean="0">
                <a:solidFill>
                  <a:srgbClr val="0033CC"/>
                </a:solidFill>
              </a:rPr>
              <a:t>:</a:t>
            </a:r>
            <a:endParaRPr lang="en-US" sz="3800" b="1" dirty="0" smtClean="0">
              <a:solidFill>
                <a:srgbClr val="0066CC"/>
              </a:solidFill>
            </a:endParaRPr>
          </a:p>
          <a:p>
            <a:pPr defTabSz="4074904"/>
            <a:r>
              <a:rPr lang="en-US" sz="3800" dirty="0" smtClean="0">
                <a:latin typeface="Arial" pitchFamily="34" charset="0"/>
                <a:cs typeface="Arial" pitchFamily="34" charset="0"/>
              </a:rPr>
              <a:t>Based on our results, we were able to conclude that</a:t>
            </a:r>
            <a:r>
              <a:rPr lang="en-US" sz="3800" dirty="0" smtClean="0">
                <a:latin typeface="Arial" pitchFamily="34" charset="0"/>
                <a:cs typeface="Arial" pitchFamily="34" charset="0"/>
              </a:rPr>
              <a:t>:</a:t>
            </a:r>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Fitness (YPE) </a:t>
            </a:r>
            <a:r>
              <a:rPr lang="en-US" sz="3800" dirty="0" smtClean="0">
                <a:latin typeface="Arial" pitchFamily="34" charset="0"/>
                <a:cs typeface="Arial" pitchFamily="34" charset="0"/>
              </a:rPr>
              <a:t>is directly related to Replicative </a:t>
            </a:r>
            <a:r>
              <a:rPr lang="en-US" sz="3800" dirty="0" smtClean="0">
                <a:latin typeface="Arial" pitchFamily="34" charset="0"/>
                <a:cs typeface="Arial" pitchFamily="34" charset="0"/>
              </a:rPr>
              <a:t>Lifespan</a:t>
            </a:r>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Morphological plasticity </a:t>
            </a:r>
            <a:r>
              <a:rPr lang="en-US" sz="3800" dirty="0" smtClean="0">
                <a:latin typeface="Arial" pitchFamily="34" charset="0"/>
                <a:cs typeface="Arial" pitchFamily="34" charset="0"/>
              </a:rPr>
              <a:t>directly </a:t>
            </a:r>
            <a:r>
              <a:rPr lang="en-US" sz="3800" dirty="0" smtClean="0">
                <a:latin typeface="Arial" pitchFamily="34" charset="0"/>
                <a:cs typeface="Arial" pitchFamily="34" charset="0"/>
              </a:rPr>
              <a:t>affects </a:t>
            </a:r>
            <a:r>
              <a:rPr lang="en-US" sz="3800" dirty="0" smtClean="0">
                <a:latin typeface="Arial" pitchFamily="34" charset="0"/>
                <a:cs typeface="Arial" pitchFamily="34" charset="0"/>
              </a:rPr>
              <a:t>the Replicative Lifespan</a:t>
            </a:r>
            <a:r>
              <a:rPr lang="en-US" sz="3800" dirty="0" smtClean="0">
                <a:latin typeface="Arial" pitchFamily="34" charset="0"/>
                <a:cs typeface="Arial" pitchFamily="34" charset="0"/>
              </a:rPr>
              <a:t>.</a:t>
            </a:r>
          </a:p>
          <a:p>
            <a:pPr marL="742950" indent="-742950" defTabSz="4074904">
              <a:buFont typeface="+mj-lt"/>
              <a:buAutoNum type="arabicPeriod"/>
            </a:pPr>
            <a:r>
              <a:rPr lang="en-US" sz="3800" dirty="0" smtClean="0">
                <a:solidFill>
                  <a:srgbClr val="000000"/>
                </a:solidFill>
                <a:latin typeface="Arial" pitchFamily="34" charset="0"/>
                <a:cs typeface="Arial" pitchFamily="34" charset="0"/>
              </a:rPr>
              <a:t>The number of protein interactions and the number of genetic interactions is directly related to fitness (YPE)</a:t>
            </a:r>
          </a:p>
          <a:p>
            <a:pPr marL="742950" indent="-742950" defTabSz="4074904">
              <a:buFont typeface="+mj-lt"/>
              <a:buAutoNum type="arabicPeriod"/>
            </a:pPr>
            <a:r>
              <a:rPr lang="en-US" sz="3800" dirty="0" smtClean="0">
                <a:solidFill>
                  <a:srgbClr val="000000"/>
                </a:solidFill>
                <a:latin typeface="Arial" pitchFamily="34" charset="0"/>
                <a:cs typeface="Arial" pitchFamily="34" charset="0"/>
              </a:rPr>
              <a:t>There is a correlation between evolutionary distance and the number of protein interactions</a:t>
            </a:r>
          </a:p>
          <a:p>
            <a:pPr marL="742950" indent="-742950" defTabSz="4074904">
              <a:buFont typeface="+mj-lt"/>
              <a:buAutoNum type="arabicPeriod"/>
            </a:pPr>
            <a:r>
              <a:rPr lang="en-US" sz="3800" dirty="0" smtClean="0">
                <a:solidFill>
                  <a:srgbClr val="000000"/>
                </a:solidFill>
                <a:latin typeface="Arial" pitchFamily="34" charset="0"/>
                <a:cs typeface="Arial" pitchFamily="34" charset="0"/>
              </a:rPr>
              <a:t>Multiple regression analysis showed that evolutionary distance and protein interactions </a:t>
            </a:r>
            <a:r>
              <a:rPr lang="en-US" sz="3800" dirty="0" smtClean="0">
                <a:solidFill>
                  <a:srgbClr val="000000"/>
                </a:solidFill>
                <a:latin typeface="Arial" pitchFamily="34" charset="0"/>
                <a:cs typeface="Arial" pitchFamily="34" charset="0"/>
              </a:rPr>
              <a:t>have</a:t>
            </a:r>
            <a:r>
              <a:rPr lang="en-US" sz="3800" dirty="0" smtClean="0">
                <a:solidFill>
                  <a:srgbClr val="000000"/>
                </a:solidFill>
                <a:latin typeface="Arial" pitchFamily="34" charset="0"/>
                <a:cs typeface="Arial" pitchFamily="34" charset="0"/>
              </a:rPr>
              <a:t> a strong correlation with fitness.</a:t>
            </a: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00FF"/>
              </a:solidFill>
            </a:endParaRPr>
          </a:p>
          <a:p>
            <a:pPr defTabSz="4074904"/>
            <a:endParaRPr lang="en-US" sz="3100" b="1" dirty="0">
              <a:solidFill>
                <a:srgbClr val="0000FF"/>
              </a:solidFill>
            </a:endParaRPr>
          </a:p>
          <a:p>
            <a:pPr defTabSz="4074904"/>
            <a:endParaRPr lang="en-US" sz="3100" b="1" dirty="0" smtClean="0">
              <a:solidFill>
                <a:srgbClr val="0000FF"/>
              </a:solidFill>
            </a:endParaRPr>
          </a:p>
        </p:txBody>
      </p:sp>
      <p:sp>
        <p:nvSpPr>
          <p:cNvPr id="2058" name="Text Box 29"/>
          <p:cNvSpPr txBox="1">
            <a:spLocks noChangeArrowheads="1"/>
          </p:cNvSpPr>
          <p:nvPr/>
        </p:nvSpPr>
        <p:spPr bwMode="auto">
          <a:xfrm>
            <a:off x="29870400" y="25831800"/>
            <a:ext cx="7680960" cy="10352630"/>
          </a:xfrm>
          <a:prstGeom prst="rect">
            <a:avLst/>
          </a:prstGeom>
          <a:noFill/>
          <a:ln w="9525">
            <a:noFill/>
            <a:miter lim="800000"/>
            <a:headEnd/>
            <a:tailEnd/>
          </a:ln>
        </p:spPr>
        <p:txBody>
          <a:bodyPr wrap="square" lIns="407468" tIns="203734" rIns="407468" bIns="203734">
            <a:spAutoFit/>
          </a:bodyPr>
          <a:lstStyle/>
          <a:p>
            <a:pPr defTabSz="4074904"/>
            <a:r>
              <a:rPr lang="en-US" sz="4000" b="1" dirty="0" smtClean="0">
                <a:solidFill>
                  <a:srgbClr val="0000FF"/>
                </a:solidFill>
              </a:rPr>
              <a:t>ACKNOWLEDGEMENTS:</a:t>
            </a:r>
          </a:p>
          <a:p>
            <a:pPr defTabSz="4074904"/>
            <a:r>
              <a:rPr lang="en-US" sz="3000" dirty="0" smtClean="0"/>
              <a:t>We would like to thank the Math </a:t>
            </a:r>
            <a:r>
              <a:rPr lang="en-US" sz="3000" dirty="0" err="1" smtClean="0"/>
              <a:t>RaMP</a:t>
            </a:r>
            <a:r>
              <a:rPr lang="en-US" sz="3000" dirty="0" smtClean="0"/>
              <a:t>, </a:t>
            </a:r>
            <a:r>
              <a:rPr lang="en-US" sz="3000" dirty="0" smtClean="0"/>
              <a:t>NSF, </a:t>
            </a:r>
            <a:r>
              <a:rPr lang="en-US" sz="3000" dirty="0" smtClean="0"/>
              <a:t>and Dr. Hong Qin.</a:t>
            </a:r>
          </a:p>
          <a:p>
            <a:pPr defTabSz="4074904"/>
            <a:endParaRPr lang="en-US" sz="4000" b="1" dirty="0" smtClean="0">
              <a:solidFill>
                <a:srgbClr val="0033CC"/>
              </a:solidFill>
            </a:endParaRPr>
          </a:p>
          <a:p>
            <a:pPr defTabSz="4074904"/>
            <a:r>
              <a:rPr lang="en-US" sz="4000" b="1" dirty="0" smtClean="0">
                <a:solidFill>
                  <a:srgbClr val="0033CC"/>
                </a:solidFill>
              </a:rPr>
              <a:t>REFERENCES:</a:t>
            </a:r>
          </a:p>
          <a:p>
            <a:pPr defTabSz="4074904"/>
            <a:r>
              <a:rPr lang="en-US" sz="3600" dirty="0" smtClean="0"/>
              <a:t>Fraser, H.B., A.E. Hirsh, L.M. Steinmetz, C. </a:t>
            </a:r>
            <a:r>
              <a:rPr lang="en-US" sz="3600" dirty="0" err="1" smtClean="0"/>
              <a:t>Scharfeand</a:t>
            </a:r>
            <a:r>
              <a:rPr lang="en-US" sz="3600" dirty="0" smtClean="0"/>
              <a:t>  and M.W. Feldman.2002. </a:t>
            </a:r>
            <a:r>
              <a:rPr lang="en-US" sz="3600" i="1" dirty="0" smtClean="0"/>
              <a:t>Science Magazine, </a:t>
            </a:r>
            <a:r>
              <a:rPr lang="en-US" sz="3600" b="1" dirty="0" smtClean="0"/>
              <a:t>296</a:t>
            </a:r>
            <a:r>
              <a:rPr lang="en-US" sz="3600" i="1" dirty="0" smtClean="0"/>
              <a:t>:</a:t>
            </a:r>
            <a:r>
              <a:rPr lang="en-US" sz="3600" dirty="0" smtClean="0"/>
              <a:t>750-752.</a:t>
            </a:r>
          </a:p>
          <a:p>
            <a:pPr defTabSz="4074904"/>
            <a:r>
              <a:rPr lang="en-US" sz="3600" dirty="0" smtClean="0"/>
              <a:t>Fu, X., F. </a:t>
            </a:r>
            <a:r>
              <a:rPr lang="en-US" sz="3600" dirty="0" err="1" smtClean="0"/>
              <a:t>Meng</a:t>
            </a:r>
            <a:r>
              <a:rPr lang="en-US" sz="3600" dirty="0" smtClean="0"/>
              <a:t>, Y. </a:t>
            </a:r>
            <a:r>
              <a:rPr lang="en-US" sz="3600" dirty="0" err="1" smtClean="0"/>
              <a:t>Hu</a:t>
            </a:r>
            <a:r>
              <a:rPr lang="en-US" sz="3600" dirty="0" smtClean="0"/>
              <a:t>, and J. Zhou. 2008. </a:t>
            </a:r>
            <a:r>
              <a:rPr lang="en-US" sz="3600" i="1" dirty="0" smtClean="0"/>
              <a:t>Aging Cell</a:t>
            </a:r>
            <a:r>
              <a:rPr lang="en-US" sz="3600" dirty="0" smtClean="0"/>
              <a:t>,</a:t>
            </a:r>
            <a:r>
              <a:rPr lang="en-US" sz="3600" b="1" dirty="0" smtClean="0"/>
              <a:t> 7(5</a:t>
            </a:r>
            <a:r>
              <a:rPr lang="en-US" sz="3600" dirty="0" smtClean="0"/>
              <a:t>): 746-757.</a:t>
            </a:r>
          </a:p>
          <a:p>
            <a:pPr defTabSz="4074904"/>
            <a:endParaRPr lang="en-US" sz="3000" dirty="0"/>
          </a:p>
          <a:p>
            <a:pPr defTabSz="4074904"/>
            <a:endParaRPr lang="en-US" sz="4500" dirty="0" smtClean="0"/>
          </a:p>
          <a:p>
            <a:pPr defTabSz="4074904"/>
            <a:endParaRPr lang="en-US" sz="4000" dirty="0" smtClean="0">
              <a:solidFill>
                <a:srgbClr val="0033CC"/>
              </a:solidFill>
            </a:endParaRPr>
          </a:p>
          <a:p>
            <a:pPr defTabSz="4074904"/>
            <a:endParaRPr lang="en-US" sz="4500" dirty="0">
              <a:latin typeface="Arial" pitchFamily="34" charset="0"/>
              <a:cs typeface="Arial" pitchFamily="34" charset="0"/>
            </a:endParaRPr>
          </a:p>
          <a:p>
            <a:pPr defTabSz="4074904"/>
            <a:endParaRPr lang="en-US" sz="3600" dirty="0"/>
          </a:p>
          <a:p>
            <a:pPr defTabSz="4074904">
              <a:spcBef>
                <a:spcPct val="50000"/>
              </a:spcBef>
            </a:pPr>
            <a:endParaRPr lang="en-US" sz="3600" dirty="0"/>
          </a:p>
        </p:txBody>
      </p:sp>
      <p:pic>
        <p:nvPicPr>
          <p:cNvPr id="2087" name="Picture 26"/>
          <p:cNvPicPr>
            <a:picLocks noChangeAspect="1" noChangeArrowheads="1"/>
          </p:cNvPicPr>
          <p:nvPr/>
        </p:nvPicPr>
        <p:blipFill>
          <a:blip r:embed="rId3" cstate="print"/>
          <a:srcRect/>
          <a:stretch>
            <a:fillRect/>
          </a:stretch>
        </p:blipFill>
        <p:spPr bwMode="auto">
          <a:xfrm>
            <a:off x="1176895" y="480063"/>
            <a:ext cx="2246790" cy="3533299"/>
          </a:xfrm>
          <a:prstGeom prst="rect">
            <a:avLst/>
          </a:prstGeom>
          <a:noFill/>
          <a:ln w="9525">
            <a:noFill/>
            <a:miter lim="800000"/>
            <a:headEnd/>
            <a:tailEnd/>
          </a:ln>
        </p:spPr>
      </p:pic>
      <p:sp>
        <p:nvSpPr>
          <p:cNvPr id="2088" name="Text Box 28"/>
          <p:cNvSpPr txBox="1">
            <a:spLocks noChangeArrowheads="1"/>
          </p:cNvSpPr>
          <p:nvPr/>
        </p:nvSpPr>
        <p:spPr bwMode="auto">
          <a:xfrm>
            <a:off x="0" y="3840483"/>
            <a:ext cx="5284381" cy="1817371"/>
          </a:xfrm>
          <a:prstGeom prst="rect">
            <a:avLst/>
          </a:prstGeom>
          <a:noFill/>
          <a:ln w="9525">
            <a:noFill/>
            <a:miter lim="800000"/>
            <a:headEnd/>
            <a:tailEnd/>
          </a:ln>
        </p:spPr>
        <p:txBody>
          <a:bodyPr lIns="85915" tIns="42958" rIns="85915" bIns="42958"/>
          <a:lstStyle/>
          <a:p>
            <a:pPr>
              <a:spcAft>
                <a:spcPts val="940"/>
              </a:spcAft>
            </a:pPr>
            <a:r>
              <a:rPr lang="en-US" sz="4900" dirty="0">
                <a:solidFill>
                  <a:schemeClr val="bg1"/>
                </a:solidFill>
                <a:latin typeface="Calibri" pitchFamily="34" charset="0"/>
              </a:rPr>
              <a:t>Spelman College</a:t>
            </a:r>
            <a:endParaRPr lang="en-US" sz="4900" dirty="0">
              <a:solidFill>
                <a:schemeClr val="bg1"/>
              </a:solidFill>
              <a:latin typeface="Times New Roman" pitchFamily="18" charset="0"/>
            </a:endParaRPr>
          </a:p>
          <a:p>
            <a:endParaRPr lang="en-US" sz="5800" dirty="0"/>
          </a:p>
        </p:txBody>
      </p:sp>
      <p:sp>
        <p:nvSpPr>
          <p:cNvPr id="25" name="TextBox 24"/>
          <p:cNvSpPr txBox="1"/>
          <p:nvPr/>
        </p:nvSpPr>
        <p:spPr>
          <a:xfrm>
            <a:off x="9982200" y="6324600"/>
            <a:ext cx="9067800" cy="1658033"/>
          </a:xfrm>
          <a:prstGeom prst="rect">
            <a:avLst/>
          </a:prstGeom>
          <a:noFill/>
        </p:spPr>
        <p:txBody>
          <a:bodyPr wrap="square" lIns="407557" tIns="203779" rIns="407557" bIns="203779" rtlCol="0">
            <a:spAutoFit/>
          </a:bodyPr>
          <a:lstStyle/>
          <a:p>
            <a:r>
              <a:rPr lang="en-US" sz="2700" b="1" dirty="0" smtClean="0">
                <a:latin typeface="Arial" pitchFamily="34" charset="0"/>
                <a:cs typeface="Arial" pitchFamily="34" charset="0"/>
              </a:rPr>
              <a:t>Figure 1: The Alternative Hypothesis Model for the </a:t>
            </a:r>
            <a:r>
              <a:rPr lang="en-US" sz="2700" b="1" dirty="0" smtClean="0">
                <a:latin typeface="Arial" pitchFamily="34" charset="0"/>
                <a:cs typeface="Arial" pitchFamily="34" charset="0"/>
              </a:rPr>
              <a:t>tested robustness </a:t>
            </a:r>
            <a:r>
              <a:rPr lang="en-US" sz="2700" b="1" dirty="0" smtClean="0">
                <a:latin typeface="Arial" pitchFamily="34" charset="0"/>
                <a:cs typeface="Arial" pitchFamily="34" charset="0"/>
              </a:rPr>
              <a:t>factors to </a:t>
            </a:r>
            <a:r>
              <a:rPr lang="en-US" sz="2700" b="1" dirty="0">
                <a:latin typeface="Arial" pitchFamily="34" charset="0"/>
                <a:cs typeface="Arial" pitchFamily="34" charset="0"/>
              </a:rPr>
              <a:t>R</a:t>
            </a:r>
            <a:r>
              <a:rPr lang="en-US" sz="2700" b="1" dirty="0" smtClean="0">
                <a:latin typeface="Arial" pitchFamily="34" charset="0"/>
                <a:cs typeface="Arial" pitchFamily="34" charset="0"/>
              </a:rPr>
              <a:t>eplicative </a:t>
            </a:r>
            <a:r>
              <a:rPr lang="en-US" sz="2700" b="1" dirty="0" smtClean="0">
                <a:latin typeface="Arial" pitchFamily="34" charset="0"/>
                <a:cs typeface="Arial" pitchFamily="34" charset="0"/>
              </a:rPr>
              <a:t>Lifespan. The hypotheses are as follows</a:t>
            </a:r>
            <a:r>
              <a:rPr lang="en-US" sz="2700" b="1" dirty="0" smtClean="0">
                <a:latin typeface="Arial" pitchFamily="34" charset="0"/>
                <a:cs typeface="Arial" pitchFamily="34" charset="0"/>
              </a:rPr>
              <a:t>: </a:t>
            </a:r>
            <a:endParaRPr lang="en-US" sz="2700" b="1" dirty="0">
              <a:latin typeface="Arial" pitchFamily="34" charset="0"/>
              <a:cs typeface="Arial" pitchFamily="34" charset="0"/>
            </a:endParaRPr>
          </a:p>
        </p:txBody>
      </p:sp>
      <p:sp>
        <p:nvSpPr>
          <p:cNvPr id="5121" name="Text Box 1"/>
          <p:cNvSpPr txBox="1">
            <a:spLocks noChangeArrowheads="1"/>
          </p:cNvSpPr>
          <p:nvPr/>
        </p:nvSpPr>
        <p:spPr bwMode="auto">
          <a:xfrm>
            <a:off x="19888200" y="6553200"/>
            <a:ext cx="9601200" cy="1463040"/>
          </a:xfrm>
          <a:prstGeom prst="rect">
            <a:avLst/>
          </a:prstGeom>
          <a:solidFill>
            <a:srgbClr val="FFFFFF"/>
          </a:solidFill>
          <a:ln w="9525">
            <a:noFill/>
            <a:miter lim="800000"/>
            <a:headEnd/>
            <a:tailEnd/>
          </a:ln>
        </p:spPr>
        <p:txBody>
          <a:bodyPr vert="horz" wrap="square" lIns="407557" tIns="203779" rIns="407557" bIns="203779" numCol="1" anchor="t" anchorCtr="0" compatLnSpc="1">
            <a:prstTxWarp prst="textNoShape">
              <a:avLst/>
            </a:prstTxWarp>
          </a:bodyPr>
          <a:lstStyle/>
          <a:p>
            <a:pPr algn="ctr" fontAlgn="base">
              <a:spcBef>
                <a:spcPct val="0"/>
              </a:spcBef>
              <a:spcAft>
                <a:spcPts val="4457"/>
              </a:spcAft>
            </a:pPr>
            <a:r>
              <a:rPr lang="en-US" sz="2700" b="1" dirty="0" smtClean="0">
                <a:latin typeface="Arial" pitchFamily="34" charset="0"/>
                <a:cs typeface="Arial" pitchFamily="34" charset="0"/>
              </a:rPr>
              <a:t>Figure 2: Fitness is directly related to the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in the yeast S. </a:t>
            </a:r>
            <a:r>
              <a:rPr lang="en-US" sz="2700" b="1" dirty="0" err="1" smtClean="0">
                <a:latin typeface="Arial" pitchFamily="34" charset="0"/>
                <a:cs typeface="Arial" pitchFamily="34" charset="0"/>
              </a:rPr>
              <a:t>cerevisiae</a:t>
            </a:r>
            <a:r>
              <a:rPr lang="en-US" sz="2700" b="1" dirty="0" smtClean="0">
                <a:latin typeface="Arial" pitchFamily="34" charset="0"/>
                <a:cs typeface="Arial" pitchFamily="34" charset="0"/>
              </a:rPr>
              <a:t> (p&lt;0.01).</a:t>
            </a:r>
            <a:endParaRPr lang="en-US" sz="2700" dirty="0" smtClean="0">
              <a:latin typeface="Arial" pitchFamily="34" charset="0"/>
              <a:cs typeface="Arial" pitchFamily="34" charset="0"/>
            </a:endParaRPr>
          </a:p>
        </p:txBody>
      </p:sp>
      <p:sp>
        <p:nvSpPr>
          <p:cNvPr id="33" name="TextBox 32"/>
          <p:cNvSpPr txBox="1"/>
          <p:nvPr/>
        </p:nvSpPr>
        <p:spPr>
          <a:xfrm>
            <a:off x="10134600" y="16306800"/>
            <a:ext cx="8991600" cy="1658033"/>
          </a:xfrm>
          <a:prstGeom prst="rect">
            <a:avLst/>
          </a:prstGeom>
          <a:noFill/>
        </p:spPr>
        <p:txBody>
          <a:bodyPr wrap="square" lIns="407557" tIns="203779" rIns="407557" bIns="203779" rtlCol="0">
            <a:spAutoFit/>
          </a:bodyPr>
          <a:lstStyle/>
          <a:p>
            <a:r>
              <a:rPr lang="en-US" sz="2700" b="1" dirty="0" smtClean="0">
                <a:latin typeface="Arial" pitchFamily="34" charset="0"/>
                <a:cs typeface="Arial" pitchFamily="34" charset="0"/>
              </a:rPr>
              <a:t>Figure 3: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is negatively related to morphological plasticity robustness (p&lt;0.01).</a:t>
            </a:r>
            <a:endParaRPr lang="en-US" sz="2700" b="1" dirty="0">
              <a:latin typeface="Arial" pitchFamily="34" charset="0"/>
              <a:cs typeface="Arial" pitchFamily="34" charset="0"/>
            </a:endParaRPr>
          </a:p>
        </p:txBody>
      </p:sp>
      <p:sp>
        <p:nvSpPr>
          <p:cNvPr id="24" name="TextBox 23"/>
          <p:cNvSpPr txBox="1"/>
          <p:nvPr/>
        </p:nvSpPr>
        <p:spPr>
          <a:xfrm>
            <a:off x="20650200" y="16611600"/>
            <a:ext cx="8153400" cy="923330"/>
          </a:xfrm>
          <a:prstGeom prst="rect">
            <a:avLst/>
          </a:prstGeom>
          <a:noFill/>
        </p:spPr>
        <p:txBody>
          <a:bodyPr wrap="square" rtlCol="0">
            <a:spAutoFit/>
          </a:bodyPr>
          <a:lstStyle/>
          <a:p>
            <a:r>
              <a:rPr lang="en-US" sz="2700" b="1" dirty="0" smtClean="0">
                <a:latin typeface="Arial" pitchFamily="34" charset="0"/>
                <a:cs typeface="Arial" pitchFamily="34" charset="0"/>
              </a:rPr>
              <a:t>Figure 4: Fitness is negatively related to fitness robustness (p&lt;0.01).</a:t>
            </a:r>
            <a:endParaRPr lang="en-US" sz="2700" b="1" dirty="0">
              <a:latin typeface="Arial" pitchFamily="34" charset="0"/>
              <a:cs typeface="Arial" pitchFamily="34" charset="0"/>
            </a:endParaRPr>
          </a:p>
        </p:txBody>
      </p:sp>
      <p:sp>
        <p:nvSpPr>
          <p:cNvPr id="20" name="TextBox 19"/>
          <p:cNvSpPr txBox="1"/>
          <p:nvPr/>
        </p:nvSpPr>
        <p:spPr>
          <a:xfrm>
            <a:off x="9982200" y="25222200"/>
            <a:ext cx="19507200" cy="7355860"/>
          </a:xfrm>
          <a:prstGeom prst="rect">
            <a:avLst/>
          </a:prstGeom>
          <a:noFill/>
        </p:spPr>
        <p:txBody>
          <a:bodyPr wrap="square" rtlCol="0">
            <a:spAutoFit/>
          </a:bodyPr>
          <a:lstStyle/>
          <a:p>
            <a:r>
              <a:rPr lang="en-US" sz="5300" b="1" dirty="0" smtClean="0">
                <a:solidFill>
                  <a:srgbClr val="0000FF"/>
                </a:solidFill>
              </a:rPr>
              <a:t>MATERIALS &amp; METHODS: </a:t>
            </a:r>
          </a:p>
          <a:p>
            <a:pPr marL="571500" indent="-571500">
              <a:buFont typeface="Arial"/>
              <a:buChar char="•"/>
            </a:pPr>
            <a:r>
              <a:rPr lang="en-US" sz="3800" dirty="0" smtClean="0">
                <a:latin typeface="Arial" pitchFamily="34" charset="0"/>
                <a:cs typeface="Arial" pitchFamily="34" charset="0"/>
              </a:rPr>
              <a:t>We performed a regression analysis to compare the different robustness proxies to cellular aging (replicative lifespan). These results were each plotted for further analysis.</a:t>
            </a:r>
          </a:p>
          <a:p>
            <a:pPr marL="571500" indent="-571500">
              <a:buFont typeface="Arial"/>
              <a:buChar char="•"/>
            </a:pPr>
            <a:r>
              <a:rPr lang="en-US" sz="3800" dirty="0" smtClean="0">
                <a:latin typeface="Arial" pitchFamily="34" charset="0"/>
                <a:cs typeface="Arial" pitchFamily="34" charset="0"/>
              </a:rPr>
              <a:t>The analyzed data for morphological plasticity came from the saccharomyces </a:t>
            </a:r>
            <a:r>
              <a:rPr lang="en-US" sz="3800" dirty="0" err="1" smtClean="0">
                <a:latin typeface="Arial" pitchFamily="34" charset="0"/>
                <a:cs typeface="Arial" pitchFamily="34" charset="0"/>
              </a:rPr>
              <a:t>cerevisiae</a:t>
            </a:r>
            <a:r>
              <a:rPr lang="en-US" sz="3800" dirty="0" smtClean="0">
                <a:latin typeface="Arial" pitchFamily="34" charset="0"/>
                <a:cs typeface="Arial" pitchFamily="34" charset="0"/>
              </a:rPr>
              <a:t> morphology database (SCMD). RLS data was obtained from the </a:t>
            </a:r>
            <a:r>
              <a:rPr lang="en-US" sz="3800" dirty="0" err="1" smtClean="0">
                <a:latin typeface="Arial" pitchFamily="34" charset="0"/>
                <a:cs typeface="Arial" pitchFamily="34" charset="0"/>
              </a:rPr>
              <a:t>Kaeberlin</a:t>
            </a:r>
            <a:r>
              <a:rPr lang="en-US" sz="3800" dirty="0" smtClean="0">
                <a:latin typeface="Arial" pitchFamily="34" charset="0"/>
                <a:cs typeface="Arial" pitchFamily="34" charset="0"/>
              </a:rPr>
              <a:t> group.</a:t>
            </a:r>
          </a:p>
          <a:p>
            <a:pPr marL="571500" indent="-571500">
              <a:buFont typeface="Arial"/>
              <a:buChar char="•"/>
            </a:pPr>
            <a:r>
              <a:rPr lang="en-US" sz="3800" dirty="0" smtClean="0">
                <a:latin typeface="Arial" pitchFamily="34" charset="0"/>
                <a:cs typeface="Arial" pitchFamily="34" charset="0"/>
              </a:rPr>
              <a:t>The standard deviation and coefficient of variation of the morphological plasticity data set were calculated because they are proportional to the robustness of the cell.</a:t>
            </a:r>
          </a:p>
          <a:p>
            <a:pPr marL="571500" indent="-571500">
              <a:buFont typeface="Arial"/>
              <a:buChar char="•"/>
            </a:pPr>
            <a:r>
              <a:rPr lang="en-US" sz="3800" dirty="0" smtClean="0">
                <a:latin typeface="Arial" pitchFamily="34" charset="0"/>
                <a:cs typeface="Arial" pitchFamily="34" charset="0"/>
              </a:rPr>
              <a:t>All of the regression test and plots were conducted using the computer program R 2.15.1.</a:t>
            </a:r>
          </a:p>
          <a:p>
            <a:pPr marL="571500" indent="-571500">
              <a:buFont typeface="Arial"/>
              <a:buChar char="•"/>
            </a:pPr>
            <a:r>
              <a:rPr lang="en-US" sz="3800" dirty="0" smtClean="0">
                <a:latin typeface="Arial" pitchFamily="34" charset="0"/>
                <a:cs typeface="Arial" pitchFamily="34" charset="0"/>
              </a:rPr>
              <a:t>The p and R squared values were analyzed to determine the significant relationships.</a:t>
            </a:r>
          </a:p>
          <a:p>
            <a:endParaRPr lang="en-US" sz="3900" dirty="0" smtClean="0">
              <a:latin typeface="Arial" pitchFamily="34" charset="0"/>
              <a:cs typeface="Arial" pitchFamily="34" charset="0"/>
            </a:endParaRPr>
          </a:p>
        </p:txBody>
      </p:sp>
      <p:pic>
        <p:nvPicPr>
          <p:cNvPr id="21" name="Picture 20"/>
          <p:cNvPicPr/>
          <p:nvPr/>
        </p:nvPicPr>
        <p:blipFill>
          <a:blip r:embed="rId4" cstate="print"/>
          <a:srcRect/>
          <a:stretch>
            <a:fillRect/>
          </a:stretch>
        </p:blipFill>
        <p:spPr bwMode="auto">
          <a:xfrm>
            <a:off x="20116800" y="7696200"/>
            <a:ext cx="8839200" cy="7772400"/>
          </a:xfrm>
          <a:prstGeom prst="rect">
            <a:avLst/>
          </a:prstGeom>
          <a:noFill/>
          <a:ln w="9525">
            <a:noFill/>
            <a:miter lim="800000"/>
            <a:headEnd/>
            <a:tailEnd/>
          </a:ln>
        </p:spPr>
      </p:pic>
      <p:pic>
        <p:nvPicPr>
          <p:cNvPr id="2" name="Picture 1"/>
          <p:cNvPicPr>
            <a:picLocks noChangeAspect="1"/>
          </p:cNvPicPr>
          <p:nvPr/>
        </p:nvPicPr>
        <p:blipFill rotWithShape="1">
          <a:blip r:embed="rId5"/>
          <a:srcRect t="11933"/>
          <a:stretch/>
        </p:blipFill>
        <p:spPr>
          <a:xfrm>
            <a:off x="9753600" y="17830800"/>
            <a:ext cx="9685866" cy="6979165"/>
          </a:xfrm>
          <a:prstGeom prst="rect">
            <a:avLst/>
          </a:prstGeom>
        </p:spPr>
      </p:pic>
      <p:pic>
        <p:nvPicPr>
          <p:cNvPr id="3" name="Picture 2"/>
          <p:cNvPicPr>
            <a:picLocks noChangeAspect="1"/>
          </p:cNvPicPr>
          <p:nvPr/>
        </p:nvPicPr>
        <p:blipFill rotWithShape="1">
          <a:blip r:embed="rId6"/>
          <a:srcRect t="12925"/>
          <a:stretch/>
        </p:blipFill>
        <p:spPr>
          <a:xfrm>
            <a:off x="19354800" y="17449800"/>
            <a:ext cx="10058400" cy="7924162"/>
          </a:xfrm>
          <a:prstGeom prst="rect">
            <a:avLst/>
          </a:prstGeom>
        </p:spPr>
      </p:pic>
      <p:pic>
        <p:nvPicPr>
          <p:cNvPr id="13" name="Picture 12" descr="Slide1.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9800" y="8991600"/>
            <a:ext cx="10287000" cy="6858000"/>
          </a:xfrm>
          <a:prstGeom prst="rect">
            <a:avLst/>
          </a:prstGeom>
        </p:spPr>
      </p:pic>
      <p:pic>
        <p:nvPicPr>
          <p:cNvPr id="14" name="Picture 13"/>
          <p:cNvPicPr>
            <a:picLocks noChangeAspect="1"/>
          </p:cNvPicPr>
          <p:nvPr/>
        </p:nvPicPr>
        <p:blipFill>
          <a:blip r:embed="rId8"/>
          <a:stretch>
            <a:fillRect/>
          </a:stretch>
        </p:blipFill>
        <p:spPr>
          <a:xfrm>
            <a:off x="29032200" y="6248400"/>
            <a:ext cx="8930968" cy="570845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1216</TotalTime>
  <Words>836</Words>
  <Application>Microsoft Macintosh PowerPoint</Application>
  <PresentationFormat>Custom</PresentationFormat>
  <Paragraphs>91</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Charita Montgomery</dc:creator>
  <cp:lastModifiedBy>Amanda Alexander</cp:lastModifiedBy>
  <cp:revision>48</cp:revision>
  <dcterms:created xsi:type="dcterms:W3CDTF">2010-04-08T04:17:32Z</dcterms:created>
  <dcterms:modified xsi:type="dcterms:W3CDTF">2013-03-20T03:18:25Z</dcterms:modified>
</cp:coreProperties>
</file>