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75" r:id="rId9"/>
    <p:sldId id="263" r:id="rId10"/>
    <p:sldId id="259" r:id="rId11"/>
    <p:sldId id="264" r:id="rId12"/>
    <p:sldId id="265" r:id="rId13"/>
    <p:sldId id="277" r:id="rId14"/>
    <p:sldId id="268" r:id="rId15"/>
    <p:sldId id="274" r:id="rId16"/>
    <p:sldId id="269" r:id="rId17"/>
    <p:sldId id="270" r:id="rId18"/>
    <p:sldId id="276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51" autoAdjust="0"/>
  </p:normalViewPr>
  <p:slideViewPr>
    <p:cSldViewPr snapToGrid="0" snapToObjects="1">
      <p:cViewPr varScale="1">
        <p:scale>
          <a:sx n="104" d="100"/>
          <a:sy n="10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B24BF-5721-7E4E-A3BD-5949A7FE281E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520CE-04A9-1F48-A439-09D05BA29545}">
      <dgm:prSet phldrT="[Text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sz="2200" dirty="0" smtClean="0"/>
            <a:t>Robustness</a:t>
          </a:r>
          <a:endParaRPr lang="en-US" sz="2200" dirty="0"/>
        </a:p>
      </dgm:t>
    </dgm:pt>
    <dgm:pt modelId="{A598CD60-2673-054F-9DC9-6875869F897B}" type="parTrans" cxnId="{656757F1-80CD-BC48-A4E9-77F46CFB36D3}">
      <dgm:prSet/>
      <dgm:spPr/>
      <dgm:t>
        <a:bodyPr/>
        <a:lstStyle/>
        <a:p>
          <a:endParaRPr lang="en-US"/>
        </a:p>
      </dgm:t>
    </dgm:pt>
    <dgm:pt modelId="{0182F7C0-00F0-E847-93E6-99E6F5F86027}" type="sibTrans" cxnId="{656757F1-80CD-BC48-A4E9-77F46CFB36D3}">
      <dgm:prSet/>
      <dgm:spPr/>
      <dgm:t>
        <a:bodyPr/>
        <a:lstStyle/>
        <a:p>
          <a:endParaRPr lang="en-US"/>
        </a:p>
      </dgm:t>
    </dgm:pt>
    <dgm:pt modelId="{AD6A3238-B99D-7D41-85F9-D77869942F51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sz="1800" dirty="0" smtClean="0"/>
            <a:t>Fitness</a:t>
          </a:r>
          <a:endParaRPr lang="en-US" sz="1800" dirty="0"/>
        </a:p>
      </dgm:t>
    </dgm:pt>
    <dgm:pt modelId="{B892F896-F4C9-1246-B98A-6461D814B0CA}" type="parTrans" cxnId="{1536A010-0D88-DB42-A921-31D98183DC40}">
      <dgm:prSet/>
      <dgm:spPr/>
      <dgm:t>
        <a:bodyPr/>
        <a:lstStyle/>
        <a:p>
          <a:endParaRPr lang="en-US"/>
        </a:p>
      </dgm:t>
    </dgm:pt>
    <dgm:pt modelId="{2A8102B4-4306-B341-89CC-B6C40D184FB7}" type="sibTrans" cxnId="{1536A010-0D88-DB42-A921-31D98183DC40}">
      <dgm:prSet/>
      <dgm:spPr/>
      <dgm:t>
        <a:bodyPr/>
        <a:lstStyle/>
        <a:p>
          <a:endParaRPr lang="en-US"/>
        </a:p>
      </dgm:t>
    </dgm:pt>
    <dgm:pt modelId="{C963A569-4547-AF4C-ACC3-1CDD626E9B23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sz="1800" dirty="0" smtClean="0"/>
            <a:t>Degree of protein interactions</a:t>
          </a:r>
          <a:endParaRPr lang="en-US" sz="1800" dirty="0"/>
        </a:p>
      </dgm:t>
    </dgm:pt>
    <dgm:pt modelId="{F65F1F72-97B9-7745-8963-80B82E3F133A}" type="parTrans" cxnId="{AF34F942-00AF-6B4A-B155-76337E147A1B}">
      <dgm:prSet/>
      <dgm:spPr/>
      <dgm:t>
        <a:bodyPr/>
        <a:lstStyle/>
        <a:p>
          <a:endParaRPr lang="en-US"/>
        </a:p>
      </dgm:t>
    </dgm:pt>
    <dgm:pt modelId="{D1D5C8D2-7007-5641-BAB3-2C2E4718E974}" type="sibTrans" cxnId="{AF34F942-00AF-6B4A-B155-76337E147A1B}">
      <dgm:prSet/>
      <dgm:spPr/>
      <dgm:t>
        <a:bodyPr/>
        <a:lstStyle/>
        <a:p>
          <a:endParaRPr lang="en-US"/>
        </a:p>
      </dgm:t>
    </dgm:pt>
    <dgm:pt modelId="{E44292AA-48E2-0743-8ADB-58F78244309B}">
      <dgm:prSet phldrT="[Text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sz="2200" dirty="0" smtClean="0"/>
            <a:t>Cellular Aging</a:t>
          </a:r>
          <a:endParaRPr lang="en-US" sz="2200" dirty="0"/>
        </a:p>
      </dgm:t>
    </dgm:pt>
    <dgm:pt modelId="{16B7CF5B-02A3-684F-BFE4-32AC8F84E41D}" type="parTrans" cxnId="{F6076B66-C498-1749-8C10-FF479C84DF17}">
      <dgm:prSet/>
      <dgm:spPr/>
      <dgm:t>
        <a:bodyPr/>
        <a:lstStyle/>
        <a:p>
          <a:endParaRPr lang="en-US"/>
        </a:p>
      </dgm:t>
    </dgm:pt>
    <dgm:pt modelId="{53B1280E-3F84-7B4B-A0DF-C31C85FB700E}" type="sibTrans" cxnId="{F6076B66-C498-1749-8C10-FF479C84DF17}">
      <dgm:prSet/>
      <dgm:spPr/>
      <dgm:t>
        <a:bodyPr/>
        <a:lstStyle/>
        <a:p>
          <a:endParaRPr lang="en-US"/>
        </a:p>
      </dgm:t>
    </dgm:pt>
    <dgm:pt modelId="{D6DAB8A9-7CA2-AD4B-AFEE-C1C5F30B0D4C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sz="2000" dirty="0" err="1" smtClean="0"/>
            <a:t>Replicative</a:t>
          </a:r>
          <a:r>
            <a:rPr lang="en-US" sz="2000" dirty="0" smtClean="0"/>
            <a:t> lifespan (RLS)</a:t>
          </a:r>
          <a:endParaRPr lang="en-US" sz="2000" dirty="0"/>
        </a:p>
      </dgm:t>
    </dgm:pt>
    <dgm:pt modelId="{0BDA6576-41AC-044D-B972-B4A084D189D4}" type="parTrans" cxnId="{2FC7B9FA-30A7-AD4D-9B10-80CB94C1FC10}">
      <dgm:prSet/>
      <dgm:spPr/>
      <dgm:t>
        <a:bodyPr/>
        <a:lstStyle/>
        <a:p>
          <a:endParaRPr lang="en-US"/>
        </a:p>
      </dgm:t>
    </dgm:pt>
    <dgm:pt modelId="{1E0AFA12-7989-3F4F-8B13-E3653E7F1F74}" type="sibTrans" cxnId="{2FC7B9FA-30A7-AD4D-9B10-80CB94C1FC10}">
      <dgm:prSet/>
      <dgm:spPr/>
      <dgm:t>
        <a:bodyPr/>
        <a:lstStyle/>
        <a:p>
          <a:endParaRPr lang="en-US"/>
        </a:p>
      </dgm:t>
    </dgm:pt>
    <dgm:pt modelId="{131D899F-66A3-254E-961B-804B239E1751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sz="1800" dirty="0" smtClean="0"/>
            <a:t>Evolutionary Distance</a:t>
          </a:r>
          <a:endParaRPr lang="en-US" sz="1800" dirty="0"/>
        </a:p>
      </dgm:t>
    </dgm:pt>
    <dgm:pt modelId="{C0EBE0ED-42D8-FF4F-A949-EF7256DD101D}" type="parTrans" cxnId="{42409691-49B9-194C-B0B1-1ACD7D907177}">
      <dgm:prSet/>
      <dgm:spPr/>
      <dgm:t>
        <a:bodyPr/>
        <a:lstStyle/>
        <a:p>
          <a:endParaRPr lang="en-US"/>
        </a:p>
      </dgm:t>
    </dgm:pt>
    <dgm:pt modelId="{1F160E46-B578-F442-B36B-EE3E9EBFD589}" type="sibTrans" cxnId="{42409691-49B9-194C-B0B1-1ACD7D907177}">
      <dgm:prSet/>
      <dgm:spPr/>
      <dgm:t>
        <a:bodyPr/>
        <a:lstStyle/>
        <a:p>
          <a:endParaRPr lang="en-US"/>
        </a:p>
      </dgm:t>
    </dgm:pt>
    <dgm:pt modelId="{E369E968-5A5B-764B-AC9C-84FD599BF239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US" sz="1800" dirty="0" smtClean="0"/>
            <a:t>Morphological plasticity</a:t>
          </a:r>
          <a:endParaRPr lang="en-US" sz="1800" dirty="0"/>
        </a:p>
      </dgm:t>
    </dgm:pt>
    <dgm:pt modelId="{A777335D-595C-3148-A6EB-1C0F1F0A968B}" type="parTrans" cxnId="{C1CB9050-5732-4341-94BE-A2A6AB9C93E6}">
      <dgm:prSet/>
      <dgm:spPr/>
      <dgm:t>
        <a:bodyPr/>
        <a:lstStyle/>
        <a:p>
          <a:endParaRPr lang="en-US"/>
        </a:p>
      </dgm:t>
    </dgm:pt>
    <dgm:pt modelId="{7FA38D16-097C-C54C-881F-7BF94012ACFD}" type="sibTrans" cxnId="{C1CB9050-5732-4341-94BE-A2A6AB9C93E6}">
      <dgm:prSet/>
      <dgm:spPr/>
      <dgm:t>
        <a:bodyPr/>
        <a:lstStyle/>
        <a:p>
          <a:endParaRPr lang="en-US"/>
        </a:p>
      </dgm:t>
    </dgm:pt>
    <dgm:pt modelId="{0B5B3C72-8E36-F944-9081-63B029216C79}" type="pres">
      <dgm:prSet presAssocID="{6CBB24BF-5721-7E4E-A3BD-5949A7FE28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7AC81F-B7D6-F049-8CED-22C158D602A6}" type="pres">
      <dgm:prSet presAssocID="{992520CE-04A9-1F48-A439-09D05BA29545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77A48-E3CD-E940-A22D-542F4056DBFF}" type="pres">
      <dgm:prSet presAssocID="{E44292AA-48E2-0743-8ADB-58F78244309B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D920E-819C-7D4D-BCE2-03FA26F4E87C}" type="presOf" srcId="{E369E968-5A5B-764B-AC9C-84FD599BF239}" destId="{EC7AC81F-B7D6-F049-8CED-22C158D602A6}" srcOrd="0" destOrd="3" presId="urn:microsoft.com/office/officeart/2005/8/layout/arrow5"/>
    <dgm:cxn modelId="{1536A010-0D88-DB42-A921-31D98183DC40}" srcId="{992520CE-04A9-1F48-A439-09D05BA29545}" destId="{AD6A3238-B99D-7D41-85F9-D77869942F51}" srcOrd="0" destOrd="0" parTransId="{B892F896-F4C9-1246-B98A-6461D814B0CA}" sibTransId="{2A8102B4-4306-B341-89CC-B6C40D184FB7}"/>
    <dgm:cxn modelId="{42409691-49B9-194C-B0B1-1ACD7D907177}" srcId="{992520CE-04A9-1F48-A439-09D05BA29545}" destId="{131D899F-66A3-254E-961B-804B239E1751}" srcOrd="1" destOrd="0" parTransId="{C0EBE0ED-42D8-FF4F-A949-EF7256DD101D}" sibTransId="{1F160E46-B578-F442-B36B-EE3E9EBFD589}"/>
    <dgm:cxn modelId="{C1CB9050-5732-4341-94BE-A2A6AB9C93E6}" srcId="{992520CE-04A9-1F48-A439-09D05BA29545}" destId="{E369E968-5A5B-764B-AC9C-84FD599BF239}" srcOrd="2" destOrd="0" parTransId="{A777335D-595C-3148-A6EB-1C0F1F0A968B}" sibTransId="{7FA38D16-097C-C54C-881F-7BF94012ACFD}"/>
    <dgm:cxn modelId="{AF34F942-00AF-6B4A-B155-76337E147A1B}" srcId="{992520CE-04A9-1F48-A439-09D05BA29545}" destId="{C963A569-4547-AF4C-ACC3-1CDD626E9B23}" srcOrd="3" destOrd="0" parTransId="{F65F1F72-97B9-7745-8963-80B82E3F133A}" sibTransId="{D1D5C8D2-7007-5641-BAB3-2C2E4718E974}"/>
    <dgm:cxn modelId="{7E691C35-8F6E-2C46-9AE5-34A10DF33F84}" type="presOf" srcId="{AD6A3238-B99D-7D41-85F9-D77869942F51}" destId="{EC7AC81F-B7D6-F049-8CED-22C158D602A6}" srcOrd="0" destOrd="1" presId="urn:microsoft.com/office/officeart/2005/8/layout/arrow5"/>
    <dgm:cxn modelId="{F6076B66-C498-1749-8C10-FF479C84DF17}" srcId="{6CBB24BF-5721-7E4E-A3BD-5949A7FE281E}" destId="{E44292AA-48E2-0743-8ADB-58F78244309B}" srcOrd="1" destOrd="0" parTransId="{16B7CF5B-02A3-684F-BFE4-32AC8F84E41D}" sibTransId="{53B1280E-3F84-7B4B-A0DF-C31C85FB700E}"/>
    <dgm:cxn modelId="{656757F1-80CD-BC48-A4E9-77F46CFB36D3}" srcId="{6CBB24BF-5721-7E4E-A3BD-5949A7FE281E}" destId="{992520CE-04A9-1F48-A439-09D05BA29545}" srcOrd="0" destOrd="0" parTransId="{A598CD60-2673-054F-9DC9-6875869F897B}" sibTransId="{0182F7C0-00F0-E847-93E6-99E6F5F86027}"/>
    <dgm:cxn modelId="{94D6537C-2450-C643-BF81-AFF00B0CA0EA}" type="presOf" srcId="{131D899F-66A3-254E-961B-804B239E1751}" destId="{EC7AC81F-B7D6-F049-8CED-22C158D602A6}" srcOrd="0" destOrd="2" presId="urn:microsoft.com/office/officeart/2005/8/layout/arrow5"/>
    <dgm:cxn modelId="{06DB570E-3E79-3D46-B14F-AB53CBA45CB4}" type="presOf" srcId="{992520CE-04A9-1F48-A439-09D05BA29545}" destId="{EC7AC81F-B7D6-F049-8CED-22C158D602A6}" srcOrd="0" destOrd="0" presId="urn:microsoft.com/office/officeart/2005/8/layout/arrow5"/>
    <dgm:cxn modelId="{35966661-6FA1-6F4F-8B83-F77A9ED260F8}" type="presOf" srcId="{D6DAB8A9-7CA2-AD4B-AFEE-C1C5F30B0D4C}" destId="{46F77A48-E3CD-E940-A22D-542F4056DBFF}" srcOrd="0" destOrd="1" presId="urn:microsoft.com/office/officeart/2005/8/layout/arrow5"/>
    <dgm:cxn modelId="{BC5B3D5A-149E-8D4F-8483-FAC6D230257C}" type="presOf" srcId="{E44292AA-48E2-0743-8ADB-58F78244309B}" destId="{46F77A48-E3CD-E940-A22D-542F4056DBFF}" srcOrd="0" destOrd="0" presId="urn:microsoft.com/office/officeart/2005/8/layout/arrow5"/>
    <dgm:cxn modelId="{913FE9A8-3190-AA49-AC70-6D35BBC4B38A}" type="presOf" srcId="{6CBB24BF-5721-7E4E-A3BD-5949A7FE281E}" destId="{0B5B3C72-8E36-F944-9081-63B029216C79}" srcOrd="0" destOrd="0" presId="urn:microsoft.com/office/officeart/2005/8/layout/arrow5"/>
    <dgm:cxn modelId="{8308819B-673A-744C-96D7-DB4556F6F26A}" type="presOf" srcId="{C963A569-4547-AF4C-ACC3-1CDD626E9B23}" destId="{EC7AC81F-B7D6-F049-8CED-22C158D602A6}" srcOrd="0" destOrd="4" presId="urn:microsoft.com/office/officeart/2005/8/layout/arrow5"/>
    <dgm:cxn modelId="{2FC7B9FA-30A7-AD4D-9B10-80CB94C1FC10}" srcId="{E44292AA-48E2-0743-8ADB-58F78244309B}" destId="{D6DAB8A9-7CA2-AD4B-AFEE-C1C5F30B0D4C}" srcOrd="0" destOrd="0" parTransId="{0BDA6576-41AC-044D-B972-B4A084D189D4}" sibTransId="{1E0AFA12-7989-3F4F-8B13-E3653E7F1F74}"/>
    <dgm:cxn modelId="{504B07E9-ABB7-F64F-A085-596594929DC9}" type="presParOf" srcId="{0B5B3C72-8E36-F944-9081-63B029216C79}" destId="{EC7AC81F-B7D6-F049-8CED-22C158D602A6}" srcOrd="0" destOrd="0" presId="urn:microsoft.com/office/officeart/2005/8/layout/arrow5"/>
    <dgm:cxn modelId="{51C055FC-C340-C84B-ABAA-9AB41F4A2410}" type="presParOf" srcId="{0B5B3C72-8E36-F944-9081-63B029216C79}" destId="{46F77A48-E3CD-E940-A22D-542F4056DBFF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C81F-B7D6-F049-8CED-22C158D602A6}">
      <dsp:nvSpPr>
        <dsp:cNvPr id="0" name=""/>
        <dsp:cNvSpPr/>
      </dsp:nvSpPr>
      <dsp:spPr>
        <a:xfrm rot="16200000">
          <a:off x="702" y="261838"/>
          <a:ext cx="4002285" cy="4002285"/>
        </a:xfrm>
        <a:prstGeom prst="downArrow">
          <a:avLst>
            <a:gd name="adj1" fmla="val 50000"/>
            <a:gd name="adj2" fmla="val 35000"/>
          </a:avLst>
        </a:prstGeom>
        <a:solidFill>
          <a:schemeClr val="bg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Robustness</a:t>
          </a: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Fitness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Evolutionary Distance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Morphological plasticity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Degree of protein interactions</a:t>
          </a:r>
          <a:endParaRPr lang="en-US" sz="1800" kern="1200" dirty="0"/>
        </a:p>
      </dsp:txBody>
      <dsp:txXfrm rot="5400000">
        <a:off x="702" y="1262409"/>
        <a:ext cx="3301885" cy="2001143"/>
      </dsp:txXfrm>
    </dsp:sp>
    <dsp:sp modelId="{46F77A48-E3CD-E940-A22D-542F4056DBFF}">
      <dsp:nvSpPr>
        <dsp:cNvPr id="0" name=""/>
        <dsp:cNvSpPr/>
      </dsp:nvSpPr>
      <dsp:spPr>
        <a:xfrm rot="5400000">
          <a:off x="4226611" y="261838"/>
          <a:ext cx="4002285" cy="4002285"/>
        </a:xfrm>
        <a:prstGeom prst="downArrow">
          <a:avLst>
            <a:gd name="adj1" fmla="val 50000"/>
            <a:gd name="adj2" fmla="val 35000"/>
          </a:avLst>
        </a:prstGeom>
        <a:solidFill>
          <a:schemeClr val="bg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Cellular Aging</a:t>
          </a:r>
          <a:endParaRPr lang="en-US" sz="2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Replicative</a:t>
          </a:r>
          <a:r>
            <a:rPr lang="en-US" sz="2000" kern="1200" dirty="0" smtClean="0"/>
            <a:t> lifespan (RLS)</a:t>
          </a:r>
          <a:endParaRPr lang="en-US" sz="2000" kern="1200" dirty="0"/>
        </a:p>
      </dsp:txBody>
      <dsp:txXfrm rot="-5400000">
        <a:off x="4927011" y="1262409"/>
        <a:ext cx="3301885" cy="200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0DFE7-8608-094A-AC3A-006D5AF32B7F}" type="datetimeFigureOut">
              <a:rPr lang="en-US" smtClean="0"/>
              <a:pPr/>
              <a:t>5/10/12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0E22D-334D-A24C-BFB4-E686377657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r>
              <a:rPr lang="en-US" baseline="0" dirty="0" smtClean="0"/>
              <a:t> aging is a product of detrimental protein modifications that lead to consequential inefficiency in associated cellular networks and overall increased sensitivity to stochastic variations.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http://classifieds.uplog.org/ads/mercedes-benz-slr-mclaren/</a:t>
            </a: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http://www.tirebalancingbeads.com/school-bus-fleet-saves-money-balancing-tires/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C276B83-D3DE-3D44-A78F-9A740451BFA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Networks</a:t>
            </a:r>
            <a:r>
              <a:rPr lang="en-US" baseline="0" dirty="0" smtClean="0"/>
              <a:t> regulate the cells res</a:t>
            </a:r>
            <a:r>
              <a:rPr lang="en-US" sz="1200" dirty="0" smtClean="0">
                <a:latin typeface="Arial Black"/>
                <a:cs typeface="Arial Black"/>
              </a:rPr>
              <a:t>ponse to different environments,</a:t>
            </a:r>
            <a:r>
              <a:rPr lang="en-US" sz="1200" baseline="0" dirty="0" smtClean="0">
                <a:latin typeface="Arial Black"/>
                <a:cs typeface="Arial Black"/>
              </a:rPr>
              <a:t> which affects the cells ability to ada</a:t>
            </a:r>
            <a:r>
              <a:rPr lang="en-US" sz="1200" dirty="0" smtClean="0">
                <a:latin typeface="Arial Black"/>
                <a:cs typeface="Arial Black"/>
              </a:rPr>
              <a:t>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Yeast (Kaeberlin 2007)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5393293-5950-934A-B223-F171C0AF1BB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pPr/>
              <a:t>Thursday, May 10, 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pPr/>
              <a:t>Thursday, May 10,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pPr/>
              <a:t>Thursday, May 10,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Thursday, May 10, 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pPr/>
              <a:t>Thursday, May 10, 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pPr/>
              <a:t>Thursday, May 10, 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pPr/>
              <a:t>Thursday, May 10, 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pPr/>
              <a:t>Thursday, May 10, 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pPr/>
              <a:t>Thursday, May 10, 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pPr/>
              <a:t>Thursday, May 10, 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pPr/>
              <a:t>Thursday, May 10, 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5921-A91A-409C-921C-0E0EC1E750EC}" type="datetime2">
              <a:rPr lang="en-US" smtClean="0"/>
              <a:pPr/>
              <a:t>Thursday, May 10, 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md.gi.k.u-tokyo.ac.jp/datamine/" TargetMode="External"/><Relationship Id="rId3" Type="http://schemas.openxmlformats.org/officeDocument/2006/relationships/hyperlink" Target="http://www.sciencemag.org/cgi/content/full/327/5964/425/DC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17625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Studying the Role of Robustness in Cellular Aging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Arial Black"/>
                <a:cs typeface="Arial Black"/>
              </a:rPr>
              <a:t>Presented by </a:t>
            </a:r>
          </a:p>
          <a:p>
            <a:r>
              <a:rPr lang="en-US" sz="2300" dirty="0" err="1" smtClean="0">
                <a:latin typeface="Arial Black"/>
                <a:cs typeface="Arial Black"/>
              </a:rPr>
              <a:t>Kinnari</a:t>
            </a:r>
            <a:r>
              <a:rPr lang="en-US" sz="2300" dirty="0" smtClean="0">
                <a:latin typeface="Arial Black"/>
                <a:cs typeface="Arial Black"/>
              </a:rPr>
              <a:t> Matheson &amp; Orrianne Morrison</a:t>
            </a:r>
            <a:endParaRPr lang="en-US" sz="2300" dirty="0">
              <a:latin typeface="Arial Black"/>
              <a:cs typeface="Arial Black"/>
            </a:endParaRPr>
          </a:p>
          <a:p>
            <a:r>
              <a:rPr lang="en-US" sz="2300" dirty="0" smtClean="0">
                <a:latin typeface="Arial Black"/>
                <a:cs typeface="Arial Black"/>
              </a:rPr>
              <a:t>Biology Department</a:t>
            </a:r>
          </a:p>
          <a:p>
            <a:r>
              <a:rPr lang="en-US" sz="2300" dirty="0" smtClean="0">
                <a:latin typeface="Arial Black"/>
                <a:cs typeface="Arial Black"/>
              </a:rPr>
              <a:t>Spelman College</a:t>
            </a:r>
            <a:endParaRPr lang="en-US" sz="23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4951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8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Significant Relationship between Fitness and Cellular Aging</a:t>
            </a:r>
            <a:endParaRPr lang="en-US" sz="3200" dirty="0">
              <a:latin typeface="Arial Black"/>
              <a:cs typeface="Arial Black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6886"/>
              </p:ext>
            </p:extLst>
          </p:nvPr>
        </p:nvGraphicFramePr>
        <p:xfrm>
          <a:off x="366485" y="1817916"/>
          <a:ext cx="8394700" cy="32449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8940"/>
                <a:gridCol w="1678940"/>
                <a:gridCol w="1678940"/>
                <a:gridCol w="1678940"/>
                <a:gridCol w="1678940"/>
              </a:tblGrid>
              <a:tr h="46611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R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466112">
                <a:tc>
                  <a:txBody>
                    <a:bodyPr/>
                    <a:lstStyle/>
                    <a:p>
                      <a:r>
                        <a:rPr lang="en-US" dirty="0" smtClean="0"/>
                        <a:t>RLS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YPD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Dextrose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0.01499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0.02545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804523">
                <a:tc>
                  <a:txBody>
                    <a:bodyPr/>
                    <a:lstStyle/>
                    <a:p>
                      <a:r>
                        <a:rPr lang="en-US" dirty="0" smtClean="0"/>
                        <a:t>RLS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YPDGE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Dextrose + Glucose</a:t>
                      </a:r>
                      <a:r>
                        <a:rPr lang="en-US" baseline="0" dirty="0" smtClean="0"/>
                        <a:t> + Ethanol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0.01034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0.02824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66112">
                <a:tc>
                  <a:txBody>
                    <a:bodyPr/>
                    <a:lstStyle/>
                    <a:p>
                      <a:r>
                        <a:rPr lang="en-US" dirty="0" smtClean="0"/>
                        <a:t>RLS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YPG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0.00366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0.03613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66112">
                <a:tc>
                  <a:txBody>
                    <a:bodyPr/>
                    <a:lstStyle/>
                    <a:p>
                      <a:r>
                        <a:rPr lang="en-US" dirty="0" smtClean="0"/>
                        <a:t>RLS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YPE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Ethanol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0.06320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66112">
                <a:tc>
                  <a:txBody>
                    <a:bodyPr/>
                    <a:lstStyle/>
                    <a:p>
                      <a:r>
                        <a:rPr lang="en-US" dirty="0" smtClean="0"/>
                        <a:t>RLS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YPL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Lactose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0.00439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0.03474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6485" y="4089400"/>
            <a:ext cx="8394700" cy="558800"/>
          </a:xfrm>
          <a:prstGeom prst="rect">
            <a:avLst/>
          </a:prstGeom>
          <a:noFill/>
          <a:ln w="28575" cmpd="sng">
            <a:solidFill>
              <a:srgbClr val="6829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0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Significant Relationship between Evolutionary Distance and Cellular Aging</a:t>
            </a:r>
            <a:endParaRPr lang="en-US" sz="3200" dirty="0">
              <a:latin typeface="Arial Black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186444"/>
              </p:ext>
            </p:extLst>
          </p:nvPr>
        </p:nvGraphicFramePr>
        <p:xfrm>
          <a:off x="1338146" y="2440900"/>
          <a:ext cx="658368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R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-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cerevisiae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paradoxus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0.002773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0.3758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cerevisiae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bayanus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99" y="2330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 pitchFamily="34" charset="0"/>
              </a:rPr>
              <a:t>Protein Interactions are not Significantly Correlated with Cellular Aging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26" name="Picture 2" descr="https://lh6.googleusercontent.com/v2v4beGo5FdCG7fwSE1JZW3hjNMw9AazbzJNRs4IEGbXkS8hop6rKk7XLYBPlmxXa8AqALA0s7ecP7081i72I0WUCWiBRLmLHZAsAbxpsVUJXDWhQx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75" y="2118732"/>
            <a:ext cx="5238750" cy="4286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2277596" y="2115817"/>
            <a:ext cx="494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/>
                <a:cs typeface="Arial Black"/>
              </a:rPr>
              <a:t>p - value =0.1759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Black"/>
                <a:cs typeface="Arial Black"/>
              </a:rPr>
              <a:t>R</a:t>
            </a:r>
            <a:r>
              <a:rPr lang="en-US" baseline="30000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Arial Black"/>
                <a:cs typeface="Arial Black"/>
              </a:rPr>
              <a:t> = 0.004564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69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charset="0"/>
              </a:rPr>
              <a:t>Morphological Plasticity : Factored into Cellular Aging and Fitness </a:t>
            </a:r>
            <a:endParaRPr lang="en-US" sz="3200" dirty="0">
              <a:latin typeface="Arial Black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0212"/>
              </p:ext>
            </p:extLst>
          </p:nvPr>
        </p:nvGraphicFramePr>
        <p:xfrm>
          <a:off x="457200" y="1598706"/>
          <a:ext cx="8229600" cy="3751231"/>
        </p:xfrm>
        <a:graphic>
          <a:graphicData uri="http://schemas.openxmlformats.org/drawingml/2006/table">
            <a:tbl>
              <a:tblPr/>
              <a:tblGrid>
                <a:gridCol w="1314450"/>
                <a:gridCol w="3803650"/>
                <a:gridCol w="1404938"/>
                <a:gridCol w="1706562"/>
              </a:tblGrid>
              <a:tr h="605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charset="0"/>
                        </a:rPr>
                        <a:t>Factors in Multiple Regression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</a:rPr>
                        <a:t>R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</a:rPr>
                        <a:t> value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</a:rPr>
                        <a:t>P-value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0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RLS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Morphological Plasticity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0.03431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1.349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-5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6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RLS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Evolutionary Distance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Fitness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Number of Protein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 Interactions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Morphological Plasticity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0.06907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0.2389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Fitness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Number of Protein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 Interactions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Morphological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Plasticity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Evolutionary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Distance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0.3525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2.318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-7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Summary 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784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 smtClean="0">
                <a:latin typeface="Arial Black"/>
                <a:cs typeface="Arial Black"/>
              </a:rPr>
              <a:t>The growth fitness in ethanol medium has the strongest correlation with lifespan, suggesting that respiratory metabolism is most informative to lifespan.</a:t>
            </a:r>
          </a:p>
          <a:p>
            <a:pPr>
              <a:lnSpc>
                <a:spcPct val="100000"/>
              </a:lnSpc>
            </a:pPr>
            <a:endParaRPr lang="en-US" sz="2300" dirty="0" smtClean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r>
              <a:rPr lang="en-US" sz="2300" dirty="0" smtClean="0">
                <a:latin typeface="Arial Black"/>
                <a:cs typeface="Arial Black"/>
              </a:rPr>
              <a:t>There is a significant negative correlation between replicative life span and morphological plasticity, which is inversely correlated with robustness.</a:t>
            </a:r>
          </a:p>
          <a:p>
            <a:pPr>
              <a:lnSpc>
                <a:spcPct val="100000"/>
              </a:lnSpc>
            </a:pPr>
            <a:endParaRPr lang="en-US" sz="29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6333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582641" y="4493766"/>
            <a:ext cx="279589" cy="27366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82756" y="3254627"/>
            <a:ext cx="36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79174" y="1665046"/>
            <a:ext cx="5812123" cy="4341342"/>
            <a:chOff x="1479174" y="1007600"/>
            <a:chExt cx="5812123" cy="4341342"/>
          </a:xfrm>
        </p:grpSpPr>
        <p:sp>
          <p:nvSpPr>
            <p:cNvPr id="24" name="Rectangle 20"/>
            <p:cNvSpPr>
              <a:spLocks/>
            </p:cNvSpPr>
            <p:nvPr/>
          </p:nvSpPr>
          <p:spPr bwMode="auto">
            <a:xfrm>
              <a:off x="5134614" y="2897790"/>
              <a:ext cx="1787082" cy="429598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Helvetica" charset="0"/>
                  <a:ea typeface="ÉqÉâÉMÉmäpÉS Pro W3" charset="0"/>
                </a:rPr>
                <a:t>Lifespan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Rectangle 22"/>
            <p:cNvSpPr>
              <a:spLocks/>
            </p:cNvSpPr>
            <p:nvPr/>
          </p:nvSpPr>
          <p:spPr bwMode="auto">
            <a:xfrm>
              <a:off x="1479174" y="2891808"/>
              <a:ext cx="2013421" cy="405698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Helvetica" charset="0"/>
                  <a:ea typeface="ÉqÉâÉMÉmäpÉS Pro W3" charset="0"/>
                </a:rPr>
                <a:t>Robustness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5679548" y="3327388"/>
              <a:ext cx="416592" cy="1450369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3697489" y="3066804"/>
              <a:ext cx="1073039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flipV="1">
              <a:off x="2564693" y="1568824"/>
              <a:ext cx="647660" cy="1182473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 flipV="1">
              <a:off x="5679548" y="1568823"/>
              <a:ext cx="595488" cy="1182473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31"/>
            <p:cNvSpPr>
              <a:spLocks/>
            </p:cNvSpPr>
            <p:nvPr/>
          </p:nvSpPr>
          <p:spPr bwMode="auto">
            <a:xfrm>
              <a:off x="4067676" y="4899212"/>
              <a:ext cx="3223621" cy="44973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Helvetica" charset="0"/>
                  <a:ea typeface="ÉqÉâÉMÉmäpÉS Pro W3" charset="0"/>
                </a:rPr>
                <a:t>Growth Fitness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Rectangle 32"/>
            <p:cNvSpPr>
              <a:spLocks/>
            </p:cNvSpPr>
            <p:nvPr/>
          </p:nvSpPr>
          <p:spPr bwMode="auto">
            <a:xfrm>
              <a:off x="2534811" y="1007600"/>
              <a:ext cx="4104258" cy="471578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Helvetica" charset="0"/>
                  <a:ea typeface="ÉqÉâÉMÉmäpÉS Pro W3" charset="0"/>
                </a:rPr>
                <a:t>Morphological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Helvetica" charset="0"/>
                  <a:ea typeface="ÉqÉâÉMÉmäpÉS Pro W3" charset="0"/>
                </a:rPr>
                <a:t> Plasticity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510105" y="1825812"/>
              <a:ext cx="343647" cy="429096"/>
              <a:chOff x="1434353" y="1885576"/>
              <a:chExt cx="343647" cy="42909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437349" y="2020045"/>
                <a:ext cx="280885" cy="2946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 flipH="1">
                <a:off x="1434353" y="1885576"/>
                <a:ext cx="343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_</a:t>
                </a:r>
                <a:endParaRPr lang="en-US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11083" y="1843741"/>
              <a:ext cx="343647" cy="429096"/>
              <a:chOff x="1434353" y="1885576"/>
              <a:chExt cx="343647" cy="42909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437349" y="2020045"/>
                <a:ext cx="280885" cy="2946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flipH="1">
                <a:off x="1434353" y="1885576"/>
                <a:ext cx="343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_</a:t>
                </a:r>
                <a:endParaRPr lang="en-US" b="1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567700" y="3755036"/>
              <a:ext cx="364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112638" y="2721414"/>
              <a:ext cx="250185" cy="22949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3882" y="254000"/>
            <a:ext cx="84716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/>
                <a:cs typeface="Arial Black"/>
              </a:rPr>
              <a:t>A Schematic View</a:t>
            </a:r>
            <a:endParaRPr lang="en-US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8022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49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Conclusion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2436"/>
            <a:ext cx="8229600" cy="2941917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Arial Black"/>
                <a:cs typeface="Arial Black"/>
              </a:rPr>
              <a:t>Significant relationships were established between robustness and </a:t>
            </a:r>
            <a:r>
              <a:rPr lang="en-US" sz="2300" dirty="0" err="1" smtClean="0">
                <a:latin typeface="Arial Black"/>
                <a:cs typeface="Arial Black"/>
              </a:rPr>
              <a:t>replicative</a:t>
            </a:r>
            <a:r>
              <a:rPr lang="en-US" sz="2300" dirty="0" smtClean="0">
                <a:latin typeface="Arial Black"/>
                <a:cs typeface="Arial Black"/>
              </a:rPr>
              <a:t> lifespan which confirms our hypothesis. Robustness positively correlates with replicative lifespan, suggesting that the robustness increases replicative lifespan.</a:t>
            </a:r>
            <a:endParaRPr lang="en-US" sz="23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89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Future Directions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11" y="1212009"/>
            <a:ext cx="8229600" cy="4525963"/>
          </a:xfrm>
        </p:spPr>
        <p:txBody>
          <a:bodyPr/>
          <a:lstStyle/>
          <a:p>
            <a:r>
              <a:rPr lang="en-US" sz="2300" dirty="0" smtClean="0">
                <a:latin typeface="Arial Black"/>
                <a:cs typeface="Arial Black"/>
              </a:rPr>
              <a:t>Perform a permutation analysis of protein deletion mutants to determine the effects on lifespan as a measure the functional similarity between proteins. </a:t>
            </a:r>
          </a:p>
          <a:p>
            <a:r>
              <a:rPr lang="en-US" sz="2300" dirty="0" smtClean="0">
                <a:latin typeface="Arial Black"/>
                <a:cs typeface="Arial Black"/>
              </a:rPr>
              <a:t>Analysis of relationship between robustness and chronological life span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2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14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References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>
                <a:latin typeface="Arial Black"/>
                <a:cs typeface="Arial Black"/>
              </a:rPr>
              <a:t>Dhami</a:t>
            </a:r>
            <a:r>
              <a:rPr lang="en-US" dirty="0">
                <a:latin typeface="Arial Black"/>
                <a:cs typeface="Arial Black"/>
              </a:rPr>
              <a:t>, S. P. S.,N. </a:t>
            </a:r>
            <a:r>
              <a:rPr lang="en-US" dirty="0" err="1">
                <a:latin typeface="Arial Black"/>
                <a:cs typeface="Arial Black"/>
              </a:rPr>
              <a:t>Mittal</a:t>
            </a:r>
            <a:r>
              <a:rPr lang="en-US" dirty="0">
                <a:latin typeface="Arial Black"/>
                <a:cs typeface="Arial Black"/>
              </a:rPr>
              <a:t>, S. C. </a:t>
            </a:r>
            <a:r>
              <a:rPr lang="en-US" dirty="0" err="1">
                <a:latin typeface="Arial Black"/>
                <a:cs typeface="Arial Black"/>
              </a:rPr>
              <a:t>Janga</a:t>
            </a:r>
            <a:r>
              <a:rPr lang="en-US" dirty="0">
                <a:latin typeface="Arial Black"/>
                <a:cs typeface="Arial Black"/>
              </a:rPr>
              <a:t>, and R. </a:t>
            </a:r>
            <a:r>
              <a:rPr lang="en-US" dirty="0" err="1">
                <a:latin typeface="Arial Black"/>
                <a:cs typeface="Arial Black"/>
              </a:rPr>
              <a:t>Nilanjan</a:t>
            </a:r>
            <a:r>
              <a:rPr lang="en-US" dirty="0">
                <a:latin typeface="Arial Black"/>
                <a:cs typeface="Arial Black"/>
              </a:rPr>
              <a:t>, 2011 Comparative analysis of gene expression and regulation of </a:t>
            </a:r>
            <a:r>
              <a:rPr lang="en-US" dirty="0" err="1">
                <a:latin typeface="Arial Black"/>
                <a:cs typeface="Arial Black"/>
              </a:rPr>
              <a:t>replicative</a:t>
            </a:r>
            <a:r>
              <a:rPr lang="en-US" dirty="0">
                <a:latin typeface="Arial Black"/>
                <a:cs typeface="Arial Black"/>
              </a:rPr>
              <a:t> aging associated genes in </a:t>
            </a:r>
            <a:r>
              <a:rPr lang="en-US" i="1" dirty="0">
                <a:latin typeface="Arial Black"/>
                <a:cs typeface="Arial Black"/>
              </a:rPr>
              <a:t>S. </a:t>
            </a:r>
            <a:r>
              <a:rPr lang="en-US" i="1" dirty="0" err="1">
                <a:latin typeface="Arial Black"/>
                <a:cs typeface="Arial Black"/>
              </a:rPr>
              <a:t>cerevisiae</a:t>
            </a:r>
            <a:r>
              <a:rPr lang="en-US" i="1" dirty="0">
                <a:latin typeface="Arial Black"/>
                <a:cs typeface="Arial Black"/>
              </a:rPr>
              <a:t>. </a:t>
            </a:r>
            <a:r>
              <a:rPr lang="en-US" dirty="0">
                <a:latin typeface="Arial Black"/>
                <a:cs typeface="Arial Black"/>
              </a:rPr>
              <a:t>Molecular </a:t>
            </a:r>
            <a:r>
              <a:rPr lang="en-US" dirty="0" err="1">
                <a:latin typeface="Arial Black"/>
                <a:cs typeface="Arial Black"/>
              </a:rPr>
              <a:t>BioSystems</a:t>
            </a:r>
            <a:r>
              <a:rPr lang="en-US" dirty="0">
                <a:latin typeface="Arial Black"/>
                <a:cs typeface="Arial Black"/>
              </a:rPr>
              <a:t> </a:t>
            </a:r>
            <a:r>
              <a:rPr lang="en-US" b="1" dirty="0">
                <a:latin typeface="Arial Black"/>
                <a:cs typeface="Arial Black"/>
              </a:rPr>
              <a:t>7: </a:t>
            </a:r>
            <a:r>
              <a:rPr lang="en-US" dirty="0" smtClean="0">
                <a:latin typeface="Arial Black"/>
                <a:cs typeface="Arial Black"/>
              </a:rPr>
              <a:t>403–410.</a:t>
            </a:r>
          </a:p>
          <a:p>
            <a:r>
              <a:rPr lang="en-US" dirty="0" err="1" smtClean="0">
                <a:latin typeface="Arial Black"/>
                <a:cs typeface="Arial Black"/>
              </a:rPr>
              <a:t>Nehaniv</a:t>
            </a:r>
            <a:r>
              <a:rPr lang="en-US" dirty="0" smtClean="0">
                <a:latin typeface="Arial Black"/>
                <a:cs typeface="Arial Black"/>
              </a:rPr>
              <a:t>, C L. Self-replication, </a:t>
            </a:r>
            <a:r>
              <a:rPr lang="en-US" dirty="0" err="1" smtClean="0">
                <a:latin typeface="Arial Black"/>
                <a:cs typeface="Arial Black"/>
              </a:rPr>
              <a:t>evolvability</a:t>
            </a:r>
            <a:r>
              <a:rPr lang="en-US" dirty="0" smtClean="0">
                <a:latin typeface="Arial Black"/>
                <a:cs typeface="Arial Black"/>
              </a:rPr>
              <a:t> and </a:t>
            </a:r>
            <a:r>
              <a:rPr lang="en-US" dirty="0" err="1" smtClean="0">
                <a:latin typeface="Arial Black"/>
                <a:cs typeface="Arial Black"/>
              </a:rPr>
              <a:t>asynchronicity</a:t>
            </a:r>
            <a:r>
              <a:rPr lang="en-US" dirty="0" smtClean="0">
                <a:latin typeface="Arial Black"/>
                <a:cs typeface="Arial Black"/>
              </a:rPr>
              <a:t> in stochastic worlds. In Stochastic Algorithms: Foundations and Applications, volume 3777 of Lecture Notes in Computer Science, pages 126–169. Springer, 2005.</a:t>
            </a:r>
          </a:p>
          <a:p>
            <a:r>
              <a:rPr lang="en-US" dirty="0" err="1" smtClean="0">
                <a:latin typeface="Arial Black"/>
                <a:cs typeface="Arial Black"/>
              </a:rPr>
              <a:t>Macneil</a:t>
            </a:r>
            <a:r>
              <a:rPr lang="en-US" dirty="0" smtClean="0">
                <a:latin typeface="Arial Black"/>
                <a:cs typeface="Arial Black"/>
              </a:rPr>
              <a:t> LT, </a:t>
            </a:r>
            <a:r>
              <a:rPr lang="en-US" dirty="0" err="1" smtClean="0">
                <a:latin typeface="Arial Black"/>
                <a:cs typeface="Arial Black"/>
              </a:rPr>
              <a:t>Walhout</a:t>
            </a:r>
            <a:r>
              <a:rPr lang="en-US" dirty="0" smtClean="0">
                <a:latin typeface="Arial Black"/>
                <a:cs typeface="Arial Black"/>
              </a:rPr>
              <a:t> AJ. Gene regulatory networks and the role of robustness and </a:t>
            </a:r>
            <a:r>
              <a:rPr lang="en-US" dirty="0" err="1" smtClean="0">
                <a:latin typeface="Arial Black"/>
                <a:cs typeface="Arial Black"/>
              </a:rPr>
              <a:t>stochasticity</a:t>
            </a:r>
            <a:r>
              <a:rPr lang="en-US" dirty="0" smtClean="0">
                <a:latin typeface="Arial Black"/>
                <a:cs typeface="Arial Black"/>
              </a:rPr>
              <a:t> in the control of gene expression. </a:t>
            </a:r>
            <a:r>
              <a:rPr lang="en-US" i="1" dirty="0" smtClean="0">
                <a:latin typeface="Arial Black"/>
                <a:cs typeface="Arial Black"/>
              </a:rPr>
              <a:t>Genome Res. 2011;</a:t>
            </a:r>
            <a:r>
              <a:rPr lang="en-US" b="1" i="1" dirty="0" smtClean="0">
                <a:latin typeface="Arial Black"/>
                <a:cs typeface="Arial Black"/>
              </a:rPr>
              <a:t>21:645–657.</a:t>
            </a:r>
            <a:endParaRPr lang="en-US" dirty="0" smtClean="0">
              <a:latin typeface="Arial Black"/>
              <a:cs typeface="Arial Black"/>
            </a:endParaRPr>
          </a:p>
          <a:p>
            <a:r>
              <a:rPr lang="en-US" dirty="0" err="1">
                <a:latin typeface="Arial Black"/>
                <a:cs typeface="Arial Black"/>
              </a:rPr>
              <a:t>Saccharomyces</a:t>
            </a:r>
            <a:r>
              <a:rPr lang="en-US" dirty="0">
                <a:latin typeface="Arial Black"/>
                <a:cs typeface="Arial Black"/>
              </a:rPr>
              <a:t> </a:t>
            </a:r>
            <a:r>
              <a:rPr lang="en-US" dirty="0" err="1">
                <a:latin typeface="Arial Black"/>
                <a:cs typeface="Arial Black"/>
              </a:rPr>
              <a:t>Cerevisiae</a:t>
            </a:r>
            <a:r>
              <a:rPr lang="en-US" dirty="0">
                <a:latin typeface="Arial Black"/>
                <a:cs typeface="Arial Black"/>
              </a:rPr>
              <a:t> Morphological </a:t>
            </a:r>
            <a:r>
              <a:rPr lang="en-US" dirty="0" smtClean="0">
                <a:latin typeface="Arial Black"/>
                <a:cs typeface="Arial Black"/>
              </a:rPr>
              <a:t>Database, 30 Mar.  2005. Web. Apr. 17 2012. </a:t>
            </a:r>
            <a:r>
              <a:rPr lang="en-US" dirty="0" smtClean="0">
                <a:latin typeface="Arial Black"/>
                <a:cs typeface="Arial Black"/>
                <a:hlinkClick r:id="rId2"/>
              </a:rPr>
              <a:t>http://scmd.gi.k.u-tokyo.ac.jp/datamine/</a:t>
            </a:r>
            <a:endParaRPr lang="en-US" dirty="0" smtClean="0">
              <a:latin typeface="Arial Black"/>
              <a:cs typeface="Arial Black"/>
            </a:endParaRPr>
          </a:p>
          <a:p>
            <a:r>
              <a:rPr lang="en-US" dirty="0" err="1" smtClean="0">
                <a:latin typeface="Arial Black"/>
                <a:cs typeface="Arial Black"/>
              </a:rPr>
              <a:t>Gasch</a:t>
            </a:r>
            <a:r>
              <a:rPr lang="en-US" dirty="0" smtClean="0">
                <a:latin typeface="Arial Black"/>
                <a:cs typeface="Arial Black"/>
              </a:rPr>
              <a:t> AP, Spellman PT, Kao CM. et al. Genomic expression programs in the response of yeast cells to environmental changes. Mol </a:t>
            </a:r>
            <a:r>
              <a:rPr lang="en-US" dirty="0" err="1" smtClean="0">
                <a:latin typeface="Arial Black"/>
                <a:cs typeface="Arial Black"/>
              </a:rPr>
              <a:t>Biol</a:t>
            </a:r>
            <a:r>
              <a:rPr lang="en-US" dirty="0" smtClean="0">
                <a:latin typeface="Arial Black"/>
                <a:cs typeface="Arial Black"/>
              </a:rPr>
              <a:t> Cell. 2000;11(12):4241–4257.</a:t>
            </a:r>
          </a:p>
          <a:p>
            <a:r>
              <a:rPr lang="it-IT" dirty="0" smtClean="0">
                <a:latin typeface="Arial Black"/>
                <a:cs typeface="Arial Black"/>
              </a:rPr>
              <a:t>Costanzo, M., Baryshnikova, A., Bellay, J., et al. </a:t>
            </a:r>
            <a:r>
              <a:rPr lang="en-US" dirty="0" smtClean="0">
                <a:latin typeface="Arial Black"/>
                <a:cs typeface="Arial Black"/>
              </a:rPr>
              <a:t>The Genetic Landscape of a Cell 22 Jan 2010. Web. 17 Apr 2012. </a:t>
            </a:r>
            <a:r>
              <a:rPr lang="en-US" dirty="0" smtClean="0">
                <a:latin typeface="Arial Black"/>
                <a:cs typeface="Arial Black"/>
                <a:hlinkClick r:id="rId3"/>
              </a:rPr>
              <a:t>www.sciencemag.org/cgi/content/full/327/5964/425/DC1</a:t>
            </a:r>
            <a:endParaRPr lang="en-US" dirty="0" smtClean="0">
              <a:latin typeface="Arial Black"/>
              <a:cs typeface="Arial Black"/>
            </a:endParaRPr>
          </a:p>
          <a:p>
            <a:endParaRPr lang="en-US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37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Acknowledgements 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377"/>
            <a:ext cx="8229600" cy="4525963"/>
          </a:xfrm>
        </p:spPr>
        <p:txBody>
          <a:bodyPr/>
          <a:lstStyle/>
          <a:p>
            <a:r>
              <a:rPr lang="en-US" sz="2300" dirty="0" smtClean="0">
                <a:latin typeface="Arial Black"/>
                <a:cs typeface="Arial Black"/>
              </a:rPr>
              <a:t>Dr. Hong Qin, P.I. </a:t>
            </a:r>
          </a:p>
          <a:p>
            <a:r>
              <a:rPr lang="en-US" sz="2300" dirty="0" smtClean="0">
                <a:latin typeface="Arial Black"/>
                <a:cs typeface="Arial Black"/>
              </a:rPr>
              <a:t>Group Members</a:t>
            </a:r>
          </a:p>
          <a:p>
            <a:pPr lvl="1"/>
            <a:r>
              <a:rPr lang="en-US" sz="1900" dirty="0" smtClean="0">
                <a:latin typeface="Arial Black"/>
                <a:cs typeface="Arial Black"/>
              </a:rPr>
              <a:t>Robin Levy</a:t>
            </a:r>
          </a:p>
          <a:p>
            <a:r>
              <a:rPr lang="en-US" sz="2300" dirty="0" smtClean="0">
                <a:latin typeface="Arial Black"/>
                <a:cs typeface="Arial Black"/>
              </a:rPr>
              <a:t>Research Day Committee </a:t>
            </a:r>
          </a:p>
          <a:p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5127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/>
          <a:lstStyle/>
          <a:p>
            <a:r>
              <a:rPr lang="en-US" sz="3200" dirty="0" smtClean="0">
                <a:latin typeface="Arial Black"/>
                <a:cs typeface="Arial Black"/>
              </a:rPr>
              <a:t>Overview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000" y="4221340"/>
            <a:ext cx="7975600" cy="4462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Arial Black"/>
                <a:cs typeface="Arial Black"/>
              </a:rPr>
              <a:t>Background</a:t>
            </a:r>
            <a:endParaRPr lang="en-US" sz="2300" dirty="0"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8372" y="2823460"/>
            <a:ext cx="5099382" cy="4462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Arial Black"/>
                <a:cs typeface="Arial Black"/>
              </a:rPr>
              <a:t>Methods</a:t>
            </a:r>
            <a:endParaRPr lang="en-US" sz="2300" dirty="0"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8580" y="3755681"/>
            <a:ext cx="6683386" cy="4462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Arial Black"/>
                <a:cs typeface="Arial Black"/>
              </a:rPr>
              <a:t>Hypothesis</a:t>
            </a:r>
            <a:endParaRPr lang="en-US" sz="2300" dirty="0">
              <a:latin typeface="Arial Black"/>
              <a:cs typeface="Arial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1529" y="3290022"/>
            <a:ext cx="5946963" cy="4462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Arial Black"/>
                <a:cs typeface="Arial Black"/>
              </a:rPr>
              <a:t>Specific Aims</a:t>
            </a:r>
            <a:endParaRPr lang="en-US" sz="2300" dirty="0">
              <a:latin typeface="Arial Black"/>
              <a:cs typeface="Arial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4001" y="1949702"/>
            <a:ext cx="3646714" cy="4462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Arial Black"/>
                <a:cs typeface="Arial Black"/>
              </a:rPr>
              <a:t>Conclusions</a:t>
            </a:r>
            <a:endParaRPr lang="en-US" sz="2300" dirty="0">
              <a:latin typeface="Arial Black"/>
              <a:cs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6536" y="1503426"/>
            <a:ext cx="3138716" cy="4462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Arial Black"/>
                <a:cs typeface="Arial Black"/>
              </a:rPr>
              <a:t>Future Directions</a:t>
            </a:r>
            <a:endParaRPr lang="en-US" sz="2300" dirty="0">
              <a:latin typeface="Arial Black"/>
              <a:cs typeface="Arial Blac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5215" y="2400420"/>
            <a:ext cx="4307380" cy="4462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Arial Black"/>
                <a:cs typeface="Arial Black"/>
              </a:rPr>
              <a:t>Results</a:t>
            </a:r>
            <a:endParaRPr lang="en-US" sz="23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454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144"/>
            <a:ext cx="8229600" cy="633506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Cellular Aging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296666"/>
            <a:ext cx="8229600" cy="5897563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rial Black"/>
                <a:cs typeface="Arial Black"/>
              </a:rPr>
              <a:t>Aging- the </a:t>
            </a:r>
            <a:r>
              <a:rPr lang="en-US" sz="2300" dirty="0">
                <a:latin typeface="Arial Black"/>
                <a:cs typeface="Arial Black"/>
              </a:rPr>
              <a:t>process of progressive deterioration of cellular functions due to </a:t>
            </a:r>
            <a:r>
              <a:rPr lang="en-US" sz="2300" dirty="0" smtClean="0">
                <a:latin typeface="Arial Black"/>
                <a:cs typeface="Arial Black"/>
              </a:rPr>
              <a:t>modifications of proteins and protein pathways</a:t>
            </a:r>
          </a:p>
          <a:p>
            <a:pPr marL="0" indent="0">
              <a:buNone/>
            </a:pPr>
            <a:endParaRPr lang="en-US" sz="2300" dirty="0" smtClean="0">
              <a:latin typeface="Arial Black"/>
              <a:cs typeface="Arial Black"/>
            </a:endParaRPr>
          </a:p>
          <a:p>
            <a:r>
              <a:rPr lang="en-US" sz="2300" dirty="0" smtClean="0">
                <a:latin typeface="Arial Black"/>
                <a:cs typeface="Arial Black"/>
              </a:rPr>
              <a:t>Reduction </a:t>
            </a:r>
            <a:r>
              <a:rPr lang="en-US" sz="2300" dirty="0">
                <a:latin typeface="Arial Black"/>
                <a:cs typeface="Arial Black"/>
              </a:rPr>
              <a:t>in protein </a:t>
            </a:r>
            <a:r>
              <a:rPr lang="en-US" sz="2300" dirty="0" smtClean="0">
                <a:latin typeface="Arial Black"/>
                <a:cs typeface="Arial Black"/>
              </a:rPr>
              <a:t>activity, specificity, and longevity.</a:t>
            </a:r>
          </a:p>
          <a:p>
            <a:endParaRPr lang="en-US" sz="2300" dirty="0" smtClean="0">
              <a:latin typeface="Arial Black"/>
              <a:cs typeface="Arial Black"/>
            </a:endParaRPr>
          </a:p>
          <a:p>
            <a:r>
              <a:rPr lang="en-US" sz="2300" dirty="0" smtClean="0">
                <a:latin typeface="Arial Black"/>
                <a:cs typeface="Arial Black"/>
              </a:rPr>
              <a:t>Preliminary research suggests that the rate of cellular aging is proportional to robustness.</a:t>
            </a:r>
          </a:p>
          <a:p>
            <a:endParaRPr lang="en-US" sz="36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123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12165"/>
            <a:ext cx="8229600" cy="1143000"/>
          </a:xfrm>
        </p:spPr>
        <p:txBody>
          <a:bodyPr/>
          <a:lstStyle/>
          <a:p>
            <a:r>
              <a:rPr lang="en-US" sz="3200" dirty="0">
                <a:latin typeface="Arial Black" pitchFamily="34" charset="0"/>
              </a:rPr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905"/>
            <a:ext cx="8229600" cy="5915212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Arial Black"/>
                <a:cs typeface="Arial Black"/>
              </a:rPr>
              <a:t>The ability to withstand mutational, environmental or </a:t>
            </a:r>
            <a:r>
              <a:rPr lang="en-US" sz="2300" dirty="0" smtClean="0">
                <a:latin typeface="Arial Black"/>
                <a:cs typeface="Arial Black"/>
              </a:rPr>
              <a:t>stochastic variation</a:t>
            </a:r>
            <a:r>
              <a:rPr lang="en-US" sz="2300" dirty="0" smtClean="0">
                <a:latin typeface="Arial Black"/>
                <a:cs typeface="Arial Black"/>
              </a:rPr>
              <a:t>.</a:t>
            </a:r>
          </a:p>
          <a:p>
            <a:endParaRPr lang="en-US" sz="2300" dirty="0">
              <a:latin typeface="Arial Black"/>
              <a:cs typeface="Arial Black"/>
            </a:endParaRPr>
          </a:p>
          <a:p>
            <a:r>
              <a:rPr lang="en-US" sz="2300" dirty="0">
                <a:latin typeface="Arial Black"/>
                <a:cs typeface="Arial Black"/>
              </a:rPr>
              <a:t>Mechanisms of robustness may have developed to protect cells from harmful mutations or </a:t>
            </a:r>
            <a:r>
              <a:rPr lang="en-US" sz="2300" dirty="0" smtClean="0">
                <a:latin typeface="Arial Black"/>
                <a:cs typeface="Arial Black"/>
              </a:rPr>
              <a:t>environments.</a:t>
            </a:r>
          </a:p>
          <a:p>
            <a:endParaRPr lang="en-US" sz="2300" dirty="0">
              <a:latin typeface="Arial Black"/>
              <a:cs typeface="Arial Black"/>
            </a:endParaRPr>
          </a:p>
          <a:p>
            <a:r>
              <a:rPr lang="en-US" sz="2300" dirty="0">
                <a:latin typeface="Arial Black"/>
                <a:cs typeface="Arial Black"/>
              </a:rPr>
              <a:t>Correlates of robustness – fitness, evolutionary distance, morphological </a:t>
            </a:r>
            <a:r>
              <a:rPr lang="en-US" sz="2300" dirty="0" smtClean="0">
                <a:latin typeface="Arial Black"/>
                <a:cs typeface="Arial Black"/>
              </a:rPr>
              <a:t>plasticity and </a:t>
            </a:r>
            <a:r>
              <a:rPr lang="en-US" sz="2300" dirty="0">
                <a:latin typeface="Arial Black"/>
                <a:cs typeface="Arial Black"/>
              </a:rPr>
              <a:t>degree of protein </a:t>
            </a:r>
            <a:r>
              <a:rPr lang="en-US" sz="2300" dirty="0" smtClean="0">
                <a:latin typeface="Arial Black"/>
                <a:cs typeface="Arial Black"/>
              </a:rPr>
              <a:t>interactions.</a:t>
            </a:r>
            <a:endParaRPr lang="en-US" sz="2300" dirty="0">
              <a:latin typeface="Arial Black"/>
              <a:cs typeface="Arial Black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7682"/>
            <a:ext cx="8229600" cy="1143000"/>
          </a:xfrm>
        </p:spPr>
        <p:txBody>
          <a:bodyPr/>
          <a:lstStyle/>
          <a:p>
            <a:r>
              <a:rPr lang="en-US" sz="3200" dirty="0">
                <a:latin typeface="Arial Black" pitchFamily="34" charset="0"/>
              </a:rPr>
              <a:t>Robustness</a:t>
            </a:r>
          </a:p>
        </p:txBody>
      </p:sp>
      <p:pic>
        <p:nvPicPr>
          <p:cNvPr id="15363" name="Content Placeholder 3" descr="school-bus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7" r="-15787"/>
          <a:stretch>
            <a:fillRect/>
          </a:stretch>
        </p:blipFill>
        <p:spPr>
          <a:xfrm>
            <a:off x="3824287" y="3524623"/>
            <a:ext cx="5319713" cy="29257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4" name="Picture 4" descr="24mercedes-benz-slr-mclare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350682"/>
            <a:ext cx="4183062" cy="28956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85764" y="1568824"/>
            <a:ext cx="3801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Luxury cars provide a much smoother ride that  does not  </a:t>
            </a:r>
            <a:r>
              <a:rPr lang="en-US" smtClean="0"/>
              <a:t>make </a:t>
            </a:r>
            <a:r>
              <a:rPr lang="en-US" smtClean="0"/>
              <a:t>your </a:t>
            </a:r>
            <a:r>
              <a:rPr lang="en-US" dirty="0" smtClean="0"/>
              <a:t>comfort contingent upon road conditions.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125" y="4589930"/>
            <a:ext cx="380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vehicle such as a bus, you are totally subject to experience the road as it is- you will be very aware of every pothole you run over.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6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3308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itchFamily="34" charset="0"/>
              </a:rPr>
              <a:t>Robustness and Cellular Aging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2046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3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589"/>
            <a:ext cx="8229600" cy="79935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Gene Networks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589"/>
            <a:ext cx="8229600" cy="3182470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Arial Black"/>
                <a:cs typeface="Arial Black"/>
              </a:rPr>
              <a:t>Cells have internal networks, gene networks, which allow for the communication of the molecules inside of the cell. </a:t>
            </a:r>
          </a:p>
          <a:p>
            <a:endParaRPr lang="en-US" sz="2300" dirty="0" smtClean="0">
              <a:latin typeface="Arial Black"/>
              <a:cs typeface="Arial Black"/>
            </a:endParaRPr>
          </a:p>
          <a:p>
            <a:r>
              <a:rPr lang="en-US" sz="2300" dirty="0" smtClean="0">
                <a:latin typeface="Arial Black"/>
                <a:cs typeface="Arial Black"/>
              </a:rPr>
              <a:t>The expression of genes necessary for survival will affect the adaptability of the organism to different environments.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8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Hypothesis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971"/>
            <a:ext cx="8229600" cy="2448858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rial Black"/>
                <a:cs typeface="Arial Black"/>
              </a:rPr>
              <a:t>Robustness enables cells to withstand environmental, mutational, and stochastic variation and thus will positively correlate with replicative lifespan.</a:t>
            </a:r>
            <a:endParaRPr lang="en-US" sz="23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0866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4802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Materials &amp; Methods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40436"/>
            <a:ext cx="8229600" cy="4525963"/>
          </a:xfrm>
        </p:spPr>
        <p:txBody>
          <a:bodyPr>
            <a:noAutofit/>
          </a:bodyPr>
          <a:lstStyle/>
          <a:p>
            <a:r>
              <a:rPr lang="en-US" sz="2300" dirty="0">
                <a:latin typeface="Arial Black"/>
                <a:cs typeface="Arial Black"/>
              </a:rPr>
              <a:t>Yeast model of cellular </a:t>
            </a:r>
            <a:r>
              <a:rPr lang="en-US" sz="2300" dirty="0" smtClean="0">
                <a:latin typeface="Arial Black"/>
                <a:cs typeface="Arial Black"/>
              </a:rPr>
              <a:t>aging; clear </a:t>
            </a:r>
            <a:r>
              <a:rPr lang="en-US" sz="2300" dirty="0">
                <a:latin typeface="Arial Black"/>
                <a:cs typeface="Arial Black"/>
              </a:rPr>
              <a:t>quantification of aging, easily genetically </a:t>
            </a:r>
            <a:r>
              <a:rPr lang="en-US" sz="2300" dirty="0" smtClean="0">
                <a:latin typeface="Arial Black"/>
                <a:cs typeface="Arial Black"/>
              </a:rPr>
              <a:t>manipulated.</a:t>
            </a:r>
          </a:p>
          <a:p>
            <a:endParaRPr lang="en-US" sz="2300" dirty="0">
              <a:latin typeface="Arial Black"/>
              <a:cs typeface="Arial Black"/>
            </a:endParaRPr>
          </a:p>
          <a:p>
            <a:r>
              <a:rPr lang="en-US" sz="2300" dirty="0">
                <a:latin typeface="Arial Black"/>
                <a:cs typeface="Arial Black"/>
              </a:rPr>
              <a:t>R statistical programming environment for data </a:t>
            </a:r>
            <a:r>
              <a:rPr lang="en-US" sz="2300" dirty="0" smtClean="0">
                <a:latin typeface="Arial Black"/>
                <a:cs typeface="Arial Black"/>
              </a:rPr>
              <a:t>analysis.</a:t>
            </a:r>
          </a:p>
          <a:p>
            <a:endParaRPr lang="en-US" sz="2300" dirty="0">
              <a:latin typeface="Arial Black"/>
              <a:cs typeface="Arial Black"/>
            </a:endParaRPr>
          </a:p>
          <a:p>
            <a:r>
              <a:rPr lang="en-US" sz="2300" dirty="0">
                <a:latin typeface="Arial Black"/>
                <a:cs typeface="Arial Black"/>
              </a:rPr>
              <a:t>Linear regression analysis to understand relationships among factors of robustness and replicative lifespan in </a:t>
            </a:r>
            <a:r>
              <a:rPr lang="en-US" sz="2300" dirty="0" smtClean="0">
                <a:latin typeface="Arial Black"/>
                <a:cs typeface="Arial Black"/>
              </a:rPr>
              <a:t>yeast.</a:t>
            </a:r>
            <a:endParaRPr lang="en-US" sz="23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8727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966</TotalTime>
  <Words>908</Words>
  <Application>Microsoft Macintosh PowerPoint</Application>
  <PresentationFormat>On-screen Show (4:3)</PresentationFormat>
  <Paragraphs>162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Twilight</vt:lpstr>
      <vt:lpstr>Studying the Role of Robustness in Cellular Aging</vt:lpstr>
      <vt:lpstr>Overview</vt:lpstr>
      <vt:lpstr>Cellular Aging</vt:lpstr>
      <vt:lpstr>Robustness</vt:lpstr>
      <vt:lpstr>Robustness</vt:lpstr>
      <vt:lpstr>Robustness and Cellular Aging</vt:lpstr>
      <vt:lpstr>Gene Networks</vt:lpstr>
      <vt:lpstr>Hypothesis</vt:lpstr>
      <vt:lpstr>Materials &amp; Methods</vt:lpstr>
      <vt:lpstr>Significant Relationship between Fitness and Cellular Aging</vt:lpstr>
      <vt:lpstr>Significant Relationship between Evolutionary Distance and Cellular Aging</vt:lpstr>
      <vt:lpstr>Protein Interactions are not Significantly Correlated with Cellular Aging</vt:lpstr>
      <vt:lpstr>Morphological Plasticity : Factored into Cellular Aging and Fitness </vt:lpstr>
      <vt:lpstr>Summary </vt:lpstr>
      <vt:lpstr>PowerPoint Presentation</vt:lpstr>
      <vt:lpstr>Conclusion</vt:lpstr>
      <vt:lpstr>Future Directions</vt:lpstr>
      <vt:lpstr>References</vt:lpstr>
      <vt:lpstr>Acknowledgements </vt:lpstr>
    </vt:vector>
  </TitlesOfParts>
  <Manager/>
  <Company>Spelman College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the Role of Robustness in Cellular Aging</dc:title>
  <dc:subject/>
  <dc:creator>Orrianne Morrison</dc:creator>
  <cp:keywords/>
  <dc:description/>
  <cp:lastModifiedBy>Orrianne Morrison</cp:lastModifiedBy>
  <cp:revision>85</cp:revision>
  <dcterms:created xsi:type="dcterms:W3CDTF">2012-04-19T17:43:11Z</dcterms:created>
  <dcterms:modified xsi:type="dcterms:W3CDTF">2012-05-10T18:11:45Z</dcterms:modified>
  <cp:category/>
</cp:coreProperties>
</file>