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092" y="828"/>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5/25/2011</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5/25/2011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5/25/2011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5/25/2011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5/25/2011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5/25/2011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5/25/2011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5/25/2011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5/25/2011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5/25/2011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5/25/2011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5/25/2011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5/25/2011</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6403300" y="6762750"/>
            <a:ext cx="10961370" cy="14859000"/>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19" tIns="214209" rIns="428419" bIns="214209" anchor="ctr"/>
          <a:lstStyle/>
          <a:p>
            <a:pPr algn="ctr"/>
            <a:r>
              <a:rPr lang="en-US" sz="5000" b="1" u="sng" dirty="0" smtClean="0">
                <a:solidFill>
                  <a:schemeClr val="tx1"/>
                </a:solidFill>
                <a:cs typeface="Arial" charset="0"/>
              </a:rPr>
              <a:t>Heterogeneity and Failure Dynamics</a:t>
            </a: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a:solidFill>
                <a:schemeClr val="tx1"/>
              </a:solidFill>
              <a:cs typeface="Arial" charset="0"/>
            </a:endParaRPr>
          </a:p>
        </p:txBody>
      </p:sp>
      <p:sp>
        <p:nvSpPr>
          <p:cNvPr id="2050" name="Title 1"/>
          <p:cNvSpPr>
            <a:spLocks noGrp="1"/>
          </p:cNvSpPr>
          <p:nvPr>
            <p:ph type="ctrTitle"/>
          </p:nvPr>
        </p:nvSpPr>
        <p:spPr>
          <a:xfrm>
            <a:off x="880110" y="1333500"/>
            <a:ext cx="36404550" cy="4877594"/>
          </a:xfrm>
          <a:solidFill>
            <a:schemeClr val="accent4">
              <a:lumMod val="40000"/>
              <a:lumOff val="60000"/>
            </a:schemeClr>
          </a:solidFill>
          <a:ln w="127000">
            <a:solidFill>
              <a:schemeClr val="accent4">
                <a:lumMod val="50000"/>
              </a:schemeClr>
            </a:solidFill>
          </a:ln>
        </p:spPr>
        <p:txBody>
          <a:bodyPr/>
          <a:lstStyle/>
          <a:p>
            <a:r>
              <a:rPr lang="en-US" sz="7500" b="1" dirty="0" smtClean="0"/>
              <a:t>The interconnection of molecular evolution, gene network, and cellular aging</a:t>
            </a:r>
            <a:r>
              <a:rPr lang="en-US" sz="7500" dirty="0" smtClean="0"/>
              <a:t> </a:t>
            </a:r>
            <a:r>
              <a:rPr lang="en-US" sz="7500" dirty="0" smtClean="0"/>
              <a:t/>
            </a:r>
            <a:br>
              <a:rPr lang="en-US" sz="7500" dirty="0" smtClean="0"/>
            </a:br>
            <a:r>
              <a:rPr lang="en-US" sz="9600" dirty="0" smtClean="0"/>
              <a:t> </a:t>
            </a:r>
            <a:r>
              <a:rPr lang="en-US" sz="5600" dirty="0" smtClean="0"/>
              <a:t>Alice Story, </a:t>
            </a:r>
            <a:r>
              <a:rPr lang="en-US" sz="5600" dirty="0" err="1" smtClean="0"/>
              <a:t>Charita</a:t>
            </a:r>
            <a:r>
              <a:rPr lang="en-US" sz="5600" dirty="0" smtClean="0"/>
              <a:t> Montgomery, and Hong Qin</a:t>
            </a:r>
            <a:br>
              <a:rPr lang="en-US" sz="5600" dirty="0" smtClean="0"/>
            </a:br>
            <a:r>
              <a:rPr lang="en-US" sz="5600" dirty="0" smtClean="0"/>
              <a:t>Biology Department, Spelman College, Atlanta, Georgia 30314 </a:t>
            </a:r>
            <a:br>
              <a:rPr lang="en-US" sz="5600" dirty="0" smtClean="0"/>
            </a:br>
            <a:endParaRPr lang="en-US" sz="5600" i="1" dirty="0" smtClean="0"/>
          </a:p>
        </p:txBody>
      </p:sp>
      <p:pic>
        <p:nvPicPr>
          <p:cNvPr id="29" name="Picture 7" descr="0904agef5"/>
          <p:cNvPicPr>
            <a:picLocks noChangeAspect="1" noChangeArrowheads="1"/>
          </p:cNvPicPr>
          <p:nvPr/>
        </p:nvPicPr>
        <p:blipFill>
          <a:blip r:embed="rId3" cstate="print"/>
          <a:srcRect/>
          <a:stretch>
            <a:fillRect/>
          </a:stretch>
        </p:blipFill>
        <p:spPr bwMode="auto">
          <a:xfrm>
            <a:off x="8229600" y="26060400"/>
            <a:ext cx="4867258" cy="5619750"/>
          </a:xfrm>
          <a:prstGeom prst="rect">
            <a:avLst/>
          </a:prstGeom>
          <a:solidFill>
            <a:schemeClr val="accent4">
              <a:lumMod val="40000"/>
              <a:lumOff val="60000"/>
            </a:schemeClr>
          </a:solidFill>
          <a:ln w="127000">
            <a:solidFill>
              <a:schemeClr val="accent4">
                <a:lumMod val="50000"/>
              </a:schemeClr>
            </a:solidFill>
            <a:miter lim="800000"/>
            <a:headEnd/>
            <a:tailEnd/>
          </a:ln>
        </p:spPr>
      </p:pic>
      <p:grpSp>
        <p:nvGrpSpPr>
          <p:cNvPr id="221" name="Group 220"/>
          <p:cNvGrpSpPr/>
          <p:nvPr/>
        </p:nvGrpSpPr>
        <p:grpSpPr>
          <a:xfrm>
            <a:off x="533400" y="32537400"/>
            <a:ext cx="13041630" cy="2533650"/>
            <a:chOff x="640080" y="33051750"/>
            <a:chExt cx="13041630" cy="2533650"/>
          </a:xfrm>
        </p:grpSpPr>
        <p:sp>
          <p:nvSpPr>
            <p:cNvPr id="202" name="Rectangle 201"/>
            <p:cNvSpPr/>
            <p:nvPr/>
          </p:nvSpPr>
          <p:spPr>
            <a:xfrm>
              <a:off x="640080" y="33051750"/>
              <a:ext cx="13041630" cy="25336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880110" y="33432750"/>
              <a:ext cx="12561570" cy="1857203"/>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just">
                <a:defRPr/>
              </a:pPr>
              <a:r>
                <a:rPr lang="en-US" sz="3200" dirty="0"/>
                <a:t>The left diagram illustrates subsystems composed of a various number of components. As the graph shows, early age failure rates decrease with an increase in components. </a:t>
              </a:r>
            </a:p>
          </p:txBody>
        </p:sp>
      </p:grpSp>
      <p:grpSp>
        <p:nvGrpSpPr>
          <p:cNvPr id="218" name="Group 217"/>
          <p:cNvGrpSpPr/>
          <p:nvPr/>
        </p:nvGrpSpPr>
        <p:grpSpPr>
          <a:xfrm>
            <a:off x="720090" y="6629400"/>
            <a:ext cx="12961620" cy="13106400"/>
            <a:chOff x="720090" y="6477000"/>
            <a:chExt cx="12961620" cy="13106400"/>
          </a:xfrm>
        </p:grpSpPr>
        <p:sp>
          <p:nvSpPr>
            <p:cNvPr id="198" name="Rectangle 197"/>
            <p:cNvSpPr/>
            <p:nvPr/>
          </p:nvSpPr>
          <p:spPr>
            <a:xfrm>
              <a:off x="720090" y="6477000"/>
              <a:ext cx="12961620" cy="13106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TextBox 95"/>
            <p:cNvSpPr txBox="1">
              <a:spLocks noChangeArrowheads="1"/>
            </p:cNvSpPr>
            <p:nvPr/>
          </p:nvSpPr>
          <p:spPr bwMode="auto">
            <a:xfrm>
              <a:off x="960120" y="6762750"/>
              <a:ext cx="12481560" cy="12434006"/>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a:t>Introduction</a:t>
              </a:r>
              <a:endParaRPr lang="en-US" sz="3800" b="1" u="sng" dirty="0"/>
            </a:p>
            <a:p>
              <a:pPr algn="just"/>
              <a:r>
                <a:rPr lang="en-US" sz="7500" b="1" u="sng" dirty="0"/>
                <a:t> </a:t>
              </a:r>
              <a:endParaRPr lang="en-US" sz="7500" dirty="0"/>
            </a:p>
            <a:p>
              <a:pPr algn="just"/>
              <a:r>
                <a:rPr lang="en-US" sz="3200" dirty="0"/>
                <a:t>Aging is defined by the increasing risk of failure with time. In terms of organisms, this increased risk of failure can lead to sickness and ultimately death. Therefore, deciphering the mechanisms by which cell components of a biological system age is of great interest. In terms of the aforementioned systems, components are configured in a functionally redundant manner. It follows that the failure of one component does not lead to the death of the entire system . A system fails (dies) when all of its components fail; which can take place at homogeneous (constant) failure rates or </a:t>
              </a:r>
              <a:r>
                <a:rPr lang="en-US" sz="3200" dirty="0" smtClean="0"/>
                <a:t>heterogeneous (non-constant) rates</a:t>
              </a:r>
              <a:r>
                <a:rPr lang="en-US" sz="3200" dirty="0"/>
                <a:t>. </a:t>
              </a:r>
              <a:r>
                <a:rPr lang="en-US" sz="3200" dirty="0" smtClean="0"/>
                <a:t>Consequently, it </a:t>
              </a:r>
              <a:r>
                <a:rPr lang="en-US" sz="3200" dirty="0"/>
                <a:t>is this accumulation of damage to the components which in turn leads to the aging of the system. W</a:t>
              </a:r>
              <a:r>
                <a:rPr lang="en-US" sz="3200" dirty="0" smtClean="0"/>
                <a:t>hen </a:t>
              </a:r>
              <a:r>
                <a:rPr lang="en-US" sz="3200" dirty="0"/>
                <a:t>modeling the failure rate of a biological system, its behavior leads to a Gompertz statistical model. This model is characterized by an exponential increase in failure rates over time; a key biological feature of aging. In previous studies, the classical reliability model employed homogeneous components yet failed give rise to a Gompertz statistical model.  In this study, heterogeneous, or </a:t>
              </a:r>
              <a:r>
                <a:rPr lang="en-US" sz="3200" dirty="0" smtClean="0"/>
                <a:t>non-constant </a:t>
              </a:r>
              <a:r>
                <a:rPr lang="en-US" sz="3200" dirty="0"/>
                <a:t>failure rates are explored with hopes of giving rise </a:t>
              </a:r>
              <a:r>
                <a:rPr lang="en-US" sz="3200" dirty="0" smtClean="0"/>
                <a:t>to the </a:t>
              </a:r>
              <a:r>
                <a:rPr lang="en-US" sz="3200" dirty="0"/>
                <a:t>aforementioned key biological characteristic of aging. </a:t>
              </a:r>
            </a:p>
          </p:txBody>
        </p:sp>
      </p:grpSp>
      <p:grpSp>
        <p:nvGrpSpPr>
          <p:cNvPr id="222" name="Group 221"/>
          <p:cNvGrpSpPr/>
          <p:nvPr/>
        </p:nvGrpSpPr>
        <p:grpSpPr>
          <a:xfrm>
            <a:off x="13944600" y="6477000"/>
            <a:ext cx="11601450" cy="4533900"/>
            <a:chOff x="14241780" y="12001500"/>
            <a:chExt cx="11601450" cy="4533900"/>
          </a:xfrm>
        </p:grpSpPr>
        <p:sp>
          <p:nvSpPr>
            <p:cNvPr id="206" name="Rectangle 205"/>
            <p:cNvSpPr/>
            <p:nvPr/>
          </p:nvSpPr>
          <p:spPr>
            <a:xfrm>
              <a:off x="14241780" y="12001500"/>
              <a:ext cx="11601450" cy="45339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4481810" y="12382500"/>
              <a:ext cx="11121390" cy="3831818"/>
            </a:xfrm>
            <a:prstGeom prst="rect">
              <a:avLst/>
            </a:prstGeom>
            <a:solidFill>
              <a:schemeClr val="bg1"/>
            </a:solidFill>
            <a:ln w="127000">
              <a:solidFill>
                <a:schemeClr val="accent4">
                  <a:lumMod val="50000"/>
                </a:schemeClr>
              </a:solidFill>
            </a:ln>
          </p:spPr>
          <p:txBody>
            <a:bodyPr wrap="square" rtlCol="0">
              <a:spAutoFit/>
            </a:bodyPr>
            <a:lstStyle/>
            <a:p>
              <a:pPr algn="just"/>
              <a:endParaRPr lang="en-US" sz="3600" dirty="0" smtClean="0"/>
            </a:p>
            <a:p>
              <a:pPr algn="ctr"/>
              <a:r>
                <a:rPr lang="en-US" sz="7500" b="1" u="sng" dirty="0" smtClean="0"/>
                <a:t>Results</a:t>
              </a:r>
              <a:endParaRPr lang="en-US" sz="7500" b="1" u="sng" dirty="0" smtClean="0"/>
            </a:p>
            <a:p>
              <a:pPr algn="just"/>
              <a:endParaRPr lang="en-US" sz="3600" b="1" u="sng" dirty="0" smtClean="0"/>
            </a:p>
            <a:p>
              <a:pPr algn="just">
                <a:buFont typeface="Arial" pitchFamily="34" charset="0"/>
                <a:buChar char="•"/>
              </a:pPr>
              <a:r>
                <a:rPr lang="en-US" sz="3200" dirty="0" smtClean="0"/>
                <a:t>Utilize R (statistical programming package) to create a reliability model which simulates the application of non-constant failure rates to the components of a system.</a:t>
              </a:r>
            </a:p>
          </p:txBody>
        </p:sp>
      </p:grpSp>
      <p:grpSp>
        <p:nvGrpSpPr>
          <p:cNvPr id="226" name="Group 225"/>
          <p:cNvGrpSpPr/>
          <p:nvPr/>
        </p:nvGrpSpPr>
        <p:grpSpPr>
          <a:xfrm>
            <a:off x="26327100" y="22250400"/>
            <a:ext cx="11315700" cy="6477000"/>
            <a:chOff x="26174700" y="22250400"/>
            <a:chExt cx="11315700" cy="6477000"/>
          </a:xfrm>
        </p:grpSpPr>
        <p:sp>
          <p:nvSpPr>
            <p:cNvPr id="214" name="Rectangle 213"/>
            <p:cNvSpPr/>
            <p:nvPr/>
          </p:nvSpPr>
          <p:spPr>
            <a:xfrm>
              <a:off x="26174700" y="22250400"/>
              <a:ext cx="11315700" cy="6477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6510810" y="22570691"/>
              <a:ext cx="10744313" cy="5801588"/>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Conclusions</a:t>
              </a:r>
            </a:p>
            <a:p>
              <a:endParaRPr lang="en-US" sz="3600" dirty="0" smtClean="0"/>
            </a:p>
            <a:p>
              <a:pPr marL="585742" indent="-585742" algn="just">
                <a:buAutoNum type="arabicParenR"/>
              </a:pPr>
              <a:r>
                <a:rPr lang="en-US" sz="3200" dirty="0" smtClean="0"/>
                <a:t>Simulations have shown that heterogeneity can reproduce the exponentially increasing failure rates as dictated by the Gompertz Law of Mortality; the key biological feature of aging.  </a:t>
              </a:r>
            </a:p>
            <a:p>
              <a:pPr marL="585742" indent="-585742" algn="just">
                <a:buAutoNum type="arabicParenR"/>
              </a:pPr>
              <a:r>
                <a:rPr lang="en-US" sz="3200" dirty="0" smtClean="0"/>
                <a:t>There is non-linear correlation between the heterogeneity measured in variance and </a:t>
              </a:r>
              <a:r>
                <a:rPr lang="en-US" sz="3200" dirty="0" err="1" smtClean="0"/>
                <a:t>Gompertzian</a:t>
              </a:r>
              <a:r>
                <a:rPr lang="en-US" sz="3200" dirty="0" smtClean="0"/>
                <a:t> rate of aging. </a:t>
              </a:r>
            </a:p>
            <a:p>
              <a:endParaRPr lang="en-US" sz="3600" dirty="0" smtClean="0"/>
            </a:p>
          </p:txBody>
        </p:sp>
      </p:grpSp>
      <p:grpSp>
        <p:nvGrpSpPr>
          <p:cNvPr id="227" name="Group 226"/>
          <p:cNvGrpSpPr/>
          <p:nvPr/>
        </p:nvGrpSpPr>
        <p:grpSpPr>
          <a:xfrm>
            <a:off x="26212800" y="29413200"/>
            <a:ext cx="11582400" cy="5715000"/>
            <a:chOff x="26060400" y="30003750"/>
            <a:chExt cx="11582400" cy="5715000"/>
          </a:xfrm>
        </p:grpSpPr>
        <p:sp>
          <p:nvSpPr>
            <p:cNvPr id="216" name="Rectangle 215"/>
            <p:cNvSpPr/>
            <p:nvPr/>
          </p:nvSpPr>
          <p:spPr>
            <a:xfrm>
              <a:off x="26060400" y="30003750"/>
              <a:ext cx="11582400" cy="5715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6403300" y="30289500"/>
              <a:ext cx="10961370" cy="5186035"/>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Acknowledgements</a:t>
              </a:r>
            </a:p>
            <a:p>
              <a:pPr algn="just"/>
              <a:endParaRPr lang="en-US" sz="3200" dirty="0" smtClean="0"/>
            </a:p>
            <a:p>
              <a:pPr algn="just"/>
              <a:endParaRPr lang="en-US" sz="3200" dirty="0" smtClean="0"/>
            </a:p>
            <a:p>
              <a:pPr algn="just"/>
              <a:r>
                <a:rPr lang="en-US" sz="3200" dirty="0" smtClean="0"/>
                <a:t>I would like to extend a sincere thank you to the Howard Hughes Medical Institute at </a:t>
              </a:r>
              <a:r>
                <a:rPr lang="en-US" sz="3200" dirty="0" err="1" smtClean="0"/>
                <a:t>Spelman</a:t>
              </a:r>
              <a:r>
                <a:rPr lang="en-US" sz="3200" dirty="0" smtClean="0"/>
                <a:t> College (52006134)  and my advisors, Dr. Qin and Dr. Shah for their continued support. Additionally, I would also like to thank Sydney Hamilton for her  creative assistance in the production of this poster. </a:t>
              </a:r>
            </a:p>
          </p:txBody>
        </p:sp>
      </p:grpSp>
      <p:grpSp>
        <p:nvGrpSpPr>
          <p:cNvPr id="224" name="Group 223"/>
          <p:cNvGrpSpPr/>
          <p:nvPr/>
        </p:nvGrpSpPr>
        <p:grpSpPr>
          <a:xfrm>
            <a:off x="14241780" y="23698200"/>
            <a:ext cx="11601450" cy="4210050"/>
            <a:chOff x="14241780" y="23907750"/>
            <a:chExt cx="11601450" cy="4210050"/>
          </a:xfrm>
        </p:grpSpPr>
        <p:sp>
          <p:nvSpPr>
            <p:cNvPr id="208" name="Rectangle 207"/>
            <p:cNvSpPr/>
            <p:nvPr/>
          </p:nvSpPr>
          <p:spPr>
            <a:xfrm>
              <a:off x="14241780" y="23907750"/>
              <a:ext cx="11601450" cy="42100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14481810" y="24178320"/>
              <a:ext cx="11121390" cy="3693319"/>
            </a:xfrm>
            <a:prstGeom prst="rect">
              <a:avLst/>
            </a:prstGeom>
            <a:solidFill>
              <a:schemeClr val="bg1"/>
            </a:solidFill>
            <a:ln w="127000">
              <a:solidFill>
                <a:schemeClr val="accent4">
                  <a:lumMod val="50000"/>
                </a:schemeClr>
              </a:solidFill>
            </a:ln>
          </p:spPr>
          <p:txBody>
            <a:bodyPr wrap="square" rtlCol="0">
              <a:spAutoFit/>
            </a:bodyPr>
            <a:lstStyle/>
            <a:p>
              <a:r>
                <a:rPr lang="en-US" sz="3600" dirty="0" smtClean="0"/>
                <a:t>The codes shown above exhibit the method by which  the lifespan of 50 components was simulated with exponential  failure rates applied. Further, the maximal age, also known as the life span of the entire system, was simulated for  the total number of systems.   </a:t>
              </a:r>
            </a:p>
            <a:p>
              <a:endParaRPr lang="en-US" dirty="0"/>
            </a:p>
          </p:txBody>
        </p:sp>
      </p:grpSp>
      <p:pic>
        <p:nvPicPr>
          <p:cNvPr id="104" name="Picture 103"/>
          <p:cNvPicPr>
            <a:picLocks noChangeAspect="1"/>
          </p:cNvPicPr>
          <p:nvPr/>
        </p:nvPicPr>
        <p:blipFill>
          <a:blip r:embed="rId4" cstate="print"/>
          <a:stretch>
            <a:fillRect/>
          </a:stretch>
        </p:blipFill>
        <p:spPr>
          <a:xfrm>
            <a:off x="27525729" y="8096250"/>
            <a:ext cx="3598161" cy="3075460"/>
          </a:xfrm>
          <a:prstGeom prst="rect">
            <a:avLst/>
          </a:prstGeom>
        </p:spPr>
      </p:pic>
      <p:pic>
        <p:nvPicPr>
          <p:cNvPr id="105" name="Picture 104"/>
          <p:cNvPicPr>
            <a:picLocks noChangeAspect="1"/>
          </p:cNvPicPr>
          <p:nvPr/>
        </p:nvPicPr>
        <p:blipFill>
          <a:blip r:embed="rId5" cstate="print"/>
          <a:stretch>
            <a:fillRect/>
          </a:stretch>
        </p:blipFill>
        <p:spPr>
          <a:xfrm>
            <a:off x="31603950" y="11525250"/>
            <a:ext cx="3598161" cy="3075460"/>
          </a:xfrm>
          <a:prstGeom prst="rect">
            <a:avLst/>
          </a:prstGeom>
        </p:spPr>
      </p:pic>
      <p:pic>
        <p:nvPicPr>
          <p:cNvPr id="109" name="Picture 108"/>
          <p:cNvPicPr>
            <a:picLocks noChangeAspect="1"/>
          </p:cNvPicPr>
          <p:nvPr/>
        </p:nvPicPr>
        <p:blipFill>
          <a:blip r:embed="rId6" cstate="print"/>
          <a:stretch>
            <a:fillRect/>
          </a:stretch>
        </p:blipFill>
        <p:spPr>
          <a:xfrm>
            <a:off x="27523440" y="11430000"/>
            <a:ext cx="3598161" cy="3075460"/>
          </a:xfrm>
          <a:prstGeom prst="rect">
            <a:avLst/>
          </a:prstGeom>
        </p:spPr>
      </p:pic>
      <p:pic>
        <p:nvPicPr>
          <p:cNvPr id="110" name="Picture 109"/>
          <p:cNvPicPr>
            <a:picLocks noChangeAspect="1"/>
          </p:cNvPicPr>
          <p:nvPr/>
        </p:nvPicPr>
        <p:blipFill>
          <a:blip r:embed="rId7" cstate="print"/>
          <a:stretch>
            <a:fillRect/>
          </a:stretch>
        </p:blipFill>
        <p:spPr>
          <a:xfrm>
            <a:off x="31606239" y="14954250"/>
            <a:ext cx="3598161" cy="3075460"/>
          </a:xfrm>
          <a:prstGeom prst="rect">
            <a:avLst/>
          </a:prstGeom>
        </p:spPr>
      </p:pic>
      <p:pic>
        <p:nvPicPr>
          <p:cNvPr id="112" name="Picture 111"/>
          <p:cNvPicPr>
            <a:picLocks noChangeAspect="1"/>
          </p:cNvPicPr>
          <p:nvPr/>
        </p:nvPicPr>
        <p:blipFill>
          <a:blip r:embed="rId8" cstate="print"/>
          <a:stretch>
            <a:fillRect/>
          </a:stretch>
        </p:blipFill>
        <p:spPr>
          <a:xfrm>
            <a:off x="27525729" y="15022040"/>
            <a:ext cx="3598161" cy="3075460"/>
          </a:xfrm>
          <a:prstGeom prst="rect">
            <a:avLst/>
          </a:prstGeom>
        </p:spPr>
      </p:pic>
      <p:pic>
        <p:nvPicPr>
          <p:cNvPr id="113" name="Picture 112"/>
          <p:cNvPicPr>
            <a:picLocks noChangeAspect="1"/>
          </p:cNvPicPr>
          <p:nvPr/>
        </p:nvPicPr>
        <p:blipFill>
          <a:blip r:embed="rId9" cstate="print"/>
          <a:stretch>
            <a:fillRect/>
          </a:stretch>
        </p:blipFill>
        <p:spPr>
          <a:xfrm>
            <a:off x="31603950" y="18192750"/>
            <a:ext cx="3598161" cy="3075460"/>
          </a:xfrm>
          <a:prstGeom prst="rect">
            <a:avLst/>
          </a:prstGeom>
        </p:spPr>
      </p:pic>
      <p:pic>
        <p:nvPicPr>
          <p:cNvPr id="114" name="Picture 113"/>
          <p:cNvPicPr>
            <a:picLocks noChangeAspect="1"/>
          </p:cNvPicPr>
          <p:nvPr/>
        </p:nvPicPr>
        <p:blipFill>
          <a:blip r:embed="rId10" cstate="print"/>
          <a:stretch>
            <a:fillRect/>
          </a:stretch>
        </p:blipFill>
        <p:spPr>
          <a:xfrm>
            <a:off x="27603450" y="18192750"/>
            <a:ext cx="3598161" cy="3075460"/>
          </a:xfrm>
          <a:prstGeom prst="rect">
            <a:avLst/>
          </a:prstGeom>
        </p:spPr>
      </p:pic>
      <p:grpSp>
        <p:nvGrpSpPr>
          <p:cNvPr id="178" name="Group 177"/>
          <p:cNvGrpSpPr/>
          <p:nvPr/>
        </p:nvGrpSpPr>
        <p:grpSpPr>
          <a:xfrm>
            <a:off x="990600" y="26670000"/>
            <a:ext cx="6560820" cy="5143500"/>
            <a:chOff x="0" y="21717000"/>
            <a:chExt cx="5867400" cy="4602161"/>
          </a:xfrm>
        </p:grpSpPr>
        <p:sp>
          <p:nvSpPr>
            <p:cNvPr id="93" name="Rectangle 92"/>
            <p:cNvSpPr/>
            <p:nvPr/>
          </p:nvSpPr>
          <p:spPr>
            <a:xfrm>
              <a:off x="0" y="21717000"/>
              <a:ext cx="5867400" cy="4602161"/>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a:solidFill>
                  <a:srgbClr val="FFFFFF"/>
                </a:solidFill>
                <a:cs typeface="Arial" charset="0"/>
              </a:endParaRPr>
            </a:p>
          </p:txBody>
        </p:sp>
        <p:grpSp>
          <p:nvGrpSpPr>
            <p:cNvPr id="115" name="Group 29"/>
            <p:cNvGrpSpPr>
              <a:grpSpLocks/>
            </p:cNvGrpSpPr>
            <p:nvPr/>
          </p:nvGrpSpPr>
          <p:grpSpPr bwMode="auto">
            <a:xfrm>
              <a:off x="762000" y="21717000"/>
              <a:ext cx="4724400" cy="4343400"/>
              <a:chOff x="5715000" y="1524000"/>
              <a:chExt cx="2743200" cy="3810000"/>
            </a:xfrm>
          </p:grpSpPr>
          <p:sp>
            <p:nvSpPr>
              <p:cNvPr id="116" name="Oval 8"/>
              <p:cNvSpPr>
                <a:spLocks noChangeArrowheads="1"/>
              </p:cNvSpPr>
              <p:nvPr/>
            </p:nvSpPr>
            <p:spPr bwMode="auto">
              <a:xfrm>
                <a:off x="5715000" y="1972235"/>
                <a:ext cx="381000" cy="373529"/>
              </a:xfrm>
              <a:prstGeom prst="ellipse">
                <a:avLst/>
              </a:prstGeom>
              <a:solidFill>
                <a:srgbClr val="FF0000"/>
              </a:solidFill>
              <a:ln w="38100" algn="ctr">
                <a:solidFill>
                  <a:schemeClr val="accent1"/>
                </a:solidFill>
                <a:round/>
                <a:headEnd/>
                <a:tailEnd/>
              </a:ln>
            </p:spPr>
            <p:txBody>
              <a:bodyPr wrap="none" anchor="ctr"/>
              <a:lstStyle/>
              <a:p>
                <a:endParaRPr lang="en-US"/>
              </a:p>
            </p:txBody>
          </p:sp>
          <p:grpSp>
            <p:nvGrpSpPr>
              <p:cNvPr id="117" name="Group 65"/>
              <p:cNvGrpSpPr>
                <a:grpSpLocks/>
              </p:cNvGrpSpPr>
              <p:nvPr/>
            </p:nvGrpSpPr>
            <p:grpSpPr bwMode="auto">
              <a:xfrm>
                <a:off x="7086600" y="2925483"/>
                <a:ext cx="838200" cy="2514600"/>
                <a:chOff x="7086600" y="2895600"/>
                <a:chExt cx="838200" cy="2514600"/>
              </a:xfrm>
            </p:grpSpPr>
            <p:sp>
              <p:nvSpPr>
                <p:cNvPr id="159" name="Line 43"/>
                <p:cNvSpPr>
                  <a:spLocks noChangeShapeType="1"/>
                </p:cNvSpPr>
                <p:nvPr/>
              </p:nvSpPr>
              <p:spPr bwMode="auto">
                <a:xfrm flipH="1">
                  <a:off x="7696200" y="5257800"/>
                  <a:ext cx="228600" cy="0"/>
                </a:xfrm>
                <a:prstGeom prst="line">
                  <a:avLst/>
                </a:prstGeom>
                <a:noFill/>
                <a:ln w="38100">
                  <a:solidFill>
                    <a:schemeClr val="accent1"/>
                  </a:solidFill>
                  <a:round/>
                  <a:headEnd/>
                  <a:tailEnd/>
                </a:ln>
              </p:spPr>
              <p:txBody>
                <a:bodyPr/>
                <a:lstStyle/>
                <a:p>
                  <a:endParaRPr lang="en-US"/>
                </a:p>
              </p:txBody>
            </p:sp>
            <p:grpSp>
              <p:nvGrpSpPr>
                <p:cNvPr id="160" name="Group 64"/>
                <p:cNvGrpSpPr>
                  <a:grpSpLocks/>
                </p:cNvGrpSpPr>
                <p:nvPr/>
              </p:nvGrpSpPr>
              <p:grpSpPr bwMode="auto">
                <a:xfrm>
                  <a:off x="7086600" y="2895600"/>
                  <a:ext cx="838200" cy="2514600"/>
                  <a:chOff x="7772400" y="3200400"/>
                  <a:chExt cx="838200" cy="2514600"/>
                </a:xfrm>
              </p:grpSpPr>
              <p:grpSp>
                <p:nvGrpSpPr>
                  <p:cNvPr id="161" name="Group 23"/>
                  <p:cNvGrpSpPr>
                    <a:grpSpLocks/>
                  </p:cNvGrpSpPr>
                  <p:nvPr/>
                </p:nvGrpSpPr>
                <p:grpSpPr bwMode="auto">
                  <a:xfrm>
                    <a:off x="8001000" y="3200400"/>
                    <a:ext cx="381000" cy="2514600"/>
                    <a:chOff x="4992" y="1968"/>
                    <a:chExt cx="240" cy="1584"/>
                  </a:xfrm>
                </p:grpSpPr>
                <p:sp>
                  <p:nvSpPr>
                    <p:cNvPr id="173" name="Oval 18"/>
                    <p:cNvSpPr>
                      <a:spLocks noChangeArrowheads="1"/>
                    </p:cNvSpPr>
                    <p:nvPr/>
                  </p:nvSpPr>
                  <p:spPr bwMode="auto">
                    <a:xfrm>
                      <a:off x="4992" y="3312"/>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4" name="Oval 19"/>
                    <p:cNvSpPr>
                      <a:spLocks noChangeArrowheads="1"/>
                    </p:cNvSpPr>
                    <p:nvPr/>
                  </p:nvSpPr>
                  <p:spPr bwMode="auto">
                    <a:xfrm>
                      <a:off x="4992" y="2976"/>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5" name="Oval 20"/>
                    <p:cNvSpPr>
                      <a:spLocks noChangeArrowheads="1"/>
                    </p:cNvSpPr>
                    <p:nvPr/>
                  </p:nvSpPr>
                  <p:spPr bwMode="auto">
                    <a:xfrm>
                      <a:off x="4992" y="2640"/>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6" name="Oval 21"/>
                    <p:cNvSpPr>
                      <a:spLocks noChangeArrowheads="1"/>
                    </p:cNvSpPr>
                    <p:nvPr/>
                  </p:nvSpPr>
                  <p:spPr bwMode="auto">
                    <a:xfrm>
                      <a:off x="4992" y="2304"/>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sp>
                  <p:nvSpPr>
                    <p:cNvPr id="177" name="Oval 22"/>
                    <p:cNvSpPr>
                      <a:spLocks noChangeArrowheads="1"/>
                    </p:cNvSpPr>
                    <p:nvPr/>
                  </p:nvSpPr>
                  <p:spPr bwMode="auto">
                    <a:xfrm>
                      <a:off x="4992" y="1968"/>
                      <a:ext cx="240" cy="240"/>
                    </a:xfrm>
                    <a:prstGeom prst="ellipse">
                      <a:avLst/>
                    </a:prstGeom>
                    <a:solidFill>
                      <a:schemeClr val="tx1"/>
                    </a:solidFill>
                    <a:ln w="38100" algn="ctr">
                      <a:solidFill>
                        <a:schemeClr val="accent1"/>
                      </a:solidFill>
                      <a:round/>
                      <a:headEnd/>
                      <a:tailEnd/>
                    </a:ln>
                  </p:spPr>
                  <p:txBody>
                    <a:bodyPr wrap="none" anchor="ctr"/>
                    <a:lstStyle/>
                    <a:p>
                      <a:endParaRPr lang="en-US"/>
                    </a:p>
                  </p:txBody>
                </p:sp>
              </p:grpSp>
              <p:sp>
                <p:nvSpPr>
                  <p:cNvPr id="162" name="Line 40"/>
                  <p:cNvSpPr>
                    <a:spLocks noChangeShapeType="1"/>
                  </p:cNvSpPr>
                  <p:nvPr/>
                </p:nvSpPr>
                <p:spPr bwMode="auto">
                  <a:xfrm>
                    <a:off x="8382000" y="3352800"/>
                    <a:ext cx="228600" cy="0"/>
                  </a:xfrm>
                  <a:prstGeom prst="line">
                    <a:avLst/>
                  </a:prstGeom>
                  <a:noFill/>
                  <a:ln w="38100">
                    <a:solidFill>
                      <a:schemeClr val="accent1"/>
                    </a:solidFill>
                    <a:round/>
                    <a:headEnd/>
                    <a:tailEnd/>
                  </a:ln>
                </p:spPr>
                <p:txBody>
                  <a:bodyPr/>
                  <a:lstStyle/>
                  <a:p>
                    <a:endParaRPr lang="en-US"/>
                  </a:p>
                </p:txBody>
              </p:sp>
              <p:sp>
                <p:nvSpPr>
                  <p:cNvPr id="163" name="Line 41"/>
                  <p:cNvSpPr>
                    <a:spLocks noChangeShapeType="1"/>
                  </p:cNvSpPr>
                  <p:nvPr/>
                </p:nvSpPr>
                <p:spPr bwMode="auto">
                  <a:xfrm>
                    <a:off x="8610600" y="3352800"/>
                    <a:ext cx="0" cy="2209800"/>
                  </a:xfrm>
                  <a:prstGeom prst="line">
                    <a:avLst/>
                  </a:prstGeom>
                  <a:noFill/>
                  <a:ln w="38100">
                    <a:solidFill>
                      <a:schemeClr val="accent1"/>
                    </a:solidFill>
                    <a:round/>
                    <a:headEnd/>
                    <a:tailEnd/>
                  </a:ln>
                </p:spPr>
                <p:txBody>
                  <a:bodyPr/>
                  <a:lstStyle/>
                  <a:p>
                    <a:endParaRPr lang="en-US"/>
                  </a:p>
                </p:txBody>
              </p:sp>
              <p:sp>
                <p:nvSpPr>
                  <p:cNvPr id="164" name="Line 44"/>
                  <p:cNvSpPr>
                    <a:spLocks noChangeShapeType="1"/>
                  </p:cNvSpPr>
                  <p:nvPr/>
                </p:nvSpPr>
                <p:spPr bwMode="auto">
                  <a:xfrm>
                    <a:off x="8382000" y="4953000"/>
                    <a:ext cx="228600" cy="0"/>
                  </a:xfrm>
                  <a:prstGeom prst="line">
                    <a:avLst/>
                  </a:prstGeom>
                  <a:noFill/>
                  <a:ln w="38100">
                    <a:solidFill>
                      <a:schemeClr val="accent1"/>
                    </a:solidFill>
                    <a:round/>
                    <a:headEnd/>
                    <a:tailEnd/>
                  </a:ln>
                </p:spPr>
                <p:txBody>
                  <a:bodyPr/>
                  <a:lstStyle/>
                  <a:p>
                    <a:endParaRPr lang="en-US"/>
                  </a:p>
                </p:txBody>
              </p:sp>
              <p:sp>
                <p:nvSpPr>
                  <p:cNvPr id="165" name="Line 45"/>
                  <p:cNvSpPr>
                    <a:spLocks noChangeShapeType="1"/>
                  </p:cNvSpPr>
                  <p:nvPr/>
                </p:nvSpPr>
                <p:spPr bwMode="auto">
                  <a:xfrm>
                    <a:off x="8382000" y="4419600"/>
                    <a:ext cx="228600" cy="0"/>
                  </a:xfrm>
                  <a:prstGeom prst="line">
                    <a:avLst/>
                  </a:prstGeom>
                  <a:noFill/>
                  <a:ln w="38100">
                    <a:solidFill>
                      <a:schemeClr val="accent1"/>
                    </a:solidFill>
                    <a:round/>
                    <a:headEnd/>
                    <a:tailEnd/>
                  </a:ln>
                </p:spPr>
                <p:txBody>
                  <a:bodyPr/>
                  <a:lstStyle/>
                  <a:p>
                    <a:endParaRPr lang="en-US"/>
                  </a:p>
                </p:txBody>
              </p:sp>
              <p:sp>
                <p:nvSpPr>
                  <p:cNvPr id="166" name="Line 46"/>
                  <p:cNvSpPr>
                    <a:spLocks noChangeShapeType="1"/>
                  </p:cNvSpPr>
                  <p:nvPr/>
                </p:nvSpPr>
                <p:spPr bwMode="auto">
                  <a:xfrm>
                    <a:off x="8382000" y="3886200"/>
                    <a:ext cx="228600" cy="0"/>
                  </a:xfrm>
                  <a:prstGeom prst="line">
                    <a:avLst/>
                  </a:prstGeom>
                  <a:noFill/>
                  <a:ln w="38100">
                    <a:solidFill>
                      <a:schemeClr val="accent1"/>
                    </a:solidFill>
                    <a:round/>
                    <a:headEnd/>
                    <a:tailEnd/>
                  </a:ln>
                </p:spPr>
                <p:txBody>
                  <a:bodyPr/>
                  <a:lstStyle/>
                  <a:p>
                    <a:endParaRPr lang="en-US"/>
                  </a:p>
                </p:txBody>
              </p:sp>
              <p:sp>
                <p:nvSpPr>
                  <p:cNvPr id="167" name="Line 62"/>
                  <p:cNvSpPr>
                    <a:spLocks noChangeShapeType="1"/>
                  </p:cNvSpPr>
                  <p:nvPr/>
                </p:nvSpPr>
                <p:spPr bwMode="auto">
                  <a:xfrm flipH="1">
                    <a:off x="7772400" y="3352800"/>
                    <a:ext cx="228600" cy="0"/>
                  </a:xfrm>
                  <a:prstGeom prst="line">
                    <a:avLst/>
                  </a:prstGeom>
                  <a:noFill/>
                  <a:ln w="38100">
                    <a:solidFill>
                      <a:schemeClr val="accent1"/>
                    </a:solidFill>
                    <a:round/>
                    <a:headEnd/>
                    <a:tailEnd/>
                  </a:ln>
                </p:spPr>
                <p:txBody>
                  <a:bodyPr/>
                  <a:lstStyle/>
                  <a:p>
                    <a:endParaRPr lang="en-US"/>
                  </a:p>
                </p:txBody>
              </p:sp>
              <p:sp>
                <p:nvSpPr>
                  <p:cNvPr id="168" name="Line 63"/>
                  <p:cNvSpPr>
                    <a:spLocks noChangeShapeType="1"/>
                  </p:cNvSpPr>
                  <p:nvPr/>
                </p:nvSpPr>
                <p:spPr bwMode="auto">
                  <a:xfrm>
                    <a:off x="7772400" y="3352800"/>
                    <a:ext cx="0" cy="2209800"/>
                  </a:xfrm>
                  <a:prstGeom prst="line">
                    <a:avLst/>
                  </a:prstGeom>
                  <a:noFill/>
                  <a:ln w="38100">
                    <a:solidFill>
                      <a:schemeClr val="accent1"/>
                    </a:solidFill>
                    <a:round/>
                    <a:headEnd/>
                    <a:tailEnd/>
                  </a:ln>
                </p:spPr>
                <p:txBody>
                  <a:bodyPr/>
                  <a:lstStyle/>
                  <a:p>
                    <a:endParaRPr lang="en-US"/>
                  </a:p>
                </p:txBody>
              </p:sp>
              <p:sp>
                <p:nvSpPr>
                  <p:cNvPr id="169" name="Line 65"/>
                  <p:cNvSpPr>
                    <a:spLocks noChangeShapeType="1"/>
                  </p:cNvSpPr>
                  <p:nvPr/>
                </p:nvSpPr>
                <p:spPr bwMode="auto">
                  <a:xfrm>
                    <a:off x="7772400" y="5562600"/>
                    <a:ext cx="228600" cy="0"/>
                  </a:xfrm>
                  <a:prstGeom prst="line">
                    <a:avLst/>
                  </a:prstGeom>
                  <a:noFill/>
                  <a:ln w="38100">
                    <a:solidFill>
                      <a:schemeClr val="accent1"/>
                    </a:solidFill>
                    <a:round/>
                    <a:headEnd/>
                    <a:tailEnd/>
                  </a:ln>
                </p:spPr>
                <p:txBody>
                  <a:bodyPr/>
                  <a:lstStyle/>
                  <a:p>
                    <a:endParaRPr lang="en-US"/>
                  </a:p>
                </p:txBody>
              </p:sp>
              <p:sp>
                <p:nvSpPr>
                  <p:cNvPr id="170" name="Line 66"/>
                  <p:cNvSpPr>
                    <a:spLocks noChangeShapeType="1"/>
                  </p:cNvSpPr>
                  <p:nvPr/>
                </p:nvSpPr>
                <p:spPr bwMode="auto">
                  <a:xfrm>
                    <a:off x="7772400" y="4953000"/>
                    <a:ext cx="228600" cy="0"/>
                  </a:xfrm>
                  <a:prstGeom prst="line">
                    <a:avLst/>
                  </a:prstGeom>
                  <a:noFill/>
                  <a:ln w="38100">
                    <a:solidFill>
                      <a:schemeClr val="accent1"/>
                    </a:solidFill>
                    <a:round/>
                    <a:headEnd/>
                    <a:tailEnd/>
                  </a:ln>
                </p:spPr>
                <p:txBody>
                  <a:bodyPr/>
                  <a:lstStyle/>
                  <a:p>
                    <a:endParaRPr lang="en-US"/>
                  </a:p>
                </p:txBody>
              </p:sp>
              <p:sp>
                <p:nvSpPr>
                  <p:cNvPr id="171" name="Line 67"/>
                  <p:cNvSpPr>
                    <a:spLocks noChangeShapeType="1"/>
                  </p:cNvSpPr>
                  <p:nvPr/>
                </p:nvSpPr>
                <p:spPr bwMode="auto">
                  <a:xfrm>
                    <a:off x="7772400" y="4419600"/>
                    <a:ext cx="228600" cy="0"/>
                  </a:xfrm>
                  <a:prstGeom prst="line">
                    <a:avLst/>
                  </a:prstGeom>
                  <a:noFill/>
                  <a:ln w="38100">
                    <a:solidFill>
                      <a:schemeClr val="accent1"/>
                    </a:solidFill>
                    <a:round/>
                    <a:headEnd/>
                    <a:tailEnd/>
                  </a:ln>
                </p:spPr>
                <p:txBody>
                  <a:bodyPr/>
                  <a:lstStyle/>
                  <a:p>
                    <a:endParaRPr lang="en-US"/>
                  </a:p>
                </p:txBody>
              </p:sp>
              <p:sp>
                <p:nvSpPr>
                  <p:cNvPr id="172" name="Line 68"/>
                  <p:cNvSpPr>
                    <a:spLocks noChangeShapeType="1"/>
                  </p:cNvSpPr>
                  <p:nvPr/>
                </p:nvSpPr>
                <p:spPr bwMode="auto">
                  <a:xfrm>
                    <a:off x="7772400" y="3886200"/>
                    <a:ext cx="228600" cy="0"/>
                  </a:xfrm>
                  <a:prstGeom prst="line">
                    <a:avLst/>
                  </a:prstGeom>
                  <a:noFill/>
                  <a:ln w="38100">
                    <a:solidFill>
                      <a:schemeClr val="accent1"/>
                    </a:solidFill>
                    <a:round/>
                    <a:headEnd/>
                    <a:tailEnd/>
                  </a:ln>
                </p:spPr>
                <p:txBody>
                  <a:bodyPr/>
                  <a:lstStyle/>
                  <a:p>
                    <a:endParaRPr lang="en-US"/>
                  </a:p>
                </p:txBody>
              </p:sp>
            </p:grpSp>
          </p:grpSp>
          <p:grpSp>
            <p:nvGrpSpPr>
              <p:cNvPr id="118" name="Group 62"/>
              <p:cNvGrpSpPr>
                <a:grpSpLocks/>
              </p:cNvGrpSpPr>
              <p:nvPr/>
            </p:nvGrpSpPr>
            <p:grpSpPr bwMode="auto">
              <a:xfrm>
                <a:off x="7620000" y="1524000"/>
                <a:ext cx="838200" cy="1270000"/>
                <a:chOff x="7772400" y="1600200"/>
                <a:chExt cx="838200" cy="1295400"/>
              </a:xfrm>
            </p:grpSpPr>
            <p:grpSp>
              <p:nvGrpSpPr>
                <p:cNvPr id="147" name="Group 26"/>
                <p:cNvGrpSpPr>
                  <a:grpSpLocks/>
                </p:cNvGrpSpPr>
                <p:nvPr/>
              </p:nvGrpSpPr>
              <p:grpSpPr bwMode="auto">
                <a:xfrm>
                  <a:off x="8001000" y="1600200"/>
                  <a:ext cx="381000" cy="1295400"/>
                  <a:chOff x="3552" y="2496"/>
                  <a:chExt cx="240" cy="816"/>
                </a:xfrm>
              </p:grpSpPr>
              <p:sp>
                <p:nvSpPr>
                  <p:cNvPr id="156" name="Oval 11"/>
                  <p:cNvSpPr>
                    <a:spLocks noChangeArrowheads="1"/>
                  </p:cNvSpPr>
                  <p:nvPr/>
                </p:nvSpPr>
                <p:spPr bwMode="auto">
                  <a:xfrm>
                    <a:off x="3552" y="3072"/>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sp>
                <p:nvSpPr>
                  <p:cNvPr id="157" name="Oval 12"/>
                  <p:cNvSpPr>
                    <a:spLocks noChangeArrowheads="1"/>
                  </p:cNvSpPr>
                  <p:nvPr/>
                </p:nvSpPr>
                <p:spPr bwMode="auto">
                  <a:xfrm>
                    <a:off x="3552" y="2784"/>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sp>
                <p:nvSpPr>
                  <p:cNvPr id="158" name="Oval 13"/>
                  <p:cNvSpPr>
                    <a:spLocks noChangeArrowheads="1"/>
                  </p:cNvSpPr>
                  <p:nvPr/>
                </p:nvSpPr>
                <p:spPr bwMode="auto">
                  <a:xfrm>
                    <a:off x="3552" y="2496"/>
                    <a:ext cx="240" cy="240"/>
                  </a:xfrm>
                  <a:prstGeom prst="ellipse">
                    <a:avLst/>
                  </a:prstGeom>
                  <a:solidFill>
                    <a:srgbClr val="33CC33"/>
                  </a:solidFill>
                  <a:ln w="38100" algn="ctr">
                    <a:solidFill>
                      <a:schemeClr val="accent1"/>
                    </a:solidFill>
                    <a:round/>
                    <a:headEnd/>
                    <a:tailEnd/>
                  </a:ln>
                </p:spPr>
                <p:txBody>
                  <a:bodyPr wrap="none" anchor="ctr"/>
                  <a:lstStyle/>
                  <a:p>
                    <a:endParaRPr lang="en-US"/>
                  </a:p>
                </p:txBody>
              </p:sp>
            </p:grpSp>
            <p:sp>
              <p:nvSpPr>
                <p:cNvPr id="148" name="Line 30"/>
                <p:cNvSpPr>
                  <a:spLocks noChangeShapeType="1"/>
                </p:cNvSpPr>
                <p:nvPr/>
              </p:nvSpPr>
              <p:spPr bwMode="auto">
                <a:xfrm>
                  <a:off x="8382000" y="1752600"/>
                  <a:ext cx="228600" cy="0"/>
                </a:xfrm>
                <a:prstGeom prst="line">
                  <a:avLst/>
                </a:prstGeom>
                <a:noFill/>
                <a:ln w="38100">
                  <a:solidFill>
                    <a:schemeClr val="accent1"/>
                  </a:solidFill>
                  <a:round/>
                  <a:headEnd/>
                  <a:tailEnd/>
                </a:ln>
              </p:spPr>
              <p:txBody>
                <a:bodyPr/>
                <a:lstStyle/>
                <a:p>
                  <a:endParaRPr lang="en-US"/>
                </a:p>
              </p:txBody>
            </p:sp>
            <p:sp>
              <p:nvSpPr>
                <p:cNvPr id="149" name="Line 31"/>
                <p:cNvSpPr>
                  <a:spLocks noChangeShapeType="1"/>
                </p:cNvSpPr>
                <p:nvPr/>
              </p:nvSpPr>
              <p:spPr bwMode="auto">
                <a:xfrm>
                  <a:off x="8610600" y="1752600"/>
                  <a:ext cx="0" cy="914400"/>
                </a:xfrm>
                <a:prstGeom prst="line">
                  <a:avLst/>
                </a:prstGeom>
                <a:noFill/>
                <a:ln w="38100">
                  <a:solidFill>
                    <a:schemeClr val="accent1"/>
                  </a:solidFill>
                  <a:round/>
                  <a:headEnd/>
                  <a:tailEnd/>
                </a:ln>
              </p:spPr>
              <p:txBody>
                <a:bodyPr/>
                <a:lstStyle/>
                <a:p>
                  <a:endParaRPr lang="en-US"/>
                </a:p>
              </p:txBody>
            </p:sp>
            <p:sp>
              <p:nvSpPr>
                <p:cNvPr id="150" name="Line 32"/>
                <p:cNvSpPr>
                  <a:spLocks noChangeShapeType="1"/>
                </p:cNvSpPr>
                <p:nvPr/>
              </p:nvSpPr>
              <p:spPr bwMode="auto">
                <a:xfrm flipH="1">
                  <a:off x="8382000" y="2667000"/>
                  <a:ext cx="228600" cy="0"/>
                </a:xfrm>
                <a:prstGeom prst="line">
                  <a:avLst/>
                </a:prstGeom>
                <a:noFill/>
                <a:ln w="38100">
                  <a:solidFill>
                    <a:schemeClr val="accent1"/>
                  </a:solidFill>
                  <a:round/>
                  <a:headEnd/>
                  <a:tailEnd/>
                </a:ln>
              </p:spPr>
              <p:txBody>
                <a:bodyPr/>
                <a:lstStyle/>
                <a:p>
                  <a:endParaRPr lang="en-US"/>
                </a:p>
              </p:txBody>
            </p:sp>
            <p:sp>
              <p:nvSpPr>
                <p:cNvPr id="151" name="Line 33"/>
                <p:cNvSpPr>
                  <a:spLocks noChangeShapeType="1"/>
                </p:cNvSpPr>
                <p:nvPr/>
              </p:nvSpPr>
              <p:spPr bwMode="auto">
                <a:xfrm>
                  <a:off x="8382000" y="2209800"/>
                  <a:ext cx="228600" cy="0"/>
                </a:xfrm>
                <a:prstGeom prst="line">
                  <a:avLst/>
                </a:prstGeom>
                <a:noFill/>
                <a:ln w="38100">
                  <a:solidFill>
                    <a:schemeClr val="accent1"/>
                  </a:solidFill>
                  <a:round/>
                  <a:headEnd/>
                  <a:tailEnd/>
                </a:ln>
              </p:spPr>
              <p:txBody>
                <a:bodyPr/>
                <a:lstStyle/>
                <a:p>
                  <a:endParaRPr lang="en-US"/>
                </a:p>
              </p:txBody>
            </p:sp>
            <p:sp>
              <p:nvSpPr>
                <p:cNvPr id="152" name="Line 51"/>
                <p:cNvSpPr>
                  <a:spLocks noChangeShapeType="1"/>
                </p:cNvSpPr>
                <p:nvPr/>
              </p:nvSpPr>
              <p:spPr bwMode="auto">
                <a:xfrm>
                  <a:off x="7772400" y="1752600"/>
                  <a:ext cx="0" cy="914400"/>
                </a:xfrm>
                <a:prstGeom prst="line">
                  <a:avLst/>
                </a:prstGeom>
                <a:noFill/>
                <a:ln w="38100">
                  <a:solidFill>
                    <a:schemeClr val="accent1"/>
                  </a:solidFill>
                  <a:round/>
                  <a:headEnd/>
                  <a:tailEnd/>
                </a:ln>
              </p:spPr>
              <p:txBody>
                <a:bodyPr/>
                <a:lstStyle/>
                <a:p>
                  <a:endParaRPr lang="en-US"/>
                </a:p>
              </p:txBody>
            </p:sp>
            <p:sp>
              <p:nvSpPr>
                <p:cNvPr id="153" name="Line 53"/>
                <p:cNvSpPr>
                  <a:spLocks noChangeShapeType="1"/>
                </p:cNvSpPr>
                <p:nvPr/>
              </p:nvSpPr>
              <p:spPr bwMode="auto">
                <a:xfrm>
                  <a:off x="7772400" y="1752600"/>
                  <a:ext cx="228600" cy="0"/>
                </a:xfrm>
                <a:prstGeom prst="line">
                  <a:avLst/>
                </a:prstGeom>
                <a:noFill/>
                <a:ln w="38100">
                  <a:solidFill>
                    <a:schemeClr val="accent1"/>
                  </a:solidFill>
                  <a:round/>
                  <a:headEnd/>
                  <a:tailEnd/>
                </a:ln>
              </p:spPr>
              <p:txBody>
                <a:bodyPr/>
                <a:lstStyle/>
                <a:p>
                  <a:endParaRPr lang="en-US"/>
                </a:p>
              </p:txBody>
            </p:sp>
            <p:sp>
              <p:nvSpPr>
                <p:cNvPr id="154" name="Line 56"/>
                <p:cNvSpPr>
                  <a:spLocks noChangeShapeType="1"/>
                </p:cNvSpPr>
                <p:nvPr/>
              </p:nvSpPr>
              <p:spPr bwMode="auto">
                <a:xfrm>
                  <a:off x="7772400" y="2209800"/>
                  <a:ext cx="228600" cy="0"/>
                </a:xfrm>
                <a:prstGeom prst="line">
                  <a:avLst/>
                </a:prstGeom>
                <a:noFill/>
                <a:ln w="38100">
                  <a:solidFill>
                    <a:schemeClr val="accent1"/>
                  </a:solidFill>
                  <a:round/>
                  <a:headEnd/>
                  <a:tailEnd/>
                </a:ln>
              </p:spPr>
              <p:txBody>
                <a:bodyPr/>
                <a:lstStyle/>
                <a:p>
                  <a:endParaRPr lang="en-US"/>
                </a:p>
              </p:txBody>
            </p:sp>
            <p:sp>
              <p:nvSpPr>
                <p:cNvPr id="155" name="Line 70"/>
                <p:cNvSpPr>
                  <a:spLocks noChangeShapeType="1"/>
                </p:cNvSpPr>
                <p:nvPr/>
              </p:nvSpPr>
              <p:spPr bwMode="auto">
                <a:xfrm>
                  <a:off x="7772400" y="2667000"/>
                  <a:ext cx="228600" cy="0"/>
                </a:xfrm>
                <a:prstGeom prst="line">
                  <a:avLst/>
                </a:prstGeom>
                <a:noFill/>
                <a:ln w="38100">
                  <a:solidFill>
                    <a:schemeClr val="accent1"/>
                  </a:solidFill>
                  <a:round/>
                  <a:headEnd/>
                  <a:tailEnd/>
                </a:ln>
              </p:spPr>
              <p:txBody>
                <a:bodyPr/>
                <a:lstStyle/>
                <a:p>
                  <a:endParaRPr lang="en-US"/>
                </a:p>
              </p:txBody>
            </p:sp>
          </p:grpSp>
          <p:grpSp>
            <p:nvGrpSpPr>
              <p:cNvPr id="119" name="Group 63"/>
              <p:cNvGrpSpPr>
                <a:grpSpLocks/>
              </p:cNvGrpSpPr>
              <p:nvPr/>
            </p:nvGrpSpPr>
            <p:grpSpPr bwMode="auto">
              <a:xfrm>
                <a:off x="5867400" y="3018118"/>
                <a:ext cx="838200" cy="1942353"/>
                <a:chOff x="6248400" y="3505200"/>
                <a:chExt cx="838200" cy="1981200"/>
              </a:xfrm>
            </p:grpSpPr>
            <p:grpSp>
              <p:nvGrpSpPr>
                <p:cNvPr id="132" name="Group 24"/>
                <p:cNvGrpSpPr>
                  <a:grpSpLocks/>
                </p:cNvGrpSpPr>
                <p:nvPr/>
              </p:nvGrpSpPr>
              <p:grpSpPr bwMode="auto">
                <a:xfrm>
                  <a:off x="6477000" y="3505200"/>
                  <a:ext cx="381000" cy="1981200"/>
                  <a:chOff x="4128" y="2448"/>
                  <a:chExt cx="240" cy="1248"/>
                </a:xfrm>
              </p:grpSpPr>
              <p:sp>
                <p:nvSpPr>
                  <p:cNvPr id="143" name="Oval 14"/>
                  <p:cNvSpPr>
                    <a:spLocks noChangeArrowheads="1"/>
                  </p:cNvSpPr>
                  <p:nvPr/>
                </p:nvSpPr>
                <p:spPr bwMode="auto">
                  <a:xfrm>
                    <a:off x="4128" y="3456"/>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4" name="Oval 15"/>
                  <p:cNvSpPr>
                    <a:spLocks noChangeArrowheads="1"/>
                  </p:cNvSpPr>
                  <p:nvPr/>
                </p:nvSpPr>
                <p:spPr bwMode="auto">
                  <a:xfrm>
                    <a:off x="4128" y="3120"/>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5" name="Oval 16"/>
                  <p:cNvSpPr>
                    <a:spLocks noChangeArrowheads="1"/>
                  </p:cNvSpPr>
                  <p:nvPr/>
                </p:nvSpPr>
                <p:spPr bwMode="auto">
                  <a:xfrm>
                    <a:off x="4128" y="2784"/>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sp>
                <p:nvSpPr>
                  <p:cNvPr id="146" name="Oval 17"/>
                  <p:cNvSpPr>
                    <a:spLocks noChangeArrowheads="1"/>
                  </p:cNvSpPr>
                  <p:nvPr/>
                </p:nvSpPr>
                <p:spPr bwMode="auto">
                  <a:xfrm>
                    <a:off x="4128" y="2448"/>
                    <a:ext cx="240" cy="240"/>
                  </a:xfrm>
                  <a:prstGeom prst="ellipse">
                    <a:avLst/>
                  </a:prstGeom>
                  <a:solidFill>
                    <a:srgbClr val="FFCC00"/>
                  </a:solidFill>
                  <a:ln w="38100" algn="ctr">
                    <a:solidFill>
                      <a:schemeClr val="accent1"/>
                    </a:solidFill>
                    <a:round/>
                    <a:headEnd/>
                    <a:tailEnd/>
                  </a:ln>
                </p:spPr>
                <p:txBody>
                  <a:bodyPr wrap="none" anchor="ctr"/>
                  <a:lstStyle/>
                  <a:p>
                    <a:endParaRPr lang="en-US"/>
                  </a:p>
                </p:txBody>
              </p:sp>
            </p:grpSp>
            <p:sp>
              <p:nvSpPr>
                <p:cNvPr id="133" name="Line 34"/>
                <p:cNvSpPr>
                  <a:spLocks noChangeShapeType="1"/>
                </p:cNvSpPr>
                <p:nvPr/>
              </p:nvSpPr>
              <p:spPr bwMode="auto">
                <a:xfrm>
                  <a:off x="6858000" y="3733800"/>
                  <a:ext cx="228600" cy="0"/>
                </a:xfrm>
                <a:prstGeom prst="line">
                  <a:avLst/>
                </a:prstGeom>
                <a:noFill/>
                <a:ln w="38100">
                  <a:solidFill>
                    <a:schemeClr val="accent1"/>
                  </a:solidFill>
                  <a:round/>
                  <a:headEnd/>
                  <a:tailEnd/>
                </a:ln>
              </p:spPr>
              <p:txBody>
                <a:bodyPr/>
                <a:lstStyle/>
                <a:p>
                  <a:endParaRPr lang="en-US"/>
                </a:p>
              </p:txBody>
            </p:sp>
            <p:sp>
              <p:nvSpPr>
                <p:cNvPr id="134" name="Line 35"/>
                <p:cNvSpPr>
                  <a:spLocks noChangeShapeType="1"/>
                </p:cNvSpPr>
                <p:nvPr/>
              </p:nvSpPr>
              <p:spPr bwMode="auto">
                <a:xfrm>
                  <a:off x="7086600" y="3733800"/>
                  <a:ext cx="0" cy="1524000"/>
                </a:xfrm>
                <a:prstGeom prst="line">
                  <a:avLst/>
                </a:prstGeom>
                <a:noFill/>
                <a:ln w="38100">
                  <a:solidFill>
                    <a:schemeClr val="accent1"/>
                  </a:solidFill>
                  <a:round/>
                  <a:headEnd/>
                  <a:tailEnd/>
                </a:ln>
              </p:spPr>
              <p:txBody>
                <a:bodyPr/>
                <a:lstStyle/>
                <a:p>
                  <a:endParaRPr lang="en-US"/>
                </a:p>
              </p:txBody>
            </p:sp>
            <p:sp>
              <p:nvSpPr>
                <p:cNvPr id="135" name="Line 36"/>
                <p:cNvSpPr>
                  <a:spLocks noChangeShapeType="1"/>
                </p:cNvSpPr>
                <p:nvPr/>
              </p:nvSpPr>
              <p:spPr bwMode="auto">
                <a:xfrm flipH="1">
                  <a:off x="6858000" y="5257800"/>
                  <a:ext cx="228600" cy="0"/>
                </a:xfrm>
                <a:prstGeom prst="line">
                  <a:avLst/>
                </a:prstGeom>
                <a:noFill/>
                <a:ln w="38100">
                  <a:solidFill>
                    <a:schemeClr val="accent1"/>
                  </a:solidFill>
                  <a:round/>
                  <a:headEnd/>
                  <a:tailEnd/>
                </a:ln>
              </p:spPr>
              <p:txBody>
                <a:bodyPr/>
                <a:lstStyle/>
                <a:p>
                  <a:endParaRPr lang="en-US"/>
                </a:p>
              </p:txBody>
            </p:sp>
            <p:sp>
              <p:nvSpPr>
                <p:cNvPr id="136" name="Line 37"/>
                <p:cNvSpPr>
                  <a:spLocks noChangeShapeType="1"/>
                </p:cNvSpPr>
                <p:nvPr/>
              </p:nvSpPr>
              <p:spPr bwMode="auto">
                <a:xfrm>
                  <a:off x="6858000" y="4724400"/>
                  <a:ext cx="228600" cy="0"/>
                </a:xfrm>
                <a:prstGeom prst="line">
                  <a:avLst/>
                </a:prstGeom>
                <a:noFill/>
                <a:ln w="38100">
                  <a:solidFill>
                    <a:schemeClr val="accent1"/>
                  </a:solidFill>
                  <a:round/>
                  <a:headEnd/>
                  <a:tailEnd/>
                </a:ln>
              </p:spPr>
              <p:txBody>
                <a:bodyPr/>
                <a:lstStyle/>
                <a:p>
                  <a:endParaRPr lang="en-US"/>
                </a:p>
              </p:txBody>
            </p:sp>
            <p:sp>
              <p:nvSpPr>
                <p:cNvPr id="137" name="Line 38"/>
                <p:cNvSpPr>
                  <a:spLocks noChangeShapeType="1"/>
                </p:cNvSpPr>
                <p:nvPr/>
              </p:nvSpPr>
              <p:spPr bwMode="auto">
                <a:xfrm>
                  <a:off x="6858000" y="4191000"/>
                  <a:ext cx="228600" cy="0"/>
                </a:xfrm>
                <a:prstGeom prst="line">
                  <a:avLst/>
                </a:prstGeom>
                <a:noFill/>
                <a:ln w="38100">
                  <a:solidFill>
                    <a:schemeClr val="accent1"/>
                  </a:solidFill>
                  <a:round/>
                  <a:headEnd/>
                  <a:tailEnd/>
                </a:ln>
              </p:spPr>
              <p:txBody>
                <a:bodyPr/>
                <a:lstStyle/>
                <a:p>
                  <a:endParaRPr lang="en-US"/>
                </a:p>
              </p:txBody>
            </p:sp>
            <p:sp>
              <p:nvSpPr>
                <p:cNvPr id="138" name="Line 58"/>
                <p:cNvSpPr>
                  <a:spLocks noChangeShapeType="1"/>
                </p:cNvSpPr>
                <p:nvPr/>
              </p:nvSpPr>
              <p:spPr bwMode="auto">
                <a:xfrm>
                  <a:off x="6248400" y="3733800"/>
                  <a:ext cx="0" cy="1524000"/>
                </a:xfrm>
                <a:prstGeom prst="line">
                  <a:avLst/>
                </a:prstGeom>
                <a:noFill/>
                <a:ln w="38100">
                  <a:solidFill>
                    <a:schemeClr val="accent1"/>
                  </a:solidFill>
                  <a:round/>
                  <a:headEnd/>
                  <a:tailEnd/>
                </a:ln>
              </p:spPr>
              <p:txBody>
                <a:bodyPr/>
                <a:lstStyle/>
                <a:p>
                  <a:endParaRPr lang="en-US"/>
                </a:p>
              </p:txBody>
            </p:sp>
            <p:sp>
              <p:nvSpPr>
                <p:cNvPr id="139" name="Line 72"/>
                <p:cNvSpPr>
                  <a:spLocks noChangeShapeType="1"/>
                </p:cNvSpPr>
                <p:nvPr/>
              </p:nvSpPr>
              <p:spPr bwMode="auto">
                <a:xfrm>
                  <a:off x="6248400" y="3733800"/>
                  <a:ext cx="228600" cy="0"/>
                </a:xfrm>
                <a:prstGeom prst="line">
                  <a:avLst/>
                </a:prstGeom>
                <a:noFill/>
                <a:ln w="38100">
                  <a:solidFill>
                    <a:schemeClr val="accent1"/>
                  </a:solidFill>
                  <a:round/>
                  <a:headEnd/>
                  <a:tailEnd/>
                </a:ln>
              </p:spPr>
              <p:txBody>
                <a:bodyPr/>
                <a:lstStyle/>
                <a:p>
                  <a:endParaRPr lang="en-US"/>
                </a:p>
              </p:txBody>
            </p:sp>
            <p:sp>
              <p:nvSpPr>
                <p:cNvPr id="140" name="Line 74"/>
                <p:cNvSpPr>
                  <a:spLocks noChangeShapeType="1"/>
                </p:cNvSpPr>
                <p:nvPr/>
              </p:nvSpPr>
              <p:spPr bwMode="auto">
                <a:xfrm>
                  <a:off x="6248400" y="5257800"/>
                  <a:ext cx="228600" cy="0"/>
                </a:xfrm>
                <a:prstGeom prst="line">
                  <a:avLst/>
                </a:prstGeom>
                <a:noFill/>
                <a:ln w="38100">
                  <a:solidFill>
                    <a:schemeClr val="accent1"/>
                  </a:solidFill>
                  <a:round/>
                  <a:headEnd/>
                  <a:tailEnd/>
                </a:ln>
              </p:spPr>
              <p:txBody>
                <a:bodyPr/>
                <a:lstStyle/>
                <a:p>
                  <a:endParaRPr lang="en-US"/>
                </a:p>
              </p:txBody>
            </p:sp>
            <p:sp>
              <p:nvSpPr>
                <p:cNvPr id="141" name="Line 75"/>
                <p:cNvSpPr>
                  <a:spLocks noChangeShapeType="1"/>
                </p:cNvSpPr>
                <p:nvPr/>
              </p:nvSpPr>
              <p:spPr bwMode="auto">
                <a:xfrm>
                  <a:off x="6248400" y="4191000"/>
                  <a:ext cx="228600" cy="0"/>
                </a:xfrm>
                <a:prstGeom prst="line">
                  <a:avLst/>
                </a:prstGeom>
                <a:noFill/>
                <a:ln w="38100">
                  <a:solidFill>
                    <a:schemeClr val="accent1"/>
                  </a:solidFill>
                  <a:round/>
                  <a:headEnd/>
                  <a:tailEnd/>
                </a:ln>
              </p:spPr>
              <p:txBody>
                <a:bodyPr/>
                <a:lstStyle/>
                <a:p>
                  <a:endParaRPr lang="en-US"/>
                </a:p>
              </p:txBody>
            </p:sp>
            <p:sp>
              <p:nvSpPr>
                <p:cNvPr id="142" name="Line 76"/>
                <p:cNvSpPr>
                  <a:spLocks noChangeShapeType="1"/>
                </p:cNvSpPr>
                <p:nvPr/>
              </p:nvSpPr>
              <p:spPr bwMode="auto">
                <a:xfrm>
                  <a:off x="6248400" y="4724400"/>
                  <a:ext cx="228600" cy="0"/>
                </a:xfrm>
                <a:prstGeom prst="line">
                  <a:avLst/>
                </a:prstGeom>
                <a:noFill/>
                <a:ln w="38100">
                  <a:solidFill>
                    <a:schemeClr val="accent1"/>
                  </a:solidFill>
                  <a:round/>
                  <a:headEnd/>
                  <a:tailEnd/>
                </a:ln>
              </p:spPr>
              <p:txBody>
                <a:bodyPr/>
                <a:lstStyle/>
                <a:p>
                  <a:endParaRPr lang="en-US"/>
                </a:p>
              </p:txBody>
            </p:sp>
          </p:grpSp>
          <p:grpSp>
            <p:nvGrpSpPr>
              <p:cNvPr id="120" name="Group 67"/>
              <p:cNvGrpSpPr>
                <a:grpSpLocks/>
              </p:cNvGrpSpPr>
              <p:nvPr/>
            </p:nvGrpSpPr>
            <p:grpSpPr bwMode="auto">
              <a:xfrm>
                <a:off x="6477000" y="1786964"/>
                <a:ext cx="685800" cy="838200"/>
                <a:chOff x="6477000" y="1786964"/>
                <a:chExt cx="685800" cy="838200"/>
              </a:xfrm>
            </p:grpSpPr>
            <p:sp>
              <p:nvSpPr>
                <p:cNvPr id="121" name="Line 49"/>
                <p:cNvSpPr>
                  <a:spLocks noChangeShapeType="1"/>
                </p:cNvSpPr>
                <p:nvPr/>
              </p:nvSpPr>
              <p:spPr bwMode="auto">
                <a:xfrm>
                  <a:off x="6477000" y="2438400"/>
                  <a:ext cx="152400" cy="0"/>
                </a:xfrm>
                <a:prstGeom prst="line">
                  <a:avLst/>
                </a:prstGeom>
                <a:noFill/>
                <a:ln w="38100">
                  <a:solidFill>
                    <a:schemeClr val="accent1"/>
                  </a:solidFill>
                  <a:round/>
                  <a:headEnd/>
                  <a:tailEnd/>
                </a:ln>
              </p:spPr>
              <p:txBody>
                <a:bodyPr/>
                <a:lstStyle/>
                <a:p>
                  <a:endParaRPr lang="en-US"/>
                </a:p>
              </p:txBody>
            </p:sp>
            <p:sp>
              <p:nvSpPr>
                <p:cNvPr id="122" name="Line 82"/>
                <p:cNvSpPr>
                  <a:spLocks noChangeShapeType="1"/>
                </p:cNvSpPr>
                <p:nvPr/>
              </p:nvSpPr>
              <p:spPr bwMode="auto">
                <a:xfrm flipH="1">
                  <a:off x="7010400" y="2438400"/>
                  <a:ext cx="152400" cy="0"/>
                </a:xfrm>
                <a:prstGeom prst="line">
                  <a:avLst/>
                </a:prstGeom>
                <a:noFill/>
                <a:ln w="38100">
                  <a:solidFill>
                    <a:schemeClr val="accent1"/>
                  </a:solidFill>
                  <a:round/>
                  <a:headEnd/>
                  <a:tailEnd/>
                </a:ln>
              </p:spPr>
              <p:txBody>
                <a:bodyPr/>
                <a:lstStyle/>
                <a:p>
                  <a:endParaRPr lang="en-US"/>
                </a:p>
              </p:txBody>
            </p:sp>
            <p:grpSp>
              <p:nvGrpSpPr>
                <p:cNvPr id="123" name="Group 61"/>
                <p:cNvGrpSpPr>
                  <a:grpSpLocks/>
                </p:cNvGrpSpPr>
                <p:nvPr/>
              </p:nvGrpSpPr>
              <p:grpSpPr bwMode="auto">
                <a:xfrm>
                  <a:off x="6477000" y="1786964"/>
                  <a:ext cx="685800" cy="838200"/>
                  <a:chOff x="6477000" y="1752600"/>
                  <a:chExt cx="685800" cy="838200"/>
                </a:xfrm>
              </p:grpSpPr>
              <p:sp>
                <p:nvSpPr>
                  <p:cNvPr id="124" name="Line 81"/>
                  <p:cNvSpPr>
                    <a:spLocks noChangeShapeType="1"/>
                  </p:cNvSpPr>
                  <p:nvPr/>
                </p:nvSpPr>
                <p:spPr bwMode="auto">
                  <a:xfrm flipH="1">
                    <a:off x="7010400" y="1905000"/>
                    <a:ext cx="152400" cy="0"/>
                  </a:xfrm>
                  <a:prstGeom prst="line">
                    <a:avLst/>
                  </a:prstGeom>
                  <a:noFill/>
                  <a:ln w="38100">
                    <a:solidFill>
                      <a:schemeClr val="accent1"/>
                    </a:solidFill>
                    <a:round/>
                    <a:headEnd/>
                    <a:tailEnd/>
                  </a:ln>
                </p:spPr>
                <p:txBody>
                  <a:bodyPr/>
                  <a:lstStyle/>
                  <a:p>
                    <a:endParaRPr lang="en-US"/>
                  </a:p>
                </p:txBody>
              </p:sp>
              <p:grpSp>
                <p:nvGrpSpPr>
                  <p:cNvPr id="125" name="Group 60"/>
                  <p:cNvGrpSpPr>
                    <a:grpSpLocks/>
                  </p:cNvGrpSpPr>
                  <p:nvPr/>
                </p:nvGrpSpPr>
                <p:grpSpPr bwMode="auto">
                  <a:xfrm>
                    <a:off x="6477000" y="1752600"/>
                    <a:ext cx="685800" cy="838200"/>
                    <a:chOff x="6477000" y="1752600"/>
                    <a:chExt cx="685800" cy="838200"/>
                  </a:xfrm>
                </p:grpSpPr>
                <p:grpSp>
                  <p:nvGrpSpPr>
                    <p:cNvPr id="126" name="Group 25"/>
                    <p:cNvGrpSpPr>
                      <a:grpSpLocks/>
                    </p:cNvGrpSpPr>
                    <p:nvPr/>
                  </p:nvGrpSpPr>
                  <p:grpSpPr bwMode="auto">
                    <a:xfrm>
                      <a:off x="6629400" y="1752600"/>
                      <a:ext cx="381000" cy="838200"/>
                      <a:chOff x="4080" y="1632"/>
                      <a:chExt cx="240" cy="528"/>
                    </a:xfrm>
                  </p:grpSpPr>
                  <p:sp>
                    <p:nvSpPr>
                      <p:cNvPr id="130" name="Oval 9"/>
                      <p:cNvSpPr>
                        <a:spLocks noChangeArrowheads="1"/>
                      </p:cNvSpPr>
                      <p:nvPr/>
                    </p:nvSpPr>
                    <p:spPr bwMode="auto">
                      <a:xfrm>
                        <a:off x="4080" y="1632"/>
                        <a:ext cx="240" cy="240"/>
                      </a:xfrm>
                      <a:prstGeom prst="ellipse">
                        <a:avLst/>
                      </a:prstGeom>
                      <a:solidFill>
                        <a:srgbClr val="0066FF"/>
                      </a:solidFill>
                      <a:ln w="38100" algn="ctr">
                        <a:solidFill>
                          <a:schemeClr val="accent1"/>
                        </a:solidFill>
                        <a:round/>
                        <a:headEnd/>
                        <a:tailEnd/>
                      </a:ln>
                    </p:spPr>
                    <p:txBody>
                      <a:bodyPr wrap="none" anchor="ctr"/>
                      <a:lstStyle/>
                      <a:p>
                        <a:endParaRPr lang="en-US"/>
                      </a:p>
                    </p:txBody>
                  </p:sp>
                  <p:sp>
                    <p:nvSpPr>
                      <p:cNvPr id="131" name="Oval 10"/>
                      <p:cNvSpPr>
                        <a:spLocks noChangeArrowheads="1"/>
                      </p:cNvSpPr>
                      <p:nvPr/>
                    </p:nvSpPr>
                    <p:spPr bwMode="auto">
                      <a:xfrm>
                        <a:off x="4080" y="1920"/>
                        <a:ext cx="240" cy="240"/>
                      </a:xfrm>
                      <a:prstGeom prst="ellipse">
                        <a:avLst/>
                      </a:prstGeom>
                      <a:solidFill>
                        <a:srgbClr val="0066FF"/>
                      </a:solidFill>
                      <a:ln w="38100" algn="ctr">
                        <a:solidFill>
                          <a:schemeClr val="accent1"/>
                        </a:solidFill>
                        <a:round/>
                        <a:headEnd/>
                        <a:tailEnd/>
                      </a:ln>
                    </p:spPr>
                    <p:txBody>
                      <a:bodyPr wrap="none" anchor="ctr"/>
                      <a:lstStyle/>
                      <a:p>
                        <a:endParaRPr lang="en-US"/>
                      </a:p>
                    </p:txBody>
                  </p:sp>
                </p:grpSp>
                <p:sp>
                  <p:nvSpPr>
                    <p:cNvPr id="127" name="Line 47"/>
                    <p:cNvSpPr>
                      <a:spLocks noChangeShapeType="1"/>
                    </p:cNvSpPr>
                    <p:nvPr/>
                  </p:nvSpPr>
                  <p:spPr bwMode="auto">
                    <a:xfrm flipH="1">
                      <a:off x="6477000" y="1905000"/>
                      <a:ext cx="152400" cy="0"/>
                    </a:xfrm>
                    <a:prstGeom prst="line">
                      <a:avLst/>
                    </a:prstGeom>
                    <a:noFill/>
                    <a:ln w="38100">
                      <a:solidFill>
                        <a:schemeClr val="accent1"/>
                      </a:solidFill>
                      <a:round/>
                      <a:headEnd/>
                      <a:tailEnd/>
                    </a:ln>
                  </p:spPr>
                  <p:txBody>
                    <a:bodyPr/>
                    <a:lstStyle/>
                    <a:p>
                      <a:endParaRPr lang="en-US"/>
                    </a:p>
                  </p:txBody>
                </p:sp>
                <p:sp>
                  <p:nvSpPr>
                    <p:cNvPr id="128" name="Line 48"/>
                    <p:cNvSpPr>
                      <a:spLocks noChangeShapeType="1"/>
                    </p:cNvSpPr>
                    <p:nvPr/>
                  </p:nvSpPr>
                  <p:spPr bwMode="auto">
                    <a:xfrm>
                      <a:off x="6477000" y="1905000"/>
                      <a:ext cx="0" cy="533400"/>
                    </a:xfrm>
                    <a:prstGeom prst="line">
                      <a:avLst/>
                    </a:prstGeom>
                    <a:noFill/>
                    <a:ln w="38100">
                      <a:solidFill>
                        <a:schemeClr val="accent1"/>
                      </a:solidFill>
                      <a:round/>
                      <a:headEnd/>
                      <a:tailEnd/>
                    </a:ln>
                  </p:spPr>
                  <p:txBody>
                    <a:bodyPr/>
                    <a:lstStyle/>
                    <a:p>
                      <a:endParaRPr lang="en-US"/>
                    </a:p>
                  </p:txBody>
                </p:sp>
                <p:sp>
                  <p:nvSpPr>
                    <p:cNvPr id="129" name="Line 83"/>
                    <p:cNvSpPr>
                      <a:spLocks noChangeShapeType="1"/>
                    </p:cNvSpPr>
                    <p:nvPr/>
                  </p:nvSpPr>
                  <p:spPr bwMode="auto">
                    <a:xfrm>
                      <a:off x="7162800" y="1905000"/>
                      <a:ext cx="0" cy="533400"/>
                    </a:xfrm>
                    <a:prstGeom prst="line">
                      <a:avLst/>
                    </a:prstGeom>
                    <a:noFill/>
                    <a:ln w="38100">
                      <a:solidFill>
                        <a:schemeClr val="accent1"/>
                      </a:solidFill>
                      <a:round/>
                      <a:headEnd/>
                      <a:tailEnd/>
                    </a:ln>
                  </p:spPr>
                  <p:txBody>
                    <a:bodyPr/>
                    <a:lstStyle/>
                    <a:p>
                      <a:endParaRPr lang="en-US"/>
                    </a:p>
                  </p:txBody>
                </p:sp>
              </p:grpSp>
            </p:grpSp>
          </p:grpSp>
        </p:grpSp>
      </p:grpSp>
      <p:grpSp>
        <p:nvGrpSpPr>
          <p:cNvPr id="213" name="Group 212"/>
          <p:cNvGrpSpPr/>
          <p:nvPr/>
        </p:nvGrpSpPr>
        <p:grpSpPr>
          <a:xfrm>
            <a:off x="14401800" y="28439072"/>
            <a:ext cx="11201400" cy="6993928"/>
            <a:chOff x="13716000" y="22555200"/>
            <a:chExt cx="10668000" cy="5595142"/>
          </a:xfrm>
        </p:grpSpPr>
        <p:sp>
          <p:nvSpPr>
            <p:cNvPr id="210" name="Rectangle 209"/>
            <p:cNvSpPr/>
            <p:nvPr/>
          </p:nvSpPr>
          <p:spPr>
            <a:xfrm>
              <a:off x="13716000" y="22555200"/>
              <a:ext cx="10668000" cy="559514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p:cNvSpPr txBox="1"/>
            <p:nvPr/>
          </p:nvSpPr>
          <p:spPr>
            <a:xfrm>
              <a:off x="14017017" y="22794754"/>
              <a:ext cx="10138383" cy="5059846"/>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7500" dirty="0" smtClean="0"/>
            </a:p>
            <a:p>
              <a:pPr algn="ctr"/>
              <a:endParaRPr lang="en-US" sz="4600" b="1" u="sng" dirty="0" smtClean="0"/>
            </a:p>
            <a:p>
              <a:r>
                <a:rPr lang="en-US" sz="3200" dirty="0" err="1" smtClean="0"/>
                <a:t>Gavrilov</a:t>
              </a:r>
              <a:r>
                <a:rPr lang="en-US" sz="3200" dirty="0" smtClean="0"/>
                <a:t>, Leonid., </a:t>
              </a:r>
              <a:r>
                <a:rPr lang="en-US" sz="3200" dirty="0" err="1" smtClean="0"/>
                <a:t>Gavrilova</a:t>
              </a:r>
              <a:r>
                <a:rPr lang="en-US" sz="3200" dirty="0" smtClean="0"/>
                <a:t>, Natalia., (2001). The Reliability Theory of Aging and Longevity. 528-536</a:t>
              </a:r>
            </a:p>
            <a:p>
              <a:r>
                <a:rPr lang="en-US" sz="3200" dirty="0" err="1" smtClean="0"/>
                <a:t>Gavrilov</a:t>
              </a:r>
              <a:r>
                <a:rPr lang="en-US" sz="3200" dirty="0" smtClean="0"/>
                <a:t>, Leonid., </a:t>
              </a:r>
              <a:r>
                <a:rPr lang="en-US" sz="3200" dirty="0" err="1" smtClean="0"/>
                <a:t>Gavrilova</a:t>
              </a:r>
              <a:r>
                <a:rPr lang="en-US" sz="3200" dirty="0" smtClean="0"/>
                <a:t>, Natalia. (2006). Models of Systems Failure in Aging. 47-51, 57-60. </a:t>
              </a:r>
            </a:p>
            <a:p>
              <a:r>
                <a:rPr lang="en-US" sz="3200" dirty="0" err="1" smtClean="0"/>
                <a:t>Gavrilov</a:t>
              </a:r>
              <a:r>
                <a:rPr lang="en-US" sz="3200" dirty="0" smtClean="0"/>
                <a:t>, Leonid., </a:t>
              </a:r>
              <a:r>
                <a:rPr lang="en-US" sz="3200" dirty="0" err="1" smtClean="0"/>
                <a:t>Gavrilova</a:t>
              </a:r>
              <a:r>
                <a:rPr lang="en-US" sz="3200" dirty="0" smtClean="0"/>
                <a:t>, Natalia. (2003). The Quest for a General Theory of Aging and Longevity. 2-7. </a:t>
              </a:r>
            </a:p>
            <a:p>
              <a:r>
                <a:rPr lang="en-US" sz="3200" dirty="0" err="1" smtClean="0"/>
                <a:t>Hellemans</a:t>
              </a:r>
              <a:r>
                <a:rPr lang="en-US" sz="3200" dirty="0" smtClean="0"/>
                <a:t>, Alexander, Mullins, Justin, </a:t>
              </a:r>
              <a:r>
                <a:rPr lang="en-US" sz="3200" dirty="0" err="1" smtClean="0"/>
                <a:t>Lal</a:t>
              </a:r>
              <a:r>
                <a:rPr lang="en-US" sz="3200" dirty="0" smtClean="0"/>
                <a:t>, </a:t>
              </a:r>
              <a:r>
                <a:rPr lang="en-US" sz="3200" dirty="0" err="1" smtClean="0"/>
                <a:t>Amit</a:t>
              </a:r>
              <a:r>
                <a:rPr lang="en-US" sz="3200" dirty="0" smtClean="0"/>
                <a:t>. “Why We Fall Apart”. </a:t>
              </a:r>
              <a:r>
                <a:rPr lang="en-US" sz="3200" u="sng" dirty="0" smtClean="0"/>
                <a:t>IEEE Spectrum</a:t>
              </a:r>
              <a:r>
                <a:rPr lang="en-US" sz="3200" dirty="0" smtClean="0"/>
                <a:t>, </a:t>
              </a:r>
              <a:r>
                <a:rPr lang="en-US" sz="3200" u="sng" dirty="0" smtClean="0"/>
                <a:t>Vol. 41, no. 9</a:t>
              </a:r>
              <a:r>
                <a:rPr lang="en-US" sz="3200" dirty="0" smtClean="0"/>
                <a:t>.  September 2004, p. 3. </a:t>
              </a:r>
            </a:p>
          </p:txBody>
        </p:sp>
      </p:grpSp>
      <p:pic>
        <p:nvPicPr>
          <p:cNvPr id="102" name="Picture 101"/>
          <p:cNvPicPr>
            <a:picLocks noChangeAspect="1"/>
          </p:cNvPicPr>
          <p:nvPr/>
        </p:nvPicPr>
        <p:blipFill>
          <a:blip r:embed="rId11" cstate="print"/>
          <a:stretch>
            <a:fillRect/>
          </a:stretch>
        </p:blipFill>
        <p:spPr>
          <a:xfrm>
            <a:off x="31683960" y="8164040"/>
            <a:ext cx="3598161" cy="3075460"/>
          </a:xfrm>
          <a:prstGeom prst="rect">
            <a:avLst/>
          </a:prstGeom>
        </p:spPr>
      </p:pic>
      <p:sp>
        <p:nvSpPr>
          <p:cNvPr id="99" name="TextBox 98"/>
          <p:cNvSpPr txBox="1"/>
          <p:nvPr/>
        </p:nvSpPr>
        <p:spPr>
          <a:xfrm>
            <a:off x="28883610" y="10953750"/>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79" name="TextBox 178"/>
          <p:cNvSpPr txBox="1"/>
          <p:nvPr/>
        </p:nvSpPr>
        <p:spPr>
          <a:xfrm rot="16200000">
            <a:off x="26899858" y="9273036"/>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1" name="TextBox 180"/>
          <p:cNvSpPr txBox="1"/>
          <p:nvPr/>
        </p:nvSpPr>
        <p:spPr>
          <a:xfrm rot="16200000">
            <a:off x="30890080" y="9273037"/>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82" name="Down Arrow 181"/>
          <p:cNvSpPr/>
          <p:nvPr/>
        </p:nvSpPr>
        <p:spPr>
          <a:xfrm>
            <a:off x="36004500" y="10191750"/>
            <a:ext cx="560070" cy="93345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4132" tIns="52066" rIns="104132" bIns="52066" rtlCol="0" anchor="ctr"/>
          <a:lstStyle/>
          <a:p>
            <a:pPr algn="ctr"/>
            <a:endParaRPr lang="en-US"/>
          </a:p>
        </p:txBody>
      </p:sp>
      <p:sp>
        <p:nvSpPr>
          <p:cNvPr id="183" name="TextBox 182"/>
          <p:cNvSpPr txBox="1"/>
          <p:nvPr/>
        </p:nvSpPr>
        <p:spPr>
          <a:xfrm>
            <a:off x="35444430" y="9334501"/>
            <a:ext cx="1760220" cy="659147"/>
          </a:xfrm>
          <a:prstGeom prst="rect">
            <a:avLst/>
          </a:prstGeom>
          <a:solidFill>
            <a:schemeClr val="bg1"/>
          </a:solidFill>
        </p:spPr>
        <p:txBody>
          <a:bodyPr wrap="square" lIns="104132" tIns="52066" rIns="104132" bIns="52066" rtlCol="0">
            <a:spAutoFit/>
          </a:bodyPr>
          <a:lstStyle/>
          <a:p>
            <a:pPr algn="ctr"/>
            <a:r>
              <a:rPr lang="en-US" dirty="0" smtClean="0"/>
              <a:t>Low Heterogeneity</a:t>
            </a:r>
            <a:endParaRPr lang="en-US" dirty="0"/>
          </a:p>
        </p:txBody>
      </p:sp>
      <p:sp>
        <p:nvSpPr>
          <p:cNvPr id="184" name="TextBox 183"/>
          <p:cNvSpPr txBox="1"/>
          <p:nvPr/>
        </p:nvSpPr>
        <p:spPr>
          <a:xfrm>
            <a:off x="35364420" y="19907251"/>
            <a:ext cx="1760220" cy="659147"/>
          </a:xfrm>
          <a:prstGeom prst="rect">
            <a:avLst/>
          </a:prstGeom>
          <a:solidFill>
            <a:schemeClr val="bg1"/>
          </a:solidFill>
        </p:spPr>
        <p:txBody>
          <a:bodyPr wrap="square" lIns="104132" tIns="52066" rIns="104132" bIns="52066" rtlCol="0">
            <a:spAutoFit/>
          </a:bodyPr>
          <a:lstStyle/>
          <a:p>
            <a:pPr algn="ctr"/>
            <a:r>
              <a:rPr lang="en-US" dirty="0" smtClean="0"/>
              <a:t>High Heterogeneity</a:t>
            </a:r>
            <a:endParaRPr lang="en-US" dirty="0"/>
          </a:p>
        </p:txBody>
      </p:sp>
      <p:sp>
        <p:nvSpPr>
          <p:cNvPr id="185" name="TextBox 184"/>
          <p:cNvSpPr txBox="1"/>
          <p:nvPr/>
        </p:nvSpPr>
        <p:spPr>
          <a:xfrm rot="16200000">
            <a:off x="26935299" y="12702039"/>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6" name="TextBox 185"/>
          <p:cNvSpPr txBox="1"/>
          <p:nvPr/>
        </p:nvSpPr>
        <p:spPr>
          <a:xfrm rot="16200000">
            <a:off x="26899858" y="16226287"/>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7" name="TextBox 186"/>
          <p:cNvSpPr txBox="1"/>
          <p:nvPr/>
        </p:nvSpPr>
        <p:spPr>
          <a:xfrm rot="16200000" flipH="1">
            <a:off x="26861147" y="19538941"/>
            <a:ext cx="1360028"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8" name="TextBox 187"/>
          <p:cNvSpPr txBox="1"/>
          <p:nvPr/>
        </p:nvSpPr>
        <p:spPr>
          <a:xfrm>
            <a:off x="29203650" y="14287500"/>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89" name="TextBox 188"/>
          <p:cNvSpPr txBox="1"/>
          <p:nvPr/>
        </p:nvSpPr>
        <p:spPr>
          <a:xfrm>
            <a:off x="29043630" y="17960057"/>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0" name="TextBox 189"/>
          <p:cNvSpPr txBox="1"/>
          <p:nvPr/>
        </p:nvSpPr>
        <p:spPr>
          <a:xfrm>
            <a:off x="33124140" y="21008057"/>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1" name="TextBox 190"/>
          <p:cNvSpPr txBox="1"/>
          <p:nvPr/>
        </p:nvSpPr>
        <p:spPr>
          <a:xfrm>
            <a:off x="29043630" y="21008057"/>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2" name="TextBox 191"/>
          <p:cNvSpPr txBox="1"/>
          <p:nvPr/>
        </p:nvSpPr>
        <p:spPr>
          <a:xfrm>
            <a:off x="33124140" y="17811750"/>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3" name="TextBox 192"/>
          <p:cNvSpPr txBox="1"/>
          <p:nvPr/>
        </p:nvSpPr>
        <p:spPr>
          <a:xfrm>
            <a:off x="33204150" y="14435807"/>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4" name="TextBox 193"/>
          <p:cNvSpPr txBox="1"/>
          <p:nvPr/>
        </p:nvSpPr>
        <p:spPr>
          <a:xfrm>
            <a:off x="33124140" y="11006807"/>
            <a:ext cx="720090" cy="659147"/>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5" name="TextBox 194"/>
          <p:cNvSpPr txBox="1"/>
          <p:nvPr/>
        </p:nvSpPr>
        <p:spPr>
          <a:xfrm rot="16200000">
            <a:off x="30810070" y="1270203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96" name="TextBox 195"/>
          <p:cNvSpPr txBox="1"/>
          <p:nvPr/>
        </p:nvSpPr>
        <p:spPr>
          <a:xfrm rot="16200000">
            <a:off x="30730060" y="1632153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97" name="TextBox 196"/>
          <p:cNvSpPr txBox="1"/>
          <p:nvPr/>
        </p:nvSpPr>
        <p:spPr>
          <a:xfrm rot="16200000">
            <a:off x="30730060" y="1946478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pic>
        <p:nvPicPr>
          <p:cNvPr id="199" name="Picture 2"/>
          <p:cNvPicPr>
            <a:picLocks noChangeAspect="1" noChangeArrowheads="1"/>
          </p:cNvPicPr>
          <p:nvPr/>
        </p:nvPicPr>
        <p:blipFill>
          <a:blip r:embed="rId12" cstate="print"/>
          <a:srcRect/>
          <a:stretch>
            <a:fillRect/>
          </a:stretch>
        </p:blipFill>
        <p:spPr bwMode="auto">
          <a:xfrm>
            <a:off x="34518600" y="3886200"/>
            <a:ext cx="1790700" cy="1790700"/>
          </a:xfrm>
          <a:prstGeom prst="rect">
            <a:avLst/>
          </a:prstGeom>
          <a:noFill/>
          <a:ln w="9525">
            <a:noFill/>
            <a:miter lim="800000"/>
            <a:headEnd/>
            <a:tailEnd/>
          </a:ln>
          <a:effectLst/>
        </p:spPr>
      </p:pic>
      <p:pic>
        <p:nvPicPr>
          <p:cNvPr id="201" name="Picture 3"/>
          <p:cNvPicPr>
            <a:picLocks noChangeAspect="1" noChangeArrowheads="1"/>
          </p:cNvPicPr>
          <p:nvPr/>
        </p:nvPicPr>
        <p:blipFill>
          <a:blip r:embed="rId13" cstate="print"/>
          <a:srcRect/>
          <a:stretch>
            <a:fillRect/>
          </a:stretch>
        </p:blipFill>
        <p:spPr bwMode="auto">
          <a:xfrm>
            <a:off x="3810000" y="3886200"/>
            <a:ext cx="1981200" cy="1634490"/>
          </a:xfrm>
          <a:prstGeom prst="rect">
            <a:avLst/>
          </a:prstGeom>
          <a:noFill/>
          <a:ln w="9525">
            <a:noFill/>
            <a:miter lim="800000"/>
            <a:headEnd/>
            <a:tailEnd/>
          </a:ln>
          <a:effectLst/>
        </p:spPr>
      </p:pic>
      <p:pic>
        <p:nvPicPr>
          <p:cNvPr id="203" name="Picture 4"/>
          <p:cNvPicPr>
            <a:picLocks noChangeAspect="1" noChangeArrowheads="1"/>
          </p:cNvPicPr>
          <p:nvPr/>
        </p:nvPicPr>
        <p:blipFill>
          <a:blip r:embed="rId14" cstate="print"/>
          <a:srcRect/>
          <a:stretch>
            <a:fillRect/>
          </a:stretch>
        </p:blipFill>
        <p:spPr bwMode="auto">
          <a:xfrm>
            <a:off x="1295400" y="2438400"/>
            <a:ext cx="1752600" cy="29376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553</Words>
  <Application>Microsoft Office PowerPoint</Application>
  <PresentationFormat>Custom</PresentationFormat>
  <Paragraphs>58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The interconnection of molecular evolution, gene network, and cellular aging   Alice Story, Charita Montgomery, and Hong Qin Biology Department, Spelman College, Atlanta, Georgia 30314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hqin</cp:lastModifiedBy>
  <cp:revision>42</cp:revision>
  <dcterms:created xsi:type="dcterms:W3CDTF">2011-04-04T21:27:07Z</dcterms:created>
  <dcterms:modified xsi:type="dcterms:W3CDTF">2011-05-25T15:48:13Z</dcterms:modified>
</cp:coreProperties>
</file>