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9" r:id="rId6"/>
    <p:sldId id="277" r:id="rId7"/>
    <p:sldId id="261" r:id="rId8"/>
    <p:sldId id="272" r:id="rId9"/>
    <p:sldId id="273" r:id="rId10"/>
    <p:sldId id="264" r:id="rId11"/>
    <p:sldId id="265" r:id="rId12"/>
    <p:sldId id="266" r:id="rId13"/>
    <p:sldId id="267" r:id="rId14"/>
    <p:sldId id="268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ành Đỗ" initials="TĐ" lastIdx="0" clrIdx="0">
    <p:extLst>
      <p:ext uri="{19B8F6BF-5375-455C-9EA6-DF929625EA0E}">
        <p15:presenceInfo xmlns:p15="http://schemas.microsoft.com/office/powerpoint/2012/main" userId="a7d6598727b477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7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1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3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8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2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49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8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674A-486A-42D6-A915-827C65645EF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3EDA30-1907-4BA2-A307-65BBF55D8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30B3B9-9CDE-4038-A492-1655F18C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033" y="503915"/>
            <a:ext cx="9947947" cy="254143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F23668-D672-4016-A5CD-416231220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0" y="5446632"/>
            <a:ext cx="5608320" cy="977621"/>
          </a:xfrm>
        </p:spPr>
        <p:txBody>
          <a:bodyPr>
            <a:noAutofit/>
          </a:bodyPr>
          <a:lstStyle/>
          <a:p>
            <a:r>
              <a:rPr lang="en-US" sz="28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endParaRPr lang="en-US" sz="2800" b="1" i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8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2F4548-7CC4-4A07-A331-CDF479B5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KHOẢNG CÁCH KHÔNG GIAN VECTOR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157F7B-B88F-42C0-8D69-3D4216D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5" y="2015732"/>
            <a:ext cx="11876690" cy="34506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giữa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gần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nữa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 ra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6D918C-52E3-414B-A938-BDD63438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ĐỊNH NGHĨA NORM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C1DE76-7C01-4911-BC18-A359F6DC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f()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f(x)≥0.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 ⇔x=0</a:t>
            </a: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f(αx)=|α|f(x),   ∀α∈R </a:t>
            </a: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f(x1)+f(x2)≥f(x1+x2),  ∀x1,x2∈R^n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1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E92ED8-C98E-4199-8C40-26B09C4C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MỘT SỐ DẠNG NORM 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91A73FF-BD75-4E64-8ED1-B690DF5C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 2: vectors x=[x1;x2;…;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 y=[y1;y2;…;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 p: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3DC8458-DB1C-4BAB-A2CE-48517DA905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2" y="2627621"/>
            <a:ext cx="3510228" cy="80926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56099F4-8C92-49CE-BF29-A512A983DD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2" y="4485579"/>
            <a:ext cx="3510228" cy="9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0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7B2F19-28E7-4D4B-99F8-51E5C0B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ƯU NHƯỢC CỦA K-Nearest Neighbors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EB2B00-52A2-4C00-A6E4-CDF61D9D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2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590C92-EBEE-42B6-9F45-21137FC543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9446" y="1522138"/>
            <a:ext cx="9604375" cy="3449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5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10FAD2-A8C4-42EB-8B76-A5562495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DỤ CODE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1BF2D53-AF89-4E0C-8972-450D23C26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90" y="1887172"/>
            <a:ext cx="9972941" cy="3578591"/>
          </a:xfrm>
        </p:spPr>
      </p:pic>
    </p:spTree>
    <p:extLst>
      <p:ext uri="{BB962C8B-B14F-4D97-AF65-F5344CB8AC3E}">
        <p14:creationId xmlns:p14="http://schemas.microsoft.com/office/powerpoint/2010/main" val="310921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F6BB9C-99EB-4D8C-AA07-5B7CA5E1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B944B31-898D-499F-9DB8-EA83D6A1F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44" y="1895800"/>
            <a:ext cx="9634610" cy="3039763"/>
          </a:xfrm>
        </p:spPr>
      </p:pic>
    </p:spTree>
    <p:extLst>
      <p:ext uri="{BB962C8B-B14F-4D97-AF65-F5344CB8AC3E}">
        <p14:creationId xmlns:p14="http://schemas.microsoft.com/office/powerpoint/2010/main" val="33735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903918-E4AD-4378-BC62-09A03DA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nghĩa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BE30E2-5FAE-4097-9114-36F702DC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 Nearest Neighbors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(supervised learning)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(classification)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(regression).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79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A2FA8F-173A-4BCF-8CE6-BC999070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Ý 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A33CAA-394C-4488-A1A5-3046788C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04" y="2015732"/>
            <a:ext cx="10453035" cy="34506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24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562990-83B8-4EC3-81FB-64AB945C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LÀM VIỆC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3A836A-698F-4AF7-A943-F5E4C3F0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7DC869-0D0D-4AFF-9D83-7D41A59F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73" y="669765"/>
            <a:ext cx="9603275" cy="1049235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BA CÁCH 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BẢN ĐỂ TÍNH KHOẢNG CÁCH 2 ĐIỂM DỮ LIỆU X,Y CÓ K THUỘC TÍNH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C948B94C-0809-4A4B-8954-6B4DF7BC6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71" y="2084946"/>
            <a:ext cx="8348278" cy="3545833"/>
          </a:xfrm>
        </p:spPr>
      </p:pic>
    </p:spTree>
    <p:extLst>
      <p:ext uri="{BB962C8B-B14F-4D97-AF65-F5344CB8AC3E}">
        <p14:creationId xmlns:p14="http://schemas.microsoft.com/office/powerpoint/2010/main" val="40219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9CE4F-C1E4-4612-9A6C-3CD1E28C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ỗ dành sẵn cho Nội dung 9">
            <a:extLst>
              <a:ext uri="{FF2B5EF4-FFF2-40B4-BE49-F238E27FC236}">
                <a16:creationId xmlns:a16="http://schemas.microsoft.com/office/drawing/2014/main" id="{8F64AA78-9A27-4152-AA30-7FFE96ED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algn="just"/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đánh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độ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chính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toán</a:t>
            </a:r>
            <a:r>
              <a:rPr lang="vi-VN" dirty="0">
                <a:latin typeface="+mj-lt"/>
              </a:rPr>
              <a:t> KNN </a:t>
            </a:r>
            <a:r>
              <a:rPr lang="vi-VN" dirty="0" err="1">
                <a:latin typeface="+mj-lt"/>
              </a:rPr>
              <a:t>classifier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chúng</a:t>
            </a:r>
            <a:r>
              <a:rPr lang="vi-VN" dirty="0">
                <a:latin typeface="+mj-lt"/>
              </a:rPr>
              <a:t> ta xem </a:t>
            </a:r>
            <a:r>
              <a:rPr lang="vi-VN" dirty="0" err="1">
                <a:latin typeface="+mj-lt"/>
              </a:rPr>
              <a:t>xem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bao nhiêu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 trong </a:t>
            </a:r>
            <a:r>
              <a:rPr lang="vi-VN" dirty="0" err="1">
                <a:latin typeface="+mj-lt"/>
              </a:rPr>
              <a:t>test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data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dự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đoán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đúng</a:t>
            </a:r>
            <a:r>
              <a:rPr lang="vi-VN" dirty="0">
                <a:latin typeface="+mj-lt"/>
              </a:rPr>
              <a:t>. </a:t>
            </a:r>
            <a:r>
              <a:rPr lang="vi-VN" dirty="0" err="1">
                <a:latin typeface="+mj-lt"/>
              </a:rPr>
              <a:t>Lấy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lượng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 chia cho </a:t>
            </a:r>
            <a:r>
              <a:rPr lang="vi-VN" dirty="0" err="1">
                <a:latin typeface="+mj-lt"/>
              </a:rPr>
              <a:t>tổng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lượng</a:t>
            </a:r>
            <a:r>
              <a:rPr lang="vi-VN" dirty="0">
                <a:latin typeface="+mj-lt"/>
              </a:rPr>
              <a:t> trong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test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data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sẽ</a:t>
            </a:r>
            <a:r>
              <a:rPr lang="vi-VN" dirty="0">
                <a:latin typeface="+mj-lt"/>
              </a:rPr>
              <a:t> ra </a:t>
            </a:r>
            <a:r>
              <a:rPr lang="vi-VN" dirty="0" err="1">
                <a:latin typeface="+mj-lt"/>
              </a:rPr>
              <a:t>độ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chính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xác</a:t>
            </a:r>
            <a:r>
              <a:rPr lang="vi-VN" dirty="0">
                <a:latin typeface="+mj-lt"/>
              </a:rPr>
              <a:t>. </a:t>
            </a:r>
            <a:r>
              <a:rPr lang="vi-VN" dirty="0" err="1">
                <a:latin typeface="+mj-lt"/>
              </a:rPr>
              <a:t>Scikit-learn</a:t>
            </a:r>
            <a:r>
              <a:rPr lang="vi-VN" dirty="0">
                <a:latin typeface="+mj-lt"/>
              </a:rPr>
              <a:t> cung </a:t>
            </a:r>
            <a:r>
              <a:rPr lang="vi-VN" dirty="0" err="1">
                <a:latin typeface="+mj-lt"/>
              </a:rPr>
              <a:t>cấp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hàm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accuracy_score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thực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hiện</a:t>
            </a:r>
            <a:r>
              <a:rPr lang="vi-VN" dirty="0">
                <a:latin typeface="+mj-lt"/>
              </a:rPr>
              <a:t> công </a:t>
            </a:r>
            <a:r>
              <a:rPr lang="vi-VN" dirty="0" err="1">
                <a:latin typeface="+mj-lt"/>
              </a:rPr>
              <a:t>việc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53B519D3-1BD1-4C91-815E-BECCCE8855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98" y="3907689"/>
            <a:ext cx="9525156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4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54A56C-E917-4D70-9F19-D8FB1F5D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VÍ DỤ MINH HỌA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F044FE97-0D6F-4E40-9EA7-6F7B20A30AD4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47145" y="2112578"/>
                <a:ext cx="7136524" cy="400444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vi-VN" sz="2800" dirty="0">
                    <a:latin typeface="+mj-lt"/>
                  </a:rPr>
                  <a:t>Dữ </a:t>
                </a:r>
                <a:r>
                  <a:rPr lang="vi-VN" sz="2800" dirty="0" err="1">
                    <a:latin typeface="+mj-lt"/>
                  </a:rPr>
                  <a:t>liệu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cần</a:t>
                </a:r>
                <a:r>
                  <a:rPr lang="vi-VN" sz="2800" dirty="0">
                    <a:latin typeface="+mj-lt"/>
                  </a:rPr>
                  <a:t> phân </a:t>
                </a:r>
                <a:r>
                  <a:rPr lang="vi-VN" sz="2800" dirty="0" err="1">
                    <a:latin typeface="+mj-lt"/>
                  </a:rPr>
                  <a:t>loại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của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chúng</a:t>
                </a:r>
                <a:r>
                  <a:rPr lang="vi-VN" sz="2800" dirty="0">
                    <a:latin typeface="+mj-lt"/>
                  </a:rPr>
                  <a:t> ta </a:t>
                </a:r>
                <a:r>
                  <a:rPr lang="vi-VN" sz="2800" dirty="0" err="1">
                    <a:latin typeface="+mj-lt"/>
                  </a:rPr>
                  <a:t>là</a:t>
                </a:r>
                <a:r>
                  <a:rPr lang="vi-VN" sz="2800" dirty="0">
                    <a:latin typeface="+mj-lt"/>
                  </a:rPr>
                  <a:t> {</a:t>
                </a:r>
                <a:r>
                  <a:rPr lang="vi-VN" sz="2800" dirty="0" err="1">
                    <a:latin typeface="+mj-lt"/>
                  </a:rPr>
                  <a:t>age</a:t>
                </a:r>
                <a:r>
                  <a:rPr lang="vi-VN" sz="2800" dirty="0">
                    <a:latin typeface="+mj-lt"/>
                  </a:rPr>
                  <a:t>: 48, loan: 142000}. Đây </a:t>
                </a:r>
                <a:r>
                  <a:rPr lang="vi-VN" sz="2800" dirty="0" err="1">
                    <a:latin typeface="+mj-lt"/>
                  </a:rPr>
                  <a:t>dữ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liệu</a:t>
                </a:r>
                <a:r>
                  <a:rPr lang="vi-VN" sz="2800" dirty="0">
                    <a:latin typeface="+mj-lt"/>
                  </a:rPr>
                  <a:t> 2 </a:t>
                </a:r>
                <a:r>
                  <a:rPr lang="vi-VN" sz="2800" dirty="0" err="1">
                    <a:latin typeface="+mj-lt"/>
                  </a:rPr>
                  <a:t>chiều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và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chúng</a:t>
                </a:r>
                <a:r>
                  <a:rPr lang="vi-VN" sz="2800" dirty="0">
                    <a:latin typeface="+mj-lt"/>
                  </a:rPr>
                  <a:t> ta </a:t>
                </a:r>
                <a:r>
                  <a:rPr lang="vi-VN" sz="2800" dirty="0" err="1">
                    <a:latin typeface="+mj-lt"/>
                  </a:rPr>
                  <a:t>cần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dự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đoán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người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này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thuộc</a:t>
                </a:r>
                <a:r>
                  <a:rPr lang="vi-VN" sz="2800" dirty="0">
                    <a:latin typeface="+mj-lt"/>
                  </a:rPr>
                  <a:t> nguy cơ </a:t>
                </a:r>
                <a:r>
                  <a:rPr lang="vi-VN" sz="2800" dirty="0" err="1">
                    <a:latin typeface="+mj-lt"/>
                  </a:rPr>
                  <a:t>vở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nợ</a:t>
                </a:r>
                <a:r>
                  <a:rPr lang="vi-VN" sz="2800" dirty="0">
                    <a:latin typeface="+mj-lt"/>
                  </a:rPr>
                  <a:t> hay không. </a:t>
                </a:r>
                <a:r>
                  <a:rPr lang="vi-VN" sz="2800" dirty="0" err="1">
                    <a:latin typeface="+mj-lt"/>
                  </a:rPr>
                  <a:t>Chúng</a:t>
                </a:r>
                <a:r>
                  <a:rPr lang="vi-VN" sz="2800" dirty="0">
                    <a:latin typeface="+mj-lt"/>
                  </a:rPr>
                  <a:t> ta </a:t>
                </a:r>
                <a:r>
                  <a:rPr lang="vi-VN" sz="2800" dirty="0" err="1">
                    <a:latin typeface="+mj-lt"/>
                  </a:rPr>
                  <a:t>sẽ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dùng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một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cách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khá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phổ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biến</a:t>
                </a:r>
                <a:r>
                  <a:rPr lang="vi-VN" sz="2800" dirty="0">
                    <a:latin typeface="+mj-lt"/>
                  </a:rPr>
                  <a:t> </a:t>
                </a:r>
                <a:r>
                  <a:rPr lang="vi-VN" sz="2800" dirty="0" err="1">
                    <a:latin typeface="+mj-lt"/>
                  </a:rPr>
                  <a:t>để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tính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khoảng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cách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là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Euclidean</a:t>
                </a:r>
                <a:r>
                  <a:rPr lang="vi-VN" sz="2800" dirty="0">
                    <a:latin typeface="+mj-lt"/>
                  </a:rPr>
                  <a:t>. </a:t>
                </a:r>
                <a:r>
                  <a:rPr lang="vi-VN" sz="2800" dirty="0" err="1">
                    <a:latin typeface="+mj-lt"/>
                  </a:rPr>
                  <a:t>Ví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dụ</a:t>
                </a:r>
                <a:r>
                  <a:rPr lang="vi-VN" sz="2800" dirty="0">
                    <a:latin typeface="+mj-lt"/>
                  </a:rPr>
                  <a:t> ở </a:t>
                </a:r>
                <a:r>
                  <a:rPr lang="vi-VN" sz="2800" dirty="0" err="1">
                    <a:latin typeface="+mj-lt"/>
                  </a:rPr>
                  <a:t>hàng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đầu</a:t>
                </a:r>
                <a:r>
                  <a:rPr lang="vi-VN" sz="2800" dirty="0">
                    <a:latin typeface="+mj-lt"/>
                  </a:rPr>
                  <a:t> tiên </a:t>
                </a:r>
                <a:r>
                  <a:rPr lang="vi-VN" sz="2800" dirty="0" err="1">
                    <a:latin typeface="+mj-lt"/>
                  </a:rPr>
                  <a:t>khoảng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cách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sẽ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được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tính</a:t>
                </a:r>
                <a:r>
                  <a:rPr lang="vi-VN" sz="2800" dirty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142000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40000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F044FE97-0D6F-4E40-9EA7-6F7B20A30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47145" y="2112578"/>
                <a:ext cx="7136524" cy="4004442"/>
              </a:xfrm>
              <a:blipFill>
                <a:blip r:embed="rId2"/>
                <a:stretch>
                  <a:fillRect l="-1708" t="-610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EA34151B-ADC4-4F20-AD05-78D9A49A113E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5" y="2112578"/>
            <a:ext cx="4540470" cy="3857297"/>
          </a:xfrm>
        </p:spPr>
      </p:pic>
    </p:spTree>
    <p:extLst>
      <p:ext uri="{BB962C8B-B14F-4D97-AF65-F5344CB8AC3E}">
        <p14:creationId xmlns:p14="http://schemas.microsoft.com/office/powerpoint/2010/main" val="177450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2773" y="1479782"/>
            <a:ext cx="98692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 dirty="0">
                <a:latin typeface="+mj-lt"/>
              </a:rPr>
              <a:t>Thực hiện tương tự, ta sẽ tính được khoảng cách ở cột Distance, từ đó chọn ra k = 3 khoảng cách nhỏ nhất (gần với dữ liệu vào nhất). Với 3 khoảng cách này chúng ra nhận được 3 label là (Yes, No, Yes). Trong 3 label này Yes xuất hiện nhiều hơn nên chúng ta sẽ đưa ra dự đoán người này có khả năng 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ỡ</a:t>
            </a:r>
            <a:r>
              <a:rPr lang="vi-VN" sz="3200" dirty="0">
                <a:latin typeface="+mj-lt"/>
              </a:rPr>
              <a:t> nợ.</a:t>
            </a:r>
          </a:p>
        </p:txBody>
      </p:sp>
    </p:spTree>
    <p:extLst>
      <p:ext uri="{BB962C8B-B14F-4D97-AF65-F5344CB8AC3E}">
        <p14:creationId xmlns:p14="http://schemas.microsoft.com/office/powerpoint/2010/main" val="252433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7694" y="458838"/>
            <a:ext cx="110087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 đây là 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2 chiều nên chúng ta 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ũ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có thể biểu diễn dữ liệu trong hệ tọa độ như hình: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hỗ dành sẵn cho Nội dung 4">
            <a:extLst>
              <a:ext uri="{FF2B5EF4-FFF2-40B4-BE49-F238E27FC236}">
                <a16:creationId xmlns:a16="http://schemas.microsoft.com/office/drawing/2014/main" id="{75239372-C421-4299-9310-E2A7046B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860332"/>
            <a:ext cx="9887856" cy="47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5938"/>
      </p:ext>
    </p:extLst>
  </p:cSld>
  <p:clrMapOvr>
    <a:masterClrMapping/>
  </p:clrMapOvr>
</p:sld>
</file>

<file path=ppt/theme/theme1.xml><?xml version="1.0" encoding="utf-8"?>
<a:theme xmlns:a="http://schemas.openxmlformats.org/drawingml/2006/main" name="Bộ sưu tập">
  <a:themeElements>
    <a:clrScheme name="Bộ sưu tập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Bộ sưu tập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ộ sưu tập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</TotalTime>
  <Words>965</Words>
  <Application>Microsoft Office PowerPoint</Application>
  <PresentationFormat>Màn hình rộng</PresentationFormat>
  <Paragraphs>44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Gill Sans MT</vt:lpstr>
      <vt:lpstr>Tahoma</vt:lpstr>
      <vt:lpstr>Times New Roman</vt:lpstr>
      <vt:lpstr>Bộ sưu tập</vt:lpstr>
      <vt:lpstr>Thuật toán  K-Nearest Neighbors</vt:lpstr>
      <vt:lpstr>1. Định nghĩa</vt:lpstr>
      <vt:lpstr>2. Ý tưởng của k-nearest neighbors</vt:lpstr>
      <vt:lpstr>3 PHƯƠNG PHÁP LÀM VIỆC</vt:lpstr>
      <vt:lpstr>3. BA CÁCH CƠ BẢN ĐỂ TÍNH KHOẢNG CÁCH 2 ĐIỂM DỮ LIỆU X,Y CÓ K THUỘC TÍNH</vt:lpstr>
      <vt:lpstr>3.1Phương pháp đánh giá (evaluation method) </vt:lpstr>
      <vt:lpstr>4. VÍ DỤ MINH HỌA</vt:lpstr>
      <vt:lpstr>Bản trình bày PowerPoint</vt:lpstr>
      <vt:lpstr>Bản trình bày PowerPoint</vt:lpstr>
      <vt:lpstr>4. KHOẢNG CÁCH KHÔNG GIAN VECTOR</vt:lpstr>
      <vt:lpstr>5.1. ĐỊNH NGHĨA NORM</vt:lpstr>
      <vt:lpstr>5.2 MỘT SỐ DẠNG NORM THƯỜNG GẶP</vt:lpstr>
      <vt:lpstr>6. ƯU NHƯỢC CỦA K-Nearest Neighbors</vt:lpstr>
      <vt:lpstr>Bản trình bày PowerPoint</vt:lpstr>
      <vt:lpstr>VÍ DỤ CODE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K-Nearest Neighbors</dc:title>
  <dc:creator>Thành Đỗ</dc:creator>
  <cp:lastModifiedBy>Thành Đỗ</cp:lastModifiedBy>
  <cp:revision>19</cp:revision>
  <dcterms:created xsi:type="dcterms:W3CDTF">2021-11-05T09:56:40Z</dcterms:created>
  <dcterms:modified xsi:type="dcterms:W3CDTF">2021-11-28T12:35:09Z</dcterms:modified>
</cp:coreProperties>
</file>