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159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D494F-454A-7EBF-F541-D42BBE7DF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33AF0E-3819-4A37-E0A9-852AA2449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3B67B-9C73-4E7C-4C9B-9A3A06C0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D74F-94F2-4A3D-B8BE-E096A1C1EF21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77EA-62DD-39B2-C1CB-EDC4E7D3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8347F-22C5-EF57-4B64-85687AAE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3FF8-EEBF-4FC4-9DA4-F09E2559D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7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8EBF2-EBA3-29F9-9D1A-C842C1B9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7F8B98-C3C1-8CA6-45AF-9981201F9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205F3-1B82-B51C-DEB7-7C724EC6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D74F-94F2-4A3D-B8BE-E096A1C1EF21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38E10-CF52-E5E2-985F-5A63089A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4D429-1923-B87E-059F-E3DA1A23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3FF8-EEBF-4FC4-9DA4-F09E2559D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7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2DF69A-645E-3B5D-5308-6AE343CF6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611505-8A95-F621-0256-16FAF2048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DC62F-B947-3892-3698-6EB6CAC8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D74F-94F2-4A3D-B8BE-E096A1C1EF21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1F5A7-CC07-2054-BC44-77D15B36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90DE1-31F1-F588-2DC3-371DB636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3FF8-EEBF-4FC4-9DA4-F09E2559D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9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ED589-37D6-CA44-4AA2-C576DA96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1F2A5-0A4A-5D19-3F19-939CB523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0E5E6-F4E6-CB0E-5B07-3ACEADE9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D74F-94F2-4A3D-B8BE-E096A1C1EF21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04590-0848-8345-0D7D-336AD4A8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B1034-3BD7-78C3-A385-CBCACE31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3FF8-EEBF-4FC4-9DA4-F09E2559D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21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1DECB-423D-2F28-B625-7705E403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3B31A-146A-6BFD-9F13-1DAA1206D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E522E-FB9D-4158-6FF1-FF2651B0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D74F-94F2-4A3D-B8BE-E096A1C1EF21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C5119-8726-EEB3-5156-61006F5B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88096-276C-C59D-0901-44A077E5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3FF8-EEBF-4FC4-9DA4-F09E2559D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9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057BD-6203-01C1-1494-1C804BE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3E0D3-4598-F277-3B36-F46EC40D8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FA3DE0-5245-BFF2-A244-B8029AD7E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E4081C-D294-F0D8-17A5-59FB215C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D74F-94F2-4A3D-B8BE-E096A1C1EF21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F13A8-A66E-A49D-6B6C-B1B8EE13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CEEA19-DB6D-7367-54AD-5843A310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3FF8-EEBF-4FC4-9DA4-F09E2559D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0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03160-3625-4223-F043-4C8584C6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4F6F3F-F252-D41C-FB1B-435E6AC33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9B8F1E-A803-1658-C0A7-5660B159D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D5F000-C55F-A730-18AF-120E76F7B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B185FF-8FD1-6B17-E18A-E2DE58B8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C3C1E1-3342-88DC-00FB-15C85719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D74F-94F2-4A3D-B8BE-E096A1C1EF21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56FF18-9079-DA77-EB10-8AEC9D22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48F131-62D4-A1AB-B20B-8BBC672A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3FF8-EEBF-4FC4-9DA4-F09E2559D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1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1D9C3-F8E5-D7A4-1741-D3DBB19D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C88D9D-2C1A-899F-7D5C-170D2AD4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D74F-94F2-4A3D-B8BE-E096A1C1EF21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8EE994-FD5E-4D25-5565-B91CC674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678523-A313-3163-9D61-F7605976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3FF8-EEBF-4FC4-9DA4-F09E2559D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0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34011B-1EEB-2F27-F1C9-1FDD9BD4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D74F-94F2-4A3D-B8BE-E096A1C1EF21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6CBBAB-0770-0608-69A7-737F1C5C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414B39-4A4D-B900-7EF7-9D4CCC59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3FF8-EEBF-4FC4-9DA4-F09E2559D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90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35012-1062-9AF1-AA10-1E4A1062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71D79-1720-1FE7-F72E-F7D161C56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D3136-1D3D-33AB-5AB6-32A77A74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F8D7A-59B2-CBA0-EE24-9BF56495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D74F-94F2-4A3D-B8BE-E096A1C1EF21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0114D9-7A38-C72F-1185-D809EEC9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80043-E3D5-EF76-40B9-FACC5877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3FF8-EEBF-4FC4-9DA4-F09E2559D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9A660-40BD-B050-34E4-A483496F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DAC888-F565-37FC-5E78-4B84FCD6C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159D9E-DB3E-336B-7F63-1668CEDA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6326CE-B927-2D00-02F0-61190CCC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D74F-94F2-4A3D-B8BE-E096A1C1EF21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9EE32C-B6F5-D421-FA2F-5703D848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427AD9-AE32-425B-7E97-596DB37E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3FF8-EEBF-4FC4-9DA4-F09E2559D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5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2A79BC-DC49-CF4E-00CD-B4B29591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F9520-AC1A-A2B0-3D2B-54B2CA26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0565C-66FB-038C-3CEE-62FFF6A6E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1ED74F-94F2-4A3D-B8BE-E096A1C1EF21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E8A68-2A7E-BBE8-0D9A-EB7EFE80A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72379-9398-2316-1D03-338740367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33FF8-EEBF-4FC4-9DA4-F09E2559D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99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17260-0C4F-36B2-D85E-E246E1863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Controllable Text-to-Image Generation with GPT-4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6D6BE6-3315-6DC9-C1AC-DE746DE0B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Tianjun</a:t>
            </a:r>
            <a:r>
              <a:rPr lang="en-US" altLang="zh-CN" dirty="0"/>
              <a:t> Zhang, Yi Zhang, Vibhav Vineet, Neel Joshi, Xin Wang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40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6EDBF-08C7-1B79-811D-D52E86B2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What problem does the paper address?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C9239-88CA-BEC6-E11B-40034082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5" y="1385203"/>
            <a:ext cx="10515600" cy="4351338"/>
          </a:xfrm>
        </p:spPr>
        <p:txBody>
          <a:bodyPr/>
          <a:lstStyle/>
          <a:p>
            <a:r>
              <a:rPr lang="en-US" altLang="zh-CN" dirty="0"/>
              <a:t>The paper addresses the </a:t>
            </a:r>
            <a:r>
              <a:rPr lang="en-US" altLang="zh-CN" b="1" dirty="0"/>
              <a:t>lack of spatial controllability</a:t>
            </a:r>
            <a:r>
              <a:rPr lang="en-US" altLang="zh-CN" dirty="0"/>
              <a:t> in state-of-the-art text-to-image models.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0E81ED-9BDE-C2E2-58B8-6A664B5C0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8" y="2223899"/>
            <a:ext cx="10986082" cy="45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6C90A5E-DC0B-A7DB-D1F0-7FF6BDA0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69" y="42396"/>
            <a:ext cx="10515600" cy="10512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proposed method and workflow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38BDA-D5B6-7493-2E9A-8C9E84FC2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9720"/>
            <a:ext cx="6580094" cy="43585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1700" dirty="0"/>
              <a:t>The paper proposes </a:t>
            </a:r>
            <a:r>
              <a:rPr lang="en-US" altLang="zh-CN" sz="1700" b="1" dirty="0"/>
              <a:t>Control-GPT</a:t>
            </a:r>
            <a:r>
              <a:rPr lang="en-US" altLang="zh-CN" sz="1700" dirty="0"/>
              <a:t>, a method that:</a:t>
            </a:r>
          </a:p>
          <a:p>
            <a:r>
              <a:rPr lang="en-US" altLang="zh-CN" sz="1600" b="1" dirty="0"/>
              <a:t>Uses GPT-4</a:t>
            </a:r>
            <a:r>
              <a:rPr lang="en-US" altLang="zh-CN" sz="1600" dirty="0"/>
              <a:t> to generate </a:t>
            </a:r>
            <a:r>
              <a:rPr lang="en-US" altLang="zh-CN" sz="1600" b="1" dirty="0" err="1"/>
              <a:t>TikZ</a:t>
            </a:r>
            <a:r>
              <a:rPr lang="en-US" altLang="zh-CN" sz="1600" b="1" dirty="0"/>
              <a:t> code-based sketches</a:t>
            </a:r>
            <a:r>
              <a:rPr lang="en-US" altLang="zh-CN" sz="1600" dirty="0"/>
              <a:t> from a text prompt.</a:t>
            </a:r>
          </a:p>
          <a:p>
            <a:r>
              <a:rPr lang="en-US" altLang="zh-CN" sz="1600" b="1" dirty="0"/>
              <a:t>Compiles</a:t>
            </a:r>
            <a:r>
              <a:rPr lang="en-US" altLang="zh-CN" sz="1600" dirty="0"/>
              <a:t> the </a:t>
            </a:r>
            <a:r>
              <a:rPr lang="en-US" altLang="zh-CN" sz="1600" dirty="0" err="1"/>
              <a:t>TikZ</a:t>
            </a:r>
            <a:r>
              <a:rPr lang="en-US" altLang="zh-CN" sz="1600" dirty="0"/>
              <a:t> code into sketch images and extracts object positions.</a:t>
            </a:r>
          </a:p>
          <a:p>
            <a:r>
              <a:rPr lang="en-US" altLang="zh-CN" sz="1600" dirty="0"/>
              <a:t>Introduces </a:t>
            </a:r>
            <a:r>
              <a:rPr lang="en-US" altLang="zh-CN" sz="1600" b="1" dirty="0"/>
              <a:t>grounding tokens</a:t>
            </a:r>
            <a:r>
              <a:rPr lang="en-US" altLang="zh-CN" sz="1600" dirty="0"/>
              <a:t> that associate object names with positions to disambiguate sketch semantics.</a:t>
            </a:r>
          </a:p>
          <a:p>
            <a:r>
              <a:rPr lang="en-US" altLang="zh-CN" sz="1600" dirty="0"/>
              <a:t>Uses these as </a:t>
            </a:r>
            <a:r>
              <a:rPr lang="en-US" altLang="zh-CN" sz="1600" b="1" dirty="0"/>
              <a:t>control signals</a:t>
            </a:r>
            <a:r>
              <a:rPr lang="en-US" altLang="zh-CN" sz="1600" dirty="0"/>
              <a:t> for a </a:t>
            </a:r>
            <a:r>
              <a:rPr lang="en-US" altLang="zh-CN" sz="1600" b="1" dirty="0"/>
              <a:t>ControlNet, </a:t>
            </a:r>
            <a:r>
              <a:rPr lang="en-US" altLang="zh-CN" sz="1600" dirty="0"/>
              <a:t>which is </a:t>
            </a:r>
            <a:r>
              <a:rPr lang="en-US" altLang="zh-CN" sz="1600" b="1" dirty="0"/>
              <a:t>fine-tuned</a:t>
            </a:r>
            <a:r>
              <a:rPr lang="en-US" altLang="zh-CN" sz="1600" dirty="0"/>
              <a:t> to understand these sketches and generate realistic images.</a:t>
            </a:r>
          </a:p>
          <a:p>
            <a:endParaRPr lang="en-US" altLang="zh-CN" sz="17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0BEDA1-F2BE-4159-B9F1-EC6C5B6C547B}"/>
              </a:ext>
            </a:extLst>
          </p:cNvPr>
          <p:cNvSpPr txBox="1"/>
          <p:nvPr/>
        </p:nvSpPr>
        <p:spPr>
          <a:xfrm>
            <a:off x="6580094" y="1249720"/>
            <a:ext cx="5564034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000" b="1" dirty="0"/>
              <a:t>Workflow:</a:t>
            </a:r>
            <a:endParaRPr lang="en-US" altLang="zh-C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Text prompt → GPT-4 → </a:t>
            </a:r>
            <a:r>
              <a:rPr lang="en-US" altLang="zh-CN" sz="2000" dirty="0" err="1"/>
              <a:t>TikZ</a:t>
            </a:r>
            <a:r>
              <a:rPr lang="en-US" altLang="zh-CN" sz="2000" dirty="0"/>
              <a:t> code.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/>
              <a:t>TikZ</a:t>
            </a:r>
            <a:r>
              <a:rPr lang="en-US" altLang="zh-CN" sz="2000" dirty="0"/>
              <a:t> code → compiled into a sketch image.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Sketch + text + grounding tokens → fed into ControlNet.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ControlNet → realistic image with correct object layout.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FE9705-A75A-4623-D4E1-0CEEEA520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88" y="3955126"/>
            <a:ext cx="9861176" cy="280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1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49585-0853-2985-513C-C4CD3EF2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modules included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3C8E2-A1F7-4167-B2DB-EB7DE37D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b="1" dirty="0"/>
              <a:t>a) GPT-4 sketch generator (zero-shot)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Converts text prompts into </a:t>
            </a:r>
            <a:r>
              <a:rPr lang="en-US" altLang="zh-CN" b="1" dirty="0" err="1"/>
              <a:t>TikZ</a:t>
            </a:r>
            <a:r>
              <a:rPr lang="en-US" altLang="zh-CN" b="1" dirty="0"/>
              <a:t> code</a:t>
            </a:r>
            <a:r>
              <a:rPr lang="en-US" altLang="zh-C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Outputs object names and their bounding box positions.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/>
              <a:t>TikZ</a:t>
            </a:r>
            <a:r>
              <a:rPr lang="en-US" altLang="zh-CN" dirty="0"/>
              <a:t> is compiled into 2D sketch images.</a:t>
            </a:r>
          </a:p>
          <a:p>
            <a:pPr>
              <a:buNone/>
            </a:pPr>
            <a:r>
              <a:rPr lang="en-US" altLang="zh-CN" b="1" dirty="0"/>
              <a:t>b) Sketch Encoder (LaTeX)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Converts sketches into visual tokens (image encoder).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Used to provide spatial layout control.</a:t>
            </a:r>
          </a:p>
          <a:p>
            <a:pPr>
              <a:buNone/>
            </a:pPr>
            <a:r>
              <a:rPr lang="en-US" altLang="zh-CN" b="1" dirty="0"/>
              <a:t>c) Grounding Token Generator (zero-shot)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Extracts object names and positions from GPT-4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Encoded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Object name embedding</a:t>
            </a:r>
            <a:r>
              <a:rPr lang="en-US" altLang="zh-CN" dirty="0"/>
              <a:t> (via Stable Diffusion tokenizer).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Position embedding</a:t>
            </a:r>
            <a:r>
              <a:rPr lang="en-US" altLang="zh-CN" dirty="0"/>
              <a:t> (via Fourier embedding of object centers).</a:t>
            </a:r>
          </a:p>
          <a:p>
            <a:pPr>
              <a:buNone/>
            </a:pPr>
            <a:r>
              <a:rPr lang="en-US" altLang="zh-CN" b="1" dirty="0"/>
              <a:t>d) ControlNet (to be finetuned)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 frozen Stable Diffusion backbone.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 </a:t>
            </a:r>
            <a:r>
              <a:rPr lang="en-US" altLang="zh-CN" b="1" dirty="0"/>
              <a:t>trainable control branch</a:t>
            </a:r>
            <a:r>
              <a:rPr lang="en-US" altLang="zh-CN" dirty="0"/>
              <a:t> added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Layers that take sketch tokens and grounding tokens.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Injects these control signals into Stable Diffusion’s latent space via attention and zero convolutions.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5A3FE2-9E7C-47B8-FD1D-CB5DE57CF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776" y="1759991"/>
            <a:ext cx="6674224" cy="19324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75F9687-07F7-BE32-48F6-4E67982F1186}"/>
              </a:ext>
            </a:extLst>
          </p:cNvPr>
          <p:cNvSpPr txBox="1"/>
          <p:nvPr/>
        </p:nvSpPr>
        <p:spPr>
          <a:xfrm>
            <a:off x="7631493" y="3758090"/>
            <a:ext cx="24467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Control-GPT Architecture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256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4BD8C-C56D-4141-1B06-9A6EFE93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Training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FDC003-D0BA-C0E8-6D0E-49DEA72C1FC9}"/>
              </a:ext>
            </a:extLst>
          </p:cNvPr>
          <p:cNvSpPr txBox="1"/>
          <p:nvPr/>
        </p:nvSpPr>
        <p:spPr>
          <a:xfrm>
            <a:off x="787517" y="1347044"/>
            <a:ext cx="60966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Pretraining: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GPT-4 is in zero-shot mode.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ControlNet is initialized from a pretrained Stable Diffusion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Dataset preprocessing: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~120K image-caption-mask triplets from </a:t>
            </a:r>
            <a:r>
              <a:rPr lang="en-US" altLang="zh-CN" b="1" dirty="0"/>
              <a:t>COCO + LVIS</a:t>
            </a:r>
            <a:r>
              <a:rPr lang="en-US" altLang="zh-C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Convert instance masks to </a:t>
            </a:r>
            <a:r>
              <a:rPr lang="en-US" altLang="zh-CN" b="1" dirty="0"/>
              <a:t>polygon-style sketches</a:t>
            </a:r>
            <a:r>
              <a:rPr lang="en-US" altLang="zh-CN" dirty="0"/>
              <a:t> (to mimic </a:t>
            </a:r>
            <a:r>
              <a:rPr lang="en-US" altLang="zh-CN" dirty="0" err="1"/>
              <a:t>TikZ</a:t>
            </a:r>
            <a:r>
              <a:rPr lang="en-US" altLang="zh-CN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Generate grounding tokens from object name + box centers.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Finetuning strategy: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Freeze text encoder + Stable Diffusion.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Fine-tune only the </a:t>
            </a:r>
            <a:r>
              <a:rPr lang="en-US" altLang="zh-CN" b="1" dirty="0"/>
              <a:t>control branch</a:t>
            </a:r>
            <a:r>
              <a:rPr lang="en-US" altLang="zh-CN" dirty="0"/>
              <a:t>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3397B2-7AEC-D9F5-29D8-ACF4C55041FA}"/>
              </a:ext>
            </a:extLst>
          </p:cNvPr>
          <p:cNvSpPr txBox="1"/>
          <p:nvPr/>
        </p:nvSpPr>
        <p:spPr>
          <a:xfrm>
            <a:off x="7184123" y="2685872"/>
            <a:ext cx="490441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GPT is not used during finetuning:</a:t>
            </a:r>
          </a:p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Although GPT-4 can synthesize unlimited sketches, it’s hard to find ground-truth images that align with them.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403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0BF1E-695B-3471-04E1-8A53FA1E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inference process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9DF74E-8960-CE1E-9F31-BD03705CA471}"/>
              </a:ext>
            </a:extLst>
          </p:cNvPr>
          <p:cNvSpPr txBox="1"/>
          <p:nvPr/>
        </p:nvSpPr>
        <p:spPr>
          <a:xfrm>
            <a:off x="838200" y="1607588"/>
            <a:ext cx="60966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b="1" dirty="0"/>
              <a:t>Inputs: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 natural language prompt (e.g., "a sandwich below a TV").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GPT-4 generates: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TikZ</a:t>
            </a:r>
            <a:r>
              <a:rPr lang="en-US" altLang="zh-CN" dirty="0"/>
              <a:t> sketch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Object names and their positions.</a:t>
            </a:r>
          </a:p>
          <a:p>
            <a:pPr>
              <a:buNone/>
            </a:pPr>
            <a:r>
              <a:rPr lang="en-US" altLang="zh-CN" b="1" dirty="0"/>
              <a:t>Inference pipeline: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en-US" altLang="zh-CN" dirty="0"/>
              <a:t>Compile </a:t>
            </a:r>
            <a:r>
              <a:rPr lang="en-US" altLang="zh-CN" dirty="0" err="1"/>
              <a:t>TikZ</a:t>
            </a:r>
            <a:r>
              <a:rPr lang="en-US" altLang="zh-CN" dirty="0"/>
              <a:t> → sketch image.</a:t>
            </a:r>
          </a:p>
          <a:p>
            <a:pPr>
              <a:buFont typeface="+mj-lt"/>
              <a:buAutoNum type="arabicPeriod"/>
            </a:pPr>
            <a:r>
              <a:rPr lang="en-US" altLang="zh-CN" dirty="0"/>
              <a:t>Encode sketch image + grounding tokens.</a:t>
            </a:r>
          </a:p>
          <a:p>
            <a:pPr>
              <a:buFont typeface="+mj-lt"/>
              <a:buAutoNum type="arabicPeriod"/>
            </a:pPr>
            <a:r>
              <a:rPr lang="en-US" altLang="zh-CN" dirty="0"/>
              <a:t>Feed into ControlNet (with frozen diffusion model).</a:t>
            </a:r>
          </a:p>
          <a:p>
            <a:pPr>
              <a:buFont typeface="+mj-lt"/>
              <a:buAutoNum type="arabicPeriod"/>
            </a:pPr>
            <a:r>
              <a:rPr lang="en-US" altLang="zh-CN" dirty="0"/>
              <a:t>Output: </a:t>
            </a:r>
            <a:r>
              <a:rPr lang="en-US" altLang="zh-CN" b="1" dirty="0"/>
              <a:t>Photo-realistic image</a:t>
            </a:r>
            <a:r>
              <a:rPr lang="en-US" altLang="zh-CN" dirty="0"/>
              <a:t> following the layout described in the prompt.</a:t>
            </a:r>
          </a:p>
        </p:txBody>
      </p:sp>
    </p:spTree>
    <p:extLst>
      <p:ext uri="{BB962C8B-B14F-4D97-AF65-F5344CB8AC3E}">
        <p14:creationId xmlns:p14="http://schemas.microsoft.com/office/powerpoint/2010/main" val="160904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5466C-5E31-3EE0-E5FD-5213343D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evaluation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AABFF23-3546-A711-10C4-47D7D03C3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9" y="1790546"/>
            <a:ext cx="4928491" cy="300261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DE4D025F-B98B-BBAD-E1CA-37E63B979465}"/>
              </a:ext>
            </a:extLst>
          </p:cNvPr>
          <p:cNvSpPr txBox="1"/>
          <p:nvPr/>
        </p:nvSpPr>
        <p:spPr>
          <a:xfrm>
            <a:off x="155238" y="1506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Dataset :Visor Benchmark </a:t>
            </a:r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B0E18C5-317B-223F-A2C9-87A38D9A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3" y="4708348"/>
            <a:ext cx="10309412" cy="184598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4FEBE0E4-4A24-5831-9346-F531C135899C}"/>
              </a:ext>
            </a:extLst>
          </p:cNvPr>
          <p:cNvSpPr txBox="1"/>
          <p:nvPr/>
        </p:nvSpPr>
        <p:spPr>
          <a:xfrm>
            <a:off x="4293765" y="6457317"/>
            <a:ext cx="2547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Results on the Visor spatial dataset</a:t>
            </a:r>
            <a:endParaRPr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58982B8-9BD3-ACD7-6B32-102A58B20516}"/>
              </a:ext>
            </a:extLst>
          </p:cNvPr>
          <p:cNvSpPr txBox="1"/>
          <p:nvPr/>
        </p:nvSpPr>
        <p:spPr>
          <a:xfrm>
            <a:off x="5405553" y="1629858"/>
            <a:ext cx="60966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altLang="zh-CN" sz="1100" b="1" dirty="0"/>
              <a:t>Metrics</a:t>
            </a:r>
          </a:p>
          <a:p>
            <a:pPr rtl="0">
              <a:buFont typeface="+mj-lt"/>
              <a:buAutoNum type="arabicPeriod"/>
            </a:pPr>
            <a:r>
              <a:rPr lang="en-US" altLang="zh-CN" sz="1100" b="1" dirty="0"/>
              <a:t>Object Accuracy (OA)</a:t>
            </a:r>
            <a:endParaRPr lang="en-US" altLang="zh-CN" sz="1100" dirty="0"/>
          </a:p>
          <a:p>
            <a:pPr marL="742950" lvl="1" indent="-285750" rtl="0">
              <a:buFont typeface="+mj-lt"/>
              <a:buAutoNum type="arabicPeriod"/>
            </a:pPr>
            <a:r>
              <a:rPr lang="en-US" altLang="zh-CN" sz="1100" dirty="0"/>
              <a:t>Checks if all specified objects (e.g., bird and bus) are present in the image.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altLang="zh-CN" sz="1100" dirty="0"/>
              <a:t>Formula: OA = 1 if both objects exist, 0 otherwise.</a:t>
            </a:r>
          </a:p>
          <a:p>
            <a:pPr rtl="0">
              <a:buFont typeface="+mj-lt"/>
              <a:buAutoNum type="arabicPeriod"/>
            </a:pPr>
            <a:r>
              <a:rPr lang="en-US" altLang="zh-CN" sz="1100" b="1" dirty="0"/>
              <a:t>Unconditional Accuracy (VISOR)</a:t>
            </a:r>
            <a:endParaRPr lang="en-US" altLang="zh-CN" sz="1100" dirty="0"/>
          </a:p>
          <a:p>
            <a:pPr marL="742950" lvl="1" indent="-285750" rtl="0">
              <a:buFont typeface="+mj-lt"/>
              <a:buAutoNum type="arabicPeriod"/>
            </a:pPr>
            <a:r>
              <a:rPr lang="en-US" altLang="zh-CN" sz="1100" dirty="0"/>
              <a:t>Measures the proportion of images with all objects present and correct spatial relations.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altLang="zh-CN" sz="1100" dirty="0"/>
              <a:t>Example: For "a bird to the left of a bus," both bird and bus must exist, and bird must be on the left.</a:t>
            </a:r>
          </a:p>
          <a:p>
            <a:pPr rtl="0">
              <a:buFont typeface="+mj-lt"/>
              <a:buAutoNum type="arabicPeriod"/>
            </a:pPr>
            <a:r>
              <a:rPr lang="en-US" altLang="zh-CN" sz="1100" b="1" dirty="0"/>
              <a:t>Conditional Accuracy (</a:t>
            </a:r>
            <a:r>
              <a:rPr lang="en-US" altLang="zh-CN" sz="1100" b="1" dirty="0" err="1"/>
              <a:t>VISOR_cond</a:t>
            </a:r>
            <a:r>
              <a:rPr lang="en-US" altLang="zh-CN" sz="1100" b="1" dirty="0"/>
              <a:t>)</a:t>
            </a:r>
            <a:endParaRPr lang="en-US" altLang="zh-CN" sz="1100" dirty="0"/>
          </a:p>
          <a:p>
            <a:pPr marL="742950" lvl="1" indent="-285750" rtl="0">
              <a:buFont typeface="+mj-lt"/>
              <a:buAutoNum type="arabicPeriod"/>
            </a:pPr>
            <a:r>
              <a:rPr lang="en-US" altLang="zh-CN" sz="1100" dirty="0"/>
              <a:t>Probability of correct spatial relations given all objects are present.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altLang="zh-CN" sz="1100" dirty="0"/>
              <a:t>Focuses on spatial accuracy when OA = 1.</a:t>
            </a:r>
          </a:p>
          <a:p>
            <a:pPr rtl="0">
              <a:buFont typeface="+mj-lt"/>
              <a:buAutoNum type="arabicPeriod"/>
            </a:pPr>
            <a:r>
              <a:rPr lang="en-US" altLang="zh-CN" sz="1100" b="1" dirty="0"/>
              <a:t>VISOR_1, VISOR_2, VISOR_3, VISOR_4</a:t>
            </a:r>
            <a:endParaRPr lang="en-US" altLang="zh-CN" sz="1100" dirty="0"/>
          </a:p>
          <a:p>
            <a:pPr marL="742950" lvl="1" indent="-285750" rtl="0">
              <a:buFont typeface="+mj-lt"/>
              <a:buAutoNum type="arabicPeriod"/>
            </a:pPr>
            <a:r>
              <a:rPr lang="en-US" altLang="zh-CN" sz="1100" dirty="0" err="1"/>
              <a:t>VISOR_n</a:t>
            </a:r>
            <a:r>
              <a:rPr lang="en-US" altLang="zh-CN" sz="1100" dirty="0"/>
              <a:t>: Probability of at least n out of 4 images having correct spatial relations.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altLang="zh-CN" sz="1100" dirty="0"/>
              <a:t>VISOR_1: At least 1 image is correct.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altLang="zh-CN" sz="1100" dirty="0"/>
              <a:t>VISOR_2: At least 2 images are correct.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altLang="zh-CN" sz="1100" dirty="0"/>
              <a:t>VISOR_3: At least 3 images are correct.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altLang="zh-CN" sz="1100" dirty="0"/>
              <a:t>VISOR_4: All 4 images are correct.</a:t>
            </a:r>
          </a:p>
        </p:txBody>
      </p:sp>
    </p:spTree>
    <p:extLst>
      <p:ext uri="{BB962C8B-B14F-4D97-AF65-F5344CB8AC3E}">
        <p14:creationId xmlns:p14="http://schemas.microsoft.com/office/powerpoint/2010/main" val="174110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BB098-5DF6-1853-8A40-13065C09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summary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62329-A794-FD8A-8D5A-D9E0BDD45478}"/>
              </a:ext>
            </a:extLst>
          </p:cNvPr>
          <p:cNvSpPr txBox="1"/>
          <p:nvPr/>
        </p:nvSpPr>
        <p:spPr>
          <a:xfrm>
            <a:off x="355600" y="181121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b="1" dirty="0"/>
              <a:t>the key to the success of this paper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GPT-4's strong code generation</a:t>
            </a:r>
            <a:r>
              <a:rPr lang="en-US" altLang="zh-CN" dirty="0"/>
              <a:t> (∼97% sketch correctness, which is verified by the authors in their experiments).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Training ControlNet on </a:t>
            </a:r>
            <a:r>
              <a:rPr lang="en-US" altLang="zh-CN" b="1" dirty="0" err="1"/>
              <a:t>polygonized</a:t>
            </a:r>
            <a:r>
              <a:rPr lang="en-US" altLang="zh-CN" b="1" dirty="0"/>
              <a:t> sketches</a:t>
            </a:r>
            <a:r>
              <a:rPr lang="en-US" altLang="zh-CN" dirty="0"/>
              <a:t> to bridge domain gap with </a:t>
            </a:r>
            <a:r>
              <a:rPr lang="en-US" altLang="zh-CN" dirty="0" err="1"/>
              <a:t>TikZ</a:t>
            </a:r>
            <a:r>
              <a:rPr lang="en-US" altLang="zh-CN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Grounding tokens</a:t>
            </a:r>
            <a:r>
              <a:rPr lang="en-US" altLang="zh-CN" dirty="0"/>
              <a:t> help link abstract sketches to semantic meaning.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Freezing base model</a:t>
            </a:r>
            <a:r>
              <a:rPr lang="en-US" altLang="zh-CN" dirty="0"/>
              <a:t> and training only the control branch improves training stability and sample efficiency.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773D67-7F85-0D94-8506-63B586AE9588}"/>
              </a:ext>
            </a:extLst>
          </p:cNvPr>
          <p:cNvSpPr txBox="1"/>
          <p:nvPr/>
        </p:nvSpPr>
        <p:spPr>
          <a:xfrm>
            <a:off x="6060440" y="181121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b="1" dirty="0"/>
              <a:t>Limitations: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Requires datasets with </a:t>
            </a:r>
            <a:r>
              <a:rPr lang="en-US" altLang="zh-CN" b="1" dirty="0"/>
              <a:t>polygon annotations</a:t>
            </a:r>
            <a:r>
              <a:rPr lang="en-US" altLang="zh-CN" dirty="0"/>
              <a:t> (e.g., LVIS).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GPT-4 dependency for </a:t>
            </a:r>
            <a:r>
              <a:rPr lang="en-US" altLang="zh-CN" dirty="0" err="1"/>
              <a:t>TikZ</a:t>
            </a:r>
            <a:r>
              <a:rPr lang="en-US" altLang="zh-CN" dirty="0"/>
              <a:t> generation (closed-source, costly).</a:t>
            </a:r>
          </a:p>
        </p:txBody>
      </p:sp>
    </p:spTree>
    <p:extLst>
      <p:ext uri="{BB962C8B-B14F-4D97-AF65-F5344CB8AC3E}">
        <p14:creationId xmlns:p14="http://schemas.microsoft.com/office/powerpoint/2010/main" val="124429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C7742-8464-E225-7AF0-77E4D058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More examples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0ED073-A1EC-B045-91E8-37F656B4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939"/>
            <a:ext cx="12192000" cy="422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768</Words>
  <Application>Microsoft Office PowerPoint</Application>
  <PresentationFormat>宽屏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Controllable Text-to-Image Generation with GPT-4</vt:lpstr>
      <vt:lpstr>1. What problem does the paper address?</vt:lpstr>
      <vt:lpstr>2. proposed method and workflow</vt:lpstr>
      <vt:lpstr>3. modules included</vt:lpstr>
      <vt:lpstr>4. Training</vt:lpstr>
      <vt:lpstr>5. inference process</vt:lpstr>
      <vt:lpstr>6. evaluation</vt:lpstr>
      <vt:lpstr>7. summary</vt:lpstr>
      <vt:lpstr>8. More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Rui Hong</dc:creator>
  <cp:lastModifiedBy>Rui Hong</cp:lastModifiedBy>
  <cp:revision>37</cp:revision>
  <dcterms:created xsi:type="dcterms:W3CDTF">2025-04-25T16:01:36Z</dcterms:created>
  <dcterms:modified xsi:type="dcterms:W3CDTF">2025-04-25T17:28:41Z</dcterms:modified>
</cp:coreProperties>
</file>