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2" r:id="rId2"/>
  </p:sldMasterIdLst>
  <p:notesMasterIdLst>
    <p:notesMasterId r:id="rId21"/>
  </p:notesMasterIdLst>
  <p:sldIdLst>
    <p:sldId id="256" r:id="rId3"/>
    <p:sldId id="272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10" r:id="rId17"/>
    <p:sldId id="351" r:id="rId18"/>
    <p:sldId id="33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DAE"/>
    <a:srgbClr val="FE9F65"/>
    <a:srgbClr val="84ABDB"/>
    <a:srgbClr val="87AD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74070" autoAdjust="0"/>
  </p:normalViewPr>
  <p:slideViewPr>
    <p:cSldViewPr snapToGrid="0">
      <p:cViewPr varScale="1">
        <p:scale>
          <a:sx n="47" d="100"/>
          <a:sy n="47" d="100"/>
        </p:scale>
        <p:origin x="1568" y="40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54F20-1F72-45D0-983B-E9D564115AF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91A86-F7D8-46EA-96AD-DE3AE85DB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AF3B3638-F4F1-4071-9D82-01A7C5AFE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DEE8D124-EBB3-47CA-81D4-6F5CD4C0A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DEE8D124-EBB3-47CA-81D4-6F5CD4C0A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4292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A494BC-7342-4B32-A3B2-66BBD551704E}"/>
              </a:ext>
            </a:extLst>
          </p:cNvPr>
          <p:cNvSpPr/>
          <p:nvPr userDrawn="1"/>
        </p:nvSpPr>
        <p:spPr>
          <a:xfrm>
            <a:off x="104287" y="161317"/>
            <a:ext cx="325718" cy="102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4AED1534-7D0C-42DB-BB2D-FFDD0A0E9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DD56923E-E435-42FD-B039-C39A33303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AD69C379-706B-4A32-B7F3-E7817DB82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C1F101A9-C45C-4035-9629-717E664A2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9396A5B6-63A4-42A6-926F-E1527EDC3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6D893230-7266-49DE-80D1-110118544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8B25-64D9-4987-9986-3E29D97E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5142D-A672-4405-B6BA-817D2B93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D319F-4C01-44EB-928A-DFA056CA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275-B907-45BC-9B92-DD998556054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83371-D94B-4430-803B-ACA2BB79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4D9F2-981B-4509-9740-E7C5C916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8E82-6DAA-4891-8F4C-9947B6DE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74F65F9A-F8BE-425B-A04A-8C8ACAB41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DA1C48-9E87-4E6A-9592-FC06FFFD2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그림 3" descr="텍스트, 자연, 구름, 밤하늘이(가) 표시된 사진&#10;&#10;자동 생성된 설명">
            <a:extLst>
              <a:ext uri="{FF2B5EF4-FFF2-40B4-BE49-F238E27FC236}">
                <a16:creationId xmlns:a16="http://schemas.microsoft.com/office/drawing/2014/main" id="{4873AA87-FBBF-41BC-A0CC-6687228610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8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2DAE6813-4B7A-4DF4-9BB7-10A2AE2AF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CCBF3A-4882-49B0-8342-67E21D50F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F544647-BBCA-466B-A2FD-EE9A0786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DBF69E-52AF-4E5D-9E97-DC9793DC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06253E-7C4D-453D-B02D-9EF5C62C3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3205A75C-C7EB-4A29-B11E-7516EC707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31349D-B0BE-4550-B5A4-B14307F8F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4" r:id="rId3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3A92818C-26D8-4B9B-88AF-5924E8E0B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B184-3699-46EE-8C49-EFC42A2EBB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56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55" r:id="rId15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ngryulahn-lecture/mico/tree/main/2week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forkids.co.uk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hellosoft.fun/bookais01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215729" y="138176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빅데이터</a:t>
            </a:r>
            <a:r>
              <a:rPr lang="en-US" altLang="ko-KR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인공지능</a:t>
            </a:r>
            <a:br>
              <a:rPr lang="en-US" altLang="ko-KR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altLang="ko-KR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 </a:t>
            </a:r>
            <a:r>
              <a:rPr lang="ko-KR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미코</a:t>
            </a:r>
            <a:endParaRPr lang="en-US" altLang="ko-KR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3215729" y="4165152"/>
            <a:ext cx="5760846" cy="1679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ko-KR" altLang="en-US" sz="3600" dirty="0">
                <a:solidFill>
                  <a:schemeClr val="tx2"/>
                </a:solidFill>
              </a:rPr>
              <a:t>수원대학교 데이터과학부 안홍렬</a:t>
            </a:r>
            <a:endParaRPr lang="en-US" altLang="ko-KR" sz="3600" dirty="0">
              <a:solidFill>
                <a:schemeClr val="tx2"/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endParaRPr lang="en-US" altLang="ko-KR" sz="3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ko-KR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hrahn@suwon.ac.kr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지도학습 모델</a:t>
            </a:r>
          </a:p>
        </p:txBody>
      </p:sp>
      <p:pic>
        <p:nvPicPr>
          <p:cNvPr id="4" name="Google Shape;123;p23">
            <a:extLst>
              <a:ext uri="{FF2B5EF4-FFF2-40B4-BE49-F238E27FC236}">
                <a16:creationId xmlns:a16="http://schemas.microsoft.com/office/drawing/2014/main" id="{EB03AE44-37E3-45FA-B20F-94087BAD936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4875" y="1648075"/>
            <a:ext cx="3185975" cy="30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4;p23">
            <a:extLst>
              <a:ext uri="{FF2B5EF4-FFF2-40B4-BE49-F238E27FC236}">
                <a16:creationId xmlns:a16="http://schemas.microsoft.com/office/drawing/2014/main" id="{BEBC0E5B-C396-458E-A0A8-B815F3F197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648075"/>
            <a:ext cx="3463350" cy="31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23">
            <a:extLst>
              <a:ext uri="{FF2B5EF4-FFF2-40B4-BE49-F238E27FC236}">
                <a16:creationId xmlns:a16="http://schemas.microsoft.com/office/drawing/2014/main" id="{FC5AB696-C28F-4938-AB20-0CC13086C488}"/>
              </a:ext>
            </a:extLst>
          </p:cNvPr>
          <p:cNvSpPr txBox="1"/>
          <p:nvPr/>
        </p:nvSpPr>
        <p:spPr>
          <a:xfrm>
            <a:off x="3240925" y="4898000"/>
            <a:ext cx="1402200" cy="459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/>
              <a:t>분류 모델</a:t>
            </a:r>
            <a:endParaRPr sz="1900" b="1"/>
          </a:p>
        </p:txBody>
      </p:sp>
      <p:sp>
        <p:nvSpPr>
          <p:cNvPr id="8" name="Google Shape;127;p23">
            <a:extLst>
              <a:ext uri="{FF2B5EF4-FFF2-40B4-BE49-F238E27FC236}">
                <a16:creationId xmlns:a16="http://schemas.microsoft.com/office/drawing/2014/main" id="{64CF7940-7D71-4671-A290-0A3B4D954CA4}"/>
              </a:ext>
            </a:extLst>
          </p:cNvPr>
          <p:cNvSpPr txBox="1"/>
          <p:nvPr/>
        </p:nvSpPr>
        <p:spPr>
          <a:xfrm>
            <a:off x="7126575" y="4898000"/>
            <a:ext cx="1402200" cy="459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/>
              <a:t>회귀 모델</a:t>
            </a:r>
            <a:endParaRPr sz="1900" b="1"/>
          </a:p>
        </p:txBody>
      </p:sp>
    </p:spTree>
    <p:extLst>
      <p:ext uri="{BB962C8B-B14F-4D97-AF65-F5344CB8AC3E}">
        <p14:creationId xmlns:p14="http://schemas.microsoft.com/office/powerpoint/2010/main" val="175937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인공지능 제작 방법</a:t>
            </a:r>
          </a:p>
        </p:txBody>
      </p:sp>
      <p:pic>
        <p:nvPicPr>
          <p:cNvPr id="9" name="Google Shape;112;p21">
            <a:extLst>
              <a:ext uri="{FF2B5EF4-FFF2-40B4-BE49-F238E27FC236}">
                <a16:creationId xmlns:a16="http://schemas.microsoft.com/office/drawing/2014/main" id="{6A07FC30-9297-47DF-9599-36E00D87A6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370"/>
          <a:stretch/>
        </p:blipFill>
        <p:spPr>
          <a:xfrm>
            <a:off x="864474" y="1351890"/>
            <a:ext cx="10528333" cy="5506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6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A21747-6BE2-49CF-B42C-5C83F573E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E0B184-3699-46EE-8C49-EFC42A2EBB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524D3-18AA-431C-905C-AD09696669AF}"/>
              </a:ext>
            </a:extLst>
          </p:cNvPr>
          <p:cNvSpPr txBox="1"/>
          <p:nvPr/>
        </p:nvSpPr>
        <p:spPr>
          <a:xfrm>
            <a:off x="4165600" y="2692400"/>
            <a:ext cx="6295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2. </a:t>
            </a:r>
            <a:r>
              <a:rPr lang="ko-KR" altLang="en-US" sz="7200" dirty="0">
                <a:solidFill>
                  <a:schemeClr val="bg1"/>
                </a:solidFill>
              </a:rPr>
              <a:t>인공지능 실습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400" dirty="0"/>
              <a:t>분류 </a:t>
            </a:r>
            <a:r>
              <a:rPr lang="ko-KR" altLang="en-US" sz="4400" dirty="0" err="1"/>
              <a:t>머신러닝</a:t>
            </a:r>
            <a:r>
              <a:rPr lang="ko-KR" altLang="en-US" sz="4400" dirty="0"/>
              <a:t> 프로젝트 </a:t>
            </a:r>
            <a:r>
              <a:rPr lang="en-US" altLang="ko-KR" sz="4400" dirty="0"/>
              <a:t>3</a:t>
            </a:r>
            <a:r>
              <a:rPr lang="ko-KR" altLang="en-US" sz="4400" dirty="0"/>
              <a:t>단계</a:t>
            </a:r>
            <a:endParaRPr lang="en-US" sz="4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C6E2804-6B4E-4C53-BA5A-FB1C779E32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획득 및 가공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인공지능 모델 학습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어플리케이션 개발</a:t>
            </a:r>
            <a:endParaRPr 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58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400" dirty="0" err="1"/>
              <a:t>머신러닝</a:t>
            </a:r>
            <a:r>
              <a:rPr lang="ko-KR" altLang="en-US" sz="4400" dirty="0"/>
              <a:t> 실습</a:t>
            </a:r>
            <a:endParaRPr lang="en-US" sz="4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C6E2804-6B4E-4C53-BA5A-FB1C779E32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 데이터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수치 데이터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BMI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비만도 데이터셋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 데이터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영화 </a:t>
            </a:r>
            <a:r>
              <a:rPr lang="ko-KR" altLang="en-US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긍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부정 평가 데이터셋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이미지 데이터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닮은 꼴 연예인 분류 데이터셋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13" lvl="1" indent="0">
              <a:buNone/>
            </a:pPr>
            <a:r>
              <a:rPr lang="en-US" altLang="ko-KR" dirty="0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https://github.com/hongryulahn-lecture/mico/tree/main/2week</a:t>
            </a:r>
            <a:endParaRPr lang="en-US" altLang="ko-KR" dirty="0">
              <a:solidFill>
                <a:schemeClr val="accent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13" lvl="1" indent="0">
              <a:buNone/>
            </a:pP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endParaRPr 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88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400" dirty="0" err="1"/>
              <a:t>머신러닝</a:t>
            </a:r>
            <a:r>
              <a:rPr lang="ko-KR" altLang="en-US" sz="4400" dirty="0"/>
              <a:t> 모델 학습 플랫폼</a:t>
            </a:r>
            <a:endParaRPr lang="en-US" sz="4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C6E2804-6B4E-4C53-BA5A-FB1C779E32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err="1"/>
              <a:t>머신러닝</a:t>
            </a:r>
            <a:r>
              <a:rPr lang="ko-KR" altLang="en-US" sz="2800" dirty="0"/>
              <a:t> </a:t>
            </a:r>
            <a:r>
              <a:rPr lang="en-US" altLang="ko-KR" sz="2800" dirty="0"/>
              <a:t>for kids</a:t>
            </a:r>
            <a:endParaRPr lang="en-US" sz="2800" dirty="0"/>
          </a:p>
          <a:p>
            <a:pPr lvl="1"/>
            <a:r>
              <a:rPr lang="en-US" dirty="0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https://machinelearningforkids.co.uk/</a:t>
            </a:r>
            <a:endParaRPr lang="en-US" dirty="0">
              <a:solidFill>
                <a:schemeClr val="accent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계정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micotalk1 ~ micotalk19</a:t>
            </a:r>
          </a:p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암호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edge*hero</a:t>
            </a:r>
            <a:endParaRPr 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26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E5AF14-293F-4155-93C8-629FBA882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데이터셋 개념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2B1C53-F965-4007-9C66-68E9FDF12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E0B184-3699-46EE-8C49-EFC42A2EBBB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08C5B9-5B3F-4AFB-8EDE-7EFDEFB789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</a:t>
            </a:r>
            <a:r>
              <a:rPr lang="en-US" altLang="ko-KR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샘플</a:t>
            </a:r>
            <a:r>
              <a:rPr lang="en-US" altLang="ko-KR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케이스</a:t>
            </a:r>
            <a:endParaRPr lang="en-US" altLang="ko-KR" sz="3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설명변수</a:t>
            </a:r>
            <a:r>
              <a:rPr lang="en-US" altLang="ko-KR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특성</a:t>
            </a:r>
            <a:endParaRPr lang="en-US" altLang="ko-KR" sz="3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반응변수</a:t>
            </a:r>
            <a:r>
              <a:rPr lang="en-US" altLang="ko-KR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종속변수</a:t>
            </a:r>
            <a:r>
              <a:rPr lang="en-US" altLang="ko-KR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라벨</a:t>
            </a:r>
            <a:r>
              <a:rPr lang="en-US" altLang="ko-KR" sz="3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(label)</a:t>
            </a:r>
            <a:endParaRPr lang="en-US" sz="3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33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E92973-0801-4887-87DC-75EF4C22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A669D6-B075-4B5E-80D9-948849317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E0B184-3699-46EE-8C49-EFC42A2EBBB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A75A1B-5850-4222-8002-9F9831250C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머신러닝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프로젝트 </a:t>
            </a:r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단계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획득 및 가공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인공지능 모델 학습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어플리케이션 개발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endParaRPr 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종류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수치 데이터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 데이터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이미지 데이터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endParaRPr 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머신러닝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데이터셋 개념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</a:t>
            </a:r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샘플</a:t>
            </a:r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케이스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설명변수</a:t>
            </a:r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특성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반응변수</a:t>
            </a:r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종속변수</a:t>
            </a:r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라벨</a:t>
            </a:r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(label)</a:t>
            </a:r>
            <a:endParaRPr 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78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8F1DF1-DE27-4009-85B7-389576640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E0B184-3699-46EE-8C49-EFC42A2EBB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인공지능 개론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인공지능 실습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4400" b="1" dirty="0" err="1">
                <a:latin typeface="Nanum Gothic"/>
                <a:ea typeface="Nanum Gothic"/>
                <a:cs typeface="Nanum Gothic"/>
                <a:sym typeface="Nanum Gothic"/>
              </a:rPr>
              <a:t>시간순삭</a:t>
            </a: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 인공지능 </a:t>
            </a:r>
            <a:r>
              <a:rPr lang="en-US" altLang="ko-KR" sz="4400" b="1" dirty="0">
                <a:latin typeface="Nanum Gothic"/>
                <a:ea typeface="Nanum Gothic"/>
                <a:cs typeface="Nanum Gothic"/>
                <a:sym typeface="Nanum Gothic"/>
              </a:rPr>
              <a:t>with </a:t>
            </a: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스크래치</a:t>
            </a:r>
          </a:p>
        </p:txBody>
      </p:sp>
      <p:pic>
        <p:nvPicPr>
          <p:cNvPr id="10" name="Google Shape;55;p13">
            <a:hlinkClick r:id="rId2"/>
            <a:extLst>
              <a:ext uri="{FF2B5EF4-FFF2-40B4-BE49-F238E27FC236}">
                <a16:creationId xmlns:a16="http://schemas.microsoft.com/office/drawing/2014/main" id="{4269AF19-23BD-4C07-8AC0-436C85AD6C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80" y="5625775"/>
            <a:ext cx="8338825" cy="12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6;p13">
            <a:extLst>
              <a:ext uri="{FF2B5EF4-FFF2-40B4-BE49-F238E27FC236}">
                <a16:creationId xmlns:a16="http://schemas.microsoft.com/office/drawing/2014/main" id="{BD916A88-1C33-417A-9E26-CC6506559546}"/>
              </a:ext>
            </a:extLst>
          </p:cNvPr>
          <p:cNvSpPr txBox="1">
            <a:spLocks/>
          </p:cNvSpPr>
          <p:nvPr/>
        </p:nvSpPr>
        <p:spPr>
          <a:xfrm>
            <a:off x="5282325" y="1882775"/>
            <a:ext cx="4444500" cy="12954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3500" b="1" dirty="0" err="1">
                <a:latin typeface="Nanum Gothic"/>
                <a:ea typeface="Nanum Gothic"/>
                <a:cs typeface="Nanum Gothic"/>
                <a:sym typeface="Nanum Gothic"/>
              </a:rPr>
              <a:t>시간순삭</a:t>
            </a:r>
            <a:r>
              <a:rPr lang="ko-KR" altLang="en-US" sz="3500" b="1" dirty="0">
                <a:latin typeface="Nanum Gothic"/>
                <a:ea typeface="Nanum Gothic"/>
                <a:cs typeface="Nanum Gothic"/>
                <a:sym typeface="Nanum Gothic"/>
              </a:rPr>
              <a:t> 인공지능</a:t>
            </a:r>
          </a:p>
          <a:p>
            <a:pPr>
              <a:spcBef>
                <a:spcPts val="0"/>
              </a:spcBef>
            </a:pPr>
            <a:r>
              <a:rPr lang="en-US" altLang="ko-KR" sz="3500" b="1" dirty="0">
                <a:latin typeface="Nanum Gothic"/>
                <a:ea typeface="Nanum Gothic"/>
                <a:cs typeface="Nanum Gothic"/>
                <a:sym typeface="Nanum Gothic"/>
              </a:rPr>
              <a:t>with </a:t>
            </a:r>
            <a:r>
              <a:rPr lang="ko-KR" altLang="en-US" sz="3500" b="1" dirty="0">
                <a:latin typeface="Nanum Gothic"/>
                <a:ea typeface="Nanum Gothic"/>
                <a:cs typeface="Nanum Gothic"/>
                <a:sym typeface="Nanum Gothic"/>
              </a:rPr>
              <a:t>스크래치</a:t>
            </a:r>
          </a:p>
        </p:txBody>
      </p: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91D0FC81-65F3-4048-9558-3287D2A1BF05}"/>
              </a:ext>
            </a:extLst>
          </p:cNvPr>
          <p:cNvSpPr txBox="1"/>
          <p:nvPr/>
        </p:nvSpPr>
        <p:spPr>
          <a:xfrm>
            <a:off x="5282325" y="1347425"/>
            <a:ext cx="30339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666666"/>
                </a:solidFill>
                <a:latin typeface="Nanum Gothic"/>
                <a:ea typeface="Nanum Gothic"/>
                <a:cs typeface="Nanum Gothic"/>
                <a:sym typeface="Nanum Gothic"/>
              </a:rPr>
              <a:t>당신의 1분 1초를 아껴줄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" name="Google Shape;58;p13">
            <a:extLst>
              <a:ext uri="{FF2B5EF4-FFF2-40B4-BE49-F238E27FC236}">
                <a16:creationId xmlns:a16="http://schemas.microsoft.com/office/drawing/2014/main" id="{94FF801E-B4DE-4BCC-86AD-85379AA34B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480" y="1347425"/>
            <a:ext cx="3494920" cy="462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59;p13">
            <a:extLst>
              <a:ext uri="{FF2B5EF4-FFF2-40B4-BE49-F238E27FC236}">
                <a16:creationId xmlns:a16="http://schemas.microsoft.com/office/drawing/2014/main" id="{AE0D1877-35A1-412A-B283-790F540EFBE8}"/>
              </a:ext>
            </a:extLst>
          </p:cNvPr>
          <p:cNvSpPr txBox="1">
            <a:spLocks/>
          </p:cNvSpPr>
          <p:nvPr/>
        </p:nvSpPr>
        <p:spPr>
          <a:xfrm>
            <a:off x="5231324" y="3679725"/>
            <a:ext cx="5530195" cy="14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dirty="0">
                <a:solidFill>
                  <a:srgbClr val="38761D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1</a:t>
            </a:r>
            <a:r>
              <a:rPr lang="ko-KR" altLang="en-US" dirty="0">
                <a:solidFill>
                  <a:srgbClr val="38761D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장</a:t>
            </a:r>
            <a:r>
              <a:rPr lang="en-US" altLang="ko-KR" dirty="0">
                <a:solidFill>
                  <a:srgbClr val="38761D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. </a:t>
            </a:r>
            <a:endParaRPr lang="ko-KR" altLang="en-US" dirty="0">
              <a:solidFill>
                <a:srgbClr val="38761D"/>
              </a:solidFill>
              <a:highlight>
                <a:srgbClr val="FFFFFF"/>
              </a:highlight>
              <a:latin typeface="Jua"/>
              <a:ea typeface="Jua"/>
              <a:cs typeface="Jua"/>
              <a:sym typeface="Jua"/>
            </a:endParaRPr>
          </a:p>
          <a:p>
            <a:pPr>
              <a:spcBef>
                <a:spcPts val="0"/>
              </a:spcBef>
            </a:pPr>
            <a:r>
              <a:rPr lang="ko-KR" altLang="en-US" dirty="0">
                <a:solidFill>
                  <a:srgbClr val="38761D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인공지능 기초 학습</a:t>
            </a:r>
            <a:endParaRPr lang="ko-KR" altLang="en-US" dirty="0">
              <a:solidFill>
                <a:srgbClr val="38761D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15739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인공지능이란 무엇인가요</a:t>
            </a:r>
            <a:r>
              <a:rPr lang="en-US" altLang="ko-KR" sz="4400" b="1" dirty="0">
                <a:latin typeface="Nanum Gothic"/>
                <a:ea typeface="Nanum Gothic"/>
                <a:cs typeface="Nanum Gothic"/>
                <a:sym typeface="Nanum Gothic"/>
              </a:rPr>
              <a:t>?</a:t>
            </a:r>
            <a:endParaRPr lang="ko-KR" altLang="en-US" sz="4400" b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" name="Google Shape;65;p14">
            <a:extLst>
              <a:ext uri="{FF2B5EF4-FFF2-40B4-BE49-F238E27FC236}">
                <a16:creationId xmlns:a16="http://schemas.microsoft.com/office/drawing/2014/main" id="{8B2D7268-41A3-4761-93FA-8FEC3E8865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8333" y="2495350"/>
            <a:ext cx="23241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14">
            <a:extLst>
              <a:ext uri="{FF2B5EF4-FFF2-40B4-BE49-F238E27FC236}">
                <a16:creationId xmlns:a16="http://schemas.microsoft.com/office/drawing/2014/main" id="{5F0F9408-891B-44DD-911F-9DB0923178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308" y="1889375"/>
            <a:ext cx="4874975" cy="378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124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인공지능의 범위</a:t>
            </a:r>
          </a:p>
        </p:txBody>
      </p:sp>
      <p:pic>
        <p:nvPicPr>
          <p:cNvPr id="5" name="Google Shape;71;p15">
            <a:extLst>
              <a:ext uri="{FF2B5EF4-FFF2-40B4-BE49-F238E27FC236}">
                <a16:creationId xmlns:a16="http://schemas.microsoft.com/office/drawing/2014/main" id="{1DA9C827-62A9-430D-8552-FDFEFE37F1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98475" y="3549897"/>
            <a:ext cx="5745300" cy="32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BDE9CB57-4F13-4FAE-BF9D-A1D9DA33C917}"/>
              </a:ext>
            </a:extLst>
          </p:cNvPr>
          <p:cNvSpPr txBox="1"/>
          <p:nvPr/>
        </p:nvSpPr>
        <p:spPr>
          <a:xfrm>
            <a:off x="2599050" y="1510500"/>
            <a:ext cx="6993900" cy="19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넓은 의미:</a:t>
            </a:r>
            <a:r>
              <a:rPr lang="ko" sz="1800"/>
              <a:t> -‘사람의 지능을 구현’하는 모든 시스템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                -규칙기반 포함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좁은 의미:</a:t>
            </a:r>
            <a:r>
              <a:rPr lang="ko" sz="1800"/>
              <a:t> -스스로 학습(머신러닝, 딥러닝)하고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                  판단(분류, 예측, 추천, 선택 등)할 수 있는 시스템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                -학습기반만 해당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8169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규칙기반 인공지능</a:t>
            </a:r>
          </a:p>
        </p:txBody>
      </p:sp>
      <p:pic>
        <p:nvPicPr>
          <p:cNvPr id="7" name="Google Shape;78;p16">
            <a:extLst>
              <a:ext uri="{FF2B5EF4-FFF2-40B4-BE49-F238E27FC236}">
                <a16:creationId xmlns:a16="http://schemas.microsoft.com/office/drawing/2014/main" id="{95593555-D109-4FB2-AD83-6FE5B00462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3089" y="3893916"/>
            <a:ext cx="6085804" cy="2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9;p16">
            <a:extLst>
              <a:ext uri="{FF2B5EF4-FFF2-40B4-BE49-F238E27FC236}">
                <a16:creationId xmlns:a16="http://schemas.microsoft.com/office/drawing/2014/main" id="{6134E6FF-721C-452E-A516-3A2414ECD4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812" y="1167741"/>
            <a:ext cx="6782375" cy="272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93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4400" b="1" dirty="0" err="1">
                <a:latin typeface="Nanum Gothic"/>
                <a:ea typeface="Nanum Gothic"/>
                <a:cs typeface="Nanum Gothic"/>
                <a:sym typeface="Nanum Gothic"/>
              </a:rPr>
              <a:t>머신러닝</a:t>
            </a: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 인공지능</a:t>
            </a:r>
          </a:p>
        </p:txBody>
      </p:sp>
      <p:pic>
        <p:nvPicPr>
          <p:cNvPr id="5" name="Google Shape;85;p17">
            <a:extLst>
              <a:ext uri="{FF2B5EF4-FFF2-40B4-BE49-F238E27FC236}">
                <a16:creationId xmlns:a16="http://schemas.microsoft.com/office/drawing/2014/main" id="{F2A28D45-252A-46B8-B446-16D20F23C3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4575" y="4371975"/>
            <a:ext cx="75628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7">
            <a:extLst>
              <a:ext uri="{FF2B5EF4-FFF2-40B4-BE49-F238E27FC236}">
                <a16:creationId xmlns:a16="http://schemas.microsoft.com/office/drawing/2014/main" id="{D94D4E7F-D439-472E-812D-E3C2A675D6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325" y="1342275"/>
            <a:ext cx="5473350" cy="283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72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딥러닝 인공지능</a:t>
            </a:r>
          </a:p>
        </p:txBody>
      </p:sp>
      <p:pic>
        <p:nvPicPr>
          <p:cNvPr id="7" name="Google Shape;92;p18">
            <a:extLst>
              <a:ext uri="{FF2B5EF4-FFF2-40B4-BE49-F238E27FC236}">
                <a16:creationId xmlns:a16="http://schemas.microsoft.com/office/drawing/2014/main" id="{3FAE4AF8-39D6-4E09-A9D7-0558DC89EEA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9900" y="1415541"/>
            <a:ext cx="5972200" cy="278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3;p18">
            <a:extLst>
              <a:ext uri="{FF2B5EF4-FFF2-40B4-BE49-F238E27FC236}">
                <a16:creationId xmlns:a16="http://schemas.microsoft.com/office/drawing/2014/main" id="{5B46B918-6FA3-40DC-A56B-23F3612873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662" y="4398525"/>
            <a:ext cx="6282675" cy="245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94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FC33-57F2-40A6-AB06-206ED6B3C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4400" b="1" dirty="0" err="1">
                <a:latin typeface="Nanum Gothic"/>
                <a:ea typeface="Nanum Gothic"/>
                <a:cs typeface="Nanum Gothic"/>
                <a:sym typeface="Nanum Gothic"/>
              </a:rPr>
              <a:t>머신러닝</a:t>
            </a:r>
            <a:r>
              <a:rPr lang="ko-KR" altLang="en-US" sz="4400" b="1" dirty="0">
                <a:latin typeface="Nanum Gothic"/>
                <a:ea typeface="Nanum Gothic"/>
                <a:cs typeface="Nanum Gothic"/>
                <a:sym typeface="Nanum Gothic"/>
              </a:rPr>
              <a:t> 모델의 종류</a:t>
            </a:r>
          </a:p>
        </p:txBody>
      </p:sp>
      <p:pic>
        <p:nvPicPr>
          <p:cNvPr id="5" name="Google Shape;117;p22">
            <a:extLst>
              <a:ext uri="{FF2B5EF4-FFF2-40B4-BE49-F238E27FC236}">
                <a16:creationId xmlns:a16="http://schemas.microsoft.com/office/drawing/2014/main" id="{C96E9541-9E2E-4CED-BFD5-B18CC1F16B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4587" y="1835050"/>
            <a:ext cx="7362825" cy="461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9966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사용자 지정 6">
      <a:majorFont>
        <a:latin typeface="Arial"/>
        <a:ea typeface="KoPub돋움체 Medium"/>
        <a:cs typeface=""/>
      </a:majorFont>
      <a:minorFont>
        <a:latin typeface="Arial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사용자 지정 7">
      <a:majorFont>
        <a:latin typeface="Arial"/>
        <a:ea typeface="KoPub돋움체 Bold"/>
        <a:cs typeface=""/>
      </a:majorFont>
      <a:minorFont>
        <a:latin typeface="Arial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I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7ADDB"/>
    </a:accent1>
    <a:accent2>
      <a:srgbClr val="FEDC04"/>
    </a:accent2>
    <a:accent3>
      <a:srgbClr val="F77660"/>
    </a:accent3>
    <a:accent4>
      <a:srgbClr val="4C93DF"/>
    </a:accent4>
    <a:accent5>
      <a:srgbClr val="555A5C"/>
    </a:accent5>
    <a:accent6>
      <a:srgbClr val="737474"/>
    </a:accent6>
    <a:hlink>
      <a:srgbClr val="D8D8D8"/>
    </a:hlink>
    <a:folHlink>
      <a:srgbClr val="D8D8D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265</Words>
  <Application>Microsoft Office PowerPoint</Application>
  <PresentationFormat>와이드스크린</PresentationFormat>
  <Paragraphs>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Jua</vt:lpstr>
      <vt:lpstr>KoPub돋움체 Light</vt:lpstr>
      <vt:lpstr>Nanum Gothic</vt:lpstr>
      <vt:lpstr>Arial</vt:lpstr>
      <vt:lpstr>Calibri</vt:lpstr>
      <vt:lpstr>Cover and End Slide Master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안홍렬</cp:lastModifiedBy>
  <cp:revision>127</cp:revision>
  <dcterms:created xsi:type="dcterms:W3CDTF">2018-04-24T17:14:44Z</dcterms:created>
  <dcterms:modified xsi:type="dcterms:W3CDTF">2021-07-29T03:14:30Z</dcterms:modified>
</cp:coreProperties>
</file>