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5" r:id="rId5"/>
    <p:sldId id="262" r:id="rId6"/>
    <p:sldId id="282" r:id="rId7"/>
    <p:sldId id="285" r:id="rId8"/>
    <p:sldId id="267" r:id="rId9"/>
    <p:sldId id="268" r:id="rId10"/>
    <p:sldId id="269" r:id="rId11"/>
    <p:sldId id="270" r:id="rId12"/>
    <p:sldId id="281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78" r:id="rId21"/>
    <p:sldId id="279" r:id="rId22"/>
    <p:sldId id="280" r:id="rId23"/>
    <p:sldId id="283" r:id="rId24"/>
    <p:sldId id="284" r:id="rId25"/>
    <p:sldId id="259" r:id="rId26"/>
    <p:sldId id="26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726A"/>
    <a:srgbClr val="90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9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0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7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3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1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203100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87726A"/>
                </a:solidFill>
              </a:rPr>
              <a:t>윈도우 프로그래밍 </a:t>
            </a:r>
            <a:endParaRPr lang="en-US" altLang="ko-KR" sz="3600" b="1" i="1" kern="0" dirty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77526" y="4534631"/>
            <a:ext cx="51690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87726A"/>
                </a:solidFill>
              </a:rPr>
              <a:t>201617199 </a:t>
            </a:r>
            <a:r>
              <a:rPr lang="ko-KR" altLang="en-US" kern="0" dirty="0">
                <a:solidFill>
                  <a:srgbClr val="87726A"/>
                </a:solidFill>
              </a:rPr>
              <a:t>컴퓨터공학과</a:t>
            </a:r>
            <a:r>
              <a:rPr lang="ko-KR" altLang="en-US" b="1" kern="0" dirty="0">
                <a:solidFill>
                  <a:srgbClr val="87726A"/>
                </a:solidFill>
              </a:rPr>
              <a:t> </a:t>
            </a:r>
            <a:r>
              <a:rPr lang="ko-KR" altLang="en-US" b="1" kern="0" dirty="0" err="1">
                <a:solidFill>
                  <a:srgbClr val="87726A"/>
                </a:solidFill>
              </a:rPr>
              <a:t>김은솔</a:t>
            </a:r>
            <a:r>
              <a:rPr lang="ko-KR" altLang="en-US" kern="0" dirty="0">
                <a:solidFill>
                  <a:srgbClr val="87726A"/>
                </a:solidFill>
              </a:rPr>
              <a:t> </a:t>
            </a:r>
            <a:endParaRPr lang="en-US" altLang="ko-KR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87726A"/>
                </a:solidFill>
              </a:rPr>
              <a:t>201615541 </a:t>
            </a:r>
            <a:r>
              <a:rPr lang="ko-KR" altLang="en-US" kern="0" dirty="0">
                <a:solidFill>
                  <a:srgbClr val="87726A"/>
                </a:solidFill>
              </a:rPr>
              <a:t>컴퓨터공학과</a:t>
            </a:r>
            <a:r>
              <a:rPr lang="ko-KR" altLang="en-US" b="1" kern="0" dirty="0">
                <a:solidFill>
                  <a:srgbClr val="87726A"/>
                </a:solidFill>
              </a:rPr>
              <a:t> </a:t>
            </a:r>
            <a:r>
              <a:rPr lang="ko-KR" altLang="en-US" b="1" kern="0" dirty="0" err="1">
                <a:solidFill>
                  <a:srgbClr val="87726A"/>
                </a:solidFill>
              </a:rPr>
              <a:t>주윤서</a:t>
            </a:r>
            <a:endParaRPr lang="en-US" altLang="ko-KR" b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srgbClr val="87726A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64986" y="1631696"/>
            <a:ext cx="2049014" cy="1145111"/>
            <a:chOff x="8430208" y="1857180"/>
            <a:chExt cx="1259892" cy="800508"/>
          </a:xfrm>
        </p:grpSpPr>
        <p:sp>
          <p:nvSpPr>
            <p:cNvPr id="13" name="자유형 12"/>
            <p:cNvSpPr/>
            <p:nvPr/>
          </p:nvSpPr>
          <p:spPr>
            <a:xfrm>
              <a:off x="8430208" y="1857180"/>
              <a:ext cx="1259892" cy="800508"/>
            </a:xfrm>
            <a:custGeom>
              <a:avLst/>
              <a:gdLst>
                <a:gd name="connsiteX0" fmla="*/ 286 w 1625951"/>
                <a:gd name="connsiteY0" fmla="*/ 696653 h 903076"/>
                <a:gd name="connsiteX1" fmla="*/ 609886 w 1625951"/>
                <a:gd name="connsiteY1" fmla="*/ 125153 h 903076"/>
                <a:gd name="connsiteX2" fmla="*/ 1257586 w 1625951"/>
                <a:gd name="connsiteY2" fmla="*/ 23553 h 903076"/>
                <a:gd name="connsiteX3" fmla="*/ 1625886 w 1625951"/>
                <a:gd name="connsiteY3" fmla="*/ 455353 h 903076"/>
                <a:gd name="connsiteX4" fmla="*/ 1232186 w 1625951"/>
                <a:gd name="connsiteY4" fmla="*/ 899853 h 903076"/>
                <a:gd name="connsiteX5" fmla="*/ 686086 w 1625951"/>
                <a:gd name="connsiteY5" fmla="*/ 658553 h 903076"/>
                <a:gd name="connsiteX6" fmla="*/ 286 w 1625951"/>
                <a:gd name="connsiteY6" fmla="*/ 696653 h 903076"/>
                <a:gd name="connsiteX0" fmla="*/ 5838 w 1631503"/>
                <a:gd name="connsiteY0" fmla="*/ 696653 h 903076"/>
                <a:gd name="connsiteX1" fmla="*/ 615438 w 1631503"/>
                <a:gd name="connsiteY1" fmla="*/ 125153 h 903076"/>
                <a:gd name="connsiteX2" fmla="*/ 1263138 w 1631503"/>
                <a:gd name="connsiteY2" fmla="*/ 23553 h 903076"/>
                <a:gd name="connsiteX3" fmla="*/ 1631438 w 1631503"/>
                <a:gd name="connsiteY3" fmla="*/ 455353 h 903076"/>
                <a:gd name="connsiteX4" fmla="*/ 1237738 w 1631503"/>
                <a:gd name="connsiteY4" fmla="*/ 899853 h 903076"/>
                <a:gd name="connsiteX5" fmla="*/ 691638 w 1631503"/>
                <a:gd name="connsiteY5" fmla="*/ 658553 h 903076"/>
                <a:gd name="connsiteX6" fmla="*/ 5838 w 1631503"/>
                <a:gd name="connsiteY6" fmla="*/ 696653 h 903076"/>
                <a:gd name="connsiteX0" fmla="*/ 13271 w 1638936"/>
                <a:gd name="connsiteY0" fmla="*/ 696653 h 903076"/>
                <a:gd name="connsiteX1" fmla="*/ 622871 w 1638936"/>
                <a:gd name="connsiteY1" fmla="*/ 125153 h 903076"/>
                <a:gd name="connsiteX2" fmla="*/ 1270571 w 1638936"/>
                <a:gd name="connsiteY2" fmla="*/ 23553 h 903076"/>
                <a:gd name="connsiteX3" fmla="*/ 1638871 w 1638936"/>
                <a:gd name="connsiteY3" fmla="*/ 455353 h 903076"/>
                <a:gd name="connsiteX4" fmla="*/ 1245171 w 1638936"/>
                <a:gd name="connsiteY4" fmla="*/ 899853 h 903076"/>
                <a:gd name="connsiteX5" fmla="*/ 699071 w 1638936"/>
                <a:gd name="connsiteY5" fmla="*/ 658553 h 903076"/>
                <a:gd name="connsiteX6" fmla="*/ 13271 w 1638936"/>
                <a:gd name="connsiteY6" fmla="*/ 696653 h 903076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4337"/>
                <a:gd name="connsiteX1" fmla="*/ 622931 w 1638935"/>
                <a:gd name="connsiteY1" fmla="*/ 125153 h 904337"/>
                <a:gd name="connsiteX2" fmla="*/ 1270631 w 1638935"/>
                <a:gd name="connsiteY2" fmla="*/ 23553 h 904337"/>
                <a:gd name="connsiteX3" fmla="*/ 1638931 w 1638935"/>
                <a:gd name="connsiteY3" fmla="*/ 455353 h 904337"/>
                <a:gd name="connsiteX4" fmla="*/ 1264281 w 1638935"/>
                <a:gd name="connsiteY4" fmla="*/ 902234 h 904337"/>
                <a:gd name="connsiteX5" fmla="*/ 699131 w 1638935"/>
                <a:gd name="connsiteY5" fmla="*/ 658553 h 904337"/>
                <a:gd name="connsiteX6" fmla="*/ 13331 w 1638935"/>
                <a:gd name="connsiteY6" fmla="*/ 696653 h 904337"/>
                <a:gd name="connsiteX0" fmla="*/ 13331 w 1639166"/>
                <a:gd name="connsiteY0" fmla="*/ 696653 h 904337"/>
                <a:gd name="connsiteX1" fmla="*/ 622931 w 1639166"/>
                <a:gd name="connsiteY1" fmla="*/ 125153 h 904337"/>
                <a:gd name="connsiteX2" fmla="*/ 1270631 w 1639166"/>
                <a:gd name="connsiteY2" fmla="*/ 23553 h 904337"/>
                <a:gd name="connsiteX3" fmla="*/ 1638931 w 1639166"/>
                <a:gd name="connsiteY3" fmla="*/ 455353 h 904337"/>
                <a:gd name="connsiteX4" fmla="*/ 1264281 w 1639166"/>
                <a:gd name="connsiteY4" fmla="*/ 902234 h 904337"/>
                <a:gd name="connsiteX5" fmla="*/ 699131 w 1639166"/>
                <a:gd name="connsiteY5" fmla="*/ 658553 h 904337"/>
                <a:gd name="connsiteX6" fmla="*/ 13331 w 1639166"/>
                <a:gd name="connsiteY6" fmla="*/ 696653 h 904337"/>
                <a:gd name="connsiteX0" fmla="*/ 13331 w 1640516"/>
                <a:gd name="connsiteY0" fmla="*/ 696653 h 904337"/>
                <a:gd name="connsiteX1" fmla="*/ 622931 w 1640516"/>
                <a:gd name="connsiteY1" fmla="*/ 125153 h 904337"/>
                <a:gd name="connsiteX2" fmla="*/ 1270631 w 1640516"/>
                <a:gd name="connsiteY2" fmla="*/ 23553 h 904337"/>
                <a:gd name="connsiteX3" fmla="*/ 1638931 w 1640516"/>
                <a:gd name="connsiteY3" fmla="*/ 455353 h 904337"/>
                <a:gd name="connsiteX4" fmla="*/ 1264281 w 1640516"/>
                <a:gd name="connsiteY4" fmla="*/ 902234 h 904337"/>
                <a:gd name="connsiteX5" fmla="*/ 699131 w 1640516"/>
                <a:gd name="connsiteY5" fmla="*/ 658553 h 904337"/>
                <a:gd name="connsiteX6" fmla="*/ 13331 w 1640516"/>
                <a:gd name="connsiteY6" fmla="*/ 696653 h 904337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69888"/>
                <a:gd name="connsiteY0" fmla="*/ 721355 h 929039"/>
                <a:gd name="connsiteX1" fmla="*/ 622931 w 1669888"/>
                <a:gd name="connsiteY1" fmla="*/ 149855 h 929039"/>
                <a:gd name="connsiteX2" fmla="*/ 1263488 w 1669888"/>
                <a:gd name="connsiteY2" fmla="*/ 19680 h 929039"/>
                <a:gd name="connsiteX3" fmla="*/ 1669888 w 1669888"/>
                <a:gd name="connsiteY3" fmla="*/ 484817 h 929039"/>
                <a:gd name="connsiteX4" fmla="*/ 1264281 w 1669888"/>
                <a:gd name="connsiteY4" fmla="*/ 926936 h 929039"/>
                <a:gd name="connsiteX5" fmla="*/ 699131 w 1669888"/>
                <a:gd name="connsiteY5" fmla="*/ 683255 h 929039"/>
                <a:gd name="connsiteX6" fmla="*/ 13331 w 1669888"/>
                <a:gd name="connsiteY6" fmla="*/ 721355 h 929039"/>
                <a:gd name="connsiteX0" fmla="*/ 13331 w 1669888"/>
                <a:gd name="connsiteY0" fmla="*/ 724347 h 932031"/>
                <a:gd name="connsiteX1" fmla="*/ 622931 w 1669888"/>
                <a:gd name="connsiteY1" fmla="*/ 152847 h 932031"/>
                <a:gd name="connsiteX2" fmla="*/ 1263488 w 1669888"/>
                <a:gd name="connsiteY2" fmla="*/ 22672 h 932031"/>
                <a:gd name="connsiteX3" fmla="*/ 1669888 w 1669888"/>
                <a:gd name="connsiteY3" fmla="*/ 487809 h 932031"/>
                <a:gd name="connsiteX4" fmla="*/ 1264281 w 1669888"/>
                <a:gd name="connsiteY4" fmla="*/ 929928 h 932031"/>
                <a:gd name="connsiteX5" fmla="*/ 699131 w 1669888"/>
                <a:gd name="connsiteY5" fmla="*/ 686247 h 932031"/>
                <a:gd name="connsiteX6" fmla="*/ 13331 w 1669888"/>
                <a:gd name="connsiteY6" fmla="*/ 724347 h 932031"/>
                <a:gd name="connsiteX0" fmla="*/ 16217 w 1529899"/>
                <a:gd name="connsiteY0" fmla="*/ 826855 h 934400"/>
                <a:gd name="connsiteX1" fmla="*/ 482942 w 1529899"/>
                <a:gd name="connsiteY1" fmla="*/ 155343 h 934400"/>
                <a:gd name="connsiteX2" fmla="*/ 1123499 w 1529899"/>
                <a:gd name="connsiteY2" fmla="*/ 25168 h 934400"/>
                <a:gd name="connsiteX3" fmla="*/ 1529899 w 1529899"/>
                <a:gd name="connsiteY3" fmla="*/ 490305 h 934400"/>
                <a:gd name="connsiteX4" fmla="*/ 1124292 w 1529899"/>
                <a:gd name="connsiteY4" fmla="*/ 932424 h 934400"/>
                <a:gd name="connsiteX5" fmla="*/ 559142 w 1529899"/>
                <a:gd name="connsiteY5" fmla="*/ 688743 h 934400"/>
                <a:gd name="connsiteX6" fmla="*/ 16217 w 1529899"/>
                <a:gd name="connsiteY6" fmla="*/ 826855 h 934400"/>
                <a:gd name="connsiteX0" fmla="*/ 246 w 1513928"/>
                <a:gd name="connsiteY0" fmla="*/ 826855 h 934400"/>
                <a:gd name="connsiteX1" fmla="*/ 466971 w 1513928"/>
                <a:gd name="connsiteY1" fmla="*/ 155343 h 934400"/>
                <a:gd name="connsiteX2" fmla="*/ 1107528 w 1513928"/>
                <a:gd name="connsiteY2" fmla="*/ 25168 h 934400"/>
                <a:gd name="connsiteX3" fmla="*/ 1513928 w 1513928"/>
                <a:gd name="connsiteY3" fmla="*/ 490305 h 934400"/>
                <a:gd name="connsiteX4" fmla="*/ 1108321 w 1513928"/>
                <a:gd name="connsiteY4" fmla="*/ 932424 h 934400"/>
                <a:gd name="connsiteX5" fmla="*/ 543171 w 1513928"/>
                <a:gd name="connsiteY5" fmla="*/ 688743 h 934400"/>
                <a:gd name="connsiteX6" fmla="*/ 246 w 1513928"/>
                <a:gd name="connsiteY6" fmla="*/ 826855 h 934400"/>
                <a:gd name="connsiteX0" fmla="*/ 274 w 1466331"/>
                <a:gd name="connsiteY0" fmla="*/ 897863 h 937885"/>
                <a:gd name="connsiteX1" fmla="*/ 419374 w 1466331"/>
                <a:gd name="connsiteY1" fmla="*/ 157294 h 937885"/>
                <a:gd name="connsiteX2" fmla="*/ 1059931 w 1466331"/>
                <a:gd name="connsiteY2" fmla="*/ 27119 h 937885"/>
                <a:gd name="connsiteX3" fmla="*/ 1466331 w 1466331"/>
                <a:gd name="connsiteY3" fmla="*/ 492256 h 937885"/>
                <a:gd name="connsiteX4" fmla="*/ 1060724 w 1466331"/>
                <a:gd name="connsiteY4" fmla="*/ 934375 h 937885"/>
                <a:gd name="connsiteX5" fmla="*/ 495574 w 1466331"/>
                <a:gd name="connsiteY5" fmla="*/ 690694 h 937885"/>
                <a:gd name="connsiteX6" fmla="*/ 274 w 1466331"/>
                <a:gd name="connsiteY6" fmla="*/ 897863 h 937885"/>
                <a:gd name="connsiteX0" fmla="*/ 7509 w 1473566"/>
                <a:gd name="connsiteY0" fmla="*/ 897863 h 936272"/>
                <a:gd name="connsiteX1" fmla="*/ 426609 w 1473566"/>
                <a:gd name="connsiteY1" fmla="*/ 157294 h 936272"/>
                <a:gd name="connsiteX2" fmla="*/ 1067166 w 1473566"/>
                <a:gd name="connsiteY2" fmla="*/ 27119 h 936272"/>
                <a:gd name="connsiteX3" fmla="*/ 1473566 w 1473566"/>
                <a:gd name="connsiteY3" fmla="*/ 492256 h 936272"/>
                <a:gd name="connsiteX4" fmla="*/ 1067959 w 1473566"/>
                <a:gd name="connsiteY4" fmla="*/ 934375 h 936272"/>
                <a:gd name="connsiteX5" fmla="*/ 502809 w 1473566"/>
                <a:gd name="connsiteY5" fmla="*/ 690694 h 936272"/>
                <a:gd name="connsiteX6" fmla="*/ 7509 w 1473566"/>
                <a:gd name="connsiteY6" fmla="*/ 897863 h 93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566" h="936272">
                  <a:moveTo>
                    <a:pt x="7509" y="897863"/>
                  </a:moveTo>
                  <a:cubicBezTo>
                    <a:pt x="73391" y="773244"/>
                    <a:pt x="250000" y="302418"/>
                    <a:pt x="426609" y="157294"/>
                  </a:cubicBezTo>
                  <a:cubicBezTo>
                    <a:pt x="603218" y="12170"/>
                    <a:pt x="775991" y="-35851"/>
                    <a:pt x="1067166" y="27119"/>
                  </a:cubicBezTo>
                  <a:cubicBezTo>
                    <a:pt x="1358341" y="90089"/>
                    <a:pt x="1473434" y="341047"/>
                    <a:pt x="1473566" y="492256"/>
                  </a:cubicBezTo>
                  <a:cubicBezTo>
                    <a:pt x="1473698" y="643465"/>
                    <a:pt x="1424617" y="836215"/>
                    <a:pt x="1067959" y="934375"/>
                  </a:cubicBezTo>
                  <a:cubicBezTo>
                    <a:pt x="749401" y="961098"/>
                    <a:pt x="679551" y="696779"/>
                    <a:pt x="502809" y="690694"/>
                  </a:cubicBezTo>
                  <a:cubicBezTo>
                    <a:pt x="326067" y="684609"/>
                    <a:pt x="-58373" y="1022482"/>
                    <a:pt x="7509" y="897863"/>
                  </a:cubicBezTo>
                  <a:close/>
                </a:path>
              </a:pathLst>
            </a:custGeom>
            <a:solidFill>
              <a:srgbClr val="877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080285" y="2046623"/>
              <a:ext cx="90453" cy="3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8502405" y="1912724"/>
              <a:ext cx="1155759" cy="688833"/>
            </a:xfrm>
            <a:custGeom>
              <a:avLst/>
              <a:gdLst>
                <a:gd name="connsiteX0" fmla="*/ 286 w 1625951"/>
                <a:gd name="connsiteY0" fmla="*/ 696653 h 903076"/>
                <a:gd name="connsiteX1" fmla="*/ 609886 w 1625951"/>
                <a:gd name="connsiteY1" fmla="*/ 125153 h 903076"/>
                <a:gd name="connsiteX2" fmla="*/ 1257586 w 1625951"/>
                <a:gd name="connsiteY2" fmla="*/ 23553 h 903076"/>
                <a:gd name="connsiteX3" fmla="*/ 1625886 w 1625951"/>
                <a:gd name="connsiteY3" fmla="*/ 455353 h 903076"/>
                <a:gd name="connsiteX4" fmla="*/ 1232186 w 1625951"/>
                <a:gd name="connsiteY4" fmla="*/ 899853 h 903076"/>
                <a:gd name="connsiteX5" fmla="*/ 686086 w 1625951"/>
                <a:gd name="connsiteY5" fmla="*/ 658553 h 903076"/>
                <a:gd name="connsiteX6" fmla="*/ 286 w 1625951"/>
                <a:gd name="connsiteY6" fmla="*/ 696653 h 903076"/>
                <a:gd name="connsiteX0" fmla="*/ 5838 w 1631503"/>
                <a:gd name="connsiteY0" fmla="*/ 696653 h 903076"/>
                <a:gd name="connsiteX1" fmla="*/ 615438 w 1631503"/>
                <a:gd name="connsiteY1" fmla="*/ 125153 h 903076"/>
                <a:gd name="connsiteX2" fmla="*/ 1263138 w 1631503"/>
                <a:gd name="connsiteY2" fmla="*/ 23553 h 903076"/>
                <a:gd name="connsiteX3" fmla="*/ 1631438 w 1631503"/>
                <a:gd name="connsiteY3" fmla="*/ 455353 h 903076"/>
                <a:gd name="connsiteX4" fmla="*/ 1237738 w 1631503"/>
                <a:gd name="connsiteY4" fmla="*/ 899853 h 903076"/>
                <a:gd name="connsiteX5" fmla="*/ 691638 w 1631503"/>
                <a:gd name="connsiteY5" fmla="*/ 658553 h 903076"/>
                <a:gd name="connsiteX6" fmla="*/ 5838 w 1631503"/>
                <a:gd name="connsiteY6" fmla="*/ 696653 h 903076"/>
                <a:gd name="connsiteX0" fmla="*/ 13271 w 1638936"/>
                <a:gd name="connsiteY0" fmla="*/ 696653 h 903076"/>
                <a:gd name="connsiteX1" fmla="*/ 622871 w 1638936"/>
                <a:gd name="connsiteY1" fmla="*/ 125153 h 903076"/>
                <a:gd name="connsiteX2" fmla="*/ 1270571 w 1638936"/>
                <a:gd name="connsiteY2" fmla="*/ 23553 h 903076"/>
                <a:gd name="connsiteX3" fmla="*/ 1638871 w 1638936"/>
                <a:gd name="connsiteY3" fmla="*/ 455353 h 903076"/>
                <a:gd name="connsiteX4" fmla="*/ 1245171 w 1638936"/>
                <a:gd name="connsiteY4" fmla="*/ 899853 h 903076"/>
                <a:gd name="connsiteX5" fmla="*/ 699071 w 1638936"/>
                <a:gd name="connsiteY5" fmla="*/ 658553 h 903076"/>
                <a:gd name="connsiteX6" fmla="*/ 13271 w 1638936"/>
                <a:gd name="connsiteY6" fmla="*/ 696653 h 903076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5458"/>
                <a:gd name="connsiteX1" fmla="*/ 622931 w 1638935"/>
                <a:gd name="connsiteY1" fmla="*/ 125153 h 905458"/>
                <a:gd name="connsiteX2" fmla="*/ 1270631 w 1638935"/>
                <a:gd name="connsiteY2" fmla="*/ 23553 h 905458"/>
                <a:gd name="connsiteX3" fmla="*/ 1638931 w 1638935"/>
                <a:gd name="connsiteY3" fmla="*/ 455353 h 905458"/>
                <a:gd name="connsiteX4" fmla="*/ 1264281 w 1638935"/>
                <a:gd name="connsiteY4" fmla="*/ 902234 h 905458"/>
                <a:gd name="connsiteX5" fmla="*/ 699131 w 1638935"/>
                <a:gd name="connsiteY5" fmla="*/ 658553 h 905458"/>
                <a:gd name="connsiteX6" fmla="*/ 13331 w 1638935"/>
                <a:gd name="connsiteY6" fmla="*/ 696653 h 905458"/>
                <a:gd name="connsiteX0" fmla="*/ 13331 w 1638935"/>
                <a:gd name="connsiteY0" fmla="*/ 696653 h 904337"/>
                <a:gd name="connsiteX1" fmla="*/ 622931 w 1638935"/>
                <a:gd name="connsiteY1" fmla="*/ 125153 h 904337"/>
                <a:gd name="connsiteX2" fmla="*/ 1270631 w 1638935"/>
                <a:gd name="connsiteY2" fmla="*/ 23553 h 904337"/>
                <a:gd name="connsiteX3" fmla="*/ 1638931 w 1638935"/>
                <a:gd name="connsiteY3" fmla="*/ 455353 h 904337"/>
                <a:gd name="connsiteX4" fmla="*/ 1264281 w 1638935"/>
                <a:gd name="connsiteY4" fmla="*/ 902234 h 904337"/>
                <a:gd name="connsiteX5" fmla="*/ 699131 w 1638935"/>
                <a:gd name="connsiteY5" fmla="*/ 658553 h 904337"/>
                <a:gd name="connsiteX6" fmla="*/ 13331 w 1638935"/>
                <a:gd name="connsiteY6" fmla="*/ 696653 h 904337"/>
                <a:gd name="connsiteX0" fmla="*/ 13331 w 1639166"/>
                <a:gd name="connsiteY0" fmla="*/ 696653 h 904337"/>
                <a:gd name="connsiteX1" fmla="*/ 622931 w 1639166"/>
                <a:gd name="connsiteY1" fmla="*/ 125153 h 904337"/>
                <a:gd name="connsiteX2" fmla="*/ 1270631 w 1639166"/>
                <a:gd name="connsiteY2" fmla="*/ 23553 h 904337"/>
                <a:gd name="connsiteX3" fmla="*/ 1638931 w 1639166"/>
                <a:gd name="connsiteY3" fmla="*/ 455353 h 904337"/>
                <a:gd name="connsiteX4" fmla="*/ 1264281 w 1639166"/>
                <a:gd name="connsiteY4" fmla="*/ 902234 h 904337"/>
                <a:gd name="connsiteX5" fmla="*/ 699131 w 1639166"/>
                <a:gd name="connsiteY5" fmla="*/ 658553 h 904337"/>
                <a:gd name="connsiteX6" fmla="*/ 13331 w 1639166"/>
                <a:gd name="connsiteY6" fmla="*/ 696653 h 904337"/>
                <a:gd name="connsiteX0" fmla="*/ 13331 w 1640516"/>
                <a:gd name="connsiteY0" fmla="*/ 696653 h 904337"/>
                <a:gd name="connsiteX1" fmla="*/ 622931 w 1640516"/>
                <a:gd name="connsiteY1" fmla="*/ 125153 h 904337"/>
                <a:gd name="connsiteX2" fmla="*/ 1270631 w 1640516"/>
                <a:gd name="connsiteY2" fmla="*/ 23553 h 904337"/>
                <a:gd name="connsiteX3" fmla="*/ 1638931 w 1640516"/>
                <a:gd name="connsiteY3" fmla="*/ 455353 h 904337"/>
                <a:gd name="connsiteX4" fmla="*/ 1264281 w 1640516"/>
                <a:gd name="connsiteY4" fmla="*/ 902234 h 904337"/>
                <a:gd name="connsiteX5" fmla="*/ 699131 w 1640516"/>
                <a:gd name="connsiteY5" fmla="*/ 658553 h 904337"/>
                <a:gd name="connsiteX6" fmla="*/ 13331 w 1640516"/>
                <a:gd name="connsiteY6" fmla="*/ 696653 h 904337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71320"/>
                <a:gd name="connsiteY0" fmla="*/ 697001 h 904685"/>
                <a:gd name="connsiteX1" fmla="*/ 622931 w 1671320"/>
                <a:gd name="connsiteY1" fmla="*/ 125501 h 904685"/>
                <a:gd name="connsiteX2" fmla="*/ 1270631 w 1671320"/>
                <a:gd name="connsiteY2" fmla="*/ 23901 h 904685"/>
                <a:gd name="connsiteX3" fmla="*/ 1669888 w 1671320"/>
                <a:gd name="connsiteY3" fmla="*/ 460463 h 904685"/>
                <a:gd name="connsiteX4" fmla="*/ 1264281 w 1671320"/>
                <a:gd name="connsiteY4" fmla="*/ 902582 h 904685"/>
                <a:gd name="connsiteX5" fmla="*/ 699131 w 1671320"/>
                <a:gd name="connsiteY5" fmla="*/ 658901 h 904685"/>
                <a:gd name="connsiteX6" fmla="*/ 13331 w 1671320"/>
                <a:gd name="connsiteY6" fmla="*/ 697001 h 904685"/>
                <a:gd name="connsiteX0" fmla="*/ 13331 w 1669888"/>
                <a:gd name="connsiteY0" fmla="*/ 721355 h 929039"/>
                <a:gd name="connsiteX1" fmla="*/ 622931 w 1669888"/>
                <a:gd name="connsiteY1" fmla="*/ 149855 h 929039"/>
                <a:gd name="connsiteX2" fmla="*/ 1263488 w 1669888"/>
                <a:gd name="connsiteY2" fmla="*/ 19680 h 929039"/>
                <a:gd name="connsiteX3" fmla="*/ 1669888 w 1669888"/>
                <a:gd name="connsiteY3" fmla="*/ 484817 h 929039"/>
                <a:gd name="connsiteX4" fmla="*/ 1264281 w 1669888"/>
                <a:gd name="connsiteY4" fmla="*/ 926936 h 929039"/>
                <a:gd name="connsiteX5" fmla="*/ 699131 w 1669888"/>
                <a:gd name="connsiteY5" fmla="*/ 683255 h 929039"/>
                <a:gd name="connsiteX6" fmla="*/ 13331 w 1669888"/>
                <a:gd name="connsiteY6" fmla="*/ 721355 h 929039"/>
                <a:gd name="connsiteX0" fmla="*/ 13331 w 1669888"/>
                <a:gd name="connsiteY0" fmla="*/ 724347 h 932031"/>
                <a:gd name="connsiteX1" fmla="*/ 622931 w 1669888"/>
                <a:gd name="connsiteY1" fmla="*/ 152847 h 932031"/>
                <a:gd name="connsiteX2" fmla="*/ 1263488 w 1669888"/>
                <a:gd name="connsiteY2" fmla="*/ 22672 h 932031"/>
                <a:gd name="connsiteX3" fmla="*/ 1669888 w 1669888"/>
                <a:gd name="connsiteY3" fmla="*/ 487809 h 932031"/>
                <a:gd name="connsiteX4" fmla="*/ 1264281 w 1669888"/>
                <a:gd name="connsiteY4" fmla="*/ 929928 h 932031"/>
                <a:gd name="connsiteX5" fmla="*/ 699131 w 1669888"/>
                <a:gd name="connsiteY5" fmla="*/ 686247 h 932031"/>
                <a:gd name="connsiteX6" fmla="*/ 13331 w 1669888"/>
                <a:gd name="connsiteY6" fmla="*/ 724347 h 932031"/>
                <a:gd name="connsiteX0" fmla="*/ 16217 w 1529899"/>
                <a:gd name="connsiteY0" fmla="*/ 826855 h 934400"/>
                <a:gd name="connsiteX1" fmla="*/ 482942 w 1529899"/>
                <a:gd name="connsiteY1" fmla="*/ 155343 h 934400"/>
                <a:gd name="connsiteX2" fmla="*/ 1123499 w 1529899"/>
                <a:gd name="connsiteY2" fmla="*/ 25168 h 934400"/>
                <a:gd name="connsiteX3" fmla="*/ 1529899 w 1529899"/>
                <a:gd name="connsiteY3" fmla="*/ 490305 h 934400"/>
                <a:gd name="connsiteX4" fmla="*/ 1124292 w 1529899"/>
                <a:gd name="connsiteY4" fmla="*/ 932424 h 934400"/>
                <a:gd name="connsiteX5" fmla="*/ 559142 w 1529899"/>
                <a:gd name="connsiteY5" fmla="*/ 688743 h 934400"/>
                <a:gd name="connsiteX6" fmla="*/ 16217 w 1529899"/>
                <a:gd name="connsiteY6" fmla="*/ 826855 h 934400"/>
                <a:gd name="connsiteX0" fmla="*/ 246 w 1513928"/>
                <a:gd name="connsiteY0" fmla="*/ 826855 h 934400"/>
                <a:gd name="connsiteX1" fmla="*/ 466971 w 1513928"/>
                <a:gd name="connsiteY1" fmla="*/ 155343 h 934400"/>
                <a:gd name="connsiteX2" fmla="*/ 1107528 w 1513928"/>
                <a:gd name="connsiteY2" fmla="*/ 25168 h 934400"/>
                <a:gd name="connsiteX3" fmla="*/ 1513928 w 1513928"/>
                <a:gd name="connsiteY3" fmla="*/ 490305 h 934400"/>
                <a:gd name="connsiteX4" fmla="*/ 1108321 w 1513928"/>
                <a:gd name="connsiteY4" fmla="*/ 932424 h 934400"/>
                <a:gd name="connsiteX5" fmla="*/ 543171 w 1513928"/>
                <a:gd name="connsiteY5" fmla="*/ 688743 h 934400"/>
                <a:gd name="connsiteX6" fmla="*/ 246 w 1513928"/>
                <a:gd name="connsiteY6" fmla="*/ 826855 h 934400"/>
                <a:gd name="connsiteX0" fmla="*/ 274 w 1466331"/>
                <a:gd name="connsiteY0" fmla="*/ 897863 h 937885"/>
                <a:gd name="connsiteX1" fmla="*/ 419374 w 1466331"/>
                <a:gd name="connsiteY1" fmla="*/ 157294 h 937885"/>
                <a:gd name="connsiteX2" fmla="*/ 1059931 w 1466331"/>
                <a:gd name="connsiteY2" fmla="*/ 27119 h 937885"/>
                <a:gd name="connsiteX3" fmla="*/ 1466331 w 1466331"/>
                <a:gd name="connsiteY3" fmla="*/ 492256 h 937885"/>
                <a:gd name="connsiteX4" fmla="*/ 1060724 w 1466331"/>
                <a:gd name="connsiteY4" fmla="*/ 934375 h 937885"/>
                <a:gd name="connsiteX5" fmla="*/ 495574 w 1466331"/>
                <a:gd name="connsiteY5" fmla="*/ 690694 h 937885"/>
                <a:gd name="connsiteX6" fmla="*/ 274 w 1466331"/>
                <a:gd name="connsiteY6" fmla="*/ 897863 h 937885"/>
                <a:gd name="connsiteX0" fmla="*/ 7509 w 1473566"/>
                <a:gd name="connsiteY0" fmla="*/ 897863 h 936272"/>
                <a:gd name="connsiteX1" fmla="*/ 426609 w 1473566"/>
                <a:gd name="connsiteY1" fmla="*/ 157294 h 936272"/>
                <a:gd name="connsiteX2" fmla="*/ 1067166 w 1473566"/>
                <a:gd name="connsiteY2" fmla="*/ 27119 h 936272"/>
                <a:gd name="connsiteX3" fmla="*/ 1473566 w 1473566"/>
                <a:gd name="connsiteY3" fmla="*/ 492256 h 936272"/>
                <a:gd name="connsiteX4" fmla="*/ 1067959 w 1473566"/>
                <a:gd name="connsiteY4" fmla="*/ 934375 h 936272"/>
                <a:gd name="connsiteX5" fmla="*/ 502809 w 1473566"/>
                <a:gd name="connsiteY5" fmla="*/ 690694 h 936272"/>
                <a:gd name="connsiteX6" fmla="*/ 7509 w 1473566"/>
                <a:gd name="connsiteY6" fmla="*/ 897863 h 936272"/>
                <a:gd name="connsiteX0" fmla="*/ 7292 w 1488850"/>
                <a:gd name="connsiteY0" fmla="*/ 810229 h 933990"/>
                <a:gd name="connsiteX1" fmla="*/ 441893 w 1488850"/>
                <a:gd name="connsiteY1" fmla="*/ 154915 h 933990"/>
                <a:gd name="connsiteX2" fmla="*/ 1082450 w 1488850"/>
                <a:gd name="connsiteY2" fmla="*/ 24740 h 933990"/>
                <a:gd name="connsiteX3" fmla="*/ 1488850 w 1488850"/>
                <a:gd name="connsiteY3" fmla="*/ 489877 h 933990"/>
                <a:gd name="connsiteX4" fmla="*/ 1083243 w 1488850"/>
                <a:gd name="connsiteY4" fmla="*/ 931996 h 933990"/>
                <a:gd name="connsiteX5" fmla="*/ 518093 w 1488850"/>
                <a:gd name="connsiteY5" fmla="*/ 688315 h 933990"/>
                <a:gd name="connsiteX6" fmla="*/ 7292 w 1488850"/>
                <a:gd name="connsiteY6" fmla="*/ 810229 h 933990"/>
                <a:gd name="connsiteX0" fmla="*/ 39 w 1481597"/>
                <a:gd name="connsiteY0" fmla="*/ 810227 h 933634"/>
                <a:gd name="connsiteX1" fmla="*/ 434640 w 1481597"/>
                <a:gd name="connsiteY1" fmla="*/ 154913 h 933634"/>
                <a:gd name="connsiteX2" fmla="*/ 1075197 w 1481597"/>
                <a:gd name="connsiteY2" fmla="*/ 24738 h 933634"/>
                <a:gd name="connsiteX3" fmla="*/ 1481597 w 1481597"/>
                <a:gd name="connsiteY3" fmla="*/ 489875 h 933634"/>
                <a:gd name="connsiteX4" fmla="*/ 1075990 w 1481597"/>
                <a:gd name="connsiteY4" fmla="*/ 931994 h 933634"/>
                <a:gd name="connsiteX5" fmla="*/ 456587 w 1481597"/>
                <a:gd name="connsiteY5" fmla="*/ 630184 h 933634"/>
                <a:gd name="connsiteX6" fmla="*/ 39 w 1481597"/>
                <a:gd name="connsiteY6" fmla="*/ 810227 h 933634"/>
                <a:gd name="connsiteX0" fmla="*/ 394 w 1481952"/>
                <a:gd name="connsiteY0" fmla="*/ 810227 h 933579"/>
                <a:gd name="connsiteX1" fmla="*/ 434995 w 1481952"/>
                <a:gd name="connsiteY1" fmla="*/ 154913 h 933579"/>
                <a:gd name="connsiteX2" fmla="*/ 1075552 w 1481952"/>
                <a:gd name="connsiteY2" fmla="*/ 24738 h 933579"/>
                <a:gd name="connsiteX3" fmla="*/ 1481952 w 1481952"/>
                <a:gd name="connsiteY3" fmla="*/ 489875 h 933579"/>
                <a:gd name="connsiteX4" fmla="*/ 1076345 w 1481952"/>
                <a:gd name="connsiteY4" fmla="*/ 931994 h 933579"/>
                <a:gd name="connsiteX5" fmla="*/ 507320 w 1481952"/>
                <a:gd name="connsiteY5" fmla="*/ 618559 h 933579"/>
                <a:gd name="connsiteX6" fmla="*/ 394 w 1481952"/>
                <a:gd name="connsiteY6" fmla="*/ 810227 h 933579"/>
                <a:gd name="connsiteX0" fmla="*/ 394 w 1482284"/>
                <a:gd name="connsiteY0" fmla="*/ 810227 h 887281"/>
                <a:gd name="connsiteX1" fmla="*/ 434995 w 1482284"/>
                <a:gd name="connsiteY1" fmla="*/ 154913 h 887281"/>
                <a:gd name="connsiteX2" fmla="*/ 1075552 w 1482284"/>
                <a:gd name="connsiteY2" fmla="*/ 24738 h 887281"/>
                <a:gd name="connsiteX3" fmla="*/ 1481952 w 1482284"/>
                <a:gd name="connsiteY3" fmla="*/ 489875 h 887281"/>
                <a:gd name="connsiteX4" fmla="*/ 1029842 w 1482284"/>
                <a:gd name="connsiteY4" fmla="*/ 885491 h 887281"/>
                <a:gd name="connsiteX5" fmla="*/ 507320 w 1482284"/>
                <a:gd name="connsiteY5" fmla="*/ 618559 h 887281"/>
                <a:gd name="connsiteX6" fmla="*/ 394 w 1482284"/>
                <a:gd name="connsiteY6" fmla="*/ 810227 h 887281"/>
                <a:gd name="connsiteX0" fmla="*/ 394 w 1482284"/>
                <a:gd name="connsiteY0" fmla="*/ 810227 h 885491"/>
                <a:gd name="connsiteX1" fmla="*/ 434995 w 1482284"/>
                <a:gd name="connsiteY1" fmla="*/ 154913 h 885491"/>
                <a:gd name="connsiteX2" fmla="*/ 1075552 w 1482284"/>
                <a:gd name="connsiteY2" fmla="*/ 24738 h 885491"/>
                <a:gd name="connsiteX3" fmla="*/ 1481952 w 1482284"/>
                <a:gd name="connsiteY3" fmla="*/ 489875 h 885491"/>
                <a:gd name="connsiteX4" fmla="*/ 1029842 w 1482284"/>
                <a:gd name="connsiteY4" fmla="*/ 885491 h 885491"/>
                <a:gd name="connsiteX5" fmla="*/ 507320 w 1482284"/>
                <a:gd name="connsiteY5" fmla="*/ 618559 h 885491"/>
                <a:gd name="connsiteX6" fmla="*/ 394 w 1482284"/>
                <a:gd name="connsiteY6" fmla="*/ 810227 h 885491"/>
                <a:gd name="connsiteX0" fmla="*/ 3829 w 1485719"/>
                <a:gd name="connsiteY0" fmla="*/ 810227 h 885491"/>
                <a:gd name="connsiteX1" fmla="*/ 438430 w 1485719"/>
                <a:gd name="connsiteY1" fmla="*/ 154913 h 885491"/>
                <a:gd name="connsiteX2" fmla="*/ 1078987 w 1485719"/>
                <a:gd name="connsiteY2" fmla="*/ 24738 h 885491"/>
                <a:gd name="connsiteX3" fmla="*/ 1485387 w 1485719"/>
                <a:gd name="connsiteY3" fmla="*/ 489875 h 885491"/>
                <a:gd name="connsiteX4" fmla="*/ 1033277 w 1485719"/>
                <a:gd name="connsiteY4" fmla="*/ 885491 h 885491"/>
                <a:gd name="connsiteX5" fmla="*/ 510755 w 1485719"/>
                <a:gd name="connsiteY5" fmla="*/ 618559 h 885491"/>
                <a:gd name="connsiteX6" fmla="*/ 3829 w 1485719"/>
                <a:gd name="connsiteY6" fmla="*/ 810227 h 8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719" h="885491">
                  <a:moveTo>
                    <a:pt x="3829" y="810227"/>
                  </a:moveTo>
                  <a:cubicBezTo>
                    <a:pt x="49902" y="736828"/>
                    <a:pt x="259237" y="285828"/>
                    <a:pt x="438430" y="154913"/>
                  </a:cubicBezTo>
                  <a:cubicBezTo>
                    <a:pt x="617623" y="23998"/>
                    <a:pt x="787812" y="-38232"/>
                    <a:pt x="1078987" y="24738"/>
                  </a:cubicBezTo>
                  <a:cubicBezTo>
                    <a:pt x="1370162" y="87708"/>
                    <a:pt x="1493005" y="346416"/>
                    <a:pt x="1485387" y="489875"/>
                  </a:cubicBezTo>
                  <a:cubicBezTo>
                    <a:pt x="1477769" y="633334"/>
                    <a:pt x="1389935" y="787331"/>
                    <a:pt x="1033277" y="885491"/>
                  </a:cubicBezTo>
                  <a:cubicBezTo>
                    <a:pt x="726345" y="854085"/>
                    <a:pt x="682330" y="631103"/>
                    <a:pt x="510755" y="618559"/>
                  </a:cubicBezTo>
                  <a:cubicBezTo>
                    <a:pt x="339180" y="606015"/>
                    <a:pt x="-42244" y="883626"/>
                    <a:pt x="3829" y="810227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585361" y="2345852"/>
            <a:ext cx="5353355" cy="1700105"/>
          </a:xfrm>
          <a:prstGeom prst="roundRect">
            <a:avLst>
              <a:gd name="adj" fmla="val 1198"/>
            </a:avLst>
          </a:prstGeom>
          <a:noFill/>
          <a:ln w="12700">
            <a:solidFill>
              <a:srgbClr val="8772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87726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12982" y="1953490"/>
            <a:ext cx="167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kern="0" dirty="0" err="1">
                <a:solidFill>
                  <a:schemeClr val="bg1"/>
                </a:solidFill>
              </a:rPr>
              <a:t>Winpming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8B0FB9-1B0E-4006-A8F0-5FBA39BC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9" y="1199627"/>
            <a:ext cx="9280373" cy="46757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7895D4-9141-47B3-B9CD-038C11D99B32}"/>
              </a:ext>
            </a:extLst>
          </p:cNvPr>
          <p:cNvSpPr txBox="1"/>
          <p:nvPr/>
        </p:nvSpPr>
        <p:spPr>
          <a:xfrm>
            <a:off x="10170571" y="5142451"/>
            <a:ext cx="101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 </a:t>
            </a:r>
            <a:r>
              <a:rPr lang="ko-KR" altLang="en-US" sz="1200" b="1" dirty="0"/>
              <a:t>윈도우 창이 가지고 있는 멤버 변수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(Property)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015919-DA69-4067-AFF0-C25451D6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6" y="5911372"/>
            <a:ext cx="9280372" cy="3619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A2060-DC94-4BE3-AB06-B6F3E0FE4FE6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2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60F75-3395-4241-B335-25DCF1FD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63" y="1206071"/>
            <a:ext cx="6494593" cy="1518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15869-8AED-432F-9D9F-5F76CBFC28F2}"/>
              </a:ext>
            </a:extLst>
          </p:cNvPr>
          <p:cNvSpPr txBox="1"/>
          <p:nvPr/>
        </p:nvSpPr>
        <p:spPr>
          <a:xfrm>
            <a:off x="7154256" y="1180248"/>
            <a:ext cx="3890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/>
              <a:t>각 윈도우 창의 생성자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&gt;</a:t>
            </a:r>
            <a:r>
              <a:rPr lang="ko-KR" altLang="en-US" sz="1200" b="1" dirty="0"/>
              <a:t> 게임 판을 초기화</a:t>
            </a:r>
            <a:r>
              <a:rPr lang="en-US" altLang="ko-KR" sz="1200" b="1" dirty="0"/>
              <a:t> : </a:t>
            </a:r>
            <a:r>
              <a:rPr lang="ko-KR" altLang="en-US" sz="1200" b="1" dirty="0"/>
              <a:t>각 모드에 맞는 버튼 개수별로 게임 판이 초기화되고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같은 그림은 같은 </a:t>
            </a:r>
            <a:r>
              <a:rPr lang="en-US" altLang="ko-KR" sz="1200" b="1" dirty="0"/>
              <a:t>tag</a:t>
            </a:r>
            <a:r>
              <a:rPr lang="ko-KR" altLang="en-US" sz="1200" b="1" dirty="0"/>
              <a:t>를 부여해 같은 그림인 것을 인식 할 수 있도록 한다</a:t>
            </a:r>
            <a:r>
              <a:rPr lang="en-US" altLang="ko-KR" sz="1200" b="1" dirty="0"/>
              <a:t>. </a:t>
            </a:r>
          </a:p>
          <a:p>
            <a:r>
              <a:rPr lang="en-US" altLang="ko-KR" sz="1200" b="1" dirty="0"/>
              <a:t> &gt; </a:t>
            </a:r>
            <a:r>
              <a:rPr lang="ko-KR" altLang="en-US" sz="1200" b="1" dirty="0"/>
              <a:t>타이머 설정 </a:t>
            </a:r>
            <a:endParaRPr lang="en-US" altLang="ko-KR" sz="1200" b="1" dirty="0"/>
          </a:p>
          <a:p>
            <a:r>
              <a:rPr lang="en-US" altLang="ko-KR" sz="1200" b="1" dirty="0"/>
              <a:t> &gt; </a:t>
            </a:r>
            <a:r>
              <a:rPr lang="ko-KR" altLang="en-US" sz="1200" b="1" dirty="0"/>
              <a:t>데이터 바인딩을 위한 </a:t>
            </a:r>
            <a:r>
              <a:rPr lang="en-US" altLang="ko-KR" sz="1200" b="1" dirty="0" err="1"/>
              <a:t>DataContext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설정</a:t>
            </a:r>
            <a:endParaRPr lang="en-US" altLang="ko-KR" sz="1200" b="1" dirty="0"/>
          </a:p>
          <a:p>
            <a:r>
              <a:rPr lang="en-US" altLang="ko-KR" sz="1200" b="1" dirty="0"/>
              <a:t> &gt; </a:t>
            </a:r>
            <a:r>
              <a:rPr lang="ko-KR" altLang="en-US" sz="1200" b="1" dirty="0"/>
              <a:t>타이머 시작</a:t>
            </a:r>
            <a:r>
              <a:rPr lang="en-US" altLang="ko-KR" sz="1200" b="1" dirty="0"/>
              <a:t> (</a:t>
            </a:r>
            <a:r>
              <a:rPr lang="ko-KR" altLang="en-US" sz="1200" b="1" dirty="0"/>
              <a:t>창이 열리면 바로 게임 시작</a:t>
            </a:r>
            <a:r>
              <a:rPr lang="en-US" altLang="ko-KR" sz="1200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2BC71C-0F27-495A-B11D-EC53FF9E0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3" y="2787605"/>
            <a:ext cx="7134225" cy="847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4FF792-45C1-4B7B-8D5D-FE07DBF78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3" y="3894989"/>
            <a:ext cx="5289491" cy="22635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BDB3CB-DA35-4327-9C77-E5032CB96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263" y="2709958"/>
            <a:ext cx="3393793" cy="2564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526F35-63D0-49F7-AC37-D69B7EE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202261"/>
            <a:ext cx="4762648" cy="103960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A6E7763-682F-41A0-90DC-236127E01D4A}"/>
              </a:ext>
            </a:extLst>
          </p:cNvPr>
          <p:cNvSpPr/>
          <p:nvPr/>
        </p:nvSpPr>
        <p:spPr>
          <a:xfrm>
            <a:off x="10528183" y="3211467"/>
            <a:ext cx="516807" cy="5468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8655D7-8C6F-4051-8B3D-6485105733CB}"/>
              </a:ext>
            </a:extLst>
          </p:cNvPr>
          <p:cNvSpPr/>
          <p:nvPr/>
        </p:nvSpPr>
        <p:spPr>
          <a:xfrm>
            <a:off x="10528183" y="4470245"/>
            <a:ext cx="516807" cy="5468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C555C7-651D-4EB8-BC2B-AB6739B2835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477324" y="3758268"/>
            <a:ext cx="2271054" cy="1443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71FC57-3954-4B21-83C8-ABA50CEF3A9F}"/>
              </a:ext>
            </a:extLst>
          </p:cNvPr>
          <p:cNvCxnSpPr>
            <a:stCxn id="13" idx="2"/>
          </p:cNvCxnSpPr>
          <p:nvPr/>
        </p:nvCxnSpPr>
        <p:spPr>
          <a:xfrm flipH="1">
            <a:off x="5974081" y="4743646"/>
            <a:ext cx="4554102" cy="27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D94E1D0-2641-4634-8E5F-6AEAA196500B}"/>
              </a:ext>
            </a:extLst>
          </p:cNvPr>
          <p:cNvSpPr/>
          <p:nvPr/>
        </p:nvSpPr>
        <p:spPr>
          <a:xfrm>
            <a:off x="8115204" y="5076452"/>
            <a:ext cx="724240" cy="601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96C3C9-0DAF-46D7-82DE-A3042ACF27AC}"/>
              </a:ext>
            </a:extLst>
          </p:cNvPr>
          <p:cNvSpPr/>
          <p:nvPr/>
        </p:nvSpPr>
        <p:spPr>
          <a:xfrm>
            <a:off x="2525032" y="5529202"/>
            <a:ext cx="618288" cy="601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69A335-A46E-43F0-8BDB-36A7D3A09E86}"/>
              </a:ext>
            </a:extLst>
          </p:cNvPr>
          <p:cNvSpPr/>
          <p:nvPr/>
        </p:nvSpPr>
        <p:spPr>
          <a:xfrm>
            <a:off x="3084597" y="3878964"/>
            <a:ext cx="618288" cy="601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85C08B-D1BA-4190-841D-5293A40E77AF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8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895D4-9141-47B3-B9CD-038C11D99B32}"/>
              </a:ext>
            </a:extLst>
          </p:cNvPr>
          <p:cNvSpPr txBox="1"/>
          <p:nvPr/>
        </p:nvSpPr>
        <p:spPr>
          <a:xfrm>
            <a:off x="1159191" y="4208518"/>
            <a:ext cx="9629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/>
              <a:t>Data Binding </a:t>
            </a:r>
            <a:r>
              <a:rPr lang="ko-KR" altLang="en-US" sz="1200" b="1" dirty="0"/>
              <a:t>을 위한 </a:t>
            </a:r>
            <a:r>
              <a:rPr lang="en-US" altLang="ko-KR" sz="1200" b="1" dirty="0" err="1"/>
              <a:t>INotifyPropertyChanged</a:t>
            </a:r>
            <a:r>
              <a:rPr lang="ko-KR" altLang="en-US" sz="1200" b="1" dirty="0"/>
              <a:t>인터페이스의 메소드 구현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r>
              <a:rPr lang="ko-KR" altLang="en-US" sz="1200" b="1" dirty="0"/>
              <a:t>  </a:t>
            </a:r>
            <a:r>
              <a:rPr lang="en-US" altLang="ko-KR" sz="1200" b="1" dirty="0"/>
              <a:t>&gt;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PropertyChangedEventHandler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선언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OnPropertyChanged</a:t>
            </a:r>
            <a:r>
              <a:rPr lang="ko-KR" altLang="en-US" sz="1200" b="1" dirty="0"/>
              <a:t>메소드 구현</a:t>
            </a:r>
            <a:endParaRPr lang="en-US" altLang="ko-KR" sz="1200" b="1" dirty="0"/>
          </a:p>
          <a:p>
            <a:r>
              <a:rPr lang="en-US" altLang="ko-KR" sz="1200" b="1" dirty="0"/>
              <a:t>  &gt; Matched Property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Count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Property</a:t>
            </a:r>
            <a:r>
              <a:rPr lang="ko-KR" altLang="en-US" sz="1200" b="1" dirty="0"/>
              <a:t>를 </a:t>
            </a:r>
            <a:r>
              <a:rPr lang="en-US" altLang="ko-KR" sz="1200" b="1" dirty="0" err="1"/>
              <a:t>xaml</a:t>
            </a:r>
            <a:r>
              <a:rPr lang="ko-KR" altLang="en-US" sz="1200" b="1" dirty="0"/>
              <a:t>과 </a:t>
            </a:r>
            <a:r>
              <a:rPr lang="en-US" altLang="ko-KR" sz="1200" b="1" dirty="0"/>
              <a:t>binding </a:t>
            </a:r>
            <a:r>
              <a:rPr lang="ko-KR" altLang="en-US" sz="1200" b="1" dirty="0"/>
              <a:t>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&gt; </a:t>
            </a:r>
            <a:r>
              <a:rPr lang="ko-KR" altLang="en-US" sz="1200" b="1" dirty="0"/>
              <a:t>각 변수들의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값이 </a:t>
            </a:r>
            <a:r>
              <a:rPr lang="ko-KR" altLang="en-US" sz="1200" b="1" dirty="0" err="1"/>
              <a:t>변할때마다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setter</a:t>
            </a:r>
            <a:r>
              <a:rPr lang="ko-KR" altLang="en-US" sz="1200" b="1" dirty="0"/>
              <a:t>에 사용된 </a:t>
            </a:r>
            <a:r>
              <a:rPr lang="en-US" altLang="ko-KR" sz="1200" b="1" dirty="0" err="1"/>
              <a:t>OnPropertyChanged</a:t>
            </a:r>
            <a:r>
              <a:rPr lang="ko-KR" altLang="en-US" sz="1200" b="1" dirty="0"/>
              <a:t>로 </a:t>
            </a:r>
            <a:r>
              <a:rPr lang="en-US" altLang="ko-KR" sz="1200" b="1" dirty="0" err="1"/>
              <a:t>xaml</a:t>
            </a:r>
            <a:r>
              <a:rPr lang="ko-KR" altLang="en-US" sz="1200" b="1" dirty="0"/>
              <a:t>에 알려준다</a:t>
            </a:r>
            <a:r>
              <a:rPr lang="en-US" altLang="ko-KR" sz="12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B26064-A629-4AAF-9B6C-77039DC3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92" y="1715549"/>
            <a:ext cx="9629775" cy="2314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126BA1-E794-4B26-92E6-96FF4E23D334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1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27390-4E12-4D3F-B47C-BE64B765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130941"/>
            <a:ext cx="9334500" cy="3086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90C70C-989F-4287-9C1D-2E933092E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426" y="4276732"/>
            <a:ext cx="4117332" cy="1974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FA10EA-516B-45F4-965A-092487F2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24" y="4315519"/>
            <a:ext cx="2780514" cy="19358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53020E-8198-48DF-85FE-9521AD0B1200}"/>
              </a:ext>
            </a:extLst>
          </p:cNvPr>
          <p:cNvSpPr/>
          <p:nvPr/>
        </p:nvSpPr>
        <p:spPr>
          <a:xfrm>
            <a:off x="2122415" y="3582099"/>
            <a:ext cx="2357306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5A1DB4-B93E-4C80-81DB-1B43BF885424}"/>
              </a:ext>
            </a:extLst>
          </p:cNvPr>
          <p:cNvSpPr/>
          <p:nvPr/>
        </p:nvSpPr>
        <p:spPr>
          <a:xfrm>
            <a:off x="5431345" y="5875360"/>
            <a:ext cx="944935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DF27F2-669D-42FB-9F3B-AEB2491B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647" y="4257858"/>
            <a:ext cx="4117332" cy="1993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B506F5-D469-4D52-9CAF-F47578CE669D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0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ECAEC-AB5F-4703-8403-BF3BD437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" y="1173715"/>
            <a:ext cx="9867900" cy="370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2C2EC-63E4-4135-B45A-EB4658BC4942}"/>
              </a:ext>
            </a:extLst>
          </p:cNvPr>
          <p:cNvSpPr txBox="1"/>
          <p:nvPr/>
        </p:nvSpPr>
        <p:spPr>
          <a:xfrm>
            <a:off x="1040130" y="5134062"/>
            <a:ext cx="986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/>
              <a:t>두 그림을 같은 그림으로 표시하기 위한 </a:t>
            </a:r>
            <a:r>
              <a:rPr lang="en-US" altLang="ko-KR" sz="1200" b="1" dirty="0"/>
              <a:t>tag </a:t>
            </a:r>
            <a:r>
              <a:rPr lang="ko-KR" altLang="en-US" sz="1200" b="1" dirty="0"/>
              <a:t>속성 부여</a:t>
            </a:r>
            <a:endParaRPr lang="en-US" altLang="ko-KR" sz="1200" b="1" dirty="0"/>
          </a:p>
          <a:p>
            <a:r>
              <a:rPr lang="en-US" altLang="ko-KR" sz="1200" b="1" dirty="0"/>
              <a:t>   (</a:t>
            </a:r>
            <a:r>
              <a:rPr lang="ko-KR" altLang="en-US" sz="1200" b="1" dirty="0"/>
              <a:t>중복을 막기 위해 </a:t>
            </a:r>
            <a:r>
              <a:rPr lang="en-US" altLang="ko-KR" sz="1200" b="1" dirty="0" err="1"/>
              <a:t>randint</a:t>
            </a:r>
            <a:r>
              <a:rPr lang="ko-KR" altLang="en-US" sz="1200" b="1" dirty="0"/>
              <a:t>배열을 사용한다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DC3C2-438A-44F2-B2C9-C5F2829D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500" y="2471578"/>
            <a:ext cx="3168530" cy="33040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9BEF9D-25D6-46C5-8B5C-AD7CEE6735CA}"/>
              </a:ext>
            </a:extLst>
          </p:cNvPr>
          <p:cNvSpPr/>
          <p:nvPr/>
        </p:nvSpPr>
        <p:spPr>
          <a:xfrm>
            <a:off x="7969541" y="2533475"/>
            <a:ext cx="755009" cy="25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240E87-9B97-4E30-A2DD-AC4F26F28E47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3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77403-2DB0-440C-9BAE-DA1F510A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68" y="1381876"/>
            <a:ext cx="6276975" cy="504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245875-643B-479D-A9DA-EA3817AE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61" y="1189183"/>
            <a:ext cx="1044036" cy="4479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3450D-1D3E-4574-B879-4BF16752BC43}"/>
              </a:ext>
            </a:extLst>
          </p:cNvPr>
          <p:cNvSpPr txBox="1"/>
          <p:nvPr/>
        </p:nvSpPr>
        <p:spPr>
          <a:xfrm>
            <a:off x="709263" y="5812696"/>
            <a:ext cx="215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버튼 이미지들은 </a:t>
            </a:r>
            <a:r>
              <a:rPr lang="en-US" altLang="ko-KR" sz="1200" dirty="0"/>
              <a:t>“</a:t>
            </a:r>
            <a:r>
              <a:rPr lang="ko-KR" altLang="en-US" sz="1200" dirty="0"/>
              <a:t>숫자</a:t>
            </a:r>
            <a:r>
              <a:rPr lang="en-US" altLang="ko-KR" sz="1200" dirty="0"/>
              <a:t>.</a:t>
            </a:r>
            <a:r>
              <a:rPr lang="en-US" altLang="ko-KR" sz="1200" dirty="0" err="1"/>
              <a:t>png</a:t>
            </a:r>
            <a:r>
              <a:rPr lang="en-US" altLang="ko-KR" sz="1200" dirty="0"/>
              <a:t>” </a:t>
            </a:r>
            <a:r>
              <a:rPr lang="ko-KR" altLang="en-US" sz="1200" dirty="0"/>
              <a:t>형식으로 </a:t>
            </a:r>
            <a:r>
              <a:rPr lang="ko-KR" altLang="en-US" sz="1200" dirty="0" err="1"/>
              <a:t>저장되어있다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471B6E-CA08-4652-8FF0-9F0A6D6F4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081" y="2247877"/>
            <a:ext cx="5848350" cy="290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A7E28-6B4A-4CA5-B9BD-16B705D44996}"/>
              </a:ext>
            </a:extLst>
          </p:cNvPr>
          <p:cNvSpPr txBox="1"/>
          <p:nvPr/>
        </p:nvSpPr>
        <p:spPr>
          <a:xfrm>
            <a:off x="3069365" y="5370530"/>
            <a:ext cx="759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</a:t>
            </a:r>
            <a:r>
              <a:rPr lang="ko-KR" altLang="en-US" sz="1200" b="1" dirty="0"/>
              <a:t>버튼에 이미지를 그려주는 과정</a:t>
            </a:r>
            <a:endParaRPr lang="en-US" altLang="ko-KR" sz="1200" b="1" dirty="0"/>
          </a:p>
          <a:p>
            <a:r>
              <a:rPr lang="en-US" altLang="ko-KR" sz="1200" b="1" dirty="0"/>
              <a:t> &gt; </a:t>
            </a:r>
            <a:r>
              <a:rPr lang="en-US" altLang="ko-KR" sz="1200" b="1" dirty="0" err="1"/>
              <a:t>MakeImage</a:t>
            </a:r>
            <a:r>
              <a:rPr lang="ko-KR" altLang="en-US" sz="1200" b="1" dirty="0"/>
              <a:t>함수로 </a:t>
            </a:r>
            <a:r>
              <a:rPr lang="en-US" altLang="ko-KR" sz="1200" b="1" dirty="0"/>
              <a:t>tag</a:t>
            </a:r>
            <a:r>
              <a:rPr lang="ko-KR" altLang="en-US" sz="1200" b="1" dirty="0"/>
              <a:t>에 해당하는 이미지를 가져와서 각 버튼의 </a:t>
            </a:r>
            <a:r>
              <a:rPr lang="en-US" altLang="ko-KR" sz="1200" b="1" dirty="0"/>
              <a:t>content</a:t>
            </a:r>
            <a:r>
              <a:rPr lang="ko-KR" altLang="en-US" sz="1200" b="1" dirty="0"/>
              <a:t>로 지정해 이미지를 설정한다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4362F2-8E07-4AB3-8FBB-0906AFA51402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6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D60951-08EE-47A0-8A5B-4A9947E7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92" y="1168473"/>
            <a:ext cx="5667375" cy="27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FEA0FD-DFC4-4238-B65B-30395132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7" y="1793785"/>
            <a:ext cx="11144250" cy="39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C0B4D-9F74-4DF9-BA0D-8050F9C0D81E}"/>
              </a:ext>
            </a:extLst>
          </p:cNvPr>
          <p:cNvSpPr txBox="1"/>
          <p:nvPr/>
        </p:nvSpPr>
        <p:spPr>
          <a:xfrm>
            <a:off x="612395" y="1516786"/>
            <a:ext cx="528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en-US" altLang="ko-KR" sz="1200" b="1" dirty="0" err="1"/>
              <a:t>btn_Click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함수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버튼이 클릭되었을 때 처리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90D3A-CA75-42F7-9F60-94A0026AD8F8}"/>
              </a:ext>
            </a:extLst>
          </p:cNvPr>
          <p:cNvSpPr txBox="1"/>
          <p:nvPr/>
        </p:nvSpPr>
        <p:spPr>
          <a:xfrm>
            <a:off x="629557" y="5699035"/>
            <a:ext cx="1091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</a:t>
            </a:r>
            <a:r>
              <a:rPr lang="ko-KR" altLang="en-US" sz="1200" b="1" dirty="0"/>
              <a:t>버튼이 눌리면 먼저 어떤 상황에서 눌린 버튼인지를 확인</a:t>
            </a:r>
            <a:r>
              <a:rPr lang="en-US" altLang="ko-KR" sz="1200" b="1" dirty="0"/>
              <a:t> ( </a:t>
            </a:r>
            <a:r>
              <a:rPr lang="ko-KR" altLang="en-US" sz="1200" b="1" dirty="0"/>
              <a:t>눌린 버튼이 </a:t>
            </a:r>
            <a:r>
              <a:rPr lang="en-US" altLang="ko-KR" sz="1200" b="1" dirty="0"/>
              <a:t>first</a:t>
            </a:r>
            <a:r>
              <a:rPr lang="ko-KR" altLang="en-US" sz="1200" b="1" dirty="0"/>
              <a:t>인지</a:t>
            </a:r>
            <a:r>
              <a:rPr lang="en-US" altLang="ko-KR" sz="1200" b="1" dirty="0"/>
              <a:t>, second</a:t>
            </a:r>
            <a:r>
              <a:rPr lang="ko-KR" altLang="en-US" sz="1200" b="1" dirty="0"/>
              <a:t>인지 확인한다</a:t>
            </a:r>
            <a:r>
              <a:rPr lang="en-US" altLang="ko-KR" sz="1200" b="1" dirty="0"/>
              <a:t>), </a:t>
            </a:r>
            <a:r>
              <a:rPr lang="ko-KR" altLang="en-US" sz="1200" b="1" dirty="0"/>
              <a:t>처음 눌린 버튼이면 확인후 </a:t>
            </a:r>
            <a:r>
              <a:rPr lang="en-US" altLang="ko-KR" sz="1200" b="1" dirty="0"/>
              <a:t>return</a:t>
            </a:r>
          </a:p>
          <a:p>
            <a:r>
              <a:rPr lang="en-US" altLang="ko-KR" sz="1200" b="1" dirty="0"/>
              <a:t> &gt; </a:t>
            </a:r>
            <a:r>
              <a:rPr lang="ko-KR" altLang="en-US" sz="1200" b="1" dirty="0"/>
              <a:t>눌린 버튼은 흐리게 만들어 눌렸다는 것을 표시하고 선택할 수 없도록 처리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92542C-ECD5-4C3F-9A67-8C54B33B5AB5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2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D60951-08EE-47A0-8A5B-4A9947E7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92" y="1029586"/>
            <a:ext cx="5667375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C0B4D-9F74-4DF9-BA0D-8050F9C0D81E}"/>
              </a:ext>
            </a:extLst>
          </p:cNvPr>
          <p:cNvSpPr txBox="1"/>
          <p:nvPr/>
        </p:nvSpPr>
        <p:spPr>
          <a:xfrm>
            <a:off x="648749" y="1338521"/>
            <a:ext cx="528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en-US" altLang="ko-KR" sz="1200" b="1" dirty="0" err="1"/>
              <a:t>btn_Click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함수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버튼이 클릭되었을 때 처리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90D3A-CA75-42F7-9F60-94A0026AD8F8}"/>
              </a:ext>
            </a:extLst>
          </p:cNvPr>
          <p:cNvSpPr txBox="1"/>
          <p:nvPr/>
        </p:nvSpPr>
        <p:spPr>
          <a:xfrm>
            <a:off x="7497589" y="3429000"/>
            <a:ext cx="4160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</a:t>
            </a:r>
            <a:r>
              <a:rPr lang="ko-KR" altLang="en-US" sz="1200" b="1" dirty="0"/>
              <a:t>두번째 버튼이 눌리면 계속 진행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  &gt; tag</a:t>
            </a:r>
            <a:r>
              <a:rPr lang="ko-KR" altLang="en-US" sz="1200" b="1" dirty="0"/>
              <a:t>번호를 비교해 같은 이미지인지 체크</a:t>
            </a:r>
            <a:endParaRPr lang="en-US" altLang="ko-KR" sz="1200" b="1" dirty="0"/>
          </a:p>
          <a:p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 - </a:t>
            </a:r>
            <a:r>
              <a:rPr lang="ko-KR" altLang="en-US" sz="1200" b="1" dirty="0"/>
              <a:t>같은 이미지인 경우 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  &gt; </a:t>
            </a:r>
            <a:r>
              <a:rPr lang="ko-KR" altLang="en-US" sz="1200" b="1" dirty="0"/>
              <a:t>버튼을 화면상에서 비활성화</a:t>
            </a:r>
            <a:endParaRPr lang="en-US" altLang="ko-KR" sz="1200" b="1" dirty="0"/>
          </a:p>
          <a:p>
            <a:r>
              <a:rPr lang="en-US" altLang="ko-KR" sz="1200" b="1" dirty="0"/>
              <a:t>  &gt; Matched Property</a:t>
            </a:r>
            <a:r>
              <a:rPr lang="ko-KR" altLang="en-US" sz="1200" b="1" dirty="0"/>
              <a:t>를 통한 남은 카드 </a:t>
            </a:r>
            <a:r>
              <a:rPr lang="en-US" altLang="ko-KR" sz="1200" b="1" dirty="0"/>
              <a:t>label</a:t>
            </a:r>
            <a:r>
              <a:rPr lang="ko-KR" altLang="en-US" sz="1200" b="1" dirty="0"/>
              <a:t>변경</a:t>
            </a:r>
            <a:endParaRPr lang="en-US" altLang="ko-KR" sz="1200" b="1" dirty="0"/>
          </a:p>
          <a:p>
            <a:r>
              <a:rPr lang="en-US" altLang="ko-KR" sz="1200" b="1" dirty="0"/>
              <a:t>  &gt; Matched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이 되는 경우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전부 맞춘 경우</a:t>
            </a:r>
            <a:r>
              <a:rPr lang="en-US" altLang="ko-KR" sz="1200" b="1" dirty="0"/>
              <a:t>) </a:t>
            </a:r>
            <a:r>
              <a:rPr lang="ko-KR" altLang="en-US" sz="1200" b="1" dirty="0">
                <a:solidFill>
                  <a:srgbClr val="FF0000"/>
                </a:solidFill>
              </a:rPr>
              <a:t>게임 성공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/>
              <a:t>	(</a:t>
            </a:r>
            <a:r>
              <a:rPr lang="ko-KR" altLang="en-US" sz="1200" b="1" dirty="0"/>
              <a:t>타이머가 끝나기 전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  &gt; </a:t>
            </a:r>
            <a:r>
              <a:rPr lang="ko-KR" altLang="en-US" sz="1200" b="1" dirty="0"/>
              <a:t>게임을 다시 할 것인지 묻는 </a:t>
            </a:r>
            <a:r>
              <a:rPr lang="en-US" altLang="ko-KR" sz="1200" b="1" dirty="0" err="1"/>
              <a:t>messagebox</a:t>
            </a:r>
            <a:r>
              <a:rPr lang="ko-KR" altLang="en-US" sz="1200" b="1" dirty="0"/>
              <a:t> 출력</a:t>
            </a:r>
            <a:endParaRPr lang="en-US" altLang="ko-KR" sz="1200" b="1" dirty="0"/>
          </a:p>
          <a:p>
            <a:r>
              <a:rPr lang="en-US" altLang="ko-KR" sz="1200" b="1" dirty="0"/>
              <a:t>  &gt; </a:t>
            </a:r>
            <a:r>
              <a:rPr lang="ko-KR" altLang="en-US" sz="1200" b="1" dirty="0"/>
              <a:t>선택에 따른 게임 진행</a:t>
            </a:r>
            <a:endParaRPr lang="en-US" altLang="ko-KR" sz="1200" b="1" dirty="0"/>
          </a:p>
          <a:p>
            <a:r>
              <a:rPr lang="en-US" altLang="ko-KR" sz="1200" b="1" dirty="0"/>
              <a:t>	(</a:t>
            </a:r>
            <a:r>
              <a:rPr lang="ko-KR" altLang="en-US" sz="1200" b="1" dirty="0"/>
              <a:t>재시작시 게임 초기화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4FE25F-4D77-4749-96EE-33CC8877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8" y="1576986"/>
            <a:ext cx="6733563" cy="47315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EDA4ED2-F4B9-4000-9516-49DCF83344E9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3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D60951-08EE-47A0-8A5B-4A9947E7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92" y="1123928"/>
            <a:ext cx="5667375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C0B4D-9F74-4DF9-BA0D-8050F9C0D81E}"/>
              </a:ext>
            </a:extLst>
          </p:cNvPr>
          <p:cNvSpPr txBox="1"/>
          <p:nvPr/>
        </p:nvSpPr>
        <p:spPr>
          <a:xfrm>
            <a:off x="615193" y="1451925"/>
            <a:ext cx="528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en-US" altLang="ko-KR" sz="1200" b="1" dirty="0" err="1"/>
              <a:t>btn_Click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함수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버튼이 클릭되었을 때 처리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90D3A-CA75-42F7-9F60-94A0026AD8F8}"/>
              </a:ext>
            </a:extLst>
          </p:cNvPr>
          <p:cNvSpPr txBox="1"/>
          <p:nvPr/>
        </p:nvSpPr>
        <p:spPr>
          <a:xfrm>
            <a:off x="1802129" y="4930098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 tag </a:t>
            </a:r>
            <a:r>
              <a:rPr lang="ko-KR" altLang="en-US" sz="1200" b="1" dirty="0"/>
              <a:t>비교 시 같은 이미지가 아닌 경우 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  &gt; </a:t>
            </a:r>
            <a:r>
              <a:rPr lang="ko-KR" altLang="en-US" sz="1200" b="1" dirty="0"/>
              <a:t>저장해둔 선택된 버튼들인 </a:t>
            </a:r>
            <a:r>
              <a:rPr lang="en-US" altLang="ko-KR" sz="1200" b="1" dirty="0"/>
              <a:t>first, second</a:t>
            </a:r>
            <a:r>
              <a:rPr lang="ko-KR" altLang="en-US" sz="1200" b="1" dirty="0"/>
              <a:t>를 해제</a:t>
            </a:r>
            <a:r>
              <a:rPr lang="en-US" altLang="ko-KR" sz="1200" b="1" dirty="0"/>
              <a:t>(null</a:t>
            </a:r>
            <a:r>
              <a:rPr lang="ko-KR" altLang="en-US" sz="1200" b="1" dirty="0"/>
              <a:t>로 설정</a:t>
            </a:r>
            <a:r>
              <a:rPr lang="en-US" altLang="ko-KR" sz="12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A69AEF-77F7-4A1B-89A3-2C8F540A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879360"/>
            <a:ext cx="8343900" cy="2924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805D34D-7E42-4002-BC01-59340687F783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E4D31-7D34-4728-8911-C89FE4EE2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9" y="1110339"/>
            <a:ext cx="6866466" cy="5180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55BC6-E0FE-470B-924B-9FD111983F1C}"/>
              </a:ext>
            </a:extLst>
          </p:cNvPr>
          <p:cNvSpPr txBox="1"/>
          <p:nvPr/>
        </p:nvSpPr>
        <p:spPr>
          <a:xfrm>
            <a:off x="7625593" y="3700440"/>
            <a:ext cx="3808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Matched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이 되어 게임을 성공하기 전에 </a:t>
            </a:r>
            <a:endParaRPr lang="en-US" altLang="ko-KR" sz="1200" b="1" dirty="0"/>
          </a:p>
          <a:p>
            <a:r>
              <a:rPr lang="ko-KR" altLang="en-US" sz="1200" b="1" dirty="0"/>
              <a:t>타이머의 </a:t>
            </a:r>
            <a:r>
              <a:rPr lang="en-US" altLang="ko-KR" sz="1200" b="1" dirty="0"/>
              <a:t>Count</a:t>
            </a:r>
            <a:r>
              <a:rPr lang="ko-KR" altLang="en-US" sz="1200" b="1" dirty="0"/>
              <a:t>변수가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이 되어 게임이 끝난 경우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rgbClr val="FF0000"/>
                </a:solidFill>
              </a:rPr>
              <a:t>게임 실패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/>
              <a:t>	(</a:t>
            </a:r>
            <a:r>
              <a:rPr lang="ko-KR" altLang="en-US" sz="1200" b="1" dirty="0"/>
              <a:t>타이머가 작동하면서 </a:t>
            </a:r>
            <a:r>
              <a:rPr lang="en-US" altLang="ko-KR" sz="1200" b="1" dirty="0"/>
              <a:t>Count</a:t>
            </a:r>
            <a:r>
              <a:rPr lang="ko-KR" altLang="en-US" sz="1200" b="1" dirty="0"/>
              <a:t>값이</a:t>
            </a:r>
            <a:endParaRPr lang="en-US" altLang="ko-KR" sz="1200" b="1" dirty="0"/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ko-KR" altLang="en-US" sz="1200" b="1" dirty="0"/>
              <a:t>변경될 때마다 </a:t>
            </a:r>
            <a:r>
              <a:rPr lang="en-US" altLang="ko-KR" sz="1200" b="1" dirty="0"/>
              <a:t>setter</a:t>
            </a:r>
            <a:r>
              <a:rPr lang="ko-KR" altLang="en-US" sz="1200" b="1" dirty="0"/>
              <a:t>로 검사</a:t>
            </a:r>
            <a:r>
              <a:rPr lang="en-US" altLang="ko-KR" sz="1200" b="1" dirty="0"/>
              <a:t>)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타이머를 멈춘다</a:t>
            </a:r>
            <a:endParaRPr lang="en-US" altLang="ko-KR" sz="1200" b="1" dirty="0"/>
          </a:p>
          <a:p>
            <a:r>
              <a:rPr lang="en-US" altLang="ko-KR" sz="1200" b="1" dirty="0"/>
              <a:t>	(</a:t>
            </a:r>
            <a:r>
              <a:rPr lang="ko-KR" altLang="en-US" sz="1200" b="1" dirty="0"/>
              <a:t>남은 시간이 음수가 되는 것을 방지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실패했다는 </a:t>
            </a:r>
            <a:r>
              <a:rPr lang="en-US" altLang="ko-KR" sz="1200" b="1" dirty="0" err="1"/>
              <a:t>messagebox</a:t>
            </a:r>
            <a:r>
              <a:rPr lang="ko-KR" altLang="en-US" sz="1200" b="1" dirty="0"/>
              <a:t>를 띄우고 다시 게임을           </a:t>
            </a:r>
            <a:endParaRPr lang="en-US" altLang="ko-KR" sz="1200" b="1" dirty="0"/>
          </a:p>
          <a:p>
            <a:r>
              <a:rPr lang="ko-KR" altLang="en-US" sz="1200" b="1" dirty="0"/>
              <a:t>     진행할 것인지 종료할 것인지를 묻는다</a:t>
            </a:r>
            <a:r>
              <a:rPr lang="en-US" altLang="ko-KR" sz="1200" b="1" dirty="0"/>
              <a:t>. </a:t>
            </a:r>
          </a:p>
          <a:p>
            <a:r>
              <a:rPr lang="ko-KR" altLang="en-US" sz="1200" b="1" dirty="0"/>
              <a:t>     대답에 따라서 게임 진행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	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재시작시 게임 초기화</a:t>
            </a:r>
            <a:r>
              <a:rPr lang="en-US" altLang="ko-KR" sz="1200" b="1" dirty="0"/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F6E027-8D6E-4365-B390-6CE9FC588B6C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7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08273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목 차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37636" y="1554503"/>
            <a:ext cx="6388461" cy="547025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srgbClr val="87726A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98945" y="1551017"/>
            <a:ext cx="838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7726A"/>
                </a:solidFill>
              </a:rPr>
              <a:t>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6207" y="1643350"/>
            <a:ext cx="60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87726A"/>
                </a:solidFill>
                <a:latin typeface="Gadugi" pitchFamily="34" charset="0"/>
              </a:rPr>
              <a:t>프로젝트 소개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0723" y="2352926"/>
            <a:ext cx="6355331" cy="547025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srgbClr val="87726A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42032" y="3182006"/>
            <a:ext cx="838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7726A"/>
                </a:solidFill>
              </a:rPr>
              <a:t>03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80723" y="3161000"/>
            <a:ext cx="6345375" cy="547025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srgbClr val="87726A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96206" y="2441772"/>
            <a:ext cx="60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87726A"/>
                </a:solidFill>
                <a:latin typeface="Gadugi" pitchFamily="34" charset="0"/>
              </a:rPr>
              <a:t>개발 일정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080722" y="3934958"/>
            <a:ext cx="6345376" cy="547025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srgbClr val="87726A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96206" y="4036670"/>
            <a:ext cx="60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87726A"/>
                </a:solidFill>
                <a:latin typeface="Gadugi" pitchFamily="34" charset="0"/>
              </a:rPr>
              <a:t>요구사항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80723" y="4855085"/>
            <a:ext cx="6345375" cy="547025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srgbClr val="87726A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96206" y="4954092"/>
            <a:ext cx="60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87726A"/>
                </a:solidFill>
                <a:latin typeface="Gadugi" pitchFamily="34" charset="0"/>
              </a:rPr>
              <a:t>기능별 설명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080720" y="5665144"/>
            <a:ext cx="6345377" cy="547025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srgbClr val="87726A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96207" y="5753990"/>
            <a:ext cx="60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87726A"/>
                </a:solidFill>
                <a:latin typeface="Gadugi" pitchFamily="34" charset="0"/>
              </a:rPr>
              <a:t>제작 시 문제발생 및 해결방안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11145" y="2400106"/>
            <a:ext cx="838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7726A"/>
                </a:solidFill>
              </a:rPr>
              <a:t>02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242030" y="4882724"/>
            <a:ext cx="838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7726A"/>
                </a:solidFill>
              </a:rPr>
              <a:t>05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242031" y="3977637"/>
            <a:ext cx="838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7726A"/>
                </a:solidFill>
              </a:rPr>
              <a:t>04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242029" y="5665144"/>
            <a:ext cx="838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7726A"/>
                </a:solidFill>
              </a:rPr>
              <a:t>06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96206" y="3273053"/>
            <a:ext cx="60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87726A"/>
                </a:solidFill>
                <a:latin typeface="+mn-ea"/>
              </a:rPr>
              <a:t>PART </a:t>
            </a:r>
            <a:r>
              <a:rPr lang="ko-KR" altLang="en-US" b="1" dirty="0">
                <a:solidFill>
                  <a:srgbClr val="87726A"/>
                </a:solidFill>
                <a:latin typeface="+mn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1173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55BC6-E0FE-470B-924B-9FD111983F1C}"/>
              </a:ext>
            </a:extLst>
          </p:cNvPr>
          <p:cNvSpPr txBox="1"/>
          <p:nvPr/>
        </p:nvSpPr>
        <p:spPr>
          <a:xfrm>
            <a:off x="4457467" y="4321923"/>
            <a:ext cx="696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</a:t>
            </a:r>
            <a:r>
              <a:rPr lang="en-US" altLang="ko-KR" sz="1200" b="1" dirty="0" err="1"/>
              <a:t>randint</a:t>
            </a:r>
            <a:r>
              <a:rPr lang="ko-KR" altLang="en-US" sz="1200" b="1" dirty="0"/>
              <a:t> 배열 초기화</a:t>
            </a:r>
            <a:endParaRPr lang="en-US" altLang="ko-KR" sz="1200" b="1" dirty="0"/>
          </a:p>
          <a:p>
            <a:r>
              <a:rPr lang="en-US" altLang="ko-KR" sz="1200" b="1" dirty="0"/>
              <a:t> - </a:t>
            </a:r>
            <a:r>
              <a:rPr lang="en-US" altLang="ko-KR" sz="1200" b="1" dirty="0" err="1"/>
              <a:t>uniformgrid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children</a:t>
            </a:r>
            <a:r>
              <a:rPr lang="ko-KR" altLang="en-US" sz="1200" b="1" dirty="0"/>
              <a:t>으로 있던 </a:t>
            </a:r>
            <a:r>
              <a:rPr lang="en-US" altLang="ko-KR" sz="1200" b="1" dirty="0"/>
              <a:t>button</a:t>
            </a:r>
            <a:r>
              <a:rPr lang="ko-KR" altLang="en-US" sz="1200" b="1" dirty="0"/>
              <a:t>들 삭제</a:t>
            </a:r>
            <a:endParaRPr lang="en-US" altLang="ko-KR" sz="1200" b="1" dirty="0"/>
          </a:p>
          <a:p>
            <a:r>
              <a:rPr lang="en-US" altLang="ko-KR" sz="1200" b="1" dirty="0"/>
              <a:t> - </a:t>
            </a:r>
            <a:r>
              <a:rPr lang="en-US" altLang="ko-KR" sz="1200" b="1" dirty="0" err="1"/>
              <a:t>btnSet</a:t>
            </a:r>
            <a:r>
              <a:rPr lang="en-US" altLang="ko-KR" sz="1200" b="1" dirty="0"/>
              <a:t>() </a:t>
            </a:r>
            <a:r>
              <a:rPr lang="ko-KR" altLang="en-US" sz="1200" b="1" dirty="0"/>
              <a:t>메소드로 버튼 재 배열</a:t>
            </a:r>
            <a:endParaRPr lang="en-US" altLang="ko-KR" sz="1200" b="1" dirty="0"/>
          </a:p>
          <a:p>
            <a:r>
              <a:rPr lang="en-US" altLang="ko-KR" sz="1200" b="1" dirty="0"/>
              <a:t> - Matched Property,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first, second</a:t>
            </a:r>
            <a:r>
              <a:rPr lang="ko-KR" altLang="en-US" sz="1200" b="1" dirty="0"/>
              <a:t>버튼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타이머 시간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초기화</a:t>
            </a:r>
            <a:endParaRPr lang="en-US" altLang="ko-KR" sz="1200" b="1" dirty="0"/>
          </a:p>
          <a:p>
            <a:r>
              <a:rPr lang="en-US" altLang="ko-KR" sz="1200" b="1" dirty="0"/>
              <a:t> - </a:t>
            </a:r>
            <a:r>
              <a:rPr lang="ko-KR" altLang="en-US" sz="1200" b="1" dirty="0"/>
              <a:t>타이머 재시작</a:t>
            </a:r>
            <a:r>
              <a:rPr lang="en-US" altLang="ko-KR" sz="1200" b="1" dirty="0"/>
              <a:t> (</a:t>
            </a:r>
            <a:r>
              <a:rPr lang="ko-KR" altLang="en-US" sz="1200" b="1" dirty="0"/>
              <a:t>게임 재시작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B54E-DFC8-47A5-AC48-BA8A4D2FBA0D}"/>
              </a:ext>
            </a:extLst>
          </p:cNvPr>
          <p:cNvSpPr txBox="1"/>
          <p:nvPr/>
        </p:nvSpPr>
        <p:spPr>
          <a:xfrm>
            <a:off x="4589331" y="1117342"/>
            <a:ext cx="508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* </a:t>
            </a:r>
            <a:r>
              <a:rPr lang="ko-KR" altLang="en-US" sz="1200" b="1" dirty="0"/>
              <a:t>게임 재시작 초기화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4A14A7-488A-4C94-A72B-BBADE3A8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3" y="1529044"/>
            <a:ext cx="334327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66E602-802A-43B8-A0D7-C4A368F743EE}"/>
              </a:ext>
            </a:extLst>
          </p:cNvPr>
          <p:cNvSpPr txBox="1"/>
          <p:nvPr/>
        </p:nvSpPr>
        <p:spPr>
          <a:xfrm>
            <a:off x="766193" y="5382717"/>
            <a:ext cx="334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</a:t>
            </a:r>
            <a:r>
              <a:rPr lang="ko-KR" altLang="en-US" sz="1200" b="1" dirty="0"/>
              <a:t>다시 할 때와 종료할 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3832BA-85CA-4A7B-B840-8E7016A9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67" y="1493403"/>
            <a:ext cx="5353050" cy="2571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DDE0C4-FE53-4702-B9D9-69F2ABEDC6B0}"/>
              </a:ext>
            </a:extLst>
          </p:cNvPr>
          <p:cNvSpPr txBox="1"/>
          <p:nvPr/>
        </p:nvSpPr>
        <p:spPr>
          <a:xfrm>
            <a:off x="4245383" y="5354928"/>
            <a:ext cx="508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* </a:t>
            </a:r>
            <a:r>
              <a:rPr lang="ko-KR" altLang="en-US" sz="1200" b="1" dirty="0"/>
              <a:t>게임 종료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  - </a:t>
            </a:r>
            <a:r>
              <a:rPr lang="ko-KR" altLang="en-US" sz="1200" b="1" dirty="0"/>
              <a:t>창을 닫고 메뉴 창 </a:t>
            </a:r>
            <a:r>
              <a:rPr lang="en-US" altLang="ko-KR" sz="1200" b="1" dirty="0"/>
              <a:t>show</a:t>
            </a:r>
            <a:endParaRPr lang="ko-KR" altLang="en-US" sz="1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E969C7-22FD-43C5-B798-A9D5861EE7D0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4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60429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55BC6-E0FE-470B-924B-9FD111983F1C}"/>
              </a:ext>
            </a:extLst>
          </p:cNvPr>
          <p:cNvSpPr txBox="1"/>
          <p:nvPr/>
        </p:nvSpPr>
        <p:spPr>
          <a:xfrm>
            <a:off x="1266825" y="4089843"/>
            <a:ext cx="435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</a:t>
            </a:r>
            <a:r>
              <a:rPr lang="ko-KR" altLang="en-US" sz="1200" b="1" dirty="0"/>
              <a:t>나가기 버튼</a:t>
            </a:r>
            <a:endParaRPr lang="en-US" altLang="ko-KR" sz="1200" b="1" dirty="0"/>
          </a:p>
          <a:p>
            <a:r>
              <a:rPr lang="en-US" altLang="ko-KR" sz="1200" b="1" dirty="0"/>
              <a:t>  &gt;</a:t>
            </a:r>
            <a:r>
              <a:rPr lang="ko-KR" altLang="en-US" sz="1200" b="1" dirty="0"/>
              <a:t> 메뉴창을 띄우고 현재 창을 종료</a:t>
            </a:r>
            <a:endParaRPr lang="en-US" altLang="ko-KR" sz="1200" b="1" dirty="0"/>
          </a:p>
          <a:p>
            <a:r>
              <a:rPr lang="en-US" altLang="ko-KR" sz="1200" b="1" dirty="0"/>
              <a:t>  &gt; </a:t>
            </a:r>
            <a:r>
              <a:rPr lang="ko-KR" altLang="en-US" sz="1200" b="1" dirty="0"/>
              <a:t>타이머를 종료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종료하지 않을 시 타이머가 계속 진행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6BFEF2-4BCE-4F9A-A76D-71906CCD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176440"/>
            <a:ext cx="9658350" cy="152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CB7CE9-F4A9-4446-8A21-96F418DFB6E1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2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55BC6-E0FE-470B-924B-9FD111983F1C}"/>
              </a:ext>
            </a:extLst>
          </p:cNvPr>
          <p:cNvSpPr txBox="1"/>
          <p:nvPr/>
        </p:nvSpPr>
        <p:spPr>
          <a:xfrm>
            <a:off x="890981" y="5217384"/>
            <a:ext cx="10410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- </a:t>
            </a:r>
            <a:r>
              <a:rPr lang="ko-KR" altLang="en-US" sz="1200" b="1" dirty="0"/>
              <a:t>일시정지 버튼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  &gt; </a:t>
            </a:r>
            <a:r>
              <a:rPr lang="en-US" altLang="ko-KR" sz="1200" b="1" dirty="0" err="1"/>
              <a:t>isStop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변수를 이용해 현재 어떤 상태인지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일시정지 상태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게임 진행상태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확인 후 상황에 맞게 진행</a:t>
            </a:r>
            <a:r>
              <a:rPr lang="en-US" altLang="ko-KR" sz="1200" b="1" dirty="0"/>
              <a:t> (</a:t>
            </a:r>
            <a:r>
              <a:rPr lang="ko-KR" altLang="en-US" sz="1200" b="1" dirty="0"/>
              <a:t>게임 시작 시 </a:t>
            </a:r>
            <a:r>
              <a:rPr lang="en-US" altLang="ko-KR" sz="1200" b="1" dirty="0"/>
              <a:t>false</a:t>
            </a:r>
            <a:r>
              <a:rPr lang="ko-KR" altLang="en-US" sz="1200" b="1" dirty="0"/>
              <a:t>로 초기화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  &gt; </a:t>
            </a:r>
            <a:r>
              <a:rPr lang="ko-KR" altLang="en-US" sz="1200" b="1" dirty="0"/>
              <a:t>일시정지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타이머 정지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버튼 비활성화</a:t>
            </a:r>
            <a:endParaRPr lang="en-US" altLang="ko-KR" sz="1200" b="1" dirty="0"/>
          </a:p>
          <a:p>
            <a:r>
              <a:rPr lang="en-US" altLang="ko-KR" sz="1200" b="1" dirty="0"/>
              <a:t>  &gt; </a:t>
            </a:r>
            <a:r>
              <a:rPr lang="ko-KR" altLang="en-US" sz="1200" b="1" dirty="0"/>
              <a:t>게임진행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타이머 재시작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버튼 활성화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BC0A24-C40A-44E4-9032-906AF64B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1" y="1194157"/>
            <a:ext cx="10410037" cy="39524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983B41D-852F-4C08-81ED-F962374DC00B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4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9E02C5-BBD1-4117-BA56-05D2AE4D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92" y="1152830"/>
            <a:ext cx="10372725" cy="257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EACCEA-9F03-4272-9EE4-F77D4F76B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57" y="1538564"/>
            <a:ext cx="5495925" cy="26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EF4372-88B1-4886-9DCB-C5FA7BF27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63" y="1962757"/>
            <a:ext cx="6743700" cy="304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09A38A-A53C-4F65-94D5-443DFEBC7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686" y="3254182"/>
            <a:ext cx="7843051" cy="29345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B90B0-9FFF-4EE3-9914-A3500260DDE3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7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74251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1E9520-DAE1-47B6-B0A9-AC4639BF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7735"/>
            <a:ext cx="10058400" cy="247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5344F9-CFBF-44D5-BB3D-5432A885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545721"/>
            <a:ext cx="5324475" cy="266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10F263-063B-47E9-BE9D-3B168CED2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63" y="1997580"/>
            <a:ext cx="6477000" cy="304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2D9087-12BB-4661-AB5F-20FD1E0FC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426" y="3276494"/>
            <a:ext cx="8434207" cy="29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04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838486"/>
            <a:ext cx="11355614" cy="574809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6556" y="225404"/>
            <a:ext cx="4984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87726A"/>
                </a:solidFill>
                <a:latin typeface="Gadugi" pitchFamily="34" charset="0"/>
              </a:rPr>
              <a:t>제작 시 문제발생 및 해결방안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0754E7-D261-47FB-B2A6-AD52AC0EBECD}"/>
              </a:ext>
            </a:extLst>
          </p:cNvPr>
          <p:cNvGrpSpPr/>
          <p:nvPr/>
        </p:nvGrpSpPr>
        <p:grpSpPr>
          <a:xfrm>
            <a:off x="906009" y="1817326"/>
            <a:ext cx="1046178" cy="1055815"/>
            <a:chOff x="1144142" y="3246854"/>
            <a:chExt cx="721360" cy="681344"/>
          </a:xfrm>
        </p:grpSpPr>
        <p:sp>
          <p:nvSpPr>
            <p:cNvPr id="29" name="타원형 설명선 5">
              <a:extLst>
                <a:ext uri="{FF2B5EF4-FFF2-40B4-BE49-F238E27FC236}">
                  <a16:creationId xmlns:a16="http://schemas.microsoft.com/office/drawing/2014/main" id="{FEE13EA9-9958-4383-9BF8-F22837FA33C1}"/>
                </a:ext>
              </a:extLst>
            </p:cNvPr>
            <p:cNvSpPr/>
            <p:nvPr/>
          </p:nvSpPr>
          <p:spPr>
            <a:xfrm rot="16200000">
              <a:off x="1164150" y="3226846"/>
              <a:ext cx="681344" cy="721360"/>
            </a:xfrm>
            <a:prstGeom prst="wedgeEllipseCallout">
              <a:avLst>
                <a:gd name="adj1" fmla="val 866"/>
                <a:gd name="adj2" fmla="val 63719"/>
              </a:avLst>
            </a:prstGeom>
            <a:solidFill>
              <a:srgbClr val="877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050" b="1" dirty="0">
                <a:solidFill>
                  <a:prstClr val="white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C986DD-2742-4268-93A6-0F96F2AE161B}"/>
                </a:ext>
              </a:extLst>
            </p:cNvPr>
            <p:cNvSpPr txBox="1"/>
            <p:nvPr/>
          </p:nvSpPr>
          <p:spPr>
            <a:xfrm>
              <a:off x="1322088" y="3468357"/>
              <a:ext cx="365467" cy="23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01.</a:t>
              </a:r>
              <a:endParaRPr lang="ko-KR" altLang="en-US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5E2A2A-3CDC-4682-B422-164D47A9768D}"/>
              </a:ext>
            </a:extLst>
          </p:cNvPr>
          <p:cNvGrpSpPr/>
          <p:nvPr/>
        </p:nvGrpSpPr>
        <p:grpSpPr>
          <a:xfrm>
            <a:off x="906010" y="4325634"/>
            <a:ext cx="1046178" cy="1055815"/>
            <a:chOff x="1144142" y="3246854"/>
            <a:chExt cx="721360" cy="681344"/>
          </a:xfrm>
        </p:grpSpPr>
        <p:sp>
          <p:nvSpPr>
            <p:cNvPr id="40" name="타원형 설명선 5">
              <a:extLst>
                <a:ext uri="{FF2B5EF4-FFF2-40B4-BE49-F238E27FC236}">
                  <a16:creationId xmlns:a16="http://schemas.microsoft.com/office/drawing/2014/main" id="{310EA8A0-E6D4-40B2-A4EA-5B04A0654E67}"/>
                </a:ext>
              </a:extLst>
            </p:cNvPr>
            <p:cNvSpPr/>
            <p:nvPr/>
          </p:nvSpPr>
          <p:spPr>
            <a:xfrm rot="16200000">
              <a:off x="1164150" y="3226846"/>
              <a:ext cx="681344" cy="721360"/>
            </a:xfrm>
            <a:prstGeom prst="wedgeEllipseCallout">
              <a:avLst>
                <a:gd name="adj1" fmla="val 866"/>
                <a:gd name="adj2" fmla="val 63719"/>
              </a:avLst>
            </a:prstGeom>
            <a:solidFill>
              <a:srgbClr val="877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050" b="1" dirty="0">
                <a:solidFill>
                  <a:prstClr val="white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8B057A-9D89-4D10-9728-448DF4C0CD15}"/>
                </a:ext>
              </a:extLst>
            </p:cNvPr>
            <p:cNvSpPr txBox="1"/>
            <p:nvPr/>
          </p:nvSpPr>
          <p:spPr>
            <a:xfrm>
              <a:off x="1322088" y="3468357"/>
              <a:ext cx="365467" cy="23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02.</a:t>
              </a:r>
              <a:endParaRPr lang="ko-KR" altLang="en-US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A5C1C7-2AC8-4009-BEDB-E5F09FBCCF78}"/>
              </a:ext>
            </a:extLst>
          </p:cNvPr>
          <p:cNvSpPr/>
          <p:nvPr/>
        </p:nvSpPr>
        <p:spPr>
          <a:xfrm>
            <a:off x="2198943" y="1760742"/>
            <a:ext cx="849701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87726A"/>
                </a:solidFill>
              </a:rPr>
              <a:t>문제</a:t>
            </a:r>
            <a:r>
              <a:rPr lang="en-US" altLang="ko-KR" sz="2400" b="1" dirty="0">
                <a:solidFill>
                  <a:srgbClr val="87726A"/>
                </a:solidFill>
              </a:rPr>
              <a:t>01</a:t>
            </a:r>
            <a:endParaRPr lang="en-US" altLang="ko-KR" sz="1200" b="1" dirty="0">
              <a:solidFill>
                <a:srgbClr val="87726A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87726A"/>
                </a:solidFill>
              </a:rPr>
              <a:t>Count</a:t>
            </a:r>
            <a:r>
              <a:rPr lang="ko-KR" altLang="en-US" sz="1400" b="1" dirty="0">
                <a:solidFill>
                  <a:srgbClr val="87726A"/>
                </a:solidFill>
              </a:rPr>
              <a:t>와 </a:t>
            </a:r>
            <a:r>
              <a:rPr lang="en-US" altLang="ko-KR" sz="1400" b="1" dirty="0">
                <a:solidFill>
                  <a:srgbClr val="87726A"/>
                </a:solidFill>
              </a:rPr>
              <a:t>Matched</a:t>
            </a:r>
            <a:r>
              <a:rPr lang="ko-KR" altLang="en-US" sz="1400" b="1" dirty="0">
                <a:solidFill>
                  <a:srgbClr val="87726A"/>
                </a:solidFill>
              </a:rPr>
              <a:t> </a:t>
            </a:r>
            <a:r>
              <a:rPr lang="en-US" altLang="ko-KR" sz="1400" b="1" dirty="0">
                <a:solidFill>
                  <a:srgbClr val="87726A"/>
                </a:solidFill>
              </a:rPr>
              <a:t>Property</a:t>
            </a:r>
            <a:r>
              <a:rPr lang="ko-KR" altLang="en-US" sz="1400" b="1" dirty="0">
                <a:solidFill>
                  <a:srgbClr val="87726A"/>
                </a:solidFill>
              </a:rPr>
              <a:t>가 데이터 바인딩을 구현해도 </a:t>
            </a:r>
            <a:r>
              <a:rPr lang="en-US" altLang="ko-KR" sz="1400" b="1" dirty="0" err="1">
                <a:solidFill>
                  <a:srgbClr val="87726A"/>
                </a:solidFill>
              </a:rPr>
              <a:t>xaml</a:t>
            </a:r>
            <a:r>
              <a:rPr lang="ko-KR" altLang="en-US" sz="1400" b="1" dirty="0">
                <a:solidFill>
                  <a:srgbClr val="87726A"/>
                </a:solidFill>
              </a:rPr>
              <a:t>에 출력되지 않음</a:t>
            </a:r>
            <a:endParaRPr lang="en-US" altLang="ko-KR" sz="1400" b="1" dirty="0">
              <a:solidFill>
                <a:srgbClr val="87726A"/>
              </a:solidFill>
            </a:endParaRPr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원인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화면에 보이는 </a:t>
            </a:r>
            <a:r>
              <a:rPr lang="en-US" altLang="ko-KR" sz="1200" b="1" dirty="0"/>
              <a:t>label</a:t>
            </a:r>
            <a:r>
              <a:rPr lang="ko-KR" altLang="en-US" sz="1200" b="1" dirty="0"/>
              <a:t>은 </a:t>
            </a:r>
            <a:r>
              <a:rPr lang="en-US" altLang="ko-KR" sz="1200" b="1" dirty="0"/>
              <a:t>string type</a:t>
            </a:r>
            <a:r>
              <a:rPr lang="ko-KR" altLang="en-US" sz="1200" b="1" dirty="0"/>
              <a:t>만을 출력 가능</a:t>
            </a:r>
            <a:r>
              <a:rPr lang="en-US" altLang="ko-KR" sz="1200" b="1" dirty="0"/>
              <a:t>. Int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type</a:t>
            </a:r>
            <a:r>
              <a:rPr lang="ko-KR" altLang="en-US" sz="1200" b="1" dirty="0"/>
              <a:t>으로 구현 시 출력이 불가능하다</a:t>
            </a:r>
            <a:r>
              <a:rPr lang="en-US" altLang="ko-KR" sz="1200" b="1" dirty="0"/>
              <a:t>.</a:t>
            </a:r>
          </a:p>
          <a:p>
            <a:pPr algn="ctr"/>
            <a:r>
              <a:rPr lang="ko-KR" altLang="en-US" sz="1200" b="1" dirty="0"/>
              <a:t>해결방안</a:t>
            </a:r>
            <a:r>
              <a:rPr lang="en-US" altLang="ko-KR" sz="1200" b="1" dirty="0"/>
              <a:t>) Property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string type</a:t>
            </a:r>
            <a:r>
              <a:rPr lang="ko-KR" altLang="en-US" sz="1200" b="1" dirty="0"/>
              <a:t>으로 구현하고 </a:t>
            </a:r>
            <a:r>
              <a:rPr lang="en-US" altLang="ko-KR" sz="1200" b="1" dirty="0"/>
              <a:t>code behind</a:t>
            </a:r>
            <a:r>
              <a:rPr lang="ko-KR" altLang="en-US" sz="1200" b="1" dirty="0"/>
              <a:t>에서 값 변경 시 </a:t>
            </a:r>
            <a:r>
              <a:rPr lang="en-US" altLang="ko-KR" sz="1200" b="1" dirty="0"/>
              <a:t>int type</a:t>
            </a:r>
            <a:r>
              <a:rPr lang="ko-KR" altLang="en-US" sz="1200" b="1" dirty="0"/>
              <a:t>으로 </a:t>
            </a:r>
            <a:r>
              <a:rPr lang="en-US" altLang="ko-KR" sz="1200" b="1" dirty="0"/>
              <a:t>casting</a:t>
            </a:r>
            <a:r>
              <a:rPr lang="ko-KR" altLang="en-US" sz="1200" b="1" dirty="0"/>
              <a:t>해 변경</a:t>
            </a:r>
            <a:endParaRPr lang="en-US" altLang="ko-KR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99E46E-6556-402B-A054-31E982446E59}"/>
              </a:ext>
            </a:extLst>
          </p:cNvPr>
          <p:cNvSpPr/>
          <p:nvPr/>
        </p:nvSpPr>
        <p:spPr>
          <a:xfrm>
            <a:off x="2196147" y="4237989"/>
            <a:ext cx="849701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87726A"/>
                </a:solidFill>
              </a:rPr>
              <a:t>문제</a:t>
            </a:r>
            <a:r>
              <a:rPr lang="en-US" altLang="ko-KR" sz="2400" b="1" dirty="0">
                <a:solidFill>
                  <a:srgbClr val="87726A"/>
                </a:solidFill>
              </a:rPr>
              <a:t>02</a:t>
            </a:r>
            <a:endParaRPr lang="en-US" altLang="ko-KR" sz="1200" b="1" dirty="0">
              <a:solidFill>
                <a:srgbClr val="87726A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87726A"/>
                </a:solidFill>
              </a:rPr>
              <a:t>두번째 버튼을 클릭하고 매칭이 되지 않았을 때 다시 새롭게 선택한 버튼과 매칭이 되어 검사를 시도함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원인</a:t>
            </a:r>
            <a:r>
              <a:rPr lang="en-US" altLang="ko-KR" sz="1200" b="1" dirty="0"/>
              <a:t>) first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second 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null</a:t>
            </a:r>
            <a:r>
              <a:rPr lang="ko-KR" altLang="en-US" sz="1200" b="1" dirty="0"/>
              <a:t>이 아니기 때문에 버튼이 눌릴 때마다 매칭 검사를 시도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해결방안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매칭 실패 시  </a:t>
            </a:r>
            <a:r>
              <a:rPr lang="en-US" altLang="ko-KR" sz="1200" b="1" dirty="0"/>
              <a:t>first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second 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null</a:t>
            </a:r>
            <a:r>
              <a:rPr lang="ko-KR" altLang="en-US" sz="1200" b="1" dirty="0"/>
              <a:t>로 초기화 해서 새롭게 </a:t>
            </a:r>
            <a:r>
              <a:rPr lang="en-US" altLang="ko-KR" sz="1200" b="1" dirty="0"/>
              <a:t>first</a:t>
            </a:r>
            <a:r>
              <a:rPr lang="ko-KR" altLang="en-US" sz="1200" b="1" dirty="0"/>
              <a:t> 버튼을 저장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4683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13350" y="2843736"/>
            <a:ext cx="423684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5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7176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그래픽M" pitchFamily="18" charset="-127"/>
                <a:ea typeface="HY그래픽M" pitchFamily="18" charset="-127"/>
              </a:rPr>
              <a:t>코로나</a:t>
            </a:r>
            <a:r>
              <a:rPr lang="en-US" altLang="ko-KR" dirty="0">
                <a:latin typeface="HY그래픽M" pitchFamily="18" charset="-127"/>
                <a:ea typeface="HY그래픽M" pitchFamily="18" charset="-127"/>
              </a:rPr>
              <a:t>19 </a:t>
            </a:r>
            <a:r>
              <a:rPr lang="ko-KR" altLang="en-US" dirty="0">
                <a:latin typeface="HY그래픽M" pitchFamily="18" charset="-127"/>
                <a:ea typeface="HY그래픽M" pitchFamily="18" charset="-127"/>
              </a:rPr>
              <a:t>여파로 인해 누구나 쉽게 즐길 수 있는 게임이 무엇일까 고민</a:t>
            </a:r>
            <a:r>
              <a:rPr lang="en-US" altLang="ko-KR" dirty="0">
                <a:latin typeface="HY그래픽M" pitchFamily="18" charset="-127"/>
                <a:ea typeface="HY그래픽M" pitchFamily="18" charset="-127"/>
              </a:rPr>
              <a:t> -&gt; </a:t>
            </a:r>
            <a:r>
              <a:rPr lang="ko-KR" altLang="en-US" dirty="0">
                <a:latin typeface="HY그래픽M" pitchFamily="18" charset="-127"/>
                <a:ea typeface="HY그래픽M" pitchFamily="18" charset="-127"/>
              </a:rPr>
              <a:t>같은 그림 찾기</a:t>
            </a:r>
            <a:endParaRPr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그래픽M" pitchFamily="18" charset="-127"/>
                <a:ea typeface="HY그래픽M" pitchFamily="18" charset="-127"/>
              </a:rPr>
              <a:t>게임의 테마 </a:t>
            </a:r>
            <a:r>
              <a:rPr lang="en-US" altLang="ko-KR" dirty="0">
                <a:latin typeface="HY그래픽M" pitchFamily="18" charset="-127"/>
                <a:ea typeface="HY그래픽M" pitchFamily="18" charset="-127"/>
              </a:rPr>
              <a:t>: </a:t>
            </a:r>
            <a:r>
              <a:rPr lang="ko-KR" altLang="en-US" dirty="0">
                <a:latin typeface="HY그래픽M" pitchFamily="18" charset="-127"/>
                <a:ea typeface="HY그래픽M" pitchFamily="18" charset="-127"/>
              </a:rPr>
              <a:t>사탕</a:t>
            </a:r>
            <a:r>
              <a:rPr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dirty="0">
                <a:latin typeface="HY그래픽M" pitchFamily="18" charset="-127"/>
                <a:ea typeface="HY그래픽M" pitchFamily="18" charset="-127"/>
              </a:rPr>
              <a:t>초콜릿</a:t>
            </a:r>
            <a:r>
              <a:rPr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dirty="0">
                <a:latin typeface="HY그래픽M" pitchFamily="18" charset="-127"/>
                <a:ea typeface="HY그래픽M" pitchFamily="18" charset="-127"/>
              </a:rPr>
              <a:t>케이크 등의 디저트 카드그림</a:t>
            </a:r>
            <a:endParaRPr lang="en-US" altLang="ko-KR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1981" y="4306071"/>
            <a:ext cx="8586209" cy="172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코로나</a:t>
            </a:r>
            <a:r>
              <a:rPr lang="en-US" altLang="ko-KR" sz="1600" dirty="0">
                <a:latin typeface="+mn-ea"/>
              </a:rPr>
              <a:t>19 </a:t>
            </a:r>
            <a:r>
              <a:rPr lang="ko-KR" altLang="en-US" sz="1600" dirty="0">
                <a:latin typeface="+mn-ea"/>
              </a:rPr>
              <a:t>여파로 인해 집에서 누구나 쉽게 즐길 수 있는 게임이 무엇일까 고민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간단한 게임이지만 </a:t>
            </a:r>
            <a:r>
              <a:rPr lang="en-US" altLang="ko-KR" sz="1600" dirty="0">
                <a:latin typeface="+mn-ea"/>
              </a:rPr>
              <a:t>WPF</a:t>
            </a:r>
            <a:r>
              <a:rPr lang="ko-KR" altLang="en-US" sz="1600" dirty="0">
                <a:latin typeface="+mn-ea"/>
              </a:rPr>
              <a:t>에서 알고리즘을 최대한 이용하여 구현할 수 있는 프로그램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- WPF</a:t>
            </a:r>
            <a:r>
              <a:rPr lang="ko-KR" altLang="en-US" sz="1600" dirty="0">
                <a:latin typeface="+mn-ea"/>
              </a:rPr>
              <a:t>의 이벤트를 활용하고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Data binding</a:t>
            </a:r>
            <a:r>
              <a:rPr lang="ko-KR" altLang="en-US" sz="1600" dirty="0">
                <a:latin typeface="+mn-ea"/>
              </a:rPr>
              <a:t>을 이용할 수 있는 프로그램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>
              <a:latin typeface="Rix심심해 M" pitchFamily="18" charset="-127"/>
              <a:ea typeface="Rix심심해 M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3423" y="2294355"/>
            <a:ext cx="1158767" cy="1055815"/>
            <a:chOff x="1144142" y="3246854"/>
            <a:chExt cx="721360" cy="681344"/>
          </a:xfrm>
        </p:grpSpPr>
        <p:sp>
          <p:nvSpPr>
            <p:cNvPr id="6" name="타원형 설명선 5"/>
            <p:cNvSpPr/>
            <p:nvPr/>
          </p:nvSpPr>
          <p:spPr>
            <a:xfrm rot="16200000">
              <a:off x="1164150" y="3226846"/>
              <a:ext cx="681344" cy="721360"/>
            </a:xfrm>
            <a:prstGeom prst="wedgeEllipseCallout">
              <a:avLst>
                <a:gd name="adj1" fmla="val 866"/>
                <a:gd name="adj2" fmla="val 63719"/>
              </a:avLst>
            </a:prstGeom>
            <a:solidFill>
              <a:srgbClr val="877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050" b="1" dirty="0">
                <a:solidFill>
                  <a:prstClr val="white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16247" y="3477778"/>
              <a:ext cx="503650" cy="23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lt"/>
                  <a:ea typeface="HY수평선M" pitchFamily="18" charset="-127"/>
                </a:rPr>
                <a:t>주제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27419" y="2433834"/>
            <a:ext cx="48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kern="0" dirty="0">
                <a:solidFill>
                  <a:srgbClr val="87726A"/>
                </a:solidFill>
              </a:rPr>
              <a:t>같은 그림 찾기 게임</a:t>
            </a:r>
            <a:endParaRPr lang="ko-KR" altLang="en-US" sz="7200" kern="0" dirty="0">
              <a:solidFill>
                <a:srgbClr val="87726A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93423" y="4465436"/>
            <a:ext cx="1158767" cy="1055815"/>
            <a:chOff x="1144142" y="3246854"/>
            <a:chExt cx="721360" cy="681344"/>
          </a:xfrm>
        </p:grpSpPr>
        <p:sp>
          <p:nvSpPr>
            <p:cNvPr id="12" name="타원형 설명선 11"/>
            <p:cNvSpPr/>
            <p:nvPr/>
          </p:nvSpPr>
          <p:spPr>
            <a:xfrm rot="16200000">
              <a:off x="1164150" y="3226846"/>
              <a:ext cx="681344" cy="721360"/>
            </a:xfrm>
            <a:prstGeom prst="wedgeEllipseCallout">
              <a:avLst>
                <a:gd name="adj1" fmla="val 866"/>
                <a:gd name="adj2" fmla="val 63719"/>
              </a:avLst>
            </a:prstGeom>
            <a:solidFill>
              <a:srgbClr val="8772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050" b="1" dirty="0">
                <a:solidFill>
                  <a:prstClr val="white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05422" y="3372423"/>
              <a:ext cx="503650" cy="417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선정</a:t>
              </a:r>
              <a:endParaRPr lang="en-US" altLang="ko-KR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이유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84" y="1750215"/>
            <a:ext cx="3441064" cy="236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DB7D0C-F2E7-4014-90D2-B1A8B4CEAE1C}"/>
              </a:ext>
            </a:extLst>
          </p:cNvPr>
          <p:cNvSpPr/>
          <p:nvPr/>
        </p:nvSpPr>
        <p:spPr>
          <a:xfrm>
            <a:off x="2913387" y="275224"/>
            <a:ext cx="712051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프로젝트 소개 </a:t>
            </a:r>
            <a:r>
              <a:rPr lang="en-US" altLang="ko-KR" sz="3200" b="1" kern="0" dirty="0">
                <a:solidFill>
                  <a:srgbClr val="87726A"/>
                </a:solidFill>
              </a:rPr>
              <a:t>– </a:t>
            </a:r>
            <a:r>
              <a:rPr lang="ko-KR" altLang="en-US" sz="3200" b="1" kern="0" dirty="0">
                <a:solidFill>
                  <a:srgbClr val="87726A"/>
                </a:solidFill>
              </a:rPr>
              <a:t>주제 및 선정이유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9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09633" y="2001520"/>
            <a:ext cx="11355614" cy="305816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05000" y="26880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87726A"/>
                </a:solidFill>
              </a:rPr>
              <a:t>개발 일정</a:t>
            </a:r>
            <a:endParaRPr lang="ko-KR" altLang="en-US" sz="6600" kern="0" dirty="0">
              <a:solidFill>
                <a:srgbClr val="87726A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64A555-B411-4AAD-81E0-5763D5438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31253"/>
              </p:ext>
            </p:extLst>
          </p:nvPr>
        </p:nvGraphicFramePr>
        <p:xfrm>
          <a:off x="762600" y="2223265"/>
          <a:ext cx="10849680" cy="264337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50960">
                  <a:extLst>
                    <a:ext uri="{9D8B030D-6E8A-4147-A177-3AD203B41FA5}">
                      <a16:colId xmlns:a16="http://schemas.microsoft.com/office/drawing/2014/main" val="4154214197"/>
                    </a:ext>
                  </a:extLst>
                </a:gridCol>
                <a:gridCol w="798720">
                  <a:extLst>
                    <a:ext uri="{9D8B030D-6E8A-4147-A177-3AD203B41FA5}">
                      <a16:colId xmlns:a16="http://schemas.microsoft.com/office/drawing/2014/main" val="3764346936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1050178689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1961755588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4211225868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692048163"/>
                    </a:ext>
                  </a:extLst>
                </a:gridCol>
                <a:gridCol w="1141880">
                  <a:extLst>
                    <a:ext uri="{9D8B030D-6E8A-4147-A177-3AD203B41FA5}">
                      <a16:colId xmlns:a16="http://schemas.microsoft.com/office/drawing/2014/main" val="1167342091"/>
                    </a:ext>
                  </a:extLst>
                </a:gridCol>
                <a:gridCol w="1258120">
                  <a:extLst>
                    <a:ext uri="{9D8B030D-6E8A-4147-A177-3AD203B41FA5}">
                      <a16:colId xmlns:a16="http://schemas.microsoft.com/office/drawing/2014/main" val="3827015369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190203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38482"/>
                  </a:ext>
                </a:extLst>
              </a:tr>
              <a:tr h="389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87726A"/>
                          </a:solidFill>
                          <a:latin typeface="+mn-ea"/>
                          <a:ea typeface="+mn-ea"/>
                        </a:rPr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77419"/>
                  </a:ext>
                </a:extLst>
              </a:tr>
              <a:tr h="389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87726A"/>
                          </a:solidFill>
                          <a:latin typeface="+mn-ea"/>
                          <a:ea typeface="+mn-ea"/>
                        </a:rPr>
                        <a:t>일정 수립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7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87726A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baseline="0" dirty="0">
                          <a:solidFill>
                            <a:srgbClr val="87726A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87726A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339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87726A"/>
                          </a:solidFill>
                          <a:latin typeface="+mn-ea"/>
                          <a:ea typeface="+mn-ea"/>
                        </a:rPr>
                        <a:t>프로젝트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4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87726A"/>
                          </a:solidFill>
                          <a:latin typeface="+mn-ea"/>
                          <a:ea typeface="+mn-ea"/>
                        </a:rPr>
                        <a:t>프로젝트 수정</a:t>
                      </a:r>
                      <a:endParaRPr lang="en-US" altLang="ko-KR" dirty="0">
                        <a:solidFill>
                          <a:srgbClr val="87726A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6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87726A"/>
                          </a:solidFill>
                          <a:latin typeface="+mn-ea"/>
                          <a:ea typeface="+mn-ea"/>
                        </a:rPr>
                        <a:t>프로젝트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3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8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6090246" y="1290321"/>
            <a:ext cx="3288026" cy="496316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29840" y="1290320"/>
            <a:ext cx="3078480" cy="4963160"/>
          </a:xfrm>
          <a:prstGeom prst="roundRect">
            <a:avLst>
              <a:gd name="adj" fmla="val 11153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6269" y="167199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  <a:latin typeface="+mj-ea"/>
                <a:ea typeface="+mj-ea"/>
              </a:rPr>
              <a:t>파트 소개</a:t>
            </a:r>
            <a:endParaRPr lang="ko-KR" altLang="en-US" sz="6000" b="1" kern="0" dirty="0">
              <a:solidFill>
                <a:srgbClr val="87726A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14763" y="4768218"/>
            <a:ext cx="1465077" cy="951861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87726A"/>
                </a:solidFill>
                <a:latin typeface="+mn-ea"/>
              </a:rPr>
              <a:t>김은솔</a:t>
            </a:r>
            <a:endParaRPr lang="ko-KR" altLang="en-US" b="1" dirty="0">
              <a:solidFill>
                <a:srgbClr val="87726A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26668" y="3166505"/>
            <a:ext cx="33116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Matching</a:t>
            </a:r>
          </a:p>
          <a:p>
            <a:pPr algn="ctr"/>
            <a:r>
              <a:rPr lang="en-US" altLang="ko-KR" sz="4000" dirty="0">
                <a:solidFill>
                  <a:srgbClr val="ED7D3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</a:p>
        </p:txBody>
      </p:sp>
      <p:grpSp>
        <p:nvGrpSpPr>
          <p:cNvPr id="24" name="Group 19"/>
          <p:cNvGrpSpPr>
            <a:grpSpLocks noChangeAspect="1"/>
          </p:cNvGrpSpPr>
          <p:nvPr/>
        </p:nvGrpSpPr>
        <p:grpSpPr bwMode="auto">
          <a:xfrm>
            <a:off x="7404099" y="1868076"/>
            <a:ext cx="1021557" cy="1021557"/>
            <a:chOff x="2349" y="2828"/>
            <a:chExt cx="1784" cy="1784"/>
          </a:xfrm>
        </p:grpSpPr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BCA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1"/>
          <p:cNvGrpSpPr>
            <a:grpSpLocks noChangeAspect="1"/>
          </p:cNvGrpSpPr>
          <p:nvPr/>
        </p:nvGrpSpPr>
        <p:grpSpPr bwMode="auto">
          <a:xfrm>
            <a:off x="3596276" y="1980049"/>
            <a:ext cx="858932" cy="859505"/>
            <a:chOff x="4388" y="2708"/>
            <a:chExt cx="1500" cy="1501"/>
          </a:xfrm>
        </p:grpSpPr>
        <p:sp>
          <p:nvSpPr>
            <p:cNvPr id="45" name="Freeform 42"/>
            <p:cNvSpPr>
              <a:spLocks noEditPoints="1"/>
            </p:cNvSpPr>
            <p:nvPr/>
          </p:nvSpPr>
          <p:spPr bwMode="auto">
            <a:xfrm>
              <a:off x="4388" y="2709"/>
              <a:ext cx="750" cy="1500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5145" y="3806"/>
              <a:ext cx="471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4"/>
            <p:cNvSpPr>
              <a:spLocks noEditPoints="1"/>
            </p:cNvSpPr>
            <p:nvPr/>
          </p:nvSpPr>
          <p:spPr bwMode="auto">
            <a:xfrm>
              <a:off x="5122" y="3782"/>
              <a:ext cx="518" cy="277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5232" y="4043"/>
              <a:ext cx="295" cy="143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46"/>
            <p:cNvSpPr>
              <a:spLocks noEditPoints="1"/>
            </p:cNvSpPr>
            <p:nvPr/>
          </p:nvSpPr>
          <p:spPr bwMode="auto">
            <a:xfrm>
              <a:off x="5211" y="4019"/>
              <a:ext cx="342" cy="190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4895" y="2732"/>
              <a:ext cx="970" cy="1072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4872" y="2708"/>
              <a:ext cx="1016" cy="1121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49"/>
            <p:cNvSpPr>
              <a:spLocks noChangeArrowheads="1"/>
            </p:cNvSpPr>
            <p:nvPr/>
          </p:nvSpPr>
          <p:spPr bwMode="auto">
            <a:xfrm>
              <a:off x="5079" y="3782"/>
              <a:ext cx="601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50"/>
            <p:cNvSpPr>
              <a:spLocks noChangeArrowheads="1"/>
            </p:cNvSpPr>
            <p:nvPr/>
          </p:nvSpPr>
          <p:spPr bwMode="auto">
            <a:xfrm>
              <a:off x="5079" y="3897"/>
              <a:ext cx="601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51"/>
            <p:cNvSpPr>
              <a:spLocks noChangeArrowheads="1"/>
            </p:cNvSpPr>
            <p:nvPr/>
          </p:nvSpPr>
          <p:spPr bwMode="auto">
            <a:xfrm>
              <a:off x="5079" y="4012"/>
              <a:ext cx="601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4580" y="2838"/>
              <a:ext cx="1172" cy="902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BCA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53"/>
            <p:cNvSpPr>
              <a:spLocks/>
            </p:cNvSpPr>
            <p:nvPr/>
          </p:nvSpPr>
          <p:spPr bwMode="auto">
            <a:xfrm>
              <a:off x="5124" y="2943"/>
              <a:ext cx="513" cy="514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54"/>
            <p:cNvSpPr>
              <a:spLocks/>
            </p:cNvSpPr>
            <p:nvPr/>
          </p:nvSpPr>
          <p:spPr bwMode="auto">
            <a:xfrm>
              <a:off x="5278" y="3097"/>
              <a:ext cx="206" cy="206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55"/>
            <p:cNvSpPr>
              <a:spLocks noEditPoints="1"/>
            </p:cNvSpPr>
            <p:nvPr/>
          </p:nvSpPr>
          <p:spPr bwMode="auto">
            <a:xfrm>
              <a:off x="5253" y="3074"/>
              <a:ext cx="253" cy="253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385965" y="3166505"/>
            <a:ext cx="33116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 &amp; Timer</a:t>
            </a:r>
          </a:p>
          <a:p>
            <a:pPr algn="ctr"/>
            <a:r>
              <a:rPr lang="en-US" altLang="ko-KR" sz="4000" dirty="0">
                <a:solidFill>
                  <a:srgbClr val="ED7D3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02136" y="4768218"/>
            <a:ext cx="1573064" cy="951861"/>
          </a:xfrm>
          <a:prstGeom prst="roundRect">
            <a:avLst>
              <a:gd name="adj" fmla="val 12696"/>
            </a:avLst>
          </a:prstGeom>
          <a:solidFill>
            <a:srgbClr val="F3EFE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87726A"/>
                </a:solidFill>
                <a:latin typeface="+mj-ea"/>
                <a:ea typeface="+mj-ea"/>
              </a:rPr>
              <a:t>주윤서</a:t>
            </a:r>
            <a:endParaRPr lang="ko-KR" altLang="en-US" b="1" dirty="0">
              <a:solidFill>
                <a:srgbClr val="87726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048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요구사항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433" y="1292553"/>
            <a:ext cx="108672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각 모드의 차이가 존재하는가</a:t>
            </a:r>
            <a:r>
              <a:rPr lang="en-US" altLang="ko-KR" b="1" dirty="0">
                <a:latin typeface="+mn-ea"/>
              </a:rPr>
              <a:t>?</a:t>
            </a:r>
          </a:p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게임 플레이 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Easy mode, Normal mode, Hard mode</a:t>
            </a:r>
            <a:r>
              <a:rPr lang="ko-KR" altLang="en-US" dirty="0">
                <a:latin typeface="+mn-ea"/>
              </a:rPr>
              <a:t>의 차이가 잘 체감 되도록 카드의 개수 설정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카드를 선택했을 때 잘 작동하는가</a:t>
            </a:r>
            <a:r>
              <a:rPr lang="en-US" altLang="ko-KR" b="1" dirty="0">
                <a:latin typeface="+mn-ea"/>
              </a:rPr>
              <a:t>?</a:t>
            </a:r>
          </a:p>
          <a:p>
            <a:pPr marL="342900" indent="-342900">
              <a:buAutoNum type="arabicParenBoth"/>
            </a:pPr>
            <a:r>
              <a:rPr lang="ko-KR" altLang="en-US" b="1" dirty="0" err="1">
                <a:latin typeface="+mn-ea"/>
              </a:rPr>
              <a:t>같은카드</a:t>
            </a:r>
            <a:endParaRPr lang="en-US" altLang="ko-KR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매치가 되어 남은 개수의 카드가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개씩 </a:t>
            </a:r>
            <a:r>
              <a:rPr lang="ko-KR" altLang="en-US" dirty="0">
                <a:latin typeface="+mn-ea"/>
              </a:rPr>
              <a:t>줄어들도록 설정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050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(2) </a:t>
            </a:r>
            <a:r>
              <a:rPr lang="ko-KR" altLang="en-US" b="1" dirty="0" err="1">
                <a:latin typeface="+mn-ea"/>
              </a:rPr>
              <a:t>다른카드</a:t>
            </a:r>
            <a:endParaRPr lang="en-US" altLang="ko-KR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매치가 올바르지 않으므로 다시 다른 카드를 클릭하면 </a:t>
            </a:r>
            <a:r>
              <a:rPr lang="ko-KR" altLang="en-US" u="sng" dirty="0">
                <a:latin typeface="+mn-ea"/>
              </a:rPr>
              <a:t>카드 선택이 풀리도록 설정</a:t>
            </a:r>
            <a:r>
              <a:rPr lang="en-US" altLang="ko-KR" u="sng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-  </a:t>
            </a:r>
            <a:r>
              <a:rPr lang="ko-KR" altLang="en-US" dirty="0">
                <a:latin typeface="+mn-ea"/>
              </a:rPr>
              <a:t>남은 카드의 개수는 그대로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성공 시 어떻게 작동되는가</a:t>
            </a:r>
            <a:r>
              <a:rPr lang="en-US" altLang="ko-KR" b="1" dirty="0">
                <a:latin typeface="+mn-ea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각 모드마다 정해진 개수의 카드를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제한시간 내에 모두 매치하였을 경우 성공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다시 시작할 것인지 팝업 메시지 박스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실패 시 어떻게 작동하는가</a:t>
            </a:r>
            <a:r>
              <a:rPr lang="en-US" altLang="ko-KR" b="1" dirty="0">
                <a:latin typeface="+mn-ea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정해진 카드 개수를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제한 시간 내에 매치하지 못했을 경우 실패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다시 시작할 것인지 팝업 메시지 박스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995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05000" y="8592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87726A"/>
                </a:solidFill>
              </a:rPr>
              <a:t>요구사항</a:t>
            </a:r>
            <a:endParaRPr lang="ko-KR" altLang="en-US" sz="6600" kern="0" dirty="0">
              <a:solidFill>
                <a:srgbClr val="87726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071" y="1494692"/>
            <a:ext cx="10867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5. </a:t>
            </a:r>
            <a:r>
              <a:rPr lang="ko-KR" altLang="en-US" b="1" dirty="0"/>
              <a:t>각각 버튼이 제대로 동작하는가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화면이동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버튼 클릭 시 원하는 화면으로 이동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b="1" dirty="0" err="1"/>
              <a:t>일시정지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타이머를 중단 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ko-KR" altLang="en-US" dirty="0"/>
              <a:t>게임이 진행되지 않도록 버튼이 눌려지지 않도록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나가기 </a:t>
            </a:r>
            <a:r>
              <a:rPr lang="en-US" altLang="ko-KR" b="1" dirty="0"/>
              <a:t>: </a:t>
            </a:r>
            <a:r>
              <a:rPr lang="ko-KR" altLang="en-US" dirty="0"/>
              <a:t>게임을 그만하고 싶은 경우 나가기 버튼 클릭으로 메뉴화면으로 이동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0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9E28FB-9D98-4932-A527-6CF97663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249960"/>
            <a:ext cx="3610956" cy="27280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790EA7-2AA6-42B5-B450-CC8E4F24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76" y="1249960"/>
            <a:ext cx="3536464" cy="27280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314C66-8AE0-4FC6-B471-FD1F7005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040" y="1249960"/>
            <a:ext cx="3551342" cy="2728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760AE-554D-4885-9751-8280D5B037D5}"/>
              </a:ext>
            </a:extLst>
          </p:cNvPr>
          <p:cNvSpPr txBox="1"/>
          <p:nvPr/>
        </p:nvSpPr>
        <p:spPr>
          <a:xfrm>
            <a:off x="847288" y="4471332"/>
            <a:ext cx="1046946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/>
              <a:t>게임 이용자가 게임을 시작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모드를 선택하고 제한시간 안에 같은 그림을 맞춰 카드를 없애 나가는 게임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구성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게임이 이루어지는 버튼이 배치되는 </a:t>
            </a:r>
            <a:r>
              <a:rPr lang="en-US" altLang="ko-KR" sz="1200" dirty="0"/>
              <a:t>board	&gt; </a:t>
            </a:r>
            <a:r>
              <a:rPr lang="ko-KR" altLang="en-US" sz="1200" dirty="0"/>
              <a:t>남은 카드 개수를 보여주는 </a:t>
            </a:r>
            <a:r>
              <a:rPr lang="en-US" altLang="ko-KR" sz="1200" dirty="0"/>
              <a:t>label	&gt; </a:t>
            </a:r>
            <a:r>
              <a:rPr lang="ko-KR" altLang="en-US" sz="1200" dirty="0"/>
              <a:t>일시정지</a:t>
            </a:r>
            <a:r>
              <a:rPr lang="en-US" altLang="ko-KR" sz="1200" dirty="0"/>
              <a:t>, </a:t>
            </a:r>
            <a:r>
              <a:rPr lang="ko-KR" altLang="en-US" sz="1200" dirty="0"/>
              <a:t>나가기 버튼</a:t>
            </a:r>
            <a:endParaRPr lang="en-US" altLang="ko-KR" sz="1200" dirty="0"/>
          </a:p>
          <a:p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남은 시간을 알려주는 </a:t>
            </a:r>
            <a:r>
              <a:rPr lang="en-US" altLang="ko-KR" sz="1200" dirty="0"/>
              <a:t>timer 		&gt; </a:t>
            </a:r>
            <a:r>
              <a:rPr lang="ko-KR" altLang="en-US" sz="1200" dirty="0"/>
              <a:t>타이머와 같이 남은 체력</a:t>
            </a:r>
            <a:r>
              <a:rPr lang="en-US" altLang="ko-KR" sz="1200" dirty="0"/>
              <a:t>(</a:t>
            </a:r>
            <a:r>
              <a:rPr lang="ko-KR" altLang="en-US" sz="1200" dirty="0"/>
              <a:t>시간</a:t>
            </a:r>
            <a:r>
              <a:rPr lang="en-US" altLang="ko-KR" sz="1200" dirty="0"/>
              <a:t>)</a:t>
            </a:r>
            <a:r>
              <a:rPr lang="ko-KR" altLang="en-US" sz="1200" dirty="0"/>
              <a:t>을 나타내는 </a:t>
            </a:r>
            <a:r>
              <a:rPr lang="en-US" altLang="ko-KR" sz="1200" dirty="0" err="1"/>
              <a:t>progressbar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A6698AE-2186-49FF-8DC4-5033B3FB0898}"/>
              </a:ext>
            </a:extLst>
          </p:cNvPr>
          <p:cNvSpPr/>
          <p:nvPr/>
        </p:nvSpPr>
        <p:spPr>
          <a:xfrm>
            <a:off x="7064425" y="1711353"/>
            <a:ext cx="746621" cy="7885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5420ED9-65DA-408E-9C33-68EA5AC797FD}"/>
              </a:ext>
            </a:extLst>
          </p:cNvPr>
          <p:cNvSpPr/>
          <p:nvPr/>
        </p:nvSpPr>
        <p:spPr>
          <a:xfrm>
            <a:off x="4364122" y="1375794"/>
            <a:ext cx="2602432" cy="26022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F744AF6-3855-45A0-99E4-9E57EF599205}"/>
              </a:ext>
            </a:extLst>
          </p:cNvPr>
          <p:cNvSpPr/>
          <p:nvPr/>
        </p:nvSpPr>
        <p:spPr>
          <a:xfrm>
            <a:off x="7064425" y="2569565"/>
            <a:ext cx="746621" cy="5343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86CEA1C-4F56-4CAA-83CE-EE34CE63F842}"/>
              </a:ext>
            </a:extLst>
          </p:cNvPr>
          <p:cNvSpPr/>
          <p:nvPr/>
        </p:nvSpPr>
        <p:spPr>
          <a:xfrm>
            <a:off x="7074660" y="3186269"/>
            <a:ext cx="746621" cy="5343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E8FAA-2447-4C1B-B191-EF6AEA413195}"/>
              </a:ext>
            </a:extLst>
          </p:cNvPr>
          <p:cNvSpPr txBox="1"/>
          <p:nvPr/>
        </p:nvSpPr>
        <p:spPr>
          <a:xfrm>
            <a:off x="1850746" y="4040021"/>
            <a:ext cx="140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Easy(4 * 4)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A7F79-EB8D-46FD-A9AD-A4767731BB41}"/>
              </a:ext>
            </a:extLst>
          </p:cNvPr>
          <p:cNvSpPr txBox="1"/>
          <p:nvPr/>
        </p:nvSpPr>
        <p:spPr>
          <a:xfrm>
            <a:off x="5272728" y="4060696"/>
            <a:ext cx="140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ACD7E-28EC-4340-BAAA-1AFBE7D90E80}"/>
              </a:ext>
            </a:extLst>
          </p:cNvPr>
          <p:cNvSpPr txBox="1"/>
          <p:nvPr/>
        </p:nvSpPr>
        <p:spPr>
          <a:xfrm>
            <a:off x="8968359" y="4040021"/>
            <a:ext cx="140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D5241-0727-4C59-93BE-EFA354E0DBA9}"/>
              </a:ext>
            </a:extLst>
          </p:cNvPr>
          <p:cNvSpPr txBox="1"/>
          <p:nvPr/>
        </p:nvSpPr>
        <p:spPr>
          <a:xfrm>
            <a:off x="5394648" y="4081912"/>
            <a:ext cx="140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Nomal</a:t>
            </a:r>
            <a:r>
              <a:rPr lang="en-US" altLang="ko-KR" sz="1200" dirty="0"/>
              <a:t>(6 * 6)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8C3ED-6426-40D9-8FEF-8234D6513AF9}"/>
              </a:ext>
            </a:extLst>
          </p:cNvPr>
          <p:cNvSpPr txBox="1"/>
          <p:nvPr/>
        </p:nvSpPr>
        <p:spPr>
          <a:xfrm>
            <a:off x="9090279" y="4070159"/>
            <a:ext cx="140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Hard(8 * 8)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6DB5DF-9763-4091-9949-A55CC1DBB1EB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6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98264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DE0FC-ADBD-4AC2-A776-E31DCEFD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2" y="1415642"/>
            <a:ext cx="1704975" cy="27280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DAE899-E3E2-44B4-B929-99D27983F7C2}"/>
              </a:ext>
            </a:extLst>
          </p:cNvPr>
          <p:cNvSpPr txBox="1"/>
          <p:nvPr/>
        </p:nvSpPr>
        <p:spPr>
          <a:xfrm>
            <a:off x="934632" y="4282837"/>
            <a:ext cx="17666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 </a:t>
            </a:r>
            <a:r>
              <a:rPr lang="ko-KR" altLang="en-US" sz="1200" b="1" dirty="0"/>
              <a:t>프로젝트를 화면마다 </a:t>
            </a:r>
            <a:r>
              <a:rPr lang="en-US" altLang="ko-KR" sz="1200" b="1" dirty="0" err="1"/>
              <a:t>wpf</a:t>
            </a:r>
            <a:r>
              <a:rPr lang="ko-KR" altLang="en-US" sz="1200" b="1" dirty="0"/>
              <a:t>창으로 구성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시작화면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메뉴화면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각 모드에 대한 윈도우 창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필요한 배경사진과 버튼 이미지와 같은 </a:t>
            </a:r>
            <a:r>
              <a:rPr lang="en-US" altLang="ko-KR" sz="1200" b="1" dirty="0"/>
              <a:t>source</a:t>
            </a:r>
            <a:r>
              <a:rPr lang="ko-KR" altLang="en-US" sz="1200" b="1" dirty="0"/>
              <a:t>를 저장할 </a:t>
            </a:r>
            <a:r>
              <a:rPr lang="en-US" altLang="ko-KR" sz="1200" b="1" dirty="0"/>
              <a:t>Resource</a:t>
            </a:r>
            <a:r>
              <a:rPr lang="ko-KR" altLang="en-US" sz="1200" b="1" dirty="0"/>
              <a:t>파일로 구성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DF1DEC2-9DD7-4FEF-BB9E-541A7B1F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118" y="1415642"/>
            <a:ext cx="7763530" cy="36093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7895D4-9141-47B3-B9CD-038C11D99B32}"/>
              </a:ext>
            </a:extLst>
          </p:cNvPr>
          <p:cNvSpPr txBox="1"/>
          <p:nvPr/>
        </p:nvSpPr>
        <p:spPr>
          <a:xfrm>
            <a:off x="3294118" y="5243119"/>
            <a:ext cx="7763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 </a:t>
            </a:r>
            <a:r>
              <a:rPr lang="ko-KR" altLang="en-US" sz="1200" b="1" dirty="0"/>
              <a:t>윈도우 창이 가지고 있는 멤버 변수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(Property)</a:t>
            </a:r>
            <a:endParaRPr lang="ko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082BEB-6DC8-43E9-9D52-CAFD5B0D61FB}"/>
              </a:ext>
            </a:extLst>
          </p:cNvPr>
          <p:cNvSpPr/>
          <p:nvPr/>
        </p:nvSpPr>
        <p:spPr>
          <a:xfrm>
            <a:off x="3005000" y="8592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87726A"/>
                </a:solidFill>
              </a:rPr>
              <a:t>기능별 설명</a:t>
            </a:r>
            <a:endParaRPr lang="ko-KR" altLang="en-US" sz="60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9124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Microsoft Office PowerPoint</Application>
  <PresentationFormat>와이드스크린</PresentationFormat>
  <Paragraphs>190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HY그래픽M</vt:lpstr>
      <vt:lpstr>HY수평선M</vt:lpstr>
      <vt:lpstr>Rix심심해 M</vt:lpstr>
      <vt:lpstr>맑은 고딕</vt:lpstr>
      <vt:lpstr>야놀자 야체 B</vt:lpstr>
      <vt:lpstr>Arial</vt:lpstr>
      <vt:lpstr>Gadugi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은솔</cp:lastModifiedBy>
  <cp:revision>37</cp:revision>
  <dcterms:created xsi:type="dcterms:W3CDTF">2020-04-30T03:42:26Z</dcterms:created>
  <dcterms:modified xsi:type="dcterms:W3CDTF">2020-07-02T05:15:21Z</dcterms:modified>
</cp:coreProperties>
</file>