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79" r:id="rId14"/>
    <p:sldId id="280" r:id="rId15"/>
    <p:sldId id="281" r:id="rId16"/>
    <p:sldId id="283" r:id="rId17"/>
    <p:sldId id="272" r:id="rId18"/>
    <p:sldId id="284" r:id="rId19"/>
    <p:sldId id="285" r:id="rId20"/>
    <p:sldId id="286" r:id="rId21"/>
    <p:sldId id="288" r:id="rId22"/>
    <p:sldId id="287" r:id="rId23"/>
    <p:sldId id="273" r:id="rId24"/>
    <p:sldId id="278" r:id="rId25"/>
    <p:sldId id="274" r:id="rId26"/>
    <p:sldId id="275" r:id="rId27"/>
    <p:sldId id="326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277" r:id="rId41"/>
    <p:sldId id="290" r:id="rId42"/>
    <p:sldId id="294" r:id="rId43"/>
    <p:sldId id="297" r:id="rId44"/>
    <p:sldId id="298" r:id="rId45"/>
    <p:sldId id="299" r:id="rId46"/>
    <p:sldId id="300" r:id="rId47"/>
    <p:sldId id="301" r:id="rId48"/>
    <p:sldId id="292" r:id="rId49"/>
    <p:sldId id="291" r:id="rId50"/>
    <p:sldId id="293" r:id="rId51"/>
    <p:sldId id="295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271" r:id="rId7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852" y="114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8306" y="2936857"/>
            <a:ext cx="12577695" cy="15970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599"/>
              </a:lnSpc>
              <a:defRPr/>
            </a:pPr>
            <a:r>
              <a:rPr lang="en-US" sz="8999">
                <a:solidFill>
                  <a:srgbClr val="222222"/>
                </a:solidFill>
                <a:ea typeface="Nanum Myeongjo Bold Bold"/>
              </a:rPr>
              <a:t>데이터베이스 프로젝트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76870" y="6210300"/>
            <a:ext cx="4187130" cy="7132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</a:rPr>
              <a:t> - 2조 -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0834" y="1939907"/>
            <a:ext cx="1897633" cy="873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000"/>
              </a:lnSpc>
              <a:defRPr/>
            </a:pPr>
            <a:r>
              <a:rPr lang="en-US" sz="5000">
                <a:solidFill>
                  <a:srgbClr val="204AA9"/>
                </a:solidFill>
                <a:latin typeface="Nanum Myeongjo Bold"/>
              </a:rPr>
              <a:t>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58600" y="7200900"/>
            <a:ext cx="7075785" cy="14131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</a:rPr>
              <a:t>20204324 홍성찬</a:t>
            </a:r>
          </a:p>
          <a:p>
            <a:pPr algn="l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</a:rPr>
              <a:t>20211201 김준서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08852" y="6068716"/>
            <a:ext cx="2519938" cy="2519938"/>
          </a:xfrm>
          <a:custGeom>
            <a:avLst/>
            <a:gdLst/>
            <a:ahLst/>
            <a:cxnLst/>
            <a:rect l="l" t="t" r="r" b="b"/>
            <a:pathLst>
              <a:path w="2519938" h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16200000">
            <a:off x="9208852" y="3391121"/>
            <a:ext cx="2519938" cy="2519938"/>
          </a:xfrm>
          <a:custGeom>
            <a:avLst/>
            <a:gdLst/>
            <a:ahLst/>
            <a:cxnLst/>
            <a:rect l="l" t="t" r="r" b="b"/>
            <a:pathLst>
              <a:path w="2519938" h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10806653">
            <a:off x="6548011" y="3393557"/>
            <a:ext cx="2520032" cy="2520032"/>
          </a:xfrm>
          <a:custGeom>
            <a:avLst/>
            <a:gdLst/>
            <a:ahLst/>
            <a:cxnLst/>
            <a:rect l="l" t="t" r="r" b="b"/>
            <a:pathLst>
              <a:path w="2520032" h="2520032">
                <a:moveTo>
                  <a:pt x="0" y="0"/>
                </a:moveTo>
                <a:lnTo>
                  <a:pt x="2520031" y="0"/>
                </a:lnTo>
                <a:lnTo>
                  <a:pt x="2520031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6652">
            <a:off x="6557478" y="6066186"/>
            <a:ext cx="2520032" cy="2520032"/>
          </a:xfrm>
          <a:custGeom>
            <a:avLst/>
            <a:gdLst/>
            <a:ahLst/>
            <a:cxnLst/>
            <a:rect l="l" t="t" r="r" b="b"/>
            <a:pathLst>
              <a:path w="2520032" h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7620000" y="4965217"/>
            <a:ext cx="1350250" cy="5307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4170"/>
              </a:lnSpc>
              <a:defRPr/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엔티티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27190" y="6480732"/>
            <a:ext cx="919954" cy="5181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170"/>
              </a:lnSpc>
              <a:defRPr/>
            </a:pPr>
            <a:r>
              <a:rPr lang="en-US" sz="3000" spc="138">
                <a:solidFill>
                  <a:srgbClr val="204AA9"/>
                </a:solidFill>
                <a:latin typeface="Nanum Myeongjo Bold"/>
              </a:rPr>
              <a:t>ERD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2428" y="4703279"/>
            <a:ext cx="919954" cy="104203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170"/>
              </a:lnSpc>
              <a:defRPr/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속성</a:t>
            </a:r>
          </a:p>
          <a:p>
            <a:pPr algn="ctr">
              <a:lnSpc>
                <a:spcPts val="4170"/>
              </a:lnSpc>
              <a:defRPr/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관계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61629" y="5956857"/>
            <a:ext cx="1448957" cy="104203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170"/>
              </a:lnSpc>
              <a:defRPr/>
            </a:pPr>
            <a:r>
              <a:rPr lang="en-US" sz="3000" spc="138">
                <a:solidFill>
                  <a:srgbClr val="204AA9"/>
                </a:solidFill>
                <a:latin typeface="Nanum Myeongjo Bold"/>
              </a:rPr>
              <a:t> ERWIN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152814" y="5989887"/>
            <a:ext cx="5978204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AutoShape 11"/>
          <p:cNvSpPr/>
          <p:nvPr/>
        </p:nvSpPr>
        <p:spPr>
          <a:xfrm>
            <a:off x="9141916" y="2989830"/>
            <a:ext cx="0" cy="5886297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6741691" y="457200"/>
            <a:ext cx="4934321" cy="873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>
                <a:solidFill>
                  <a:srgbClr val="204AA9"/>
                </a:solidFill>
                <a:latin typeface="Nanum Myeongjo Bold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94468" y="1196975"/>
            <a:ext cx="49343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ea typeface="Nanum Myeongjo Bold"/>
              </a:rPr>
              <a:t>개념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8600" y="6286500"/>
            <a:ext cx="10509662" cy="36576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제공하다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고객에게 보증을 제공하는 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보증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고객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n : 1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914400" y="800100"/>
            <a:ext cx="6686921" cy="1066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3900" y="5829300"/>
            <a:ext cx="9220200" cy="38957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01100" y="7665235"/>
            <a:ext cx="685800" cy="223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맑은 고딕"/>
              </a:rPr>
              <a:t>구매하다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요청하다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고객이 수리를 요청하는 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 요청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고객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1: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n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1550" y="6591300"/>
            <a:ext cx="8724900" cy="3343275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적용되다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제품에 보증이 적용되는 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보증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1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9612" y="6438900"/>
            <a:ext cx="9248775" cy="34861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2573000" y="75057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구성하다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제품이 부품들로 구성되어 있는것을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부품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n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9612" y="6438900"/>
            <a:ext cx="9248775" cy="3467100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구성하다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제품이 부품들로 구성되어 있는것을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제품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부품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n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5325" y="6057900"/>
            <a:ext cx="9277350" cy="373380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가지다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부품을 수리할 때 부품 수용 내역을 가지게 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부품 사용 내역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부품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n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9137" y="6210300"/>
            <a:ext cx="9229725" cy="370522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가지다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 요청을 하면 수리 내역이 생기게 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수리요청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수리내역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1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0" y="6591300"/>
            <a:ext cx="9334500" cy="354330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처리하다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수리기술자가 수리내역을 처리하게 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수리기술자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수리 내역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1: n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7237" y="6210300"/>
            <a:ext cx="9153525" cy="377190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71700"/>
            <a:ext cx="12928602" cy="44196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지불하다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고객이 수리요청건에 금액을 지불한다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수리요청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지불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1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ea typeface="Nanum Myeongjo Bold Bold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2965892"/>
            <a:ext cx="1185236" cy="103460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366"/>
              </a:lnSpc>
              <a:defRPr/>
            </a:pPr>
            <a:r>
              <a:rPr lang="en-US" sz="5976">
                <a:solidFill>
                  <a:srgbClr val="204AA9"/>
                </a:solidFill>
                <a:latin typeface="Nanum Myeongjo Bold Bold"/>
              </a:rPr>
              <a:t>01</a:t>
            </a:r>
          </a:p>
        </p:txBody>
      </p:sp>
      <p:sp>
        <p:nvSpPr>
          <p:cNvPr id="3" name="AutoShape 3"/>
          <p:cNvSpPr/>
          <p:nvPr/>
        </p:nvSpPr>
        <p:spPr>
          <a:xfrm>
            <a:off x="4658020" y="4000500"/>
            <a:ext cx="8971960" cy="0"/>
          </a:xfrm>
          <a:prstGeom prst="line">
            <a:avLst/>
          </a:prstGeom>
          <a:ln w="38100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853777" y="3162300"/>
            <a:ext cx="6580446" cy="6406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5191"/>
              </a:lnSpc>
              <a:defRPr/>
            </a:pPr>
            <a:r>
              <a:rPr lang="en-US" sz="3734" spc="171">
                <a:solidFill>
                  <a:srgbClr val="222222"/>
                </a:solidFill>
                <a:ea typeface="Nanum Myeongjo"/>
              </a:rPr>
              <a:t>주제 선정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67400" y="1066799"/>
            <a:ext cx="6081312" cy="10287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399"/>
              </a:lnSpc>
              <a:defRPr/>
            </a:pPr>
            <a:r>
              <a:rPr lang="en-US" sz="5999">
                <a:solidFill>
                  <a:srgbClr val="222222"/>
                </a:solidFill>
                <a:ea typeface="Nanum Myeongjo"/>
              </a:rPr>
              <a:t>목차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5800" y="4261292"/>
            <a:ext cx="1185236" cy="103460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366"/>
              </a:lnSpc>
              <a:defRPr/>
            </a:pPr>
            <a:r>
              <a:rPr lang="en-US" sz="5976">
                <a:solidFill>
                  <a:srgbClr val="204AA9"/>
                </a:solidFill>
                <a:latin typeface="Nanum Myeongjo Bold Bold"/>
              </a:rPr>
              <a:t>02</a:t>
            </a:r>
          </a:p>
        </p:txBody>
      </p:sp>
      <p:sp>
        <p:nvSpPr>
          <p:cNvPr id="7" name="AutoShape 7"/>
          <p:cNvSpPr/>
          <p:nvPr/>
        </p:nvSpPr>
        <p:spPr>
          <a:xfrm>
            <a:off x="4658020" y="5448300"/>
            <a:ext cx="8971960" cy="0"/>
          </a:xfrm>
          <a:prstGeom prst="line">
            <a:avLst/>
          </a:prstGeom>
          <a:ln w="38100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5853776" y="4502828"/>
            <a:ext cx="6580446" cy="6406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5191"/>
              </a:lnSpc>
              <a:defRPr/>
            </a:pPr>
            <a:r>
              <a:rPr lang="en-US" sz="3734" spc="171">
                <a:solidFill>
                  <a:srgbClr val="222222"/>
                </a:solidFill>
                <a:ea typeface="Nanum Myeongjo"/>
              </a:rPr>
              <a:t>계획 수립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00" y="5632892"/>
            <a:ext cx="1185236" cy="103460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366"/>
              </a:lnSpc>
              <a:defRPr/>
            </a:pPr>
            <a:r>
              <a:rPr lang="en-US" sz="5976">
                <a:solidFill>
                  <a:srgbClr val="204AA9"/>
                </a:solidFill>
                <a:latin typeface="Nanum Myeongjo Bold Bold"/>
              </a:rPr>
              <a:t>03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658019" y="6819900"/>
            <a:ext cx="8971960" cy="0"/>
          </a:xfrm>
          <a:prstGeom prst="line">
            <a:avLst/>
          </a:prstGeom>
          <a:ln w="38100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5853777" y="5829300"/>
            <a:ext cx="6580446" cy="6406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5191"/>
              </a:lnSpc>
              <a:defRPr/>
            </a:pPr>
            <a:r>
              <a:rPr lang="en-US" sz="3734" spc="171">
                <a:solidFill>
                  <a:srgbClr val="222222"/>
                </a:solidFill>
                <a:ea typeface="Nanum Myeongjo"/>
              </a:rPr>
              <a:t>개념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9137" y="6667500"/>
            <a:ext cx="9229725" cy="317182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처리하다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직원이 지불건을 처리하게 된다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직원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지불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n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5312" y="7277100"/>
            <a:ext cx="9477375" cy="274320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근무하다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직원이 지점에서 근무하는 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지점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직원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: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n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5325" y="6743700"/>
            <a:ext cx="9277350" cy="3276600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2679699" y="2181223"/>
            <a:ext cx="12928602" cy="441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지불하다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고객이 지점에 지불하는 것을 의미한다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관련 엔티티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지점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&lt;--&gt;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 지불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대응관계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맑은 고딕"/>
              </a:rPr>
              <a:t>1 : n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914400" y="819149"/>
            <a:ext cx="6686921" cy="10572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84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0" i="0" u="none" strike="noStrike" kern="1200" cap="none" spc="0" normalizeH="0" baseline="0">
                <a:solidFill>
                  <a:srgbClr val="204AA9"/>
                </a:solidFill>
                <a:latin typeface="맑은 고딕"/>
              </a:rPr>
              <a:t>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/>
          <p:nvPr/>
        </p:nvSpPr>
        <p:spPr>
          <a:xfrm>
            <a:off x="4658020" y="5448300"/>
            <a:ext cx="8971960" cy="0"/>
          </a:xfrm>
          <a:prstGeom prst="line">
            <a:avLst/>
          </a:prstGeom>
          <a:ln w="38100" cap="flat">
            <a:solidFill>
              <a:srgbClr val="204AA9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7848600" y="4486275"/>
            <a:ext cx="6172200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ER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7762" y="247650"/>
            <a:ext cx="15992476" cy="979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/>
          <p:nvPr/>
        </p:nvSpPr>
        <p:spPr>
          <a:xfrm>
            <a:off x="4658020" y="5448300"/>
            <a:ext cx="8971960" cy="0"/>
          </a:xfrm>
          <a:prstGeom prst="line">
            <a:avLst/>
          </a:prstGeom>
          <a:ln w="38100" cap="flat">
            <a:solidFill>
              <a:srgbClr val="204AA9">
                <a:alpha val="100000"/>
              </a:srgbClr>
            </a:solidFill>
            <a:prstDash val="solid"/>
            <a:headEnd w="sm" len="sm"/>
            <a:tailEnd w="sm" len="sm"/>
          </a:ln>
        </p:spPr>
        <p:txBody>
          <a:bodyPr wrap="squar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8305800" y="4486275"/>
            <a:ext cx="2743200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ER_Win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800" y="1090947"/>
            <a:ext cx="15240000" cy="8700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85999" y="2552700"/>
          <a:ext cx="12954952" cy="6278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고객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제품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수리요청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수리내역을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 기술자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수리기술자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부품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부품 사용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부품 사용 내역을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지불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지불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보증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보증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지점 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직원 정보를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피드백를 관리하는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목록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19200" y="2095500"/>
          <a:ext cx="16202025" cy="72008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73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N0T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715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고객 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7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고객이름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N0T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7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이메일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7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7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주소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599" y="2146300"/>
          <a:ext cx="16202026" cy="720090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0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24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011">
                <a:tc rowSpan="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제품</a:t>
                      </a:r>
                      <a:r>
                        <a:rPr lang="en-US" altLang="ko-KR" sz="300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0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3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모델번호</a:t>
                      </a:r>
                    </a:p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구매일자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0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보증기간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0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고객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 </a:t>
                      </a:r>
                      <a:r>
                        <a:rPr lang="ko-KR" altLang="en-US" sz="3000"/>
                        <a:t>고객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25525" y="2022263"/>
            <a:ext cx="6381001" cy="638097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 l="-50000" r="-5000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311126" y="2418984"/>
            <a:ext cx="4934321" cy="15430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defRPr/>
            </a:pPr>
            <a:r>
              <a:rPr lang="en-US" sz="8999">
                <a:solidFill>
                  <a:srgbClr val="FFFFFF"/>
                </a:solidFill>
                <a:ea typeface="Nanum Myeongjo Bold Bold"/>
              </a:rPr>
              <a:t>주제 선정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50859" y="1538059"/>
            <a:ext cx="1254855" cy="8636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998"/>
              </a:lnSpc>
              <a:defRPr/>
            </a:pPr>
            <a:r>
              <a:rPr lang="en-US" sz="4998">
                <a:solidFill>
                  <a:srgbClr val="FFFFFF"/>
                </a:solidFill>
                <a:latin typeface="Nanum Myeongjo Bold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27704" y="5516822"/>
            <a:ext cx="6917096" cy="7315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49"/>
              </a:lnSpc>
              <a:defRPr/>
            </a:pPr>
            <a:r>
              <a:rPr lang="en-US" sz="4999" spc="929">
                <a:solidFill>
                  <a:srgbClr val="FFFFFF"/>
                </a:solidFill>
                <a:ea typeface="Lato Bold"/>
              </a:rPr>
              <a:t>전자제품 수리 업체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0599" y="2019299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3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7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306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328"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요청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32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요청일시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32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제품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제품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32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문제설명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32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5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수리기술자 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직원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1599" y="2146300"/>
          <a:ext cx="16202026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55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976"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내역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9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요청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수리요청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9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9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550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부품비용</a:t>
                      </a:r>
                      <a:br>
                        <a:rPr lang="ko-KR" altLang="en-US" sz="3000"/>
                      </a:b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39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2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25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수리기술자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기술자 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</a:t>
                      </a: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2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기술자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N0T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2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특화분야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기본키 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 사용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사용내역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내역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수리내역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부품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부품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8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600" y="2146300"/>
          <a:ext cx="16202024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지불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내역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수리내역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지불일자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금액</a:t>
                      </a:r>
                      <a:br>
                        <a:rPr lang="ko-KR" altLang="en-US" sz="3000"/>
                      </a:b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지불방법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보증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보증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제품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제품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시작일자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종료일자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2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25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지점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2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2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78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기본키 </a:t>
                      </a:r>
                      <a:endParaRPr lang="en-US" alt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87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직원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87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직원이름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87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지점</a:t>
                      </a:r>
                      <a:r>
                        <a:rPr lang="en-US" altLang="ko-KR" sz="3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FK(</a:t>
                      </a:r>
                      <a:r>
                        <a:rPr lang="ko-KR" altLang="en-US" sz="3000"/>
                        <a:t>지점</a:t>
                      </a:r>
                      <a:r>
                        <a:rPr lang="en-US" altLang="ko-KR" sz="30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50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직위</a:t>
                      </a:r>
                      <a:br>
                        <a:rPr lang="ko-KR" altLang="en-US" sz="3000"/>
                      </a:br>
                      <a:endParaRPr lang="ko-KR" altLang="en-US" sz="3000"/>
                    </a:p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VARCHAR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787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연봉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295400" y="1181100"/>
            <a:ext cx="3886199" cy="65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191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34" b="0" i="0" u="none" strike="noStrike" kern="1200" cap="none" spc="171" normalizeH="0" baseline="0">
                <a:solidFill>
                  <a:srgbClr val="222222"/>
                </a:solidFill>
                <a:latin typeface="맑은 고딕"/>
              </a:rPr>
              <a:t>테이블 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1599" y="2146300"/>
          <a:ext cx="16202025" cy="72009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4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8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기본키 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986">
                <a:tc rowSpan="6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피드백</a:t>
                      </a:r>
                      <a:r>
                        <a:rPr lang="en-US" altLang="ko-KR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9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요청</a:t>
                      </a:r>
                      <a:r>
                        <a:rPr lang="en-US" altLang="ko-KR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FK(</a:t>
                      </a:r>
                      <a:r>
                        <a:rPr lang="ko-KR" altLang="en-US"/>
                        <a:t>수리요청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9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고객</a:t>
                      </a:r>
                      <a:r>
                        <a:rPr lang="en-US" altLang="ko-KR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FK(</a:t>
                      </a:r>
                      <a:r>
                        <a:rPr lang="ko-KR" altLang="en-US"/>
                        <a:t>고객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9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피드백일시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9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698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코멘트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08852" y="6068716"/>
            <a:ext cx="2519938" cy="2519938"/>
          </a:xfrm>
          <a:custGeom>
            <a:avLst/>
            <a:gdLst/>
            <a:ahLst/>
            <a:cxnLst/>
            <a:rect l="l" t="t" r="r" b="b"/>
            <a:pathLst>
              <a:path w="2519938" h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9208852" y="3391121"/>
            <a:ext cx="2519938" cy="2519938"/>
          </a:xfrm>
          <a:custGeom>
            <a:avLst/>
            <a:gdLst/>
            <a:ahLst/>
            <a:cxnLst/>
            <a:rect l="l" t="t" r="r" b="b"/>
            <a:pathLst>
              <a:path w="2519938" h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10793347">
            <a:off x="6557478" y="3393557"/>
            <a:ext cx="2520032" cy="2520032"/>
          </a:xfrm>
          <a:custGeom>
            <a:avLst/>
            <a:gdLst/>
            <a:ahLst/>
            <a:cxnLst/>
            <a:rect l="l" t="t" r="r" b="b"/>
            <a:pathLst>
              <a:path w="2520032" h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5406652">
            <a:off x="6557478" y="6066186"/>
            <a:ext cx="2520032" cy="2520032"/>
          </a:xfrm>
          <a:custGeom>
            <a:avLst/>
            <a:gdLst/>
            <a:ahLst/>
            <a:cxnLst/>
            <a:rect l="l" t="t" r="r" b="b"/>
            <a:pathLst>
              <a:path w="2520032" h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7927190" y="4703279"/>
            <a:ext cx="919954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선정이유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27190" y="6480732"/>
            <a:ext cx="919954" cy="51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분석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2428" y="4703279"/>
            <a:ext cx="919954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자료조사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72483" y="6218794"/>
            <a:ext cx="1239845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3000" spc="138">
                <a:solidFill>
                  <a:srgbClr val="204AA9"/>
                </a:solidFill>
                <a:ea typeface="Nanum Myeongjo Bold"/>
              </a:rPr>
              <a:t>시스템 요소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152814" y="5989887"/>
            <a:ext cx="5978204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AutoShape 11"/>
          <p:cNvSpPr/>
          <p:nvPr/>
        </p:nvSpPr>
        <p:spPr>
          <a:xfrm>
            <a:off x="9141916" y="2989830"/>
            <a:ext cx="0" cy="5886297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6741691" y="457200"/>
            <a:ext cx="4934321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04AA9"/>
                </a:solidFill>
                <a:latin typeface="Nanum Myeongjo Bold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94468" y="1196975"/>
            <a:ext cx="493432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204AA9"/>
                </a:solidFill>
                <a:ea typeface="Nanum Myeongjo Bold Bold"/>
              </a:rPr>
              <a:t>계획 수립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40983-D3C8-C7F5-4F3D-ECE10FEE426D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12725-90B9-67FC-A909-A17C248B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41" y="2565202"/>
            <a:ext cx="8113531" cy="38814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7244A9-AFAF-B7D7-425C-00AF283D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8267700"/>
            <a:ext cx="13034304" cy="491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1704A-BC07-C76A-E911-8921156340DB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C093F-5DC4-04EE-5D24-C5FA5734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76500"/>
            <a:ext cx="8001000" cy="4599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22944C-4DE3-1CEB-D7F6-B065AC29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8572500"/>
            <a:ext cx="13798838" cy="566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75F1C-FB1F-0EAF-4A8F-D113AABD6D2B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D5E3-C8C3-B684-C5DB-0E562C5D43B2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1210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9AAD9-2A66-0030-8278-8933629B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61309"/>
            <a:ext cx="9677400" cy="5164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01D8C-4227-4B0D-C45E-B3D1F2AA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29700"/>
            <a:ext cx="16116299" cy="29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D78E3-083C-42F4-B755-281CD05D76C4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2FB3B-9A8C-C9D1-ECE0-A4A656006C59}"/>
              </a:ext>
            </a:extLst>
          </p:cNvPr>
          <p:cNvSpPr txBox="1"/>
          <p:nvPr/>
        </p:nvSpPr>
        <p:spPr>
          <a:xfrm>
            <a:off x="1676400" y="837559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334536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2C1EC2-0626-F282-3B54-70C1EDF4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0010776" cy="5030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6DE5E-4FF0-715E-DF17-35E848FD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877300"/>
            <a:ext cx="15399013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2BE8F-7885-F1B9-7489-470BF3A28A09}"/>
              </a:ext>
            </a:extLst>
          </p:cNvPr>
          <p:cNvSpPr txBox="1"/>
          <p:nvPr/>
        </p:nvSpPr>
        <p:spPr>
          <a:xfrm>
            <a:off x="1828800" y="17907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F3D2B-F1EE-63D9-3CF9-1386534EC6C5}"/>
              </a:ext>
            </a:extLst>
          </p:cNvPr>
          <p:cNvSpPr txBox="1"/>
          <p:nvPr/>
        </p:nvSpPr>
        <p:spPr>
          <a:xfrm>
            <a:off x="1834299" y="81153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132212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B97B73-A6D5-6866-96D9-812C34BE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57500"/>
            <a:ext cx="10293434" cy="3362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BEA0A0-CFCF-C435-E02C-A233E827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496300"/>
            <a:ext cx="12501961" cy="347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370F3-8427-F70D-72C8-C83D28A03905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D290D-FF79-AE6C-DD5B-F08320B6B360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723760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1B257-4274-33F7-CE10-78893A2E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52700"/>
            <a:ext cx="8310563" cy="332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7C89C0-4D25-0452-ABEB-26FA8C62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368129"/>
            <a:ext cx="14304818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7B6C1-907A-E15E-D31A-022C16164A36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79FF-2A96-AA70-2FB3-2F3E249CC7F9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78163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E6B83F-0EEA-DBA0-204C-6918DE6D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33700"/>
            <a:ext cx="8991600" cy="3917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CDDB77-E990-9C96-B75C-37B1CD32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572500"/>
            <a:ext cx="14803384" cy="242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AB566-BBA3-0A8F-93E6-CB9E7155E8FA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2F963-476E-9B28-F3DD-F0D4741BDF10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784392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7493AF-9113-0CDE-8BF4-E80FAE1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05100"/>
            <a:ext cx="8783321" cy="3962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43084A-18FA-A11B-E097-EBD174DD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572500"/>
            <a:ext cx="15849600" cy="260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8AC89-B31E-A6AA-9D84-5CD21FADF56B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3B81-A378-49AF-DEA7-708F260CDB53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503977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78457-49B2-3E36-2A44-3AB4A88E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95" y="2705100"/>
            <a:ext cx="9332940" cy="426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DD2670-56C9-DACF-E121-BE24CABA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572500"/>
            <a:ext cx="16270514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B0DD-2284-D3AD-515E-D776DEC08536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25EB4-1D8E-86BB-064C-7986D5717097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844158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EA95AA-910D-8D85-5B2D-62852C5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57500"/>
            <a:ext cx="10660888" cy="3426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230258-C23B-C0C5-97DD-F3984983B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572500"/>
            <a:ext cx="14706600" cy="380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2FBF0-76CB-5D48-4A7C-285A638EA181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E7D1C-4645-1D97-BEA4-22E806367356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81160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020" y="2230159"/>
            <a:ext cx="8939447" cy="5604834"/>
          </a:xfrm>
          <a:custGeom>
            <a:avLst/>
            <a:gdLst/>
            <a:ahLst/>
            <a:cxnLst/>
            <a:rect l="l" t="t" r="r" b="b"/>
            <a:pathLst>
              <a:path w="8939447" h="5604834">
                <a:moveTo>
                  <a:pt x="0" y="0"/>
                </a:moveTo>
                <a:lnTo>
                  <a:pt x="8939447" y="0"/>
                </a:lnTo>
                <a:lnTo>
                  <a:pt x="8939447" y="5604834"/>
                </a:lnTo>
                <a:lnTo>
                  <a:pt x="0" y="560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700" r="-1700"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083875" y="3590272"/>
            <a:ext cx="5029356" cy="8829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</a:rPr>
              <a:t>시대에 따라 전자기기를 대부분 사용하기 때문에 그에 따른 고장이나 수리가 불가피 할 수 밖에 없기에 수리 스템이 필요하다고 생각함.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3875" y="2844909"/>
            <a:ext cx="3042801" cy="4004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266"/>
              </a:lnSpc>
              <a:defRPr/>
            </a:pPr>
            <a:r>
              <a:rPr lang="en-US" sz="2349" spc="108">
                <a:solidFill>
                  <a:srgbClr val="204AA9"/>
                </a:solidFill>
                <a:ea typeface="Nanum Myeongjo Bold"/>
              </a:rPr>
              <a:t>전자기기 사용률 증가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83875" y="5456663"/>
            <a:ext cx="5029356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ea typeface="210 디딤고딕 Light"/>
              </a:rPr>
              <a:t>전자제품의 경우 스스로 수리하기가 어렵기에 </a:t>
            </a:r>
          </a:p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</a:rPr>
              <a:t>수리업체가 필요하다고 생각함.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83875" y="4808514"/>
            <a:ext cx="2514678" cy="4004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266"/>
              </a:lnSpc>
              <a:defRPr/>
            </a:pPr>
            <a:r>
              <a:rPr lang="en-US" sz="2349" spc="108">
                <a:solidFill>
                  <a:srgbClr val="204AA9"/>
                </a:solidFill>
                <a:ea typeface="Nanum Myeongjo Bold"/>
              </a:rPr>
              <a:t>전문적 지식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4020" y="919708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ea typeface="Nanum Myeongjo Bold Bold"/>
              </a:rPr>
              <a:t>선정이유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4387F-E16F-7AF2-6C0B-142CE2DF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57500"/>
            <a:ext cx="9144000" cy="4425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FE78A-BFEE-68BB-7AC2-F7D5EAAA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496300"/>
            <a:ext cx="16230600" cy="321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BA858-6C51-1EBA-B1DC-1AE0F890C09E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383E2-D16A-3701-C703-BB351384983F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47595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E5CC85-2AC1-7744-E200-730F914C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83500"/>
            <a:ext cx="9067800" cy="49199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B037C-F958-D530-A8DC-55E98757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420100"/>
            <a:ext cx="15087600" cy="297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28CD6-DC8C-6282-00CC-57C41FBFC549}"/>
              </a:ext>
            </a:extLst>
          </p:cNvPr>
          <p:cNvSpPr txBox="1"/>
          <p:nvPr/>
        </p:nvSpPr>
        <p:spPr>
          <a:xfrm>
            <a:off x="2438400" y="19188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테이블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33421-DED0-45F3-558B-88E7EE7F08A8}"/>
              </a:ext>
            </a:extLst>
          </p:cNvPr>
          <p:cNvSpPr txBox="1"/>
          <p:nvPr/>
        </p:nvSpPr>
        <p:spPr>
          <a:xfrm>
            <a:off x="1905000" y="77665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858839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99111-9491-DAE8-FCF5-272E37054CAE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85DDF-0615-77A5-CC4E-D4AE166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2670"/>
            <a:ext cx="9470571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6559E-FCE2-18F7-D4DA-07C16EC4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727" y="2739350"/>
            <a:ext cx="7772400" cy="4365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D7220-58F5-05DD-44B3-71818576C71B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88240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20A6-91DA-F257-2F55-BF39F959AC2F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1C0C1-344B-AD21-F4C4-5AE19561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32670"/>
            <a:ext cx="10757494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DD6D3-42AF-4218-E57C-89D9F5B3634D}"/>
              </a:ext>
            </a:extLst>
          </p:cNvPr>
          <p:cNvSpPr txBox="1"/>
          <p:nvPr/>
        </p:nvSpPr>
        <p:spPr>
          <a:xfrm>
            <a:off x="8557984" y="491607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55FDA-ABD6-7C99-647B-B84ACA4F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84" y="5572125"/>
            <a:ext cx="972690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6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6ABE9-2A00-AB07-463F-C282EFBD5C7E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AB138-1398-BD65-5BA3-AC283C5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513231"/>
            <a:ext cx="10712839" cy="430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0E7D-5174-FAC5-895B-61C836EF9D35}"/>
              </a:ext>
            </a:extLst>
          </p:cNvPr>
          <p:cNvSpPr txBox="1"/>
          <p:nvPr/>
        </p:nvSpPr>
        <p:spPr>
          <a:xfrm>
            <a:off x="8448552" y="516580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5ECB9-902E-B143-FF99-6B511076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552" y="5812140"/>
            <a:ext cx="9848779" cy="4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8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6001C-8DA7-4B61-A7F6-FDC5835EF17E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8785E-B160-58DD-2078-A4FEC860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231"/>
            <a:ext cx="11385030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6EFF4-3145-36C9-58BE-1DFA185B683A}"/>
              </a:ext>
            </a:extLst>
          </p:cNvPr>
          <p:cNvSpPr txBox="1"/>
          <p:nvPr/>
        </p:nvSpPr>
        <p:spPr>
          <a:xfrm>
            <a:off x="7331710" y="52884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81182-BFEB-CD5C-9366-D227569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710" y="5934758"/>
            <a:ext cx="10956290" cy="43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1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FD1FA-6E4B-F36D-F97E-2D85BDF4C9C9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30BEC-0FC9-4AE4-1452-928745CC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3231"/>
            <a:ext cx="10602592" cy="4786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3B8CA-9641-B6D2-9604-69C8E2530C69}"/>
              </a:ext>
            </a:extLst>
          </p:cNvPr>
          <p:cNvSpPr txBox="1"/>
          <p:nvPr/>
        </p:nvSpPr>
        <p:spPr>
          <a:xfrm>
            <a:off x="10338719" y="60211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D0DC6D-D354-28EE-77F9-D40FBE12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719" y="6667500"/>
            <a:ext cx="791662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F0A00-29FA-6AB6-F082-676E7F045D74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C3043-6AFF-1143-7B3B-81E0800A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3231"/>
            <a:ext cx="9502334" cy="493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80995-ADD0-95AB-B363-CDB69DFDBB31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DCCD8-BE14-1B2D-F071-4DF5B2F6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2" y="2665630"/>
            <a:ext cx="8167472" cy="47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2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C0650-EB8C-3CCF-BFA9-49396CAC9F1A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5B167-70CD-4BD2-6B11-AE4370A1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3231"/>
            <a:ext cx="9880423" cy="4342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3FBF3-2E1D-D643-E3EF-3A0CD2EC0362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88DCCE-ADF9-FB8C-8EBA-3F52A13B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823" y="2665630"/>
            <a:ext cx="6476037" cy="45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71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D0E00-37F1-57A7-DA8E-CDC0C5AF36FA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2DB7A-F4A7-9386-1341-44C09CF2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3231"/>
            <a:ext cx="9892883" cy="3990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E37E0-0197-C1FB-21D3-E55114AD28D0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077A8-8AF6-41E0-012A-C95BB7D5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1" y="2665630"/>
            <a:ext cx="7571986" cy="38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50687" y="1734743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ea typeface="Nanum Myeongjo Bold Bold"/>
              </a:rPr>
              <a:t>자료 조사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34483" y="2997554"/>
            <a:ext cx="5460175" cy="5181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4170"/>
              </a:lnSpc>
              <a:defRPr/>
            </a:pPr>
            <a:r>
              <a:rPr lang="en-US" sz="3000" spc="138">
                <a:solidFill>
                  <a:srgbClr val="222222"/>
                </a:solidFill>
                <a:latin typeface="210 디딤고딕 Light"/>
                <a:ea typeface="210 디딤고딕 Light"/>
              </a:rPr>
              <a:t>SAMSUNG 삼성전자 서비스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89624" y="5143500"/>
            <a:ext cx="5460175" cy="7042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780"/>
              </a:lnSpc>
              <a:defRPr/>
            </a:pPr>
            <a:r>
              <a:rPr lang="en-US" sz="2000" spc="92">
                <a:solidFill>
                  <a:srgbClr val="222222"/>
                </a:solidFill>
                <a:latin typeface="210 디딤고딕"/>
                <a:ea typeface="210 디딤고딕"/>
              </a:rPr>
              <a:t>궁금한 제품을 선택할 수 있는 카테고리 칸이 있어 누구나 손 쉽게 찾을 수 있다.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65824" y="4086861"/>
            <a:ext cx="5460175" cy="10566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780"/>
              </a:lnSpc>
              <a:defRPr/>
            </a:pPr>
            <a:r>
              <a:rPr lang="en-US" sz="2000" spc="92">
                <a:solidFill>
                  <a:srgbClr val="222222"/>
                </a:solidFill>
                <a:latin typeface="210 디딤고딕"/>
                <a:ea typeface="210 디딤고딕"/>
              </a:rPr>
              <a:t>제품 정보(시리얼 넘버) 및 증상을 검색하여</a:t>
            </a:r>
          </a:p>
          <a:p>
            <a:pPr algn="just">
              <a:lnSpc>
                <a:spcPts val="2780"/>
              </a:lnSpc>
              <a:defRPr/>
            </a:pPr>
            <a:r>
              <a:rPr lang="en-US" sz="2000" spc="92">
                <a:solidFill>
                  <a:srgbClr val="222222"/>
                </a:solidFill>
                <a:latin typeface="210 디딤고딕"/>
                <a:ea typeface="210 디딤고딕"/>
              </a:rPr>
              <a:t>사용중인 전자제품의 문제점을 알 수 있다. </a:t>
            </a:r>
          </a:p>
          <a:p>
            <a:pPr algn="just">
              <a:lnSpc>
                <a:spcPts val="2780"/>
              </a:lnSpc>
              <a:defRPr/>
            </a:pPr>
            <a:endParaRPr lang="en-US" sz="2000" spc="92">
              <a:solidFill>
                <a:srgbClr val="222222"/>
              </a:solidFill>
              <a:latin typeface="210 디딤고딕"/>
              <a:ea typeface="210 디딤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1543050"/>
            <a:ext cx="10134600" cy="720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0A8D2-5934-E6C7-2625-341BC1E4D1B2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C988A-6117-35AB-85AC-8D4C0507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6" y="2515564"/>
            <a:ext cx="8752234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F9325-04F9-CF1E-2AAB-E83D1053E4D8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F9BDD-07C5-D1FF-B66B-921C86FA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0" y="2661742"/>
            <a:ext cx="7546087" cy="36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C23DF-13A4-F383-B90A-C174458E8358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37A53-8CF9-0167-2B6B-83540DAF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8673"/>
            <a:ext cx="8458200" cy="5066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3E26F-C980-49E8-A0F4-89016FE2368E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9F4A13-17FD-C4BB-AF5C-3FE95FB1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1" y="2665630"/>
            <a:ext cx="6906772" cy="46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56FB8-D3AE-8EB3-F32D-8C342079FF89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579E5-5DB4-CA17-4C6E-C20C03AC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4" y="2513231"/>
            <a:ext cx="9424109" cy="4382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D3CCF-8D62-7E6B-45E2-49FBDCDBD374}"/>
              </a:ext>
            </a:extLst>
          </p:cNvPr>
          <p:cNvSpPr txBox="1"/>
          <p:nvPr/>
        </p:nvSpPr>
        <p:spPr>
          <a:xfrm>
            <a:off x="9927771" y="2019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A4DC-B311-B8D0-0E5F-BBD37E00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1" y="2665630"/>
            <a:ext cx="7985923" cy="36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2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22B4B-F2FF-54B9-E4CF-2BC420490FDD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B78CA-8C50-7636-56B3-F77CC42B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3231"/>
            <a:ext cx="10621896" cy="4167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7D99B-FD3F-5CC2-DCD3-38C04D83B7EC}"/>
              </a:ext>
            </a:extLst>
          </p:cNvPr>
          <p:cNvSpPr txBox="1"/>
          <p:nvPr/>
        </p:nvSpPr>
        <p:spPr>
          <a:xfrm>
            <a:off x="9364066" y="642220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97860-95AD-2C1D-4385-D30CBF24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066" y="7068532"/>
            <a:ext cx="8923934" cy="3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6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FA487-EA14-2B37-1EAF-21A78BDDCBE8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7351F-FD89-B66F-458F-56FABC7566CB}"/>
              </a:ext>
            </a:extLst>
          </p:cNvPr>
          <p:cNvSpPr txBox="1"/>
          <p:nvPr/>
        </p:nvSpPr>
        <p:spPr>
          <a:xfrm>
            <a:off x="1828800" y="2933700"/>
            <a:ext cx="4191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고객 테이블에서 이름과 이메일만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704FA-CEC1-2BD5-6FF7-7FDF0517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76700"/>
            <a:ext cx="3426069" cy="106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5C134-7DBF-D73A-94E3-67FE8415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287643"/>
            <a:ext cx="3871913" cy="41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7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EFDA1-26A2-0B71-FCAA-2CABDF33F4C0}"/>
              </a:ext>
            </a:extLst>
          </p:cNvPr>
          <p:cNvSpPr txBox="1"/>
          <p:nvPr/>
        </p:nvSpPr>
        <p:spPr>
          <a:xfrm>
            <a:off x="1828800" y="2933700"/>
            <a:ext cx="50292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고객 테이블에서 이름은 별명으로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고객</a:t>
            </a:r>
            <a:r>
              <a:rPr lang="en-US" altLang="ko-KR" sz="2000" b="1" dirty="0">
                <a:solidFill>
                  <a:schemeClr val="tx1"/>
                </a:solidFill>
              </a:rPr>
              <a:t>_ID</a:t>
            </a:r>
            <a:r>
              <a:rPr lang="ko-KR" altLang="en-US" sz="2000" b="1" dirty="0">
                <a:solidFill>
                  <a:schemeClr val="tx1"/>
                </a:solidFill>
              </a:rPr>
              <a:t>는 번호로 부여하여 검색하기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6885D-7427-71FA-5CEA-039A00324129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EB16C-07B5-BBCA-AFCB-34D51CF6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217869"/>
            <a:ext cx="5029200" cy="825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3DFF54-0E35-B535-8BFD-2A25DB2F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933700"/>
            <a:ext cx="2286000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8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56DE2-5C67-9E51-A825-3889C99348C4}"/>
              </a:ext>
            </a:extLst>
          </p:cNvPr>
          <p:cNvSpPr txBox="1"/>
          <p:nvPr/>
        </p:nvSpPr>
        <p:spPr>
          <a:xfrm>
            <a:off x="1828800" y="2933700"/>
            <a:ext cx="4876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부품사용내역에서 사용수량을 검색하되 중복되는 사용수량은 한번만 출력하라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F7569-AF0F-20A6-6575-B969C7D0AA02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D455F-C138-2060-83E0-19A3178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381501"/>
            <a:ext cx="4876800" cy="1086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24825-0116-663B-2B51-CDDE2FA0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395870"/>
            <a:ext cx="2667000" cy="19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2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580B8-B9BE-47D5-903F-60C9EAF3813B}"/>
              </a:ext>
            </a:extLst>
          </p:cNvPr>
          <p:cNvSpPr txBox="1"/>
          <p:nvPr/>
        </p:nvSpPr>
        <p:spPr>
          <a:xfrm>
            <a:off x="1828800" y="2933700"/>
            <a:ext cx="4191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부품에서 가격이 </a:t>
            </a:r>
            <a:r>
              <a:rPr lang="en-US" altLang="ko-KR" sz="2000" b="1" dirty="0">
                <a:solidFill>
                  <a:schemeClr val="tx1"/>
                </a:solidFill>
              </a:rPr>
              <a:t>300000</a:t>
            </a:r>
            <a:r>
              <a:rPr lang="ko-KR" altLang="en-US" sz="2000" b="1" dirty="0">
                <a:solidFill>
                  <a:schemeClr val="tx1"/>
                </a:solidFill>
              </a:rPr>
              <a:t>원 이상인 부품의 모든 열을 검색하라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3070-AA4F-B908-B740-76041B130503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80779-271C-FE30-C60F-0463243B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305300"/>
            <a:ext cx="4114800" cy="1000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61117B-E1F6-87AE-9077-D4DBD8ED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302793"/>
            <a:ext cx="7146581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66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0D125E-0EEE-5FA0-9A32-28FF6FCCF2A7}"/>
              </a:ext>
            </a:extLst>
          </p:cNvPr>
          <p:cNvSpPr txBox="1"/>
          <p:nvPr/>
        </p:nvSpPr>
        <p:spPr>
          <a:xfrm>
            <a:off x="1828800" y="2933700"/>
            <a:ext cx="4495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부품에서 가격이 </a:t>
            </a:r>
            <a:r>
              <a:rPr lang="en-US" altLang="ko-KR" sz="2000" b="1" dirty="0">
                <a:solidFill>
                  <a:schemeClr val="tx1"/>
                </a:solidFill>
              </a:rPr>
              <a:t>150000</a:t>
            </a:r>
            <a:r>
              <a:rPr lang="ko-KR" altLang="en-US" sz="2000" b="1" dirty="0">
                <a:solidFill>
                  <a:schemeClr val="tx1"/>
                </a:solidFill>
              </a:rPr>
              <a:t>원 이상인 것과 재고수량이 </a:t>
            </a:r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개 이상을 검색하라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C5A5-33AD-56FA-829A-8CF2DDE367CD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18346-541F-B11B-5125-1D8237EB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5325"/>
            <a:ext cx="4495800" cy="1731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EBDFBC-7348-A9FF-13DA-52ECED97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396853"/>
            <a:ext cx="7275020" cy="22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56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4419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수리요청상태가 완료되지 않은 제품</a:t>
            </a:r>
            <a:r>
              <a:rPr lang="en-US" altLang="ko-KR" sz="2000" b="1" dirty="0">
                <a:solidFill>
                  <a:schemeClr val="tx1"/>
                </a:solidFill>
              </a:rPr>
              <a:t>ID, </a:t>
            </a:r>
            <a:r>
              <a:rPr lang="ko-KR" altLang="en-US" sz="2000" b="1" dirty="0">
                <a:solidFill>
                  <a:schemeClr val="tx1"/>
                </a:solidFill>
              </a:rPr>
              <a:t>고객</a:t>
            </a:r>
            <a:r>
              <a:rPr lang="en-US" altLang="ko-KR" sz="2000" b="1" dirty="0">
                <a:solidFill>
                  <a:schemeClr val="tx1"/>
                </a:solidFill>
              </a:rPr>
              <a:t>ID, </a:t>
            </a:r>
            <a:r>
              <a:rPr lang="ko-KR" altLang="en-US" sz="2000" b="1" dirty="0">
                <a:solidFill>
                  <a:schemeClr val="tx1"/>
                </a:solidFill>
              </a:rPr>
              <a:t>요청날짜를 검색하라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2BA9C-913D-E6F3-64BB-61AF57CB0C89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E1BE5F-5796-6181-D24D-BC7B016A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357687"/>
            <a:ext cx="4419600" cy="1229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BD51B-9375-8CBB-5FEE-7C901426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314700"/>
            <a:ext cx="438364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9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9807" y="1092616"/>
            <a:ext cx="10801350" cy="7200900"/>
          </a:xfrm>
          <a:custGeom>
            <a:avLst/>
            <a:gdLst/>
            <a:ahLst/>
            <a:cxnLst/>
            <a:rect l="l" t="t" r="r" b="b"/>
            <a:pathLst>
              <a:path w="10900400" h="7092753">
                <a:moveTo>
                  <a:pt x="0" y="0"/>
                </a:moveTo>
                <a:lnTo>
                  <a:pt x="10900400" y="0"/>
                </a:lnTo>
                <a:lnTo>
                  <a:pt x="10900400" y="7092754"/>
                </a:lnTo>
                <a:lnTo>
                  <a:pt x="0" y="70927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r="-17850"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750687" y="1734743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ea typeface="Nanum Myeongjo Bold Bold"/>
              </a:rPr>
              <a:t>자료 조사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34483" y="2997554"/>
            <a:ext cx="5460175" cy="5181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4170"/>
              </a:lnSpc>
              <a:defRPr/>
            </a:pPr>
            <a:r>
              <a:rPr lang="en-US" sz="3000" spc="138">
                <a:solidFill>
                  <a:srgbClr val="222222"/>
                </a:solidFill>
                <a:latin typeface="210 디딤고딕 Light"/>
                <a:ea typeface="210 디딤고딕 Light"/>
              </a:rPr>
              <a:t>LG전자 서비스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16385" y="5381625"/>
            <a:ext cx="5460175" cy="7042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780"/>
              </a:lnSpc>
              <a:defRPr/>
            </a:pPr>
            <a:r>
              <a:rPr lang="en-US" sz="2000" spc="92">
                <a:solidFill>
                  <a:srgbClr val="222222"/>
                </a:solidFill>
                <a:latin typeface="210 디딤고딕"/>
                <a:ea typeface="210 디딤고딕"/>
              </a:rPr>
              <a:t>궁금한 제품을 선택할 수 있는 카테고리 칸이 있어 누구나 손 쉽게 찾을 수 있다.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16384" y="4086861"/>
            <a:ext cx="5685816" cy="10661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780"/>
              </a:lnSpc>
              <a:defRPr/>
            </a:pPr>
            <a:r>
              <a:rPr lang="en-US" sz="2000" spc="92">
                <a:solidFill>
                  <a:srgbClr val="222222"/>
                </a:solidFill>
                <a:latin typeface="210 디딤고딕"/>
                <a:ea typeface="210 디딤고딕"/>
              </a:rPr>
              <a:t>해당 회사의 회원이라면 정보가 연동 되어 사용 중인 제품을 알고 맞춤 서비스를 받을 수 있다. </a:t>
            </a:r>
          </a:p>
          <a:p>
            <a:pPr algn="just">
              <a:lnSpc>
                <a:spcPts val="2780"/>
              </a:lnSpc>
              <a:defRPr/>
            </a:pPr>
            <a:endParaRPr lang="en-US" sz="2000" spc="92">
              <a:solidFill>
                <a:srgbClr val="222222"/>
              </a:solidFill>
              <a:latin typeface="210 디딤고딕"/>
              <a:ea typeface="210 디딤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43434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이름 두번째에 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  <a:r>
              <a:rPr lang="ko-KR" altLang="en-US" sz="2000" b="1" dirty="0">
                <a:solidFill>
                  <a:schemeClr val="tx1"/>
                </a:solidFill>
              </a:rPr>
              <a:t>영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  <a:r>
              <a:rPr lang="ko-KR" altLang="en-US" sz="2000" b="1" dirty="0">
                <a:solidFill>
                  <a:schemeClr val="tx1"/>
                </a:solidFill>
              </a:rPr>
              <a:t>이 들어가는 고객</a:t>
            </a:r>
            <a:r>
              <a:rPr lang="en-US" altLang="ko-KR" sz="2000" b="1" dirty="0">
                <a:solidFill>
                  <a:schemeClr val="tx1"/>
                </a:solidFill>
              </a:rPr>
              <a:t>ID, </a:t>
            </a:r>
            <a:r>
              <a:rPr lang="ko-KR" altLang="en-US" sz="2000" b="1" dirty="0">
                <a:solidFill>
                  <a:schemeClr val="tx1"/>
                </a:solidFill>
              </a:rPr>
              <a:t>연락처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이메일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주소를 검색하라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0C36-C221-5AEA-9C2C-A043D194A196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C492D-79FB-4EBD-D86E-50E59257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05300"/>
            <a:ext cx="4781550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BF9747-8899-3DD9-E8D7-3B9AA54E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314699"/>
            <a:ext cx="6638695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2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5334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부품 테이블에서 가격이 </a:t>
            </a:r>
            <a:r>
              <a:rPr lang="en-US" altLang="ko-KR" sz="2000" b="1" dirty="0">
                <a:solidFill>
                  <a:schemeClr val="tx1"/>
                </a:solidFill>
              </a:rPr>
              <a:t>100000 </a:t>
            </a:r>
            <a:r>
              <a:rPr lang="ko-KR" altLang="en-US" sz="2000" b="1" dirty="0">
                <a:solidFill>
                  <a:schemeClr val="tx1"/>
                </a:solidFill>
              </a:rPr>
              <a:t>이상인 부품의 모든 열을 재고수량 오름차순으로 해라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1850C-220E-818F-7155-DA0C9A84FD71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44E2E-D670-1DCA-C519-231C1D97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14" y="4762500"/>
            <a:ext cx="5701772" cy="205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F4E613-5790-845F-ED8D-3640836D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287643"/>
            <a:ext cx="580817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177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3657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예제용 고객 테이블을 만들어라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CAACA-437F-81DC-91EB-9CC0784162BE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24208-BEBC-95BF-5F4B-6F2E32E4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43" y="4086941"/>
            <a:ext cx="3903167" cy="3037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7BEAC6-7FED-1E53-A5CD-E71D0B8D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8420100"/>
            <a:ext cx="9514129" cy="3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24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4267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고객 테이블에 닉네임 열을 추가하라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5FF24-3C50-0205-0483-01021375C580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8D7C4-6001-300A-E93C-96CA0E3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533900"/>
            <a:ext cx="6362814" cy="96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6E3D9-C696-7A7D-17DC-D95B7F9D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133755"/>
            <a:ext cx="6296480" cy="3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61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43434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고객 테이블에 닉네임 열을 삭제하라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42251-7213-70E6-60E9-71685DE78A64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3630C-0FDB-6558-00CB-E8012040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4305300"/>
            <a:ext cx="3762375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0DDC8-0536-2A38-7118-BCD8C990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133755"/>
            <a:ext cx="6111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2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2573-5601-F5AA-51E3-41BAAF23593A}"/>
              </a:ext>
            </a:extLst>
          </p:cNvPr>
          <p:cNvSpPr txBox="1"/>
          <p:nvPr/>
        </p:nvSpPr>
        <p:spPr>
          <a:xfrm>
            <a:off x="1828800" y="2933700"/>
            <a:ext cx="4495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고객 테이블에서 고객</a:t>
            </a:r>
            <a:r>
              <a:rPr lang="en-US" altLang="ko-KR" sz="2000" b="1" dirty="0">
                <a:solidFill>
                  <a:schemeClr val="tx1"/>
                </a:solidFill>
              </a:rPr>
              <a:t>_ID</a:t>
            </a:r>
            <a:r>
              <a:rPr lang="ko-KR" altLang="en-US" sz="2000" b="1" dirty="0">
                <a:solidFill>
                  <a:schemeClr val="tx1"/>
                </a:solidFill>
              </a:rPr>
              <a:t>가 </a:t>
            </a:r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r>
              <a:rPr lang="ko-KR" altLang="en-US" sz="2000" b="1" dirty="0">
                <a:solidFill>
                  <a:schemeClr val="tx1"/>
                </a:solidFill>
              </a:rPr>
              <a:t>인 고객의 이름을 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  <a:r>
              <a:rPr lang="ko-KR" altLang="en-US" sz="2000" b="1" dirty="0">
                <a:solidFill>
                  <a:schemeClr val="tx1"/>
                </a:solidFill>
              </a:rPr>
              <a:t>이장희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  <a:r>
              <a:rPr lang="ko-KR" altLang="en-US" sz="2000" b="1" dirty="0">
                <a:solidFill>
                  <a:schemeClr val="tx1"/>
                </a:solidFill>
              </a:rPr>
              <a:t>로 수정하라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4F64E-F09B-7045-352E-7FF0938CA16B}"/>
              </a:ext>
            </a:extLst>
          </p:cNvPr>
          <p:cNvSpPr txBox="1"/>
          <p:nvPr/>
        </p:nvSpPr>
        <p:spPr>
          <a:xfrm>
            <a:off x="1295400" y="18669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예제문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A16D0-6BC0-25B4-D9C6-8849BF33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83" y="4419600"/>
            <a:ext cx="3551634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5C95F-FDCC-CFAB-61C1-7AD1F402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833808"/>
            <a:ext cx="6110288" cy="30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08204" y="3289300"/>
            <a:ext cx="6671593" cy="14509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1899"/>
              </a:lnSpc>
              <a:defRPr/>
            </a:pPr>
            <a:r>
              <a:rPr lang="en-US" sz="8499">
                <a:solidFill>
                  <a:srgbClr val="222222"/>
                </a:solidFill>
                <a:ea typeface="Nanum Myeongjo Bold"/>
              </a:rPr>
              <a:t>감사합니다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03344" y="4984778"/>
            <a:ext cx="6081312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>
                <a:solidFill>
                  <a:srgbClr val="204AA9"/>
                </a:solidFill>
                <a:latin typeface="Nanum Myeongjo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536110" y="1545829"/>
            <a:ext cx="7307005" cy="730697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 l="-25140" r="-25140"/>
              </a:stretch>
            </a:blip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15668" y="1374379"/>
            <a:ext cx="4934321" cy="13874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1200"/>
              </a:lnSpc>
              <a:defRPr/>
            </a:pPr>
            <a:r>
              <a:rPr lang="en-US" sz="8000">
                <a:solidFill>
                  <a:srgbClr val="FFFFFF"/>
                </a:solidFill>
                <a:ea typeface="Nanum Myeongjo Bold Bold"/>
              </a:rPr>
              <a:t>분석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61853"/>
            <a:ext cx="8343900" cy="3051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2549"/>
              </a:lnSpc>
              <a:defRPr/>
            </a:pPr>
            <a:r>
              <a:rPr lang="en-US" sz="2179" spc="405">
                <a:solidFill>
                  <a:srgbClr val="FFFFFF"/>
                </a:solidFill>
                <a:latin typeface="Lato Bold"/>
                <a:ea typeface="Lato Bold"/>
              </a:rPr>
              <a:t>전자제품 수리 업체를 분석함에따라 필수 요소를 생각함.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FFFFFF">
                    <a:alpha val="29800"/>
                  </a:srgbClr>
                </a:solidFill>
                <a:latin typeface="Nanum Myeongjo"/>
              </a:rPr>
              <a:t>Business Plan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FFFFFF">
                    <a:alpha val="29800"/>
                  </a:srgbClr>
                </a:solidFill>
                <a:latin typeface="Nanum Myeongjo"/>
              </a:rPr>
              <a:t>Company name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8544" y="3792792"/>
            <a:ext cx="5594038" cy="14065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FF"/>
                </a:solidFill>
                <a:ea typeface="Lato"/>
              </a:rPr>
              <a:t>부품 및 장비 보유</a:t>
            </a: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</a:rPr>
              <a:t>필요한 다양한 부품과 장비를 보유하고 있어야 한다. </a:t>
            </a: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</a:rPr>
              <a:t>이는 빠른 수리를 가능하게 하고, </a:t>
            </a: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</a:rPr>
              <a:t>고객들의 불편함을 최소화해 줄 수 있다.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6453" y="5904167"/>
            <a:ext cx="5918221" cy="14065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>
                <a:solidFill>
                  <a:srgbClr val="FFFFFF"/>
                </a:solidFill>
                <a:ea typeface="Lato"/>
              </a:rPr>
              <a:t>수리물품 카테고리</a:t>
            </a:r>
          </a:p>
          <a:p>
            <a:pPr algn="ctr">
              <a:lnSpc>
                <a:spcPts val="2800"/>
              </a:lnSpc>
              <a:defRPr/>
            </a:pPr>
            <a:r>
              <a:rPr lang="en-US" sz="2000">
                <a:solidFill>
                  <a:srgbClr val="FFFFFF"/>
                </a:solidFill>
                <a:ea typeface="Lato"/>
              </a:rPr>
              <a:t>어떠한 물품을 수리할지 또는 어떠한 문제가 있는지</a:t>
            </a:r>
          </a:p>
          <a:p>
            <a:pPr algn="ctr">
              <a:lnSpc>
                <a:spcPts val="2800"/>
              </a:lnSpc>
              <a:defRPr/>
            </a:pPr>
            <a:r>
              <a:rPr lang="en-US" sz="2000">
                <a:solidFill>
                  <a:srgbClr val="FFFFFF"/>
                </a:solidFill>
                <a:ea typeface="Lato"/>
              </a:rPr>
              <a:t>파악하여 보다 쉽게 문제를 파악하고 수리하여</a:t>
            </a: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</a:rPr>
              <a:t>고객들의 불편함을 최소화 해 줄 수 있다,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0100" y="895350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ea typeface="Nanum Myeongjo Bold Bold"/>
              </a:rPr>
              <a:t>시스템 필수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699" y="2181223"/>
            <a:ext cx="12928602" cy="6619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고객 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수리업체를 이용하는 주체이며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,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필수적으로 회원가입을 해야한다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4199" b="0" i="0" u="none" strike="noStrike" kern="1200" cap="none" spc="193" normalizeH="0" baseline="0">
              <a:solidFill>
                <a:srgbClr val="222222"/>
              </a:solidFill>
              <a:latin typeface="210 디딤고딕 Light"/>
              <a:ea typeface="210 디딤고딕 Light"/>
            </a:endParaRP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제품</a:t>
            </a:r>
            <a:endParaRPr kumimoji="0" lang="ko-KR" altLang="en-US" sz="4199" b="0" i="0" u="none" strike="noStrike" kern="1200" cap="none" spc="193" normalizeH="0" baseline="0">
              <a:solidFill>
                <a:srgbClr val="222222"/>
              </a:solidFill>
              <a:latin typeface="210 디딤고딕 Light"/>
              <a:ea typeface="210 디딤고딕 Light"/>
            </a:endParaRP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제품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ID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 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,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 모델 번호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,</a:t>
            </a: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  보증기간 등으로 구성된다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.</a:t>
            </a: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4199" b="0" i="0" u="none" strike="noStrike" kern="1200" cap="none" spc="193" normalizeH="0" baseline="0">
              <a:solidFill>
                <a:srgbClr val="222222"/>
              </a:solidFill>
              <a:latin typeface="210 디딤고딕 Light"/>
              <a:ea typeface="210 디딤고딕 Light"/>
            </a:endParaRP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1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지점</a:t>
            </a:r>
            <a:endParaRPr kumimoji="0" lang="ko-KR" altLang="en-US" sz="4199" b="0" i="0" u="none" strike="noStrike" kern="1200" cap="none" spc="193" normalizeH="0" baseline="0">
              <a:solidFill>
                <a:srgbClr val="222222"/>
              </a:solidFill>
              <a:latin typeface="210 디딤고딕 Light"/>
              <a:ea typeface="210 디딤고딕 Light"/>
            </a:endParaRPr>
          </a:p>
          <a:p>
            <a:pPr marL="0" indent="0" algn="just" defTabSz="914400" rtl="0" eaLnBrk="1" latinLnBrk="0" hangingPunct="1">
              <a:lnSpc>
                <a:spcPts val="5837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고객의 요청에 의해 물품을 수리해 주는 곳이다</a:t>
            </a:r>
            <a:r>
              <a:rPr kumimoji="0" lang="en-US" altLang="ko-KR" sz="4199" b="0" i="0" u="none" strike="noStrike" kern="1200" cap="none" spc="193" normalizeH="0" baseline="0">
                <a:solidFill>
                  <a:srgbClr val="222222"/>
                </a:solidFill>
                <a:latin typeface="210 디딤고딕 Light"/>
                <a:ea typeface="210 디딤고딕 Ligh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사용자 지정</PresentationFormat>
  <Paragraphs>495</Paragraphs>
  <Slides>76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7" baseType="lpstr">
      <vt:lpstr>210 디딤고딕</vt:lpstr>
      <vt:lpstr>210 디딤고딕 Light</vt:lpstr>
      <vt:lpstr>Lato Bold</vt:lpstr>
      <vt:lpstr>Nanum Myeongjo</vt:lpstr>
      <vt:lpstr>Nanum Myeongjo Bold</vt:lpstr>
      <vt:lpstr>Nanum Myeongjo Bold Bold</vt:lpstr>
      <vt:lpstr>맑은 고딕</vt:lpstr>
      <vt:lpstr>Arial</vt:lpstr>
      <vt:lpstr>Calibri</vt:lpstr>
      <vt:lpstr>Lato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남색의 심플한 회사 사업 소개 프레젠테이션</dc:title>
  <cp:lastModifiedBy>김준서</cp:lastModifiedBy>
  <cp:revision>27</cp:revision>
  <dcterms:created xsi:type="dcterms:W3CDTF">2006-08-16T00:00:00Z</dcterms:created>
  <dcterms:modified xsi:type="dcterms:W3CDTF">2024-06-24T05:51:28Z</dcterms:modified>
  <cp:version/>
</cp:coreProperties>
</file>