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63" r:id="rId2"/>
    <p:sldId id="281" r:id="rId3"/>
    <p:sldId id="284" r:id="rId4"/>
    <p:sldId id="283" r:id="rId5"/>
    <p:sldId id="282" r:id="rId6"/>
    <p:sldId id="286" r:id="rId7"/>
    <p:sldId id="285" r:id="rId8"/>
    <p:sldId id="287" r:id="rId9"/>
    <p:sldId id="288" r:id="rId10"/>
    <p:sldId id="279" r:id="rId11"/>
    <p:sldId id="258" r:id="rId12"/>
    <p:sldId id="278" r:id="rId13"/>
  </p:sldIdLst>
  <p:sldSz cx="9144000" cy="6858000" type="screen4x3"/>
  <p:notesSz cx="6735763" cy="9866313"/>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588" autoAdjust="0"/>
    <p:restoredTop sz="51166" autoAdjust="0"/>
  </p:normalViewPr>
  <p:slideViewPr>
    <p:cSldViewPr>
      <p:cViewPr>
        <p:scale>
          <a:sx n="81" d="100"/>
          <a:sy n="81" d="100"/>
        </p:scale>
        <p:origin x="-1764" y="-7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a:defRPr sz="1200"/>
            </a:lvl1pPr>
          </a:lstStyle>
          <a:p>
            <a:fld id="{B5D32B2A-178B-4DD1-B5C7-AD91A86D8E20}" type="datetimeFigureOut">
              <a:rPr lang="ko-KR" altLang="en-US" smtClean="0"/>
              <a:t>2017-12-26</a:t>
            </a:fld>
            <a:endParaRPr lang="ko-KR" altLang="en-US"/>
          </a:p>
        </p:txBody>
      </p:sp>
      <p:sp>
        <p:nvSpPr>
          <p:cNvPr id="4" name="바닥글 개체 틀 3"/>
          <p:cNvSpPr>
            <a:spLocks noGrp="1"/>
          </p:cNvSpPr>
          <p:nvPr>
            <p:ph type="ftr" sz="quarter" idx="2"/>
          </p:nvPr>
        </p:nvSpPr>
        <p:spPr>
          <a:xfrm>
            <a:off x="0" y="9371285"/>
            <a:ext cx="2918831" cy="493316"/>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15373" y="9371285"/>
            <a:ext cx="2918831" cy="493316"/>
          </a:xfrm>
          <a:prstGeom prst="rect">
            <a:avLst/>
          </a:prstGeom>
        </p:spPr>
        <p:txBody>
          <a:bodyPr vert="horz" lIns="91440" tIns="45720" rIns="91440" bIns="45720" rtlCol="0" anchor="b"/>
          <a:lstStyle>
            <a:lvl1pPr algn="r">
              <a:defRPr sz="1200"/>
            </a:lvl1pPr>
          </a:lstStyle>
          <a:p>
            <a:fld id="{6EF261B0-56ED-4C74-ADD2-CA024BD95439}" type="slidenum">
              <a:rPr lang="ko-KR" altLang="en-US" smtClean="0"/>
              <a:t>‹#›</a:t>
            </a:fld>
            <a:endParaRPr lang="ko-KR" altLang="en-US"/>
          </a:p>
        </p:txBody>
      </p:sp>
    </p:spTree>
    <p:extLst>
      <p:ext uri="{BB962C8B-B14F-4D97-AF65-F5344CB8AC3E}">
        <p14:creationId xmlns:p14="http://schemas.microsoft.com/office/powerpoint/2010/main" val="1924008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14763" y="0"/>
            <a:ext cx="2919412" cy="493713"/>
          </a:xfrm>
          <a:prstGeom prst="rect">
            <a:avLst/>
          </a:prstGeom>
        </p:spPr>
        <p:txBody>
          <a:bodyPr vert="horz" lIns="91440" tIns="45720" rIns="91440" bIns="45720" rtlCol="0"/>
          <a:lstStyle>
            <a:lvl1pPr algn="r">
              <a:defRPr sz="1200"/>
            </a:lvl1pPr>
          </a:lstStyle>
          <a:p>
            <a:fld id="{7CBD0834-FD85-4AF0-8C26-6B2308BF001B}" type="datetimeFigureOut">
              <a:rPr lang="ko-KR" altLang="en-US" smtClean="0"/>
              <a:t>2017-12-26</a:t>
            </a:fld>
            <a:endParaRPr lang="ko-KR" altLang="en-US"/>
          </a:p>
        </p:txBody>
      </p:sp>
      <p:sp>
        <p:nvSpPr>
          <p:cNvPr id="4" name="슬라이드 이미지 개체 틀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3100" y="4686300"/>
            <a:ext cx="5389563" cy="4440238"/>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9371013"/>
            <a:ext cx="2919413" cy="493712"/>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14763" y="9371013"/>
            <a:ext cx="2919412" cy="493712"/>
          </a:xfrm>
          <a:prstGeom prst="rect">
            <a:avLst/>
          </a:prstGeom>
        </p:spPr>
        <p:txBody>
          <a:bodyPr vert="horz" lIns="91440" tIns="45720" rIns="91440" bIns="45720" rtlCol="0" anchor="b"/>
          <a:lstStyle>
            <a:lvl1pPr algn="r">
              <a:defRPr sz="1200"/>
            </a:lvl1pPr>
          </a:lstStyle>
          <a:p>
            <a:fld id="{7525B98C-1B99-4159-B93D-D82B3B752FC8}" type="slidenum">
              <a:rPr lang="ko-KR" altLang="en-US" smtClean="0"/>
              <a:t>‹#›</a:t>
            </a:fld>
            <a:endParaRPr lang="ko-KR" altLang="en-US"/>
          </a:p>
        </p:txBody>
      </p:sp>
    </p:spTree>
    <p:extLst>
      <p:ext uri="{BB962C8B-B14F-4D97-AF65-F5344CB8AC3E}">
        <p14:creationId xmlns:p14="http://schemas.microsoft.com/office/powerpoint/2010/main" val="286230879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2000" b="1" dirty="0" smtClean="0"/>
              <a:t>Arduino means best friend in </a:t>
            </a:r>
            <a:r>
              <a:rPr lang="en-US" altLang="ko-KR" sz="2000" b="1" dirty="0" err="1" smtClean="0"/>
              <a:t>italian</a:t>
            </a:r>
            <a:r>
              <a:rPr lang="en-US" altLang="ko-KR" sz="2000" b="1" dirty="0" smtClean="0"/>
              <a:t>, In </a:t>
            </a:r>
            <a:r>
              <a:rPr lang="en-US" altLang="ko-KR" sz="2000" b="1" dirty="0" err="1" smtClean="0"/>
              <a:t>korean</a:t>
            </a:r>
            <a:r>
              <a:rPr lang="en-US" altLang="ko-KR" sz="2000" b="1" dirty="0" smtClean="0"/>
              <a:t> best friend is </a:t>
            </a:r>
            <a:r>
              <a:rPr lang="ko-KR" altLang="en-US" sz="2000" b="1" dirty="0" smtClean="0"/>
              <a:t>절친</a:t>
            </a:r>
            <a:r>
              <a:rPr lang="en-US" altLang="ko-KR" sz="2000" b="1" dirty="0" smtClean="0"/>
              <a:t>,</a:t>
            </a:r>
          </a:p>
          <a:p>
            <a:endParaRPr lang="en-US" altLang="ko-KR" sz="2000" b="1" dirty="0" smtClean="0"/>
          </a:p>
          <a:p>
            <a:r>
              <a:rPr lang="en-US" altLang="ko-KR" sz="2000" b="1" dirty="0" smtClean="0"/>
              <a:t>Arduino</a:t>
            </a:r>
            <a:r>
              <a:rPr lang="ko-KR" altLang="en-US" sz="2000" b="1" dirty="0" smtClean="0"/>
              <a:t> </a:t>
            </a:r>
            <a:r>
              <a:rPr lang="en-US" altLang="ko-KR" sz="2000" b="1" dirty="0" smtClean="0"/>
              <a:t>is good platform to learn</a:t>
            </a:r>
            <a:r>
              <a:rPr lang="en-US" altLang="ko-KR" sz="2000" b="1" baseline="0" dirty="0" smtClean="0"/>
              <a:t> the programming language and to make some imaginative device.</a:t>
            </a:r>
          </a:p>
          <a:p>
            <a:endParaRPr lang="en-US" altLang="ko-KR" sz="2000" b="1" baseline="0" dirty="0" smtClean="0"/>
          </a:p>
          <a:p>
            <a:r>
              <a:rPr lang="en-US" altLang="ko-KR" sz="2000" b="1" baseline="0" dirty="0" smtClean="0"/>
              <a:t>Arduino is creative tool for making our imagination feasible or to realize.   </a:t>
            </a:r>
            <a:endParaRPr lang="ko-KR" altLang="en-US" sz="2000" b="1" dirty="0"/>
          </a:p>
        </p:txBody>
      </p:sp>
      <p:sp>
        <p:nvSpPr>
          <p:cNvPr id="4" name="슬라이드 번호 개체 틀 3"/>
          <p:cNvSpPr>
            <a:spLocks noGrp="1"/>
          </p:cNvSpPr>
          <p:nvPr>
            <p:ph type="sldNum" sz="quarter" idx="10"/>
          </p:nvPr>
        </p:nvSpPr>
        <p:spPr/>
        <p:txBody>
          <a:bodyPr/>
          <a:lstStyle/>
          <a:p>
            <a:fld id="{7525B98C-1B99-4159-B93D-D82B3B752FC8}" type="slidenum">
              <a:rPr lang="ko-KR" altLang="en-US" smtClean="0"/>
              <a:t>1</a:t>
            </a:fld>
            <a:endParaRPr lang="ko-KR" altLang="en-US"/>
          </a:p>
        </p:txBody>
      </p:sp>
    </p:spTree>
    <p:extLst>
      <p:ext uri="{BB962C8B-B14F-4D97-AF65-F5344CB8AC3E}">
        <p14:creationId xmlns:p14="http://schemas.microsoft.com/office/powerpoint/2010/main" val="2890490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3600" b="1" dirty="0" smtClean="0"/>
              <a:t>I have a </a:t>
            </a:r>
            <a:r>
              <a:rPr lang="en-US" altLang="ko-KR" sz="3600" b="1" dirty="0" err="1" smtClean="0"/>
              <a:t>Github</a:t>
            </a:r>
            <a:r>
              <a:rPr lang="en-US" altLang="ko-KR" sz="3600" b="1" dirty="0" smtClean="0"/>
              <a:t> accounts</a:t>
            </a:r>
            <a:r>
              <a:rPr lang="en-US" altLang="ko-KR" sz="3600" b="1" baseline="0" dirty="0" smtClean="0"/>
              <a:t> as you can see.</a:t>
            </a:r>
          </a:p>
          <a:p>
            <a:endParaRPr lang="en-US" altLang="ko-KR" sz="3600" b="1" baseline="0" dirty="0" smtClean="0"/>
          </a:p>
          <a:p>
            <a:r>
              <a:rPr lang="en-US" altLang="ko-KR" sz="3600" b="1" baseline="0" dirty="0" smtClean="0"/>
              <a:t>There are some Arduino projects.</a:t>
            </a:r>
          </a:p>
          <a:p>
            <a:endParaRPr lang="en-US" altLang="ko-KR" sz="3600" b="1" baseline="0" dirty="0" smtClean="0"/>
          </a:p>
          <a:p>
            <a:r>
              <a:rPr lang="en-US" altLang="ko-KR" sz="3600" b="1" baseline="0" dirty="0" smtClean="0"/>
              <a:t>When you will come back home, If you have any question or need some ideas.</a:t>
            </a:r>
          </a:p>
          <a:p>
            <a:endParaRPr lang="en-US" altLang="ko-KR" sz="3600" b="1" baseline="0" dirty="0" smtClean="0"/>
          </a:p>
          <a:p>
            <a:r>
              <a:rPr lang="en-US" altLang="ko-KR" sz="3600" b="1" baseline="0" dirty="0" smtClean="0"/>
              <a:t>Please contact me, </a:t>
            </a:r>
          </a:p>
          <a:p>
            <a:endParaRPr lang="en-US" altLang="ko-KR" sz="3600" b="1" baseline="0" dirty="0" smtClean="0"/>
          </a:p>
          <a:p>
            <a:r>
              <a:rPr lang="en-US" altLang="ko-KR" sz="3600" b="1" baseline="0" dirty="0" smtClean="0"/>
              <a:t>Email --- hongsh@seoil.ac.kr</a:t>
            </a:r>
            <a:endParaRPr lang="ko-KR" altLang="en-US" sz="3600" b="1" dirty="0"/>
          </a:p>
        </p:txBody>
      </p:sp>
      <p:sp>
        <p:nvSpPr>
          <p:cNvPr id="4" name="슬라이드 번호 개체 틀 3"/>
          <p:cNvSpPr>
            <a:spLocks noGrp="1"/>
          </p:cNvSpPr>
          <p:nvPr>
            <p:ph type="sldNum" sz="quarter" idx="10"/>
          </p:nvPr>
        </p:nvSpPr>
        <p:spPr/>
        <p:txBody>
          <a:bodyPr/>
          <a:lstStyle/>
          <a:p>
            <a:fld id="{7525B98C-1B99-4159-B93D-D82B3B752FC8}" type="slidenum">
              <a:rPr lang="ko-KR" altLang="en-US" smtClean="0">
                <a:solidFill>
                  <a:prstClr val="black"/>
                </a:solidFill>
              </a:rPr>
              <a:pPr/>
              <a:t>10</a:t>
            </a:fld>
            <a:endParaRPr lang="ko-KR" altLang="en-US">
              <a:solidFill>
                <a:prstClr val="black"/>
              </a:solidFill>
            </a:endParaRPr>
          </a:p>
        </p:txBody>
      </p:sp>
    </p:spTree>
    <p:extLst>
      <p:ext uri="{BB962C8B-B14F-4D97-AF65-F5344CB8AC3E}">
        <p14:creationId xmlns:p14="http://schemas.microsoft.com/office/powerpoint/2010/main" val="23708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2000" b="1" dirty="0" smtClean="0"/>
              <a:t>Arduino means best friend in </a:t>
            </a:r>
            <a:r>
              <a:rPr lang="en-US" altLang="ko-KR" sz="2000" b="1" dirty="0" err="1" smtClean="0"/>
              <a:t>italian</a:t>
            </a:r>
            <a:r>
              <a:rPr lang="en-US" altLang="ko-KR" sz="2000" b="1" dirty="0" smtClean="0"/>
              <a:t>, In </a:t>
            </a:r>
            <a:r>
              <a:rPr lang="en-US" altLang="ko-KR" sz="2000" b="1" dirty="0" err="1" smtClean="0"/>
              <a:t>korean</a:t>
            </a:r>
            <a:r>
              <a:rPr lang="en-US" altLang="ko-KR" sz="2000" b="1" dirty="0" smtClean="0"/>
              <a:t> best friend is </a:t>
            </a:r>
            <a:r>
              <a:rPr lang="ko-KR" altLang="en-US" sz="2000" b="1" dirty="0" smtClean="0"/>
              <a:t>절친</a:t>
            </a:r>
            <a:r>
              <a:rPr lang="en-US" altLang="ko-KR" sz="2000" b="1" dirty="0" smtClean="0"/>
              <a:t>,</a:t>
            </a:r>
          </a:p>
          <a:p>
            <a:endParaRPr lang="en-US" altLang="ko-KR" sz="2000" b="1" dirty="0" smtClean="0"/>
          </a:p>
          <a:p>
            <a:r>
              <a:rPr lang="en-US" altLang="ko-KR" sz="2000" b="1" dirty="0" smtClean="0"/>
              <a:t>Arduino</a:t>
            </a:r>
            <a:r>
              <a:rPr lang="ko-KR" altLang="en-US" sz="2000" b="1" dirty="0" smtClean="0"/>
              <a:t> </a:t>
            </a:r>
            <a:r>
              <a:rPr lang="en-US" altLang="ko-KR" sz="2000" b="1" dirty="0" smtClean="0"/>
              <a:t>is good platform to learn</a:t>
            </a:r>
            <a:r>
              <a:rPr lang="en-US" altLang="ko-KR" sz="2000" b="1" baseline="0" dirty="0" smtClean="0"/>
              <a:t> the programming language and to make some imaginative device.</a:t>
            </a:r>
          </a:p>
          <a:p>
            <a:endParaRPr lang="en-US" altLang="ko-KR" sz="2000" b="1" baseline="0" dirty="0" smtClean="0"/>
          </a:p>
          <a:p>
            <a:r>
              <a:rPr lang="en-US" altLang="ko-KR" sz="2000" b="1" baseline="0" dirty="0" smtClean="0"/>
              <a:t>Arduino is creative tool for making our imagination feasible or to realize.   </a:t>
            </a:r>
            <a:endParaRPr lang="ko-KR" altLang="en-US" sz="2000" b="1" dirty="0"/>
          </a:p>
        </p:txBody>
      </p:sp>
      <p:sp>
        <p:nvSpPr>
          <p:cNvPr id="4" name="슬라이드 번호 개체 틀 3"/>
          <p:cNvSpPr>
            <a:spLocks noGrp="1"/>
          </p:cNvSpPr>
          <p:nvPr>
            <p:ph type="sldNum" sz="quarter" idx="10"/>
          </p:nvPr>
        </p:nvSpPr>
        <p:spPr/>
        <p:txBody>
          <a:bodyPr/>
          <a:lstStyle/>
          <a:p>
            <a:fld id="{7525B98C-1B99-4159-B93D-D82B3B752FC8}" type="slidenum">
              <a:rPr lang="ko-KR" altLang="en-US" smtClean="0"/>
              <a:t>2</a:t>
            </a:fld>
            <a:endParaRPr lang="ko-KR" altLang="en-US"/>
          </a:p>
        </p:txBody>
      </p:sp>
    </p:spTree>
    <p:extLst>
      <p:ext uri="{BB962C8B-B14F-4D97-AF65-F5344CB8AC3E}">
        <p14:creationId xmlns:p14="http://schemas.microsoft.com/office/powerpoint/2010/main" val="2890490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2000" b="1" dirty="0" smtClean="0"/>
              <a:t>Arduino means best friend in </a:t>
            </a:r>
            <a:r>
              <a:rPr lang="en-US" altLang="ko-KR" sz="2000" b="1" dirty="0" err="1" smtClean="0"/>
              <a:t>italian</a:t>
            </a:r>
            <a:r>
              <a:rPr lang="en-US" altLang="ko-KR" sz="2000" b="1" dirty="0" smtClean="0"/>
              <a:t>, In </a:t>
            </a:r>
            <a:r>
              <a:rPr lang="en-US" altLang="ko-KR" sz="2000" b="1" dirty="0" err="1" smtClean="0"/>
              <a:t>korean</a:t>
            </a:r>
            <a:r>
              <a:rPr lang="en-US" altLang="ko-KR" sz="2000" b="1" dirty="0" smtClean="0"/>
              <a:t> best friend is </a:t>
            </a:r>
            <a:r>
              <a:rPr lang="ko-KR" altLang="en-US" sz="2000" b="1" dirty="0" smtClean="0"/>
              <a:t>절친</a:t>
            </a:r>
            <a:r>
              <a:rPr lang="en-US" altLang="ko-KR" sz="2000" b="1" dirty="0" smtClean="0"/>
              <a:t>,</a:t>
            </a:r>
          </a:p>
          <a:p>
            <a:endParaRPr lang="en-US" altLang="ko-KR" sz="2000" b="1" dirty="0" smtClean="0"/>
          </a:p>
          <a:p>
            <a:r>
              <a:rPr lang="en-US" altLang="ko-KR" sz="2000" b="1" dirty="0" smtClean="0"/>
              <a:t>Arduino</a:t>
            </a:r>
            <a:r>
              <a:rPr lang="ko-KR" altLang="en-US" sz="2000" b="1" dirty="0" smtClean="0"/>
              <a:t> </a:t>
            </a:r>
            <a:r>
              <a:rPr lang="en-US" altLang="ko-KR" sz="2000" b="1" dirty="0" smtClean="0"/>
              <a:t>is good platform to learn</a:t>
            </a:r>
            <a:r>
              <a:rPr lang="en-US" altLang="ko-KR" sz="2000" b="1" baseline="0" dirty="0" smtClean="0"/>
              <a:t> the programming language and to make some imaginative device.</a:t>
            </a:r>
          </a:p>
          <a:p>
            <a:endParaRPr lang="en-US" altLang="ko-KR" sz="2000" b="1" baseline="0" dirty="0" smtClean="0"/>
          </a:p>
          <a:p>
            <a:r>
              <a:rPr lang="en-US" altLang="ko-KR" sz="2000" b="1" baseline="0" dirty="0" smtClean="0"/>
              <a:t>Arduino is creative tool for making our imagination feasible or to realize.   </a:t>
            </a:r>
            <a:endParaRPr lang="ko-KR" altLang="en-US" sz="2000" b="1" dirty="0"/>
          </a:p>
        </p:txBody>
      </p:sp>
      <p:sp>
        <p:nvSpPr>
          <p:cNvPr id="4" name="슬라이드 번호 개체 틀 3"/>
          <p:cNvSpPr>
            <a:spLocks noGrp="1"/>
          </p:cNvSpPr>
          <p:nvPr>
            <p:ph type="sldNum" sz="quarter" idx="10"/>
          </p:nvPr>
        </p:nvSpPr>
        <p:spPr/>
        <p:txBody>
          <a:bodyPr/>
          <a:lstStyle/>
          <a:p>
            <a:fld id="{7525B98C-1B99-4159-B93D-D82B3B752FC8}" type="slidenum">
              <a:rPr lang="ko-KR" altLang="en-US" smtClean="0">
                <a:solidFill>
                  <a:prstClr val="black"/>
                </a:solidFill>
              </a:rPr>
              <a:pPr/>
              <a:t>3</a:t>
            </a:fld>
            <a:endParaRPr lang="ko-KR" altLang="en-US">
              <a:solidFill>
                <a:prstClr val="black"/>
              </a:solidFill>
            </a:endParaRPr>
          </a:p>
        </p:txBody>
      </p:sp>
    </p:spTree>
    <p:extLst>
      <p:ext uri="{BB962C8B-B14F-4D97-AF65-F5344CB8AC3E}">
        <p14:creationId xmlns:p14="http://schemas.microsoft.com/office/powerpoint/2010/main" val="2890490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2000" b="1" dirty="0" smtClean="0"/>
              <a:t>Arduino means best friend in </a:t>
            </a:r>
            <a:r>
              <a:rPr lang="en-US" altLang="ko-KR" sz="2000" b="1" dirty="0" err="1" smtClean="0"/>
              <a:t>italian</a:t>
            </a:r>
            <a:r>
              <a:rPr lang="en-US" altLang="ko-KR" sz="2000" b="1" dirty="0" smtClean="0"/>
              <a:t>, In </a:t>
            </a:r>
            <a:r>
              <a:rPr lang="en-US" altLang="ko-KR" sz="2000" b="1" dirty="0" err="1" smtClean="0"/>
              <a:t>korean</a:t>
            </a:r>
            <a:r>
              <a:rPr lang="en-US" altLang="ko-KR" sz="2000" b="1" dirty="0" smtClean="0"/>
              <a:t> best friend is </a:t>
            </a:r>
            <a:r>
              <a:rPr lang="ko-KR" altLang="en-US" sz="2000" b="1" dirty="0" smtClean="0"/>
              <a:t>절친</a:t>
            </a:r>
            <a:r>
              <a:rPr lang="en-US" altLang="ko-KR" sz="2000" b="1" dirty="0" smtClean="0"/>
              <a:t>,</a:t>
            </a:r>
          </a:p>
          <a:p>
            <a:endParaRPr lang="en-US" altLang="ko-KR" sz="2000" b="1" dirty="0" smtClean="0"/>
          </a:p>
          <a:p>
            <a:r>
              <a:rPr lang="en-US" altLang="ko-KR" sz="2000" b="1" dirty="0" smtClean="0"/>
              <a:t>Arduino</a:t>
            </a:r>
            <a:r>
              <a:rPr lang="ko-KR" altLang="en-US" sz="2000" b="1" dirty="0" smtClean="0"/>
              <a:t> </a:t>
            </a:r>
            <a:r>
              <a:rPr lang="en-US" altLang="ko-KR" sz="2000" b="1" dirty="0" smtClean="0"/>
              <a:t>is good platform to learn</a:t>
            </a:r>
            <a:r>
              <a:rPr lang="en-US" altLang="ko-KR" sz="2000" b="1" baseline="0" dirty="0" smtClean="0"/>
              <a:t> the programming language and to make some imaginative device.</a:t>
            </a:r>
          </a:p>
          <a:p>
            <a:endParaRPr lang="en-US" altLang="ko-KR" sz="2000" b="1" baseline="0" dirty="0" smtClean="0"/>
          </a:p>
          <a:p>
            <a:r>
              <a:rPr lang="en-US" altLang="ko-KR" sz="2000" b="1" baseline="0" dirty="0" smtClean="0"/>
              <a:t>Arduino is creative tool for making our imagination feasible or to realize.   </a:t>
            </a:r>
            <a:endParaRPr lang="ko-KR" altLang="en-US" sz="2000" b="1" dirty="0"/>
          </a:p>
        </p:txBody>
      </p:sp>
      <p:sp>
        <p:nvSpPr>
          <p:cNvPr id="4" name="슬라이드 번호 개체 틀 3"/>
          <p:cNvSpPr>
            <a:spLocks noGrp="1"/>
          </p:cNvSpPr>
          <p:nvPr>
            <p:ph type="sldNum" sz="quarter" idx="10"/>
          </p:nvPr>
        </p:nvSpPr>
        <p:spPr/>
        <p:txBody>
          <a:bodyPr/>
          <a:lstStyle/>
          <a:p>
            <a:fld id="{7525B98C-1B99-4159-B93D-D82B3B752FC8}" type="slidenum">
              <a:rPr lang="ko-KR" altLang="en-US" smtClean="0">
                <a:solidFill>
                  <a:prstClr val="black"/>
                </a:solidFill>
              </a:rPr>
              <a:pPr/>
              <a:t>4</a:t>
            </a:fld>
            <a:endParaRPr lang="ko-KR" altLang="en-US">
              <a:solidFill>
                <a:prstClr val="black"/>
              </a:solidFill>
            </a:endParaRPr>
          </a:p>
        </p:txBody>
      </p:sp>
    </p:spTree>
    <p:extLst>
      <p:ext uri="{BB962C8B-B14F-4D97-AF65-F5344CB8AC3E}">
        <p14:creationId xmlns:p14="http://schemas.microsoft.com/office/powerpoint/2010/main" val="2890490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2000" b="1" dirty="0" smtClean="0"/>
              <a:t>Arduino means best friend in </a:t>
            </a:r>
            <a:r>
              <a:rPr lang="en-US" altLang="ko-KR" sz="2000" b="1" dirty="0" err="1" smtClean="0"/>
              <a:t>italian</a:t>
            </a:r>
            <a:r>
              <a:rPr lang="en-US" altLang="ko-KR" sz="2000" b="1" dirty="0" smtClean="0"/>
              <a:t>, In </a:t>
            </a:r>
            <a:r>
              <a:rPr lang="en-US" altLang="ko-KR" sz="2000" b="1" dirty="0" err="1" smtClean="0"/>
              <a:t>korean</a:t>
            </a:r>
            <a:r>
              <a:rPr lang="en-US" altLang="ko-KR" sz="2000" b="1" dirty="0" smtClean="0"/>
              <a:t> best friend is </a:t>
            </a:r>
            <a:r>
              <a:rPr lang="ko-KR" altLang="en-US" sz="2000" b="1" dirty="0" smtClean="0"/>
              <a:t>절친</a:t>
            </a:r>
            <a:r>
              <a:rPr lang="en-US" altLang="ko-KR" sz="2000" b="1" dirty="0" smtClean="0"/>
              <a:t>,</a:t>
            </a:r>
          </a:p>
          <a:p>
            <a:endParaRPr lang="en-US" altLang="ko-KR" sz="2000" b="1" dirty="0" smtClean="0"/>
          </a:p>
          <a:p>
            <a:r>
              <a:rPr lang="en-US" altLang="ko-KR" sz="2000" b="1" dirty="0" smtClean="0"/>
              <a:t>Arduino</a:t>
            </a:r>
            <a:r>
              <a:rPr lang="ko-KR" altLang="en-US" sz="2000" b="1" dirty="0" smtClean="0"/>
              <a:t> </a:t>
            </a:r>
            <a:r>
              <a:rPr lang="en-US" altLang="ko-KR" sz="2000" b="1" dirty="0" smtClean="0"/>
              <a:t>is good platform to learn</a:t>
            </a:r>
            <a:r>
              <a:rPr lang="en-US" altLang="ko-KR" sz="2000" b="1" baseline="0" dirty="0" smtClean="0"/>
              <a:t> the programming language and to make some imaginative device.</a:t>
            </a:r>
          </a:p>
          <a:p>
            <a:endParaRPr lang="en-US" altLang="ko-KR" sz="2000" b="1" baseline="0" dirty="0" smtClean="0"/>
          </a:p>
          <a:p>
            <a:r>
              <a:rPr lang="en-US" altLang="ko-KR" sz="2000" b="1" baseline="0" dirty="0" smtClean="0"/>
              <a:t>Arduino is creative tool for making our imagination feasible or to realize.   </a:t>
            </a:r>
            <a:endParaRPr lang="ko-KR" altLang="en-US" sz="2000" b="1" dirty="0"/>
          </a:p>
        </p:txBody>
      </p:sp>
      <p:sp>
        <p:nvSpPr>
          <p:cNvPr id="4" name="슬라이드 번호 개체 틀 3"/>
          <p:cNvSpPr>
            <a:spLocks noGrp="1"/>
          </p:cNvSpPr>
          <p:nvPr>
            <p:ph type="sldNum" sz="quarter" idx="10"/>
          </p:nvPr>
        </p:nvSpPr>
        <p:spPr/>
        <p:txBody>
          <a:bodyPr/>
          <a:lstStyle/>
          <a:p>
            <a:fld id="{7525B98C-1B99-4159-B93D-D82B3B752FC8}" type="slidenum">
              <a:rPr lang="ko-KR" altLang="en-US" smtClean="0">
                <a:solidFill>
                  <a:prstClr val="black"/>
                </a:solidFill>
              </a:rPr>
              <a:pPr/>
              <a:t>5</a:t>
            </a:fld>
            <a:endParaRPr lang="ko-KR" altLang="en-US">
              <a:solidFill>
                <a:prstClr val="black"/>
              </a:solidFill>
            </a:endParaRPr>
          </a:p>
        </p:txBody>
      </p:sp>
    </p:spTree>
    <p:extLst>
      <p:ext uri="{BB962C8B-B14F-4D97-AF65-F5344CB8AC3E}">
        <p14:creationId xmlns:p14="http://schemas.microsoft.com/office/powerpoint/2010/main" val="2890490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2000" b="1" dirty="0" smtClean="0"/>
              <a:t>Arduino means best friend in </a:t>
            </a:r>
            <a:r>
              <a:rPr lang="en-US" altLang="ko-KR" sz="2000" b="1" dirty="0" err="1" smtClean="0"/>
              <a:t>italian</a:t>
            </a:r>
            <a:r>
              <a:rPr lang="en-US" altLang="ko-KR" sz="2000" b="1" dirty="0" smtClean="0"/>
              <a:t>, In </a:t>
            </a:r>
            <a:r>
              <a:rPr lang="en-US" altLang="ko-KR" sz="2000" b="1" dirty="0" err="1" smtClean="0"/>
              <a:t>korean</a:t>
            </a:r>
            <a:r>
              <a:rPr lang="en-US" altLang="ko-KR" sz="2000" b="1" dirty="0" smtClean="0"/>
              <a:t> best friend is </a:t>
            </a:r>
            <a:r>
              <a:rPr lang="ko-KR" altLang="en-US" sz="2000" b="1" dirty="0" smtClean="0"/>
              <a:t>절친</a:t>
            </a:r>
            <a:r>
              <a:rPr lang="en-US" altLang="ko-KR" sz="2000" b="1" dirty="0" smtClean="0"/>
              <a:t>,</a:t>
            </a:r>
          </a:p>
          <a:p>
            <a:endParaRPr lang="en-US" altLang="ko-KR" sz="2000" b="1" dirty="0" smtClean="0"/>
          </a:p>
          <a:p>
            <a:r>
              <a:rPr lang="en-US" altLang="ko-KR" sz="2000" b="1" dirty="0" smtClean="0"/>
              <a:t>Arduino</a:t>
            </a:r>
            <a:r>
              <a:rPr lang="ko-KR" altLang="en-US" sz="2000" b="1" dirty="0" smtClean="0"/>
              <a:t> </a:t>
            </a:r>
            <a:r>
              <a:rPr lang="en-US" altLang="ko-KR" sz="2000" b="1" dirty="0" smtClean="0"/>
              <a:t>is good platform to learn</a:t>
            </a:r>
            <a:r>
              <a:rPr lang="en-US" altLang="ko-KR" sz="2000" b="1" baseline="0" dirty="0" smtClean="0"/>
              <a:t> the programming language and to make some imaginative device.</a:t>
            </a:r>
          </a:p>
          <a:p>
            <a:endParaRPr lang="en-US" altLang="ko-KR" sz="2000" b="1" baseline="0" dirty="0" smtClean="0"/>
          </a:p>
          <a:p>
            <a:r>
              <a:rPr lang="en-US" altLang="ko-KR" sz="2000" b="1" baseline="0" dirty="0" smtClean="0"/>
              <a:t>Arduino is creative tool for making our imagination feasible or to realize.   </a:t>
            </a:r>
            <a:endParaRPr lang="ko-KR" altLang="en-US" sz="2000" b="1" dirty="0"/>
          </a:p>
        </p:txBody>
      </p:sp>
      <p:sp>
        <p:nvSpPr>
          <p:cNvPr id="4" name="슬라이드 번호 개체 틀 3"/>
          <p:cNvSpPr>
            <a:spLocks noGrp="1"/>
          </p:cNvSpPr>
          <p:nvPr>
            <p:ph type="sldNum" sz="quarter" idx="10"/>
          </p:nvPr>
        </p:nvSpPr>
        <p:spPr/>
        <p:txBody>
          <a:bodyPr/>
          <a:lstStyle/>
          <a:p>
            <a:fld id="{7525B98C-1B99-4159-B93D-D82B3B752FC8}" type="slidenum">
              <a:rPr lang="ko-KR" altLang="en-US" smtClean="0">
                <a:solidFill>
                  <a:prstClr val="black"/>
                </a:solidFill>
              </a:rPr>
              <a:pPr/>
              <a:t>6</a:t>
            </a:fld>
            <a:endParaRPr lang="ko-KR" altLang="en-US">
              <a:solidFill>
                <a:prstClr val="black"/>
              </a:solidFill>
            </a:endParaRPr>
          </a:p>
        </p:txBody>
      </p:sp>
    </p:spTree>
    <p:extLst>
      <p:ext uri="{BB962C8B-B14F-4D97-AF65-F5344CB8AC3E}">
        <p14:creationId xmlns:p14="http://schemas.microsoft.com/office/powerpoint/2010/main" val="2890490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2000" b="1" dirty="0" smtClean="0"/>
              <a:t>Arduino means best friend in </a:t>
            </a:r>
            <a:r>
              <a:rPr lang="en-US" altLang="ko-KR" sz="2000" b="1" dirty="0" err="1" smtClean="0"/>
              <a:t>italian</a:t>
            </a:r>
            <a:r>
              <a:rPr lang="en-US" altLang="ko-KR" sz="2000" b="1" dirty="0" smtClean="0"/>
              <a:t>, In </a:t>
            </a:r>
            <a:r>
              <a:rPr lang="en-US" altLang="ko-KR" sz="2000" b="1" dirty="0" err="1" smtClean="0"/>
              <a:t>korean</a:t>
            </a:r>
            <a:r>
              <a:rPr lang="en-US" altLang="ko-KR" sz="2000" b="1" dirty="0" smtClean="0"/>
              <a:t> best friend is </a:t>
            </a:r>
            <a:r>
              <a:rPr lang="ko-KR" altLang="en-US" sz="2000" b="1" dirty="0" smtClean="0"/>
              <a:t>절친</a:t>
            </a:r>
            <a:r>
              <a:rPr lang="en-US" altLang="ko-KR" sz="2000" b="1" dirty="0" smtClean="0"/>
              <a:t>,</a:t>
            </a:r>
          </a:p>
          <a:p>
            <a:endParaRPr lang="en-US" altLang="ko-KR" sz="2000" b="1" dirty="0" smtClean="0"/>
          </a:p>
          <a:p>
            <a:r>
              <a:rPr lang="en-US" altLang="ko-KR" sz="2000" b="1" dirty="0" smtClean="0"/>
              <a:t>Arduino</a:t>
            </a:r>
            <a:r>
              <a:rPr lang="ko-KR" altLang="en-US" sz="2000" b="1" dirty="0" smtClean="0"/>
              <a:t> </a:t>
            </a:r>
            <a:r>
              <a:rPr lang="en-US" altLang="ko-KR" sz="2000" b="1" dirty="0" smtClean="0"/>
              <a:t>is good platform to learn</a:t>
            </a:r>
            <a:r>
              <a:rPr lang="en-US" altLang="ko-KR" sz="2000" b="1" baseline="0" dirty="0" smtClean="0"/>
              <a:t> the programming language and to make some imaginative device.</a:t>
            </a:r>
          </a:p>
          <a:p>
            <a:endParaRPr lang="en-US" altLang="ko-KR" sz="2000" b="1" baseline="0" dirty="0" smtClean="0"/>
          </a:p>
          <a:p>
            <a:r>
              <a:rPr lang="en-US" altLang="ko-KR" sz="2000" b="1" baseline="0" dirty="0" smtClean="0"/>
              <a:t>Arduino is creative tool for making our imagination feasible or to realize.   </a:t>
            </a:r>
            <a:endParaRPr lang="ko-KR" altLang="en-US" sz="2000" b="1" dirty="0"/>
          </a:p>
        </p:txBody>
      </p:sp>
      <p:sp>
        <p:nvSpPr>
          <p:cNvPr id="4" name="슬라이드 번호 개체 틀 3"/>
          <p:cNvSpPr>
            <a:spLocks noGrp="1"/>
          </p:cNvSpPr>
          <p:nvPr>
            <p:ph type="sldNum" sz="quarter" idx="10"/>
          </p:nvPr>
        </p:nvSpPr>
        <p:spPr/>
        <p:txBody>
          <a:bodyPr/>
          <a:lstStyle/>
          <a:p>
            <a:fld id="{7525B98C-1B99-4159-B93D-D82B3B752FC8}" type="slidenum">
              <a:rPr lang="ko-KR" altLang="en-US" smtClean="0">
                <a:solidFill>
                  <a:prstClr val="black"/>
                </a:solidFill>
              </a:rPr>
              <a:pPr/>
              <a:t>7</a:t>
            </a:fld>
            <a:endParaRPr lang="ko-KR" altLang="en-US">
              <a:solidFill>
                <a:prstClr val="black"/>
              </a:solidFill>
            </a:endParaRPr>
          </a:p>
        </p:txBody>
      </p:sp>
    </p:spTree>
    <p:extLst>
      <p:ext uri="{BB962C8B-B14F-4D97-AF65-F5344CB8AC3E}">
        <p14:creationId xmlns:p14="http://schemas.microsoft.com/office/powerpoint/2010/main" val="2890490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2000" b="1" dirty="0" smtClean="0"/>
              <a:t>Arduino means best friend in </a:t>
            </a:r>
            <a:r>
              <a:rPr lang="en-US" altLang="ko-KR" sz="2000" b="1" dirty="0" err="1" smtClean="0"/>
              <a:t>italian</a:t>
            </a:r>
            <a:r>
              <a:rPr lang="en-US" altLang="ko-KR" sz="2000" b="1" dirty="0" smtClean="0"/>
              <a:t>, In </a:t>
            </a:r>
            <a:r>
              <a:rPr lang="en-US" altLang="ko-KR" sz="2000" b="1" dirty="0" err="1" smtClean="0"/>
              <a:t>korean</a:t>
            </a:r>
            <a:r>
              <a:rPr lang="en-US" altLang="ko-KR" sz="2000" b="1" dirty="0" smtClean="0"/>
              <a:t> best friend is </a:t>
            </a:r>
            <a:r>
              <a:rPr lang="ko-KR" altLang="en-US" sz="2000" b="1" dirty="0" smtClean="0"/>
              <a:t>절친</a:t>
            </a:r>
            <a:r>
              <a:rPr lang="en-US" altLang="ko-KR" sz="2000" b="1" dirty="0" smtClean="0"/>
              <a:t>,</a:t>
            </a:r>
          </a:p>
          <a:p>
            <a:endParaRPr lang="en-US" altLang="ko-KR" sz="2000" b="1" dirty="0" smtClean="0"/>
          </a:p>
          <a:p>
            <a:r>
              <a:rPr lang="en-US" altLang="ko-KR" sz="2000" b="1" dirty="0" smtClean="0"/>
              <a:t>Arduino</a:t>
            </a:r>
            <a:r>
              <a:rPr lang="ko-KR" altLang="en-US" sz="2000" b="1" dirty="0" smtClean="0"/>
              <a:t> </a:t>
            </a:r>
            <a:r>
              <a:rPr lang="en-US" altLang="ko-KR" sz="2000" b="1" dirty="0" smtClean="0"/>
              <a:t>is good platform to learn</a:t>
            </a:r>
            <a:r>
              <a:rPr lang="en-US" altLang="ko-KR" sz="2000" b="1" baseline="0" dirty="0" smtClean="0"/>
              <a:t> the programming language and to make some imaginative device.</a:t>
            </a:r>
          </a:p>
          <a:p>
            <a:endParaRPr lang="en-US" altLang="ko-KR" sz="2000" b="1" baseline="0" dirty="0" smtClean="0"/>
          </a:p>
          <a:p>
            <a:r>
              <a:rPr lang="en-US" altLang="ko-KR" sz="2000" b="1" baseline="0" dirty="0" smtClean="0"/>
              <a:t>Arduino is creative tool for making our imagination feasible or to realize.   </a:t>
            </a:r>
            <a:endParaRPr lang="ko-KR" altLang="en-US" sz="2000" b="1" dirty="0"/>
          </a:p>
        </p:txBody>
      </p:sp>
      <p:sp>
        <p:nvSpPr>
          <p:cNvPr id="4" name="슬라이드 번호 개체 틀 3"/>
          <p:cNvSpPr>
            <a:spLocks noGrp="1"/>
          </p:cNvSpPr>
          <p:nvPr>
            <p:ph type="sldNum" sz="quarter" idx="10"/>
          </p:nvPr>
        </p:nvSpPr>
        <p:spPr/>
        <p:txBody>
          <a:bodyPr/>
          <a:lstStyle/>
          <a:p>
            <a:fld id="{7525B98C-1B99-4159-B93D-D82B3B752FC8}" type="slidenum">
              <a:rPr lang="ko-KR" altLang="en-US" smtClean="0">
                <a:solidFill>
                  <a:prstClr val="black"/>
                </a:solidFill>
              </a:rPr>
              <a:pPr/>
              <a:t>8</a:t>
            </a:fld>
            <a:endParaRPr lang="ko-KR" altLang="en-US">
              <a:solidFill>
                <a:prstClr val="black"/>
              </a:solidFill>
            </a:endParaRPr>
          </a:p>
        </p:txBody>
      </p:sp>
    </p:spTree>
    <p:extLst>
      <p:ext uri="{BB962C8B-B14F-4D97-AF65-F5344CB8AC3E}">
        <p14:creationId xmlns:p14="http://schemas.microsoft.com/office/powerpoint/2010/main" val="2890490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1" dirty="0" smtClean="0"/>
              <a:t>At first,  Algorithm is very important for making a procedure</a:t>
            </a:r>
            <a:r>
              <a:rPr lang="en-US" altLang="ko-KR" b="1" baseline="0" dirty="0" smtClean="0"/>
              <a:t> or formula for solving a problem</a:t>
            </a:r>
            <a:endParaRPr lang="en-US" altLang="ko-KR" b="1" dirty="0" smtClean="0"/>
          </a:p>
          <a:p>
            <a:endParaRPr lang="en-US" altLang="ko-KR" b="1" dirty="0" smtClean="0"/>
          </a:p>
          <a:p>
            <a:r>
              <a:rPr lang="en-US" altLang="ko-KR" b="1" dirty="0" smtClean="0"/>
              <a:t>Next,</a:t>
            </a:r>
            <a:r>
              <a:rPr lang="en-US" altLang="ko-KR" b="1" baseline="0" dirty="0" smtClean="0"/>
              <a:t> </a:t>
            </a:r>
            <a:r>
              <a:rPr lang="en-US" altLang="ko-KR" b="1" dirty="0" smtClean="0"/>
              <a:t> we need to know</a:t>
            </a:r>
            <a:r>
              <a:rPr lang="en-US" altLang="ko-KR" b="1" baseline="0" dirty="0" smtClean="0"/>
              <a:t> programming. There are so many programming languages such as C, C++, Java, Python, </a:t>
            </a:r>
            <a:r>
              <a:rPr lang="en-US" altLang="ko-KR" b="1" baseline="0" dirty="0" err="1" smtClean="0"/>
              <a:t>Javascript</a:t>
            </a:r>
            <a:r>
              <a:rPr lang="en-US" altLang="ko-KR" b="1" baseline="0" dirty="0" smtClean="0"/>
              <a:t>, PHP, HTML etc.</a:t>
            </a:r>
          </a:p>
          <a:p>
            <a:endParaRPr lang="en-US" altLang="ko-KR" b="1" baseline="0" dirty="0" smtClean="0"/>
          </a:p>
          <a:p>
            <a:r>
              <a:rPr lang="en-US" altLang="ko-KR" b="1" baseline="0" dirty="0" smtClean="0"/>
              <a:t>Of course all programming language has a specific purpose to use it. </a:t>
            </a:r>
          </a:p>
          <a:p>
            <a:endParaRPr lang="en-US" altLang="ko-KR" b="1" baseline="0" dirty="0" smtClean="0"/>
          </a:p>
          <a:p>
            <a:r>
              <a:rPr lang="en-US" altLang="ko-KR" b="1" baseline="0" dirty="0" smtClean="0"/>
              <a:t>As you know, C or C++ are suitable for Engineering Science,</a:t>
            </a:r>
          </a:p>
          <a:p>
            <a:endParaRPr lang="en-US" altLang="ko-KR" b="1" baseline="0" dirty="0" smtClean="0"/>
          </a:p>
          <a:p>
            <a:r>
              <a:rPr lang="en-US" altLang="ko-KR" b="1" baseline="0" dirty="0" smtClean="0"/>
              <a:t>Java is compatible with  fields of banking, finance or insurance area, </a:t>
            </a:r>
          </a:p>
          <a:p>
            <a:endParaRPr lang="en-US" altLang="ko-KR" b="1" baseline="0" dirty="0" smtClean="0"/>
          </a:p>
          <a:p>
            <a:r>
              <a:rPr lang="en-US" altLang="ko-KR" b="1" baseline="0" dirty="0" err="1" smtClean="0"/>
              <a:t>Javascript</a:t>
            </a:r>
            <a:r>
              <a:rPr lang="en-US" altLang="ko-KR" b="1" baseline="0" dirty="0" smtClean="0"/>
              <a:t> is adaptive to the Web browser in helping with NODE.js.  </a:t>
            </a:r>
          </a:p>
          <a:p>
            <a:endParaRPr lang="en-US" altLang="ko-KR" b="1" baseline="0" dirty="0" smtClean="0"/>
          </a:p>
          <a:p>
            <a:r>
              <a:rPr lang="en-US" altLang="ko-KR" b="1" baseline="0" dirty="0" smtClean="0"/>
              <a:t>Today, the next 2</a:t>
            </a:r>
            <a:r>
              <a:rPr lang="en-US" altLang="ko-KR" b="1" baseline="30000" dirty="0" smtClean="0"/>
              <a:t>nd</a:t>
            </a:r>
            <a:r>
              <a:rPr lang="en-US" altLang="ko-KR" b="1" baseline="0" dirty="0" smtClean="0"/>
              <a:t> time, I will show you </a:t>
            </a:r>
            <a:r>
              <a:rPr lang="en-US" altLang="ko-KR" b="1" baseline="0" dirty="0" smtClean="0">
                <a:solidFill>
                  <a:srgbClr val="C00000"/>
                </a:solidFill>
              </a:rPr>
              <a:t>Node.js</a:t>
            </a:r>
            <a:r>
              <a:rPr lang="en-US" altLang="ko-KR" b="1" baseline="0" dirty="0" smtClean="0"/>
              <a:t> for Arduino programming through some experiments.</a:t>
            </a:r>
            <a:endParaRPr lang="ko-KR" altLang="en-US" b="1" dirty="0"/>
          </a:p>
        </p:txBody>
      </p:sp>
      <p:sp>
        <p:nvSpPr>
          <p:cNvPr id="4" name="슬라이드 번호 개체 틀 3"/>
          <p:cNvSpPr>
            <a:spLocks noGrp="1"/>
          </p:cNvSpPr>
          <p:nvPr>
            <p:ph type="sldNum" sz="quarter" idx="10"/>
          </p:nvPr>
        </p:nvSpPr>
        <p:spPr/>
        <p:txBody>
          <a:bodyPr/>
          <a:lstStyle/>
          <a:p>
            <a:fld id="{7525B98C-1B99-4159-B93D-D82B3B752FC8}" type="slidenum">
              <a:rPr lang="ko-KR" altLang="en-US" smtClean="0">
                <a:solidFill>
                  <a:prstClr val="black"/>
                </a:solidFill>
              </a:rPr>
              <a:pPr/>
              <a:t>9</a:t>
            </a:fld>
            <a:endParaRPr lang="ko-KR" altLang="en-US">
              <a:solidFill>
                <a:prstClr val="black"/>
              </a:solidFill>
            </a:endParaRPr>
          </a:p>
        </p:txBody>
      </p:sp>
    </p:spTree>
    <p:extLst>
      <p:ext uri="{BB962C8B-B14F-4D97-AF65-F5344CB8AC3E}">
        <p14:creationId xmlns:p14="http://schemas.microsoft.com/office/powerpoint/2010/main" val="3739911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C2777A30-DE6E-4AFE-B2A5-4FFCC8132808}" type="datetimeFigureOut">
              <a:rPr lang="ko-KR" altLang="en-US" smtClean="0"/>
              <a:t>2017-12-26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A35A6EB-C12C-4A91-B23F-F37C84400CCD}" type="slidenum">
              <a:rPr lang="ko-KR" altLang="en-US" smtClean="0"/>
              <a:t>‹#›</a:t>
            </a:fld>
            <a:endParaRPr lang="ko-KR" altLang="en-US"/>
          </a:p>
        </p:txBody>
      </p:sp>
    </p:spTree>
    <p:extLst>
      <p:ext uri="{BB962C8B-B14F-4D97-AF65-F5344CB8AC3E}">
        <p14:creationId xmlns:p14="http://schemas.microsoft.com/office/powerpoint/2010/main" val="3018584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C2777A30-DE6E-4AFE-B2A5-4FFCC8132808}" type="datetimeFigureOut">
              <a:rPr lang="ko-KR" altLang="en-US" smtClean="0"/>
              <a:t>2017-12-26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A35A6EB-C12C-4A91-B23F-F37C84400CCD}" type="slidenum">
              <a:rPr lang="ko-KR" altLang="en-US" smtClean="0"/>
              <a:t>‹#›</a:t>
            </a:fld>
            <a:endParaRPr lang="ko-KR" altLang="en-US"/>
          </a:p>
        </p:txBody>
      </p:sp>
    </p:spTree>
    <p:extLst>
      <p:ext uri="{BB962C8B-B14F-4D97-AF65-F5344CB8AC3E}">
        <p14:creationId xmlns:p14="http://schemas.microsoft.com/office/powerpoint/2010/main" val="2101383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C2777A30-DE6E-4AFE-B2A5-4FFCC8132808}" type="datetimeFigureOut">
              <a:rPr lang="ko-KR" altLang="en-US" smtClean="0"/>
              <a:t>2017-12-26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A35A6EB-C12C-4A91-B23F-F37C84400CCD}" type="slidenum">
              <a:rPr lang="ko-KR" altLang="en-US" smtClean="0"/>
              <a:t>‹#›</a:t>
            </a:fld>
            <a:endParaRPr lang="ko-KR" altLang="en-US"/>
          </a:p>
        </p:txBody>
      </p:sp>
    </p:spTree>
    <p:extLst>
      <p:ext uri="{BB962C8B-B14F-4D97-AF65-F5344CB8AC3E}">
        <p14:creationId xmlns:p14="http://schemas.microsoft.com/office/powerpoint/2010/main" val="4289554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C2777A30-DE6E-4AFE-B2A5-4FFCC8132808}" type="datetimeFigureOut">
              <a:rPr lang="ko-KR" altLang="en-US" smtClean="0"/>
              <a:t>2017-12-26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A35A6EB-C12C-4A91-B23F-F37C84400CCD}" type="slidenum">
              <a:rPr lang="ko-KR" altLang="en-US" smtClean="0"/>
              <a:t>‹#›</a:t>
            </a:fld>
            <a:endParaRPr lang="ko-KR" altLang="en-US"/>
          </a:p>
        </p:txBody>
      </p:sp>
    </p:spTree>
    <p:extLst>
      <p:ext uri="{BB962C8B-B14F-4D97-AF65-F5344CB8AC3E}">
        <p14:creationId xmlns:p14="http://schemas.microsoft.com/office/powerpoint/2010/main" val="3660328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C2777A30-DE6E-4AFE-B2A5-4FFCC8132808}" type="datetimeFigureOut">
              <a:rPr lang="ko-KR" altLang="en-US" smtClean="0"/>
              <a:t>2017-12-26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A35A6EB-C12C-4A91-B23F-F37C84400CCD}" type="slidenum">
              <a:rPr lang="ko-KR" altLang="en-US" smtClean="0"/>
              <a:t>‹#›</a:t>
            </a:fld>
            <a:endParaRPr lang="ko-KR" altLang="en-US"/>
          </a:p>
        </p:txBody>
      </p:sp>
    </p:spTree>
    <p:extLst>
      <p:ext uri="{BB962C8B-B14F-4D97-AF65-F5344CB8AC3E}">
        <p14:creationId xmlns:p14="http://schemas.microsoft.com/office/powerpoint/2010/main" val="1514650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C2777A30-DE6E-4AFE-B2A5-4FFCC8132808}" type="datetimeFigureOut">
              <a:rPr lang="ko-KR" altLang="en-US" smtClean="0"/>
              <a:t>2017-12-26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A35A6EB-C12C-4A91-B23F-F37C84400CCD}" type="slidenum">
              <a:rPr lang="ko-KR" altLang="en-US" smtClean="0"/>
              <a:t>‹#›</a:t>
            </a:fld>
            <a:endParaRPr lang="ko-KR" altLang="en-US"/>
          </a:p>
        </p:txBody>
      </p:sp>
    </p:spTree>
    <p:extLst>
      <p:ext uri="{BB962C8B-B14F-4D97-AF65-F5344CB8AC3E}">
        <p14:creationId xmlns:p14="http://schemas.microsoft.com/office/powerpoint/2010/main" val="801737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C2777A30-DE6E-4AFE-B2A5-4FFCC8132808}" type="datetimeFigureOut">
              <a:rPr lang="ko-KR" altLang="en-US" smtClean="0"/>
              <a:t>2017-12-26</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DA35A6EB-C12C-4A91-B23F-F37C84400CCD}" type="slidenum">
              <a:rPr lang="ko-KR" altLang="en-US" smtClean="0"/>
              <a:t>‹#›</a:t>
            </a:fld>
            <a:endParaRPr lang="ko-KR" altLang="en-US"/>
          </a:p>
        </p:txBody>
      </p:sp>
    </p:spTree>
    <p:extLst>
      <p:ext uri="{BB962C8B-B14F-4D97-AF65-F5344CB8AC3E}">
        <p14:creationId xmlns:p14="http://schemas.microsoft.com/office/powerpoint/2010/main" val="3038544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C2777A30-DE6E-4AFE-B2A5-4FFCC8132808}" type="datetimeFigureOut">
              <a:rPr lang="ko-KR" altLang="en-US" smtClean="0"/>
              <a:t>2017-12-26</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DA35A6EB-C12C-4A91-B23F-F37C84400CCD}" type="slidenum">
              <a:rPr lang="ko-KR" altLang="en-US" smtClean="0"/>
              <a:t>‹#›</a:t>
            </a:fld>
            <a:endParaRPr lang="ko-KR" altLang="en-US"/>
          </a:p>
        </p:txBody>
      </p:sp>
    </p:spTree>
    <p:extLst>
      <p:ext uri="{BB962C8B-B14F-4D97-AF65-F5344CB8AC3E}">
        <p14:creationId xmlns:p14="http://schemas.microsoft.com/office/powerpoint/2010/main" val="69072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C2777A30-DE6E-4AFE-B2A5-4FFCC8132808}" type="datetimeFigureOut">
              <a:rPr lang="ko-KR" altLang="en-US" smtClean="0"/>
              <a:t>2017-12-26</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DA35A6EB-C12C-4A91-B23F-F37C84400CCD}" type="slidenum">
              <a:rPr lang="ko-KR" altLang="en-US" smtClean="0"/>
              <a:t>‹#›</a:t>
            </a:fld>
            <a:endParaRPr lang="ko-KR" altLang="en-US"/>
          </a:p>
        </p:txBody>
      </p:sp>
    </p:spTree>
    <p:extLst>
      <p:ext uri="{BB962C8B-B14F-4D97-AF65-F5344CB8AC3E}">
        <p14:creationId xmlns:p14="http://schemas.microsoft.com/office/powerpoint/2010/main" val="934885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C2777A30-DE6E-4AFE-B2A5-4FFCC8132808}" type="datetimeFigureOut">
              <a:rPr lang="ko-KR" altLang="en-US" smtClean="0"/>
              <a:t>2017-12-26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A35A6EB-C12C-4A91-B23F-F37C84400CCD}" type="slidenum">
              <a:rPr lang="ko-KR" altLang="en-US" smtClean="0"/>
              <a:t>‹#›</a:t>
            </a:fld>
            <a:endParaRPr lang="ko-KR" altLang="en-US"/>
          </a:p>
        </p:txBody>
      </p:sp>
    </p:spTree>
    <p:extLst>
      <p:ext uri="{BB962C8B-B14F-4D97-AF65-F5344CB8AC3E}">
        <p14:creationId xmlns:p14="http://schemas.microsoft.com/office/powerpoint/2010/main" val="388197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C2777A30-DE6E-4AFE-B2A5-4FFCC8132808}" type="datetimeFigureOut">
              <a:rPr lang="ko-KR" altLang="en-US" smtClean="0"/>
              <a:t>2017-12-26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A35A6EB-C12C-4A91-B23F-F37C84400CCD}" type="slidenum">
              <a:rPr lang="ko-KR" altLang="en-US" smtClean="0"/>
              <a:t>‹#›</a:t>
            </a:fld>
            <a:endParaRPr lang="ko-KR" altLang="en-US"/>
          </a:p>
        </p:txBody>
      </p:sp>
    </p:spTree>
    <p:extLst>
      <p:ext uri="{BB962C8B-B14F-4D97-AF65-F5344CB8AC3E}">
        <p14:creationId xmlns:p14="http://schemas.microsoft.com/office/powerpoint/2010/main" val="1724041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777A30-DE6E-4AFE-B2A5-4FFCC8132808}" type="datetimeFigureOut">
              <a:rPr lang="ko-KR" altLang="en-US" smtClean="0"/>
              <a:t>2017-12-26</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35A6EB-C12C-4A91-B23F-F37C84400CCD}" type="slidenum">
              <a:rPr lang="ko-KR" altLang="en-US" smtClean="0"/>
              <a:t>‹#›</a:t>
            </a:fld>
            <a:endParaRPr lang="ko-KR" altLang="en-US"/>
          </a:p>
        </p:txBody>
      </p:sp>
    </p:spTree>
    <p:extLst>
      <p:ext uri="{BB962C8B-B14F-4D97-AF65-F5344CB8AC3E}">
        <p14:creationId xmlns:p14="http://schemas.microsoft.com/office/powerpoint/2010/main" val="1783471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hyperlink" Target="https://en.wikipedia.org/wiki/Free_software" TargetMode="External"/><Relationship Id="rId7"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en.wikipedia.org/wiki/Scratch_(programming_language)#cite_note-:0-1" TargetMode="External"/><Relationship Id="rId11" Type="http://schemas.openxmlformats.org/officeDocument/2006/relationships/image" Target="../media/image5.emf"/><Relationship Id="rId5" Type="http://schemas.openxmlformats.org/officeDocument/2006/relationships/hyperlink" Target="https://en.wikipedia.org/wiki/MIT_Media_Lab" TargetMode="External"/><Relationship Id="rId10" Type="http://schemas.openxmlformats.org/officeDocument/2006/relationships/image" Target="../media/image4.png"/><Relationship Id="rId4" Type="http://schemas.openxmlformats.org/officeDocument/2006/relationships/hyperlink" Target="https://en.wikipedia.org/wiki/Visual_programming_language" TargetMode="Externa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7" Type="http://schemas.openxmlformats.org/officeDocument/2006/relationships/image" Target="../media/image20.emf"/><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4.jp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4.jp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hyperlink" Target="https://en.wikipedia.org/wiki/Computer_Clubhouse" TargetMode="External"/><Relationship Id="rId4" Type="http://schemas.openxmlformats.org/officeDocument/2006/relationships/hyperlink" Target="https://en.wikipedia.org/wiki/Scratching"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Brian_Silverman" TargetMode="External"/><Relationship Id="rId13" Type="http://schemas.openxmlformats.org/officeDocument/2006/relationships/hyperlink" Target="https://en.wikipedia.org/wiki/Adobe_Air" TargetMode="External"/><Relationship Id="rId3" Type="http://schemas.openxmlformats.org/officeDocument/2006/relationships/image" Target="../media/image5.emf"/><Relationship Id="rId7" Type="http://schemas.openxmlformats.org/officeDocument/2006/relationships/hyperlink" Target="https://en.wikipedia.org/wiki/Montreal" TargetMode="External"/><Relationship Id="rId12" Type="http://schemas.openxmlformats.org/officeDocument/2006/relationships/hyperlink" Target="https://en.wikipedia.org/wiki/Linux"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en.wikipedia.org/wiki/Mitchel_Resnick" TargetMode="External"/><Relationship Id="rId11" Type="http://schemas.openxmlformats.org/officeDocument/2006/relationships/hyperlink" Target="https://en.wikipedia.org/wiki/MacOS" TargetMode="External"/><Relationship Id="rId5" Type="http://schemas.openxmlformats.org/officeDocument/2006/relationships/hyperlink" Target="https://en.wikipedia.org/wiki/MIT_Media_Lab" TargetMode="External"/><Relationship Id="rId10" Type="http://schemas.openxmlformats.org/officeDocument/2006/relationships/hyperlink" Target="https://en.wikipedia.org/wiki/Microsoft_Windows" TargetMode="External"/><Relationship Id="rId4" Type="http://schemas.openxmlformats.org/officeDocument/2006/relationships/image" Target="../media/image8.jpeg"/><Relationship Id="rId9" Type="http://schemas.openxmlformats.org/officeDocument/2006/relationships/hyperlink" Target="https://en.wikipedia.org/wiki/Paula_Bonta"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en.wikipedia.org/wiki/Coordinate_system" TargetMode="External"/><Relationship Id="rId4" Type="http://schemas.openxmlformats.org/officeDocument/2006/relationships/hyperlink" Target="https://scratch.mit.edu/"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emf"/><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3.emf"/><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3.png"/><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467544" y="404664"/>
            <a:ext cx="8352928" cy="4832092"/>
          </a:xfrm>
          <a:prstGeom prst="rect">
            <a:avLst/>
          </a:prstGeom>
        </p:spPr>
        <p:txBody>
          <a:bodyPr wrap="square">
            <a:spAutoFit/>
          </a:bodyPr>
          <a:lstStyle/>
          <a:p>
            <a:r>
              <a:rPr lang="en-US" altLang="ko-KR" sz="4400" b="1" dirty="0">
                <a:solidFill>
                  <a:prstClr val="black"/>
                </a:solidFill>
              </a:rPr>
              <a:t>What is </a:t>
            </a:r>
            <a:r>
              <a:rPr lang="en-US" altLang="ko-KR" sz="4400" b="1" dirty="0" smtClean="0">
                <a:solidFill>
                  <a:prstClr val="black"/>
                </a:solidFill>
              </a:rPr>
              <a:t>Scratch?</a:t>
            </a:r>
          </a:p>
          <a:p>
            <a:r>
              <a:rPr lang="en-US" altLang="ko-KR" sz="2400" b="1" dirty="0" smtClean="0"/>
              <a:t>Scratch</a:t>
            </a:r>
            <a:r>
              <a:rPr lang="en-US" altLang="ko-KR" sz="2400" dirty="0"/>
              <a:t> is a </a:t>
            </a:r>
            <a:r>
              <a:rPr lang="en-US" altLang="ko-KR" sz="2400" dirty="0">
                <a:hlinkClick r:id="rId3" tooltip="Free software"/>
              </a:rPr>
              <a:t>free</a:t>
            </a:r>
            <a:r>
              <a:rPr lang="en-US" altLang="ko-KR" sz="2400" dirty="0"/>
              <a:t> </a:t>
            </a:r>
            <a:r>
              <a:rPr lang="en-US" altLang="ko-KR" sz="2400" dirty="0">
                <a:hlinkClick r:id="rId4" tooltip="Visual programming language"/>
              </a:rPr>
              <a:t>visual programming language</a:t>
            </a:r>
            <a:r>
              <a:rPr lang="en-US" altLang="ko-KR" sz="2400" dirty="0"/>
              <a:t> and online community used by millions of </a:t>
            </a:r>
            <a:r>
              <a:rPr lang="en-US" altLang="ko-KR" sz="2400" dirty="0" smtClean="0"/>
              <a:t>people </a:t>
            </a:r>
            <a:r>
              <a:rPr lang="en-US" altLang="ko-KR" sz="2400" dirty="0"/>
              <a:t>around the world. </a:t>
            </a:r>
            <a:endParaRPr lang="en-US" altLang="ko-KR" sz="2400" dirty="0" smtClean="0"/>
          </a:p>
          <a:p>
            <a:endParaRPr lang="en-US" altLang="ko-KR" sz="2400" dirty="0"/>
          </a:p>
          <a:p>
            <a:r>
              <a:rPr lang="en-US" altLang="ko-KR" sz="2400" dirty="0" smtClean="0"/>
              <a:t> With </a:t>
            </a:r>
            <a:r>
              <a:rPr lang="en-US" altLang="ko-KR" sz="2400" dirty="0"/>
              <a:t>Scratch, children can create their own interactive stories, then share and </a:t>
            </a:r>
            <a:r>
              <a:rPr lang="en-US" altLang="ko-KR" sz="2400" dirty="0" smtClean="0"/>
              <a:t>discuss </a:t>
            </a:r>
            <a:r>
              <a:rPr lang="en-US" altLang="ko-KR" sz="2400" dirty="0"/>
              <a:t>their creations with one another. Developed by the Lifelong Kindergarten group at the </a:t>
            </a:r>
            <a:r>
              <a:rPr lang="en-US" altLang="ko-KR" sz="2400" dirty="0">
                <a:hlinkClick r:id="rId5" tooltip="MIT Media Lab"/>
              </a:rPr>
              <a:t>MIT Media Lab</a:t>
            </a:r>
            <a:r>
              <a:rPr lang="en-US" altLang="ko-KR" sz="2400" baseline="30000" dirty="0">
                <a:hlinkClick r:id="rId6"/>
              </a:rPr>
              <a:t>[1]</a:t>
            </a:r>
            <a:r>
              <a:rPr lang="en-US" altLang="ko-KR" sz="2400" dirty="0"/>
              <a:t> to help children </a:t>
            </a:r>
            <a:r>
              <a:rPr lang="en-US" altLang="ko-KR" sz="2400" dirty="0" smtClean="0"/>
              <a:t>learn </a:t>
            </a:r>
            <a:r>
              <a:rPr lang="en-US" altLang="ko-KR" sz="2400" dirty="0"/>
              <a:t>to think creatively, reason systematically and work </a:t>
            </a:r>
            <a:r>
              <a:rPr lang="en-US" altLang="ko-KR" sz="2400" dirty="0" smtClean="0"/>
              <a:t>collaboratively.</a:t>
            </a:r>
          </a:p>
          <a:p>
            <a:endParaRPr lang="en-US" altLang="ko-KR" sz="2400" dirty="0" smtClean="0"/>
          </a:p>
          <a:p>
            <a:r>
              <a:rPr lang="en-US" altLang="ko-KR" sz="2400" dirty="0" smtClean="0"/>
              <a:t> Scratch </a:t>
            </a:r>
            <a:r>
              <a:rPr lang="en-US" altLang="ko-KR" sz="2400" dirty="0"/>
              <a:t>is often used in teaching coding, computer science, and computational thinking.</a:t>
            </a:r>
            <a:endParaRPr lang="en-US" altLang="ko-KR" sz="2400" b="1" dirty="0" smtClean="0">
              <a:solidFill>
                <a:prstClr val="black"/>
              </a:solidFill>
            </a:endParaRPr>
          </a:p>
        </p:txBody>
      </p:sp>
      <p:pic>
        <p:nvPicPr>
          <p:cNvPr id="5" name="그림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15816" y="5437529"/>
            <a:ext cx="1476600" cy="746504"/>
          </a:xfrm>
          <a:prstGeom prst="rect">
            <a:avLst/>
          </a:prstGeom>
        </p:spPr>
      </p:pic>
      <p:pic>
        <p:nvPicPr>
          <p:cNvPr id="6" name="그림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88024" y="5433155"/>
            <a:ext cx="2427290" cy="728475"/>
          </a:xfrm>
          <a:prstGeom prst="rect">
            <a:avLst/>
          </a:prstGeom>
        </p:spPr>
      </p:pic>
      <p:pic>
        <p:nvPicPr>
          <p:cNvPr id="7" name="그림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11560" y="5085184"/>
            <a:ext cx="2070726" cy="1463280"/>
          </a:xfrm>
          <a:prstGeom prst="rect">
            <a:avLst/>
          </a:prstGeom>
        </p:spPr>
      </p:pic>
      <p:pic>
        <p:nvPicPr>
          <p:cNvPr id="1026"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65094" y="415752"/>
            <a:ext cx="163830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68344" y="5148441"/>
            <a:ext cx="10350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직사각형 1"/>
          <p:cNvSpPr/>
          <p:nvPr/>
        </p:nvSpPr>
        <p:spPr>
          <a:xfrm>
            <a:off x="479266" y="31358"/>
            <a:ext cx="7333094" cy="369332"/>
          </a:xfrm>
          <a:prstGeom prst="rect">
            <a:avLst/>
          </a:prstGeom>
        </p:spPr>
        <p:txBody>
          <a:bodyPr wrap="square">
            <a:spAutoFit/>
          </a:bodyPr>
          <a:lstStyle/>
          <a:p>
            <a:r>
              <a:rPr lang="en-US" altLang="ko-KR" dirty="0"/>
              <a:t>https://en.wikipedia.org/wiki/Scratch_(programming_language)</a:t>
            </a:r>
            <a:endParaRPr lang="ko-KR" altLang="en-US" dirty="0"/>
          </a:p>
        </p:txBody>
      </p:sp>
    </p:spTree>
    <p:extLst>
      <p:ext uri="{BB962C8B-B14F-4D97-AF65-F5344CB8AC3E}">
        <p14:creationId xmlns:p14="http://schemas.microsoft.com/office/powerpoint/2010/main" val="174880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9427" y="5481286"/>
            <a:ext cx="1800200" cy="910102"/>
          </a:xfrm>
          <a:prstGeom prst="rect">
            <a:avLst/>
          </a:prstGeom>
        </p:spPr>
      </p:pic>
      <p:pic>
        <p:nvPicPr>
          <p:cNvPr id="6" name="그림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5688047"/>
            <a:ext cx="1944216" cy="583495"/>
          </a:xfrm>
          <a:prstGeom prst="rect">
            <a:avLst/>
          </a:prstGeom>
        </p:spPr>
      </p:pic>
      <p:pic>
        <p:nvPicPr>
          <p:cNvPr id="7" name="그림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05059" y="5410945"/>
            <a:ext cx="1609988" cy="1137698"/>
          </a:xfrm>
          <a:prstGeom prst="rect">
            <a:avLst/>
          </a:prstGeom>
        </p:spPr>
      </p:pic>
      <p:pic>
        <p:nvPicPr>
          <p:cNvPr id="1028"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31640" y="5541945"/>
            <a:ext cx="572427" cy="8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99" y="1387800"/>
            <a:ext cx="7337958" cy="3969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직사각형 1"/>
          <p:cNvSpPr/>
          <p:nvPr/>
        </p:nvSpPr>
        <p:spPr>
          <a:xfrm>
            <a:off x="802462" y="485964"/>
            <a:ext cx="7507095" cy="461665"/>
          </a:xfrm>
          <a:prstGeom prst="rect">
            <a:avLst/>
          </a:prstGeom>
        </p:spPr>
        <p:txBody>
          <a:bodyPr wrap="square">
            <a:spAutoFit/>
          </a:bodyPr>
          <a:lstStyle/>
          <a:p>
            <a:r>
              <a:rPr lang="en-US" altLang="ko-KR" sz="2400" b="1" dirty="0">
                <a:solidFill>
                  <a:prstClr val="black"/>
                </a:solidFill>
              </a:rPr>
              <a:t>https://</a:t>
            </a:r>
            <a:r>
              <a:rPr lang="en-US" altLang="ko-KR" sz="2400" b="1" dirty="0" smtClean="0">
                <a:solidFill>
                  <a:prstClr val="black"/>
                </a:solidFill>
              </a:rPr>
              <a:t>github.com/hongsh59/scratch</a:t>
            </a:r>
            <a:endParaRPr lang="en-US" altLang="ko-KR" sz="2400" b="1" dirty="0" smtClean="0">
              <a:solidFill>
                <a:prstClr val="black"/>
              </a:solidFill>
            </a:endParaRPr>
          </a:p>
        </p:txBody>
      </p:sp>
    </p:spTree>
    <p:extLst>
      <p:ext uri="{BB962C8B-B14F-4D97-AF65-F5344CB8AC3E}">
        <p14:creationId xmlns:p14="http://schemas.microsoft.com/office/powerpoint/2010/main" val="992981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442597" y="1124744"/>
            <a:ext cx="8064896" cy="769441"/>
          </a:xfrm>
          <a:prstGeom prst="rect">
            <a:avLst/>
          </a:prstGeom>
        </p:spPr>
        <p:txBody>
          <a:bodyPr wrap="square">
            <a:spAutoFit/>
          </a:bodyPr>
          <a:lstStyle/>
          <a:p>
            <a:r>
              <a:rPr lang="en-US" altLang="ko-KR" sz="4400" b="1" dirty="0" smtClean="0">
                <a:solidFill>
                  <a:prstClr val="black"/>
                </a:solidFill>
              </a:rPr>
              <a:t>Q/A &amp; Have a Good Time!!</a:t>
            </a:r>
            <a:endParaRPr lang="en-US" altLang="ko-KR" sz="4400" b="1" dirty="0">
              <a:solidFill>
                <a:prstClr val="black"/>
              </a:solidFill>
            </a:endParaRPr>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5632620"/>
            <a:ext cx="1872208" cy="946506"/>
          </a:xfrm>
          <a:prstGeom prst="rect">
            <a:avLst/>
          </a:prstGeom>
        </p:spPr>
      </p:pic>
      <p:pic>
        <p:nvPicPr>
          <p:cNvPr id="6" name="그림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9912" y="5713309"/>
            <a:ext cx="2616063" cy="785129"/>
          </a:xfrm>
          <a:prstGeom prst="rect">
            <a:avLst/>
          </a:prstGeom>
        </p:spPr>
      </p:pic>
      <p:pic>
        <p:nvPicPr>
          <p:cNvPr id="7" name="그림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88224" y="5435255"/>
            <a:ext cx="1898020" cy="1341237"/>
          </a:xfrm>
          <a:prstGeom prst="rect">
            <a:avLst/>
          </a:prstGeom>
        </p:spPr>
      </p:pic>
      <p:pic>
        <p:nvPicPr>
          <p:cNvPr id="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711" y="5605330"/>
            <a:ext cx="650776" cy="1001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그림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18738" y="2550949"/>
            <a:ext cx="3112613" cy="2427837"/>
          </a:xfrm>
          <a:prstGeom prst="rect">
            <a:avLst/>
          </a:prstGeom>
        </p:spPr>
      </p:pic>
    </p:spTree>
    <p:extLst>
      <p:ext uri="{BB962C8B-B14F-4D97-AF65-F5344CB8AC3E}">
        <p14:creationId xmlns:p14="http://schemas.microsoft.com/office/powerpoint/2010/main" val="1517662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465531" y="601290"/>
            <a:ext cx="8280920" cy="2985433"/>
          </a:xfrm>
          <a:prstGeom prst="rect">
            <a:avLst/>
          </a:prstGeom>
        </p:spPr>
        <p:txBody>
          <a:bodyPr wrap="square">
            <a:spAutoFit/>
          </a:bodyPr>
          <a:lstStyle/>
          <a:p>
            <a:r>
              <a:rPr lang="en-US" altLang="ko-KR" sz="4400" b="1" dirty="0" smtClean="0">
                <a:solidFill>
                  <a:prstClr val="black"/>
                </a:solidFill>
              </a:rPr>
              <a:t>References </a:t>
            </a:r>
          </a:p>
          <a:p>
            <a:endParaRPr lang="en-US" altLang="ko-KR" sz="2400" b="1" dirty="0" smtClean="0">
              <a:solidFill>
                <a:prstClr val="black"/>
              </a:solidFill>
            </a:endParaRPr>
          </a:p>
          <a:p>
            <a:r>
              <a:rPr lang="en-US" altLang="ko-KR" sz="2400" b="1" dirty="0" smtClean="0">
                <a:solidFill>
                  <a:prstClr val="black"/>
                </a:solidFill>
              </a:rPr>
              <a:t>  </a:t>
            </a:r>
            <a:r>
              <a:rPr lang="en-US" altLang="ko-KR" sz="2400" b="1" dirty="0"/>
              <a:t>https://en.wikipedia.org/wiki/Scratch_(programming_language)</a:t>
            </a:r>
            <a:endParaRPr lang="ko-KR" altLang="en-US" sz="2400" b="1" dirty="0"/>
          </a:p>
          <a:p>
            <a:r>
              <a:rPr lang="en-US" altLang="ko-KR" sz="2400" b="1" dirty="0" smtClean="0">
                <a:solidFill>
                  <a:prstClr val="black"/>
                </a:solidFill>
              </a:rPr>
              <a:t>https</a:t>
            </a:r>
            <a:r>
              <a:rPr lang="en-US" altLang="ko-KR" sz="2400" b="1" dirty="0">
                <a:solidFill>
                  <a:prstClr val="black"/>
                </a:solidFill>
              </a:rPr>
              <a:t>://github.com/hongsh59/scratch</a:t>
            </a:r>
          </a:p>
          <a:p>
            <a:r>
              <a:rPr lang="en-US" altLang="ko-KR" sz="2400" b="1" dirty="0" smtClean="0">
                <a:solidFill>
                  <a:prstClr val="black"/>
                </a:solidFill>
              </a:rPr>
              <a:t>hongsh@seoil.ac.kr</a:t>
            </a:r>
            <a:r>
              <a:rPr lang="ko-KR" altLang="en-US" sz="2400" b="1" dirty="0" smtClean="0">
                <a:solidFill>
                  <a:prstClr val="black"/>
                </a:solidFill>
              </a:rPr>
              <a:t> </a:t>
            </a:r>
            <a:endParaRPr lang="en-US" altLang="ko-KR" sz="2400" b="1" dirty="0">
              <a:solidFill>
                <a:prstClr val="black"/>
              </a:solidFill>
            </a:endParaRPr>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4224137"/>
            <a:ext cx="1872208" cy="946506"/>
          </a:xfrm>
          <a:prstGeom prst="rect">
            <a:avLst/>
          </a:prstGeom>
        </p:spPr>
      </p:pic>
      <p:pic>
        <p:nvPicPr>
          <p:cNvPr id="6" name="그림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7905" y="4323347"/>
            <a:ext cx="2304255" cy="691550"/>
          </a:xfrm>
          <a:prstGeom prst="rect">
            <a:avLst/>
          </a:prstGeom>
        </p:spPr>
      </p:pic>
      <p:pic>
        <p:nvPicPr>
          <p:cNvPr id="7" name="그림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28184" y="3779175"/>
            <a:ext cx="2520280" cy="1780958"/>
          </a:xfrm>
          <a:prstGeom prst="rect">
            <a:avLst/>
          </a:prstGeom>
        </p:spPr>
      </p:pic>
      <p:pic>
        <p:nvPicPr>
          <p:cNvPr id="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240" y="4079165"/>
            <a:ext cx="722784" cy="1111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3314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0918" y="5583744"/>
            <a:ext cx="10350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0"/>
            <a:ext cx="3672408" cy="6686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직사각형 1"/>
          <p:cNvSpPr/>
          <p:nvPr/>
        </p:nvSpPr>
        <p:spPr>
          <a:xfrm>
            <a:off x="4168770" y="404664"/>
            <a:ext cx="4680520" cy="6001643"/>
          </a:xfrm>
          <a:prstGeom prst="rect">
            <a:avLst/>
          </a:prstGeom>
        </p:spPr>
        <p:txBody>
          <a:bodyPr wrap="square">
            <a:spAutoFit/>
          </a:bodyPr>
          <a:lstStyle/>
          <a:p>
            <a:r>
              <a:rPr lang="en-US" altLang="ko-KR" sz="2400" dirty="0" smtClean="0"/>
              <a:t> As </a:t>
            </a:r>
            <a:r>
              <a:rPr lang="en-US" altLang="ko-KR" sz="2400" dirty="0"/>
              <a:t>of late 2017, there were more than </a:t>
            </a:r>
            <a:r>
              <a:rPr lang="en-US" altLang="ko-KR" sz="2400" b="1" dirty="0">
                <a:solidFill>
                  <a:srgbClr val="FF0000"/>
                </a:solidFill>
              </a:rPr>
              <a:t>22 million </a:t>
            </a:r>
            <a:r>
              <a:rPr lang="en-US" altLang="ko-KR" sz="2400" dirty="0"/>
              <a:t>registered </a:t>
            </a:r>
            <a:r>
              <a:rPr lang="en-US" altLang="ko-KR" sz="2400" b="1" dirty="0">
                <a:solidFill>
                  <a:srgbClr val="00B050"/>
                </a:solidFill>
              </a:rPr>
              <a:t>members</a:t>
            </a:r>
            <a:r>
              <a:rPr lang="en-US" altLang="ko-KR" sz="2400" dirty="0"/>
              <a:t> of the Scratch online community and more than </a:t>
            </a:r>
            <a:r>
              <a:rPr lang="en-US" altLang="ko-KR" sz="2400" b="1" dirty="0">
                <a:solidFill>
                  <a:srgbClr val="FF0000"/>
                </a:solidFill>
              </a:rPr>
              <a:t>26 million</a:t>
            </a:r>
            <a:r>
              <a:rPr lang="en-US" altLang="ko-KR" sz="2400" dirty="0"/>
              <a:t> shared</a:t>
            </a:r>
            <a:r>
              <a:rPr lang="en-US" altLang="ko-KR" sz="2400" b="1" dirty="0">
                <a:solidFill>
                  <a:srgbClr val="00B050"/>
                </a:solidFill>
              </a:rPr>
              <a:t> projects</a:t>
            </a:r>
            <a:r>
              <a:rPr lang="en-US" altLang="ko-KR" sz="2400" dirty="0"/>
              <a:t>, with roughly 25,000 new members and 30,000 new projects every day. </a:t>
            </a:r>
            <a:endParaRPr lang="en-US" altLang="ko-KR" sz="2400" dirty="0" smtClean="0"/>
          </a:p>
          <a:p>
            <a:endParaRPr lang="en-US" altLang="ko-KR" sz="2400" dirty="0"/>
          </a:p>
          <a:p>
            <a:r>
              <a:rPr lang="en-US" altLang="ko-KR" sz="2400" dirty="0" smtClean="0"/>
              <a:t> The </a:t>
            </a:r>
            <a:r>
              <a:rPr lang="en-US" altLang="ko-KR" sz="2400" b="1" dirty="0">
                <a:solidFill>
                  <a:srgbClr val="002060"/>
                </a:solidFill>
              </a:rPr>
              <a:t>blocks-based grammar </a:t>
            </a:r>
            <a:r>
              <a:rPr lang="en-US" altLang="ko-KR" sz="2400" dirty="0"/>
              <a:t>of Scratch has influenced many other programming environments and is now considered a standard for introductory coding experiences for children.</a:t>
            </a:r>
            <a:endParaRPr lang="ko-KR" altLang="en-US" sz="2400" dirty="0"/>
          </a:p>
        </p:txBody>
      </p:sp>
    </p:spTree>
    <p:extLst>
      <p:ext uri="{BB962C8B-B14F-4D97-AF65-F5344CB8AC3E}">
        <p14:creationId xmlns:p14="http://schemas.microsoft.com/office/powerpoint/2010/main" val="2790586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0918" y="5583744"/>
            <a:ext cx="10350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직사각형 2"/>
          <p:cNvSpPr/>
          <p:nvPr/>
        </p:nvSpPr>
        <p:spPr>
          <a:xfrm>
            <a:off x="526082" y="491183"/>
            <a:ext cx="8329885" cy="5724644"/>
          </a:xfrm>
          <a:prstGeom prst="rect">
            <a:avLst/>
          </a:prstGeom>
        </p:spPr>
        <p:txBody>
          <a:bodyPr wrap="square">
            <a:spAutoFit/>
          </a:bodyPr>
          <a:lstStyle/>
          <a:p>
            <a:r>
              <a:rPr lang="en-US" altLang="ko-KR" sz="2400" b="1" dirty="0">
                <a:solidFill>
                  <a:srgbClr val="00B050"/>
                </a:solidFill>
              </a:rPr>
              <a:t>Origin of </a:t>
            </a:r>
            <a:r>
              <a:rPr lang="en-US" altLang="ko-KR" sz="2400" b="1" dirty="0" smtClean="0">
                <a:solidFill>
                  <a:srgbClr val="00B050"/>
                </a:solidFill>
              </a:rPr>
              <a:t>name</a:t>
            </a:r>
            <a:endParaRPr lang="en-US" altLang="ko-KR" dirty="0"/>
          </a:p>
          <a:p>
            <a:r>
              <a:rPr lang="en-US" altLang="ko-KR" sz="2000" dirty="0" smtClean="0">
                <a:hlinkClick r:id="rId4" tooltip="Scratching"/>
              </a:rPr>
              <a:t> Scratching</a:t>
            </a:r>
            <a:r>
              <a:rPr lang="en-US" altLang="ko-KR" sz="2000" dirty="0"/>
              <a:t> is a technique used by disc jockeys to mix music clips together in creative ways and produce different sound effects by manipulating vinyl records on a turntable. Scratch takes its name from this technique, as it lets users mix together different media (including graphics, sound and other programs) in creative </a:t>
            </a:r>
            <a:r>
              <a:rPr lang="en-US" altLang="ko-KR" sz="2000" dirty="0" smtClean="0"/>
              <a:t>ways.</a:t>
            </a:r>
            <a:endParaRPr lang="en-US" altLang="ko-KR" sz="2000" dirty="0"/>
          </a:p>
          <a:p>
            <a:endParaRPr lang="en-US" altLang="ko-KR" dirty="0" smtClean="0"/>
          </a:p>
          <a:p>
            <a:r>
              <a:rPr lang="en-US" altLang="ko-KR" sz="2400" b="1" dirty="0" smtClean="0">
                <a:solidFill>
                  <a:srgbClr val="00B050"/>
                </a:solidFill>
              </a:rPr>
              <a:t>Philosophy</a:t>
            </a:r>
            <a:endParaRPr lang="en-US" altLang="ko-KR" b="1" dirty="0"/>
          </a:p>
          <a:p>
            <a:r>
              <a:rPr lang="en-US" altLang="ko-KR" sz="2000" dirty="0" smtClean="0"/>
              <a:t> Scratch </a:t>
            </a:r>
            <a:r>
              <a:rPr lang="en-US" altLang="ko-KR" sz="2000" dirty="0"/>
              <a:t>encourages the sharing, reuse and combination of code. It also gives credit to the participant who built on the original work and to the participant who created the original </a:t>
            </a:r>
            <a:r>
              <a:rPr lang="en-US" altLang="ko-KR" sz="2000" dirty="0" smtClean="0"/>
              <a:t>program.</a:t>
            </a:r>
            <a:endParaRPr lang="en-US" altLang="ko-KR" sz="2000" dirty="0"/>
          </a:p>
          <a:p>
            <a:endParaRPr lang="en-US" altLang="ko-KR" sz="2000" dirty="0" smtClean="0"/>
          </a:p>
          <a:p>
            <a:r>
              <a:rPr lang="en-US" altLang="ko-KR" sz="2000" dirty="0"/>
              <a:t> </a:t>
            </a:r>
            <a:r>
              <a:rPr lang="en-US" altLang="ko-KR" sz="2000" dirty="0" smtClean="0"/>
              <a:t>It </a:t>
            </a:r>
            <a:r>
              <a:rPr lang="en-US" altLang="ko-KR" sz="2000" dirty="0"/>
              <a:t>is part of a research to design new technologies to enhance learning in after-school centers and other informal education settings, and broaden opportunities for youth from under-represented groups who can become designers and inventors. Scratch was iteratively developed based on ongoing interaction with youth and staff at </a:t>
            </a:r>
            <a:r>
              <a:rPr lang="en-US" altLang="ko-KR" sz="2000" dirty="0">
                <a:hlinkClick r:id="rId5" tooltip="Computer Clubhouse"/>
              </a:rPr>
              <a:t>Computer Clubhouses</a:t>
            </a:r>
            <a:r>
              <a:rPr lang="en-US" altLang="ko-KR" sz="2000" dirty="0"/>
              <a:t>. </a:t>
            </a:r>
          </a:p>
        </p:txBody>
      </p:sp>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6256" y="332656"/>
            <a:ext cx="16398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16339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0918" y="5583744"/>
            <a:ext cx="10350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descr="https://upload.wikimedia.org/wikipedia/commons/1/1c/Scratch.mit.edu_Homepag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2753721"/>
            <a:ext cx="8651558" cy="4104279"/>
          </a:xfrm>
          <a:prstGeom prst="rect">
            <a:avLst/>
          </a:prstGeom>
          <a:noFill/>
          <a:extLst>
            <a:ext uri="{909E8E84-426E-40DD-AFC4-6F175D3DCCD1}">
              <a14:hiddenFill xmlns:a14="http://schemas.microsoft.com/office/drawing/2010/main">
                <a:solidFill>
                  <a:srgbClr val="FFFFFF"/>
                </a:solidFill>
              </a14:hiddenFill>
            </a:ext>
          </a:extLst>
        </p:spPr>
      </p:pic>
      <p:sp>
        <p:nvSpPr>
          <p:cNvPr id="3" name="직사각형 2"/>
          <p:cNvSpPr/>
          <p:nvPr/>
        </p:nvSpPr>
        <p:spPr>
          <a:xfrm>
            <a:off x="323528" y="289679"/>
            <a:ext cx="8532440" cy="2677656"/>
          </a:xfrm>
          <a:prstGeom prst="rect">
            <a:avLst/>
          </a:prstGeom>
        </p:spPr>
        <p:txBody>
          <a:bodyPr wrap="square">
            <a:spAutoFit/>
          </a:bodyPr>
          <a:lstStyle/>
          <a:p>
            <a:r>
              <a:rPr lang="en-US" altLang="ko-KR" sz="2400" b="1" dirty="0" smtClean="0">
                <a:solidFill>
                  <a:srgbClr val="00B050"/>
                </a:solidFill>
              </a:rPr>
              <a:t>History</a:t>
            </a:r>
            <a:endParaRPr lang="en-US" altLang="ko-KR" sz="2400" b="1" dirty="0">
              <a:solidFill>
                <a:srgbClr val="00B050"/>
              </a:solidFill>
            </a:endParaRPr>
          </a:p>
          <a:p>
            <a:r>
              <a:rPr lang="en-US" altLang="ko-KR" dirty="0" smtClean="0"/>
              <a:t> The</a:t>
            </a:r>
            <a:r>
              <a:rPr lang="en-US" altLang="ko-KR" dirty="0"/>
              <a:t> </a:t>
            </a:r>
            <a:r>
              <a:rPr lang="en-US" altLang="ko-KR" dirty="0">
                <a:hlinkClick r:id="rId5" tooltip="MIT Media Lab"/>
              </a:rPr>
              <a:t>MIT Media Lab</a:t>
            </a:r>
            <a:r>
              <a:rPr lang="en-US" altLang="ko-KR" dirty="0"/>
              <a:t>'s </a:t>
            </a:r>
            <a:r>
              <a:rPr lang="en-US" altLang="ko-KR" i="1" dirty="0"/>
              <a:t>Lifelong Kindergarten</a:t>
            </a:r>
            <a:r>
              <a:rPr lang="en-US" altLang="ko-KR" dirty="0"/>
              <a:t> group, led by </a:t>
            </a:r>
            <a:r>
              <a:rPr lang="en-US" altLang="ko-KR" dirty="0">
                <a:hlinkClick r:id="rId6" tooltip="Mitchel Resnick"/>
              </a:rPr>
              <a:t>Mitchel Resnick</a:t>
            </a:r>
            <a:r>
              <a:rPr lang="en-US" altLang="ko-KR" dirty="0"/>
              <a:t>, in partnership with the </a:t>
            </a:r>
            <a:r>
              <a:rPr lang="en-US" altLang="ko-KR" dirty="0">
                <a:hlinkClick r:id="rId7" tooltip="Montreal"/>
              </a:rPr>
              <a:t>Montreal</a:t>
            </a:r>
            <a:r>
              <a:rPr lang="en-US" altLang="ko-KR" dirty="0"/>
              <a:t>-based consulting firm, the Playful Invention Company, co-founded by </a:t>
            </a:r>
            <a:r>
              <a:rPr lang="en-US" altLang="ko-KR" dirty="0">
                <a:hlinkClick r:id="rId8" tooltip="Brian Silverman"/>
              </a:rPr>
              <a:t>Brian Silverman</a:t>
            </a:r>
            <a:r>
              <a:rPr lang="en-US" altLang="ko-KR" dirty="0"/>
              <a:t> and </a:t>
            </a:r>
            <a:r>
              <a:rPr lang="en-US" altLang="ko-KR" dirty="0">
                <a:hlinkClick r:id="rId9" tooltip="Paula Bonta"/>
              </a:rPr>
              <a:t>Paula </a:t>
            </a:r>
            <a:r>
              <a:rPr lang="en-US" altLang="ko-KR" dirty="0" err="1">
                <a:hlinkClick r:id="rId9" tooltip="Paula Bonta"/>
              </a:rPr>
              <a:t>Bonta</a:t>
            </a:r>
            <a:r>
              <a:rPr lang="en-US" altLang="ko-KR" dirty="0"/>
              <a:t>, together developed the</a:t>
            </a:r>
            <a:r>
              <a:rPr lang="en-US" altLang="ko-KR" b="1" dirty="0">
                <a:solidFill>
                  <a:srgbClr val="00B0F0"/>
                </a:solidFill>
              </a:rPr>
              <a:t> first </a:t>
            </a:r>
            <a:r>
              <a:rPr lang="en-US" altLang="ko-KR" dirty="0"/>
              <a:t>desktop-only version of Scratch </a:t>
            </a:r>
            <a:r>
              <a:rPr lang="en-US" altLang="ko-KR" b="1" dirty="0">
                <a:solidFill>
                  <a:srgbClr val="FF0000"/>
                </a:solidFill>
              </a:rPr>
              <a:t>in 2003</a:t>
            </a:r>
            <a:r>
              <a:rPr lang="en-US" altLang="ko-KR" dirty="0" smtClean="0"/>
              <a:t>.   </a:t>
            </a:r>
            <a:r>
              <a:rPr lang="en-US" altLang="ko-KR" b="1" dirty="0">
                <a:solidFill>
                  <a:srgbClr val="00B0F0"/>
                </a:solidFill>
              </a:rPr>
              <a:t>Scratch 2 </a:t>
            </a:r>
            <a:r>
              <a:rPr lang="en-US" altLang="ko-KR" dirty="0"/>
              <a:t>was released on </a:t>
            </a:r>
            <a:r>
              <a:rPr lang="en-US" altLang="ko-KR" b="1" dirty="0">
                <a:solidFill>
                  <a:srgbClr val="FF0000"/>
                </a:solidFill>
              </a:rPr>
              <a:t>May 9, </a:t>
            </a:r>
            <a:r>
              <a:rPr lang="en-US" altLang="ko-KR" b="1" dirty="0" smtClean="0">
                <a:solidFill>
                  <a:srgbClr val="FF0000"/>
                </a:solidFill>
              </a:rPr>
              <a:t>2013</a:t>
            </a:r>
            <a:r>
              <a:rPr lang="en-US" altLang="ko-KR" dirty="0" smtClean="0"/>
              <a:t>.</a:t>
            </a:r>
            <a:r>
              <a:rPr lang="en-US" altLang="ko-KR" dirty="0"/>
              <a:t> With its introduction, custom blocks can be defined within </a:t>
            </a:r>
            <a:r>
              <a:rPr lang="en-US" altLang="ko-KR" dirty="0" smtClean="0"/>
              <a:t>projects.</a:t>
            </a:r>
            <a:r>
              <a:rPr lang="en-US" altLang="ko-KR" baseline="30000" dirty="0" smtClean="0"/>
              <a:t>  </a:t>
            </a:r>
            <a:r>
              <a:rPr lang="en-US" altLang="ko-KR" dirty="0" smtClean="0"/>
              <a:t>As </a:t>
            </a:r>
            <a:r>
              <a:rPr lang="en-US" altLang="ko-KR" dirty="0"/>
              <a:t>of 2017, Scratch 2 is available online and as an application for </a:t>
            </a:r>
            <a:r>
              <a:rPr lang="en-US" altLang="ko-KR" dirty="0">
                <a:hlinkClick r:id="rId10" tooltip="Microsoft Windows"/>
              </a:rPr>
              <a:t>Windows</a:t>
            </a:r>
            <a:r>
              <a:rPr lang="en-US" altLang="ko-KR" dirty="0"/>
              <a:t>, </a:t>
            </a:r>
            <a:r>
              <a:rPr lang="en-US" altLang="ko-KR" dirty="0" err="1">
                <a:hlinkClick r:id="rId11" tooltip="MacOS"/>
              </a:rPr>
              <a:t>macOS</a:t>
            </a:r>
            <a:r>
              <a:rPr lang="en-US" altLang="ko-KR" dirty="0"/>
              <a:t>, </a:t>
            </a:r>
            <a:r>
              <a:rPr lang="en-US" altLang="ko-KR" dirty="0">
                <a:hlinkClick r:id="rId12" tooltip="Linux"/>
              </a:rPr>
              <a:t>Linux</a:t>
            </a:r>
            <a:r>
              <a:rPr lang="en-US" altLang="ko-KR" dirty="0"/>
              <a:t> (</a:t>
            </a:r>
            <a:r>
              <a:rPr lang="en-US" altLang="ko-KR" dirty="0">
                <a:hlinkClick r:id="rId13" tooltip="Adobe Air"/>
              </a:rPr>
              <a:t>Adobe Air</a:t>
            </a:r>
            <a:r>
              <a:rPr lang="en-US" altLang="ko-KR" dirty="0"/>
              <a:t> Required</a:t>
            </a:r>
            <a:r>
              <a:rPr lang="en-US" altLang="ko-KR" dirty="0" smtClean="0"/>
              <a:t>).</a:t>
            </a:r>
            <a:endParaRPr lang="en-US" altLang="ko-KR" dirty="0"/>
          </a:p>
          <a:p>
            <a:endParaRPr lang="en-US" altLang="ko-KR" dirty="0"/>
          </a:p>
        </p:txBody>
      </p:sp>
    </p:spTree>
    <p:extLst>
      <p:ext uri="{BB962C8B-B14F-4D97-AF65-F5344CB8AC3E}">
        <p14:creationId xmlns:p14="http://schemas.microsoft.com/office/powerpoint/2010/main" val="3581633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0918" y="5583744"/>
            <a:ext cx="10350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직사각형 4"/>
          <p:cNvSpPr/>
          <p:nvPr/>
        </p:nvSpPr>
        <p:spPr>
          <a:xfrm>
            <a:off x="300622" y="548680"/>
            <a:ext cx="8843378" cy="5970865"/>
          </a:xfrm>
          <a:prstGeom prst="rect">
            <a:avLst/>
          </a:prstGeom>
        </p:spPr>
        <p:txBody>
          <a:bodyPr wrap="square">
            <a:spAutoFit/>
          </a:bodyPr>
          <a:lstStyle/>
          <a:p>
            <a:r>
              <a:rPr lang="en-US" altLang="ko-KR" sz="2800" b="1" dirty="0" smtClean="0">
                <a:solidFill>
                  <a:srgbClr val="00B050"/>
                </a:solidFill>
                <a:hlinkClick r:id="rId4"/>
              </a:rPr>
              <a:t>https://scratch.mit.edu</a:t>
            </a:r>
            <a:r>
              <a:rPr lang="en-US" altLang="ko-KR" sz="2800" b="1" dirty="0" smtClean="0">
                <a:solidFill>
                  <a:srgbClr val="00B050"/>
                </a:solidFill>
              </a:rPr>
              <a:t>    User </a:t>
            </a:r>
            <a:r>
              <a:rPr lang="en-US" altLang="ko-KR" sz="2800" b="1" dirty="0">
                <a:solidFill>
                  <a:srgbClr val="00B050"/>
                </a:solidFill>
              </a:rPr>
              <a:t>interface</a:t>
            </a:r>
          </a:p>
          <a:p>
            <a:endParaRPr lang="en-US" altLang="ko-KR" dirty="0" smtClean="0"/>
          </a:p>
          <a:p>
            <a:r>
              <a:rPr lang="en-US" altLang="ko-KR" dirty="0"/>
              <a:t> </a:t>
            </a:r>
            <a:r>
              <a:rPr lang="en-US" altLang="ko-KR" sz="2400" dirty="0" smtClean="0"/>
              <a:t>From </a:t>
            </a:r>
            <a:r>
              <a:rPr lang="en-US" altLang="ko-KR" sz="2400" dirty="0"/>
              <a:t>left to right, in the upper left area of the screen, there is a </a:t>
            </a:r>
            <a:r>
              <a:rPr lang="en-US" altLang="ko-KR" sz="2400" b="1" i="1" dirty="0">
                <a:solidFill>
                  <a:srgbClr val="C00000"/>
                </a:solidFill>
              </a:rPr>
              <a:t>stage area</a:t>
            </a:r>
            <a:r>
              <a:rPr lang="en-US" altLang="ko-KR" sz="2400" dirty="0"/>
              <a:t>, featuring the results </a:t>
            </a:r>
            <a:r>
              <a:rPr lang="en-US" altLang="ko-KR" sz="2400" dirty="0" smtClean="0"/>
              <a:t>and </a:t>
            </a:r>
            <a:r>
              <a:rPr lang="en-US" altLang="ko-KR" sz="2400" dirty="0"/>
              <a:t>all </a:t>
            </a:r>
            <a:r>
              <a:rPr lang="en-US" altLang="ko-KR" sz="2400" b="1" dirty="0">
                <a:solidFill>
                  <a:srgbClr val="C00000"/>
                </a:solidFill>
              </a:rPr>
              <a:t>sprites </a:t>
            </a:r>
            <a:r>
              <a:rPr lang="en-US" altLang="ko-KR" sz="2400" dirty="0"/>
              <a:t>thumbnails listed in the bottom area</a:t>
            </a:r>
            <a:r>
              <a:rPr lang="en-US" altLang="ko-KR" sz="2400" dirty="0" smtClean="0"/>
              <a:t>.  </a:t>
            </a:r>
            <a:r>
              <a:rPr lang="en-US" altLang="ko-KR" sz="2400" dirty="0"/>
              <a:t>The stage uses x and y </a:t>
            </a:r>
            <a:r>
              <a:rPr lang="en-US" altLang="ko-KR" sz="2400" dirty="0">
                <a:hlinkClick r:id="rId5" tooltip="Coordinate system"/>
              </a:rPr>
              <a:t>coordinates</a:t>
            </a:r>
            <a:r>
              <a:rPr lang="en-US" altLang="ko-KR" sz="2400" dirty="0"/>
              <a:t>, with 0</a:t>
            </a:r>
            <a:r>
              <a:rPr lang="en-US" altLang="ko-KR" sz="2400" dirty="0" smtClean="0"/>
              <a:t>, 0 </a:t>
            </a:r>
            <a:r>
              <a:rPr lang="en-US" altLang="ko-KR" sz="2400" dirty="0"/>
              <a:t>being the stage center. The stage is </a:t>
            </a:r>
            <a:r>
              <a:rPr lang="en-US" altLang="ko-KR" sz="2400" b="1" dirty="0">
                <a:solidFill>
                  <a:srgbClr val="00B050"/>
                </a:solidFill>
              </a:rPr>
              <a:t>480 pixels wide</a:t>
            </a:r>
            <a:r>
              <a:rPr lang="en-US" altLang="ko-KR" sz="2400" dirty="0"/>
              <a:t>, and </a:t>
            </a:r>
            <a:r>
              <a:rPr lang="en-US" altLang="ko-KR" sz="2400" b="1" dirty="0">
                <a:solidFill>
                  <a:srgbClr val="00B050"/>
                </a:solidFill>
              </a:rPr>
              <a:t>360 pixels tall</a:t>
            </a:r>
            <a:r>
              <a:rPr lang="en-US" altLang="ko-KR" sz="2400" dirty="0"/>
              <a:t>, x:240 being the far right, x:-240 being the far left, y:180 being the top, and y:-180 being the </a:t>
            </a:r>
            <a:r>
              <a:rPr lang="en-US" altLang="ko-KR" sz="2400" dirty="0" smtClean="0"/>
              <a:t>bottom.</a:t>
            </a:r>
          </a:p>
          <a:p>
            <a:endParaRPr lang="en-US" altLang="ko-KR" sz="2400" dirty="0"/>
          </a:p>
          <a:p>
            <a:r>
              <a:rPr lang="en-US" altLang="ko-KR" sz="2400" dirty="0" smtClean="0"/>
              <a:t> There </a:t>
            </a:r>
            <a:r>
              <a:rPr lang="en-US" altLang="ko-KR" sz="2400" dirty="0"/>
              <a:t>are many ways to create personal </a:t>
            </a:r>
            <a:r>
              <a:rPr lang="en-US" altLang="ko-KR" sz="2400" b="1" dirty="0">
                <a:solidFill>
                  <a:srgbClr val="C00000"/>
                </a:solidFill>
              </a:rPr>
              <a:t>sprites and backgrounds.</a:t>
            </a:r>
            <a:r>
              <a:rPr lang="en-US" altLang="ko-KR" sz="2400" dirty="0"/>
              <a:t> First, users can draw their own sprite manually with "Paint Editor" provided by </a:t>
            </a:r>
            <a:r>
              <a:rPr lang="en-US" altLang="ko-KR" sz="2400" dirty="0" smtClean="0"/>
              <a:t>Scratch.</a:t>
            </a:r>
            <a:r>
              <a:rPr lang="en-US" altLang="ko-KR" sz="2400" dirty="0"/>
              <a:t> Second, users can choose a Sprite from the Scratch library that contains default sprite, user's past creations, a picture using a camera, or clip art</a:t>
            </a:r>
            <a:endParaRPr lang="ko-KR" altLang="en-US" sz="2400" dirty="0"/>
          </a:p>
        </p:txBody>
      </p:sp>
    </p:spTree>
    <p:extLst>
      <p:ext uri="{BB962C8B-B14F-4D97-AF65-F5344CB8AC3E}">
        <p14:creationId xmlns:p14="http://schemas.microsoft.com/office/powerpoint/2010/main" val="3581633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0918" y="5583744"/>
            <a:ext cx="10350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직사각형 2"/>
          <p:cNvSpPr/>
          <p:nvPr/>
        </p:nvSpPr>
        <p:spPr>
          <a:xfrm>
            <a:off x="323528" y="329600"/>
            <a:ext cx="4320480" cy="5632311"/>
          </a:xfrm>
          <a:prstGeom prst="rect">
            <a:avLst/>
          </a:prstGeom>
        </p:spPr>
        <p:txBody>
          <a:bodyPr wrap="square">
            <a:spAutoFit/>
          </a:bodyPr>
          <a:lstStyle/>
          <a:p>
            <a:r>
              <a:rPr lang="en-US" altLang="ko-KR" sz="2000" dirty="0" smtClean="0"/>
              <a:t> With </a:t>
            </a:r>
            <a:r>
              <a:rPr lang="en-US" altLang="ko-KR" sz="2000" dirty="0"/>
              <a:t>a sprite selected in the bottom-left area of the screen, blocks of commands can be applied to it by dragging them from the Blocks Palette onto the right area of the screen, containing all the scripts associated with the selected sprite. </a:t>
            </a:r>
            <a:endParaRPr lang="en-US" altLang="ko-KR" sz="2000" dirty="0" smtClean="0"/>
          </a:p>
          <a:p>
            <a:endParaRPr lang="en-US" altLang="ko-KR" sz="2000" dirty="0"/>
          </a:p>
          <a:p>
            <a:r>
              <a:rPr lang="en-US" altLang="ko-KR" sz="2000" dirty="0" smtClean="0"/>
              <a:t> Under </a:t>
            </a:r>
            <a:r>
              <a:rPr lang="en-US" altLang="ko-KR" sz="2000" dirty="0"/>
              <a:t>the </a:t>
            </a:r>
            <a:r>
              <a:rPr lang="en-US" altLang="ko-KR" sz="2000" i="1" dirty="0"/>
              <a:t>Scripts</a:t>
            </a:r>
            <a:r>
              <a:rPr lang="en-US" altLang="ko-KR" sz="2000" dirty="0"/>
              <a:t> tab, all available blocks are listed and categorized as </a:t>
            </a:r>
            <a:r>
              <a:rPr lang="en-US" altLang="ko-KR" sz="2000" b="1" dirty="0">
                <a:solidFill>
                  <a:srgbClr val="C00000"/>
                </a:solidFill>
              </a:rPr>
              <a:t>the Motion, Looks, Sound, Pen, Data, Events, Control, Sensing, Operators, and More Blocks </a:t>
            </a:r>
            <a:r>
              <a:rPr lang="en-US" altLang="ko-KR" sz="2000" dirty="0"/>
              <a:t>as shown in the table below. Each can also be individually tested under different conditions and parameters via double-click.</a:t>
            </a:r>
            <a:endParaRPr lang="ko-KR" altLang="en-US" sz="2000" dirty="0"/>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347076"/>
            <a:ext cx="3747404" cy="5639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7949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4074" y="5583744"/>
            <a:ext cx="10350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69"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701" y="308430"/>
            <a:ext cx="7582867" cy="2861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146" y="3117384"/>
            <a:ext cx="7359976" cy="3195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794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4074" y="5583744"/>
            <a:ext cx="10350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직사각형 1"/>
          <p:cNvSpPr/>
          <p:nvPr/>
        </p:nvSpPr>
        <p:spPr>
          <a:xfrm>
            <a:off x="467544" y="332656"/>
            <a:ext cx="8294389" cy="2246769"/>
          </a:xfrm>
          <a:prstGeom prst="rect">
            <a:avLst/>
          </a:prstGeom>
        </p:spPr>
        <p:txBody>
          <a:bodyPr wrap="square">
            <a:spAutoFit/>
          </a:bodyPr>
          <a:lstStyle/>
          <a:p>
            <a:r>
              <a:rPr lang="en-US" altLang="ko-KR" dirty="0" smtClean="0"/>
              <a:t> </a:t>
            </a:r>
            <a:r>
              <a:rPr lang="en-US" altLang="ko-KR" sz="2000" dirty="0" smtClean="0"/>
              <a:t>Besides </a:t>
            </a:r>
            <a:r>
              <a:rPr lang="en-US" altLang="ko-KR" sz="2000" dirty="0"/>
              <a:t>the </a:t>
            </a:r>
            <a:r>
              <a:rPr lang="en-US" altLang="ko-KR" sz="2000" b="1" dirty="0">
                <a:solidFill>
                  <a:srgbClr val="C00000"/>
                </a:solidFill>
              </a:rPr>
              <a:t>Scripts</a:t>
            </a:r>
            <a:r>
              <a:rPr lang="en-US" altLang="ko-KR" sz="2000" dirty="0"/>
              <a:t> tab, there are two additional tabs, the </a:t>
            </a:r>
            <a:r>
              <a:rPr lang="en-US" altLang="ko-KR" sz="2000" b="1" dirty="0">
                <a:solidFill>
                  <a:srgbClr val="C00000"/>
                </a:solidFill>
              </a:rPr>
              <a:t>Costumes</a:t>
            </a:r>
            <a:r>
              <a:rPr lang="en-US" altLang="ko-KR" sz="2000" dirty="0"/>
              <a:t> tab and the </a:t>
            </a:r>
            <a:r>
              <a:rPr lang="en-US" altLang="ko-KR" sz="2000" b="1" dirty="0">
                <a:solidFill>
                  <a:srgbClr val="C00000"/>
                </a:solidFill>
              </a:rPr>
              <a:t>Sounds</a:t>
            </a:r>
            <a:r>
              <a:rPr lang="en-US" altLang="ko-KR" sz="2000" dirty="0"/>
              <a:t> tab. An expandable bar at the right is Help area.</a:t>
            </a:r>
          </a:p>
          <a:p>
            <a:endParaRPr lang="en-US" altLang="ko-KR" sz="2000" dirty="0" smtClean="0"/>
          </a:p>
          <a:p>
            <a:r>
              <a:rPr lang="en-US" altLang="ko-KR" sz="2000" dirty="0"/>
              <a:t> </a:t>
            </a:r>
            <a:r>
              <a:rPr lang="en-US" altLang="ko-KR" sz="2000" dirty="0" smtClean="0"/>
              <a:t>Next </a:t>
            </a:r>
            <a:r>
              <a:rPr lang="en-US" altLang="ko-KR" sz="2000" dirty="0"/>
              <a:t>to the Scripts tab, there is the Costumes tab, where users can change the look of the sprite in order to create various effects, including </a:t>
            </a:r>
            <a:r>
              <a:rPr lang="en-US" altLang="ko-KR" sz="2000" dirty="0" smtClean="0"/>
              <a:t>animation. </a:t>
            </a:r>
            <a:r>
              <a:rPr lang="en-US" altLang="ko-KR" sz="2000" dirty="0"/>
              <a:t> And the last tab is the Sounds tab, where users insert sounds and music to a sprite</a:t>
            </a:r>
            <a:r>
              <a:rPr lang="en-US" altLang="ko-KR" sz="2000" dirty="0" smtClean="0"/>
              <a:t>.</a:t>
            </a:r>
            <a:endParaRPr lang="en-US" altLang="ko-KR" sz="2000" dirty="0"/>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2564904"/>
            <a:ext cx="3096344" cy="3235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2517" y="2583287"/>
            <a:ext cx="4838005" cy="3406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73988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611560" y="404664"/>
            <a:ext cx="8064896" cy="4770537"/>
          </a:xfrm>
          <a:prstGeom prst="rect">
            <a:avLst/>
          </a:prstGeom>
        </p:spPr>
        <p:txBody>
          <a:bodyPr wrap="square">
            <a:spAutoFit/>
          </a:bodyPr>
          <a:lstStyle/>
          <a:p>
            <a:r>
              <a:rPr lang="en-US" altLang="ko-KR" sz="4400" b="1" dirty="0">
                <a:solidFill>
                  <a:prstClr val="black"/>
                </a:solidFill>
              </a:rPr>
              <a:t>What is programming?</a:t>
            </a:r>
          </a:p>
          <a:p>
            <a:r>
              <a:rPr lang="en-US" altLang="ko-KR" sz="2400" dirty="0">
                <a:solidFill>
                  <a:prstClr val="black"/>
                </a:solidFill>
              </a:rPr>
              <a:t>Make an algorithm to do something in a specific language programming</a:t>
            </a:r>
            <a:r>
              <a:rPr lang="en-US" altLang="ko-KR" dirty="0">
                <a:solidFill>
                  <a:prstClr val="black"/>
                </a:solidFill>
              </a:rPr>
              <a:t>.</a:t>
            </a:r>
          </a:p>
          <a:p>
            <a:endParaRPr lang="en-US" altLang="ko-KR" sz="2000" dirty="0">
              <a:solidFill>
                <a:prstClr val="black"/>
              </a:solidFill>
            </a:endParaRPr>
          </a:p>
          <a:p>
            <a:r>
              <a:rPr lang="en-US" altLang="ko-KR" sz="2400" b="1" dirty="0">
                <a:solidFill>
                  <a:prstClr val="black"/>
                </a:solidFill>
              </a:rPr>
              <a:t>● Algorithm:</a:t>
            </a:r>
            <a:r>
              <a:rPr lang="en-US" altLang="ko-KR" sz="2000" b="1" dirty="0">
                <a:solidFill>
                  <a:prstClr val="black"/>
                </a:solidFill>
              </a:rPr>
              <a:t> a procedure or formula for solving a problem.</a:t>
            </a:r>
          </a:p>
          <a:p>
            <a:endParaRPr lang="en-US" altLang="ko-KR" sz="2400" b="1" dirty="0">
              <a:solidFill>
                <a:prstClr val="black"/>
              </a:solidFill>
            </a:endParaRPr>
          </a:p>
          <a:p>
            <a:r>
              <a:rPr lang="en-US" altLang="ko-KR" sz="2400" b="1" dirty="0">
                <a:solidFill>
                  <a:prstClr val="black"/>
                </a:solidFill>
              </a:rPr>
              <a:t>● Programming language: </a:t>
            </a:r>
            <a:r>
              <a:rPr lang="en-US" altLang="ko-KR" sz="2000" b="1" dirty="0">
                <a:solidFill>
                  <a:prstClr val="black"/>
                </a:solidFill>
              </a:rPr>
              <a:t>artificial language designed to communicate instructions to a machine</a:t>
            </a:r>
            <a:r>
              <a:rPr lang="en-US" altLang="ko-KR" sz="2400" dirty="0">
                <a:solidFill>
                  <a:prstClr val="black"/>
                </a:solidFill>
              </a:rPr>
              <a:t>.</a:t>
            </a:r>
          </a:p>
          <a:p>
            <a:endParaRPr lang="en-US" altLang="ko-KR" sz="2400" dirty="0">
              <a:solidFill>
                <a:prstClr val="black"/>
              </a:solidFill>
            </a:endParaRPr>
          </a:p>
          <a:p>
            <a:r>
              <a:rPr lang="en-US" altLang="ko-KR" sz="2400" dirty="0">
                <a:solidFill>
                  <a:prstClr val="black"/>
                </a:solidFill>
              </a:rPr>
              <a:t>It also involves the process of designing, writing, testing, debugging, and maintaining the source code of a </a:t>
            </a:r>
            <a:r>
              <a:rPr lang="en-US" altLang="ko-KR" sz="2400" b="1" dirty="0">
                <a:solidFill>
                  <a:prstClr val="black"/>
                </a:solidFill>
              </a:rPr>
              <a:t>computer program</a:t>
            </a:r>
            <a:r>
              <a:rPr lang="en-US" altLang="ko-KR" sz="2400" dirty="0">
                <a:solidFill>
                  <a:prstClr val="black"/>
                </a:solidFill>
              </a:rPr>
              <a:t>.</a:t>
            </a:r>
            <a:endParaRPr lang="ko-KR" altLang="en-US" sz="2400" dirty="0">
              <a:solidFill>
                <a:prstClr val="black"/>
              </a:solidFill>
            </a:endParaRPr>
          </a:p>
        </p:txBody>
      </p:sp>
      <p:pic>
        <p:nvPicPr>
          <p:cNvPr id="5"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9336" y="5257849"/>
            <a:ext cx="2160240" cy="1092122"/>
          </a:xfrm>
          <a:prstGeom prst="rect">
            <a:avLst/>
          </a:prstGeom>
        </p:spPr>
      </p:pic>
      <p:pic>
        <p:nvPicPr>
          <p:cNvPr id="6" name="그림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76193" y="5400480"/>
            <a:ext cx="2783853" cy="835486"/>
          </a:xfrm>
          <a:prstGeom prst="rect">
            <a:avLst/>
          </a:prstGeom>
        </p:spPr>
      </p:pic>
      <p:pic>
        <p:nvPicPr>
          <p:cNvPr id="7" name="그림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68120" y="16985"/>
            <a:ext cx="2070726" cy="1463280"/>
          </a:xfrm>
          <a:prstGeom prst="rect">
            <a:avLst/>
          </a:prstGeom>
        </p:spPr>
      </p:pic>
      <p:pic>
        <p:nvPicPr>
          <p:cNvPr id="8" name="그림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1600" y="5251018"/>
            <a:ext cx="720080" cy="1114178"/>
          </a:xfrm>
          <a:prstGeom prst="rect">
            <a:avLst/>
          </a:prstGeom>
        </p:spPr>
      </p:pic>
    </p:spTree>
    <p:extLst>
      <p:ext uri="{BB962C8B-B14F-4D97-AF65-F5344CB8AC3E}">
        <p14:creationId xmlns:p14="http://schemas.microsoft.com/office/powerpoint/2010/main" val="26265265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753</TotalTime>
  <Words>818</Words>
  <Application>Microsoft Office PowerPoint</Application>
  <PresentationFormat>화면 슬라이드 쇼(4:3)</PresentationFormat>
  <Paragraphs>117</Paragraphs>
  <Slides>12</Slides>
  <Notes>10</Notes>
  <HiddenSlides>0</HiddenSlides>
  <MMClips>0</MMClips>
  <ScaleCrop>false</ScaleCrop>
  <HeadingPairs>
    <vt:vector size="4" baseType="variant">
      <vt:variant>
        <vt:lpstr>테마</vt:lpstr>
      </vt:variant>
      <vt:variant>
        <vt:i4>1</vt:i4>
      </vt:variant>
      <vt:variant>
        <vt:lpstr>슬라이드 제목</vt:lpstr>
      </vt:variant>
      <vt:variant>
        <vt:i4>12</vt:i4>
      </vt:variant>
    </vt:vector>
  </HeadingPairs>
  <TitlesOfParts>
    <vt:vector size="13" baseType="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HL01</dc:creator>
  <cp:lastModifiedBy>HL01</cp:lastModifiedBy>
  <cp:revision>134</cp:revision>
  <cp:lastPrinted>2017-06-27T01:46:11Z</cp:lastPrinted>
  <dcterms:created xsi:type="dcterms:W3CDTF">2017-06-26T03:26:38Z</dcterms:created>
  <dcterms:modified xsi:type="dcterms:W3CDTF">2017-12-26T04:17:23Z</dcterms:modified>
</cp:coreProperties>
</file>