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61" r:id="rId5"/>
    <p:sldId id="260" r:id="rId6"/>
    <p:sldId id="262" r:id="rId7"/>
    <p:sldId id="263" r:id="rId8"/>
    <p:sldId id="264" r:id="rId9"/>
    <p:sldId id="265" r:id="rId10"/>
    <p:sldId id="274" r:id="rId11"/>
    <p:sldId id="272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3F9FC-CC6D-4E9A-8470-03615886A88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547118-5669-4969-A372-874D28371552}">
      <dgm:prSet/>
      <dgm:spPr/>
      <dgm:t>
        <a:bodyPr/>
        <a:lstStyle/>
        <a:p>
          <a:r>
            <a:rPr lang="en-US"/>
            <a:t>1. Random Forest</a:t>
          </a:r>
        </a:p>
      </dgm:t>
    </dgm:pt>
    <dgm:pt modelId="{E972535D-7EF9-467C-8CF0-1A7BFFD08FA0}" type="parTrans" cxnId="{A61BBD5D-E135-41D6-B4F1-F59567E9B1AE}">
      <dgm:prSet/>
      <dgm:spPr/>
      <dgm:t>
        <a:bodyPr/>
        <a:lstStyle/>
        <a:p>
          <a:endParaRPr lang="en-US"/>
        </a:p>
      </dgm:t>
    </dgm:pt>
    <dgm:pt modelId="{E11812C5-F3C2-49D1-AB6B-648EB3E42C06}" type="sibTrans" cxnId="{A61BBD5D-E135-41D6-B4F1-F59567E9B1AE}">
      <dgm:prSet/>
      <dgm:spPr/>
      <dgm:t>
        <a:bodyPr/>
        <a:lstStyle/>
        <a:p>
          <a:endParaRPr lang="en-US"/>
        </a:p>
      </dgm:t>
    </dgm:pt>
    <dgm:pt modelId="{51EFE52D-3E80-40DE-A530-865BB67985DE}">
      <dgm:prSet/>
      <dgm:spPr/>
      <dgm:t>
        <a:bodyPr/>
        <a:lstStyle/>
        <a:p>
          <a:r>
            <a:rPr lang="en-US" dirty="0"/>
            <a:t>2. Support Vector Regression</a:t>
          </a:r>
        </a:p>
      </dgm:t>
    </dgm:pt>
    <dgm:pt modelId="{DE13BC88-527E-4A39-89FA-18C84BBE59E0}" type="parTrans" cxnId="{3F007041-240B-44E9-A558-05FB328C7990}">
      <dgm:prSet/>
      <dgm:spPr/>
      <dgm:t>
        <a:bodyPr/>
        <a:lstStyle/>
        <a:p>
          <a:endParaRPr lang="en-US"/>
        </a:p>
      </dgm:t>
    </dgm:pt>
    <dgm:pt modelId="{1A0A6FA5-AFC4-443D-B3FE-37F697280C40}" type="sibTrans" cxnId="{3F007041-240B-44E9-A558-05FB328C7990}">
      <dgm:prSet/>
      <dgm:spPr/>
      <dgm:t>
        <a:bodyPr/>
        <a:lstStyle/>
        <a:p>
          <a:endParaRPr lang="en-US"/>
        </a:p>
      </dgm:t>
    </dgm:pt>
    <dgm:pt modelId="{D019D1BC-64CB-467D-994A-D321F352BB54}">
      <dgm:prSet/>
      <dgm:spPr/>
      <dgm:t>
        <a:bodyPr/>
        <a:lstStyle/>
        <a:p>
          <a:r>
            <a:rPr lang="en-US" dirty="0"/>
            <a:t>3. Linear Regression</a:t>
          </a:r>
        </a:p>
      </dgm:t>
    </dgm:pt>
    <dgm:pt modelId="{1F9FD560-C12B-43B5-825D-542CFA12EAAA}" type="parTrans" cxnId="{7D3871C6-2DA5-435B-9F6F-3C361E747F47}">
      <dgm:prSet/>
      <dgm:spPr/>
      <dgm:t>
        <a:bodyPr/>
        <a:lstStyle/>
        <a:p>
          <a:endParaRPr lang="en-US"/>
        </a:p>
      </dgm:t>
    </dgm:pt>
    <dgm:pt modelId="{379E7A8D-BAD9-4982-A022-175D18D83685}" type="sibTrans" cxnId="{7D3871C6-2DA5-435B-9F6F-3C361E747F47}">
      <dgm:prSet/>
      <dgm:spPr/>
      <dgm:t>
        <a:bodyPr/>
        <a:lstStyle/>
        <a:p>
          <a:endParaRPr lang="en-US"/>
        </a:p>
      </dgm:t>
    </dgm:pt>
    <dgm:pt modelId="{196A6168-567D-4170-87E0-C6A66AFCE761}" type="pres">
      <dgm:prSet presAssocID="{C5A3F9FC-CC6D-4E9A-8470-03615886A8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EA2916-B78E-4ABD-82FD-3EAD5472363F}" type="pres">
      <dgm:prSet presAssocID="{6C547118-5669-4969-A372-874D28371552}" presName="hierRoot1" presStyleCnt="0"/>
      <dgm:spPr/>
    </dgm:pt>
    <dgm:pt modelId="{23F482C5-6DF1-4536-A0CC-93E1CFF82E1A}" type="pres">
      <dgm:prSet presAssocID="{6C547118-5669-4969-A372-874D28371552}" presName="composite" presStyleCnt="0"/>
      <dgm:spPr/>
    </dgm:pt>
    <dgm:pt modelId="{C9DAD431-CDBF-4196-B0AA-F277AAF9AD48}" type="pres">
      <dgm:prSet presAssocID="{6C547118-5669-4969-A372-874D28371552}" presName="background" presStyleLbl="node0" presStyleIdx="0" presStyleCnt="3"/>
      <dgm:spPr/>
    </dgm:pt>
    <dgm:pt modelId="{3DAD9D52-7E3D-4897-A1C0-C65F77E35D18}" type="pres">
      <dgm:prSet presAssocID="{6C547118-5669-4969-A372-874D28371552}" presName="text" presStyleLbl="fgAcc0" presStyleIdx="0" presStyleCnt="3">
        <dgm:presLayoutVars>
          <dgm:chPref val="3"/>
        </dgm:presLayoutVars>
      </dgm:prSet>
      <dgm:spPr/>
    </dgm:pt>
    <dgm:pt modelId="{80563312-65AE-4BE8-82F6-FB3CF5535602}" type="pres">
      <dgm:prSet presAssocID="{6C547118-5669-4969-A372-874D28371552}" presName="hierChild2" presStyleCnt="0"/>
      <dgm:spPr/>
    </dgm:pt>
    <dgm:pt modelId="{A0751E38-0A07-47B7-A22C-ED5C6EF1B5A6}" type="pres">
      <dgm:prSet presAssocID="{51EFE52D-3E80-40DE-A530-865BB67985DE}" presName="hierRoot1" presStyleCnt="0"/>
      <dgm:spPr/>
    </dgm:pt>
    <dgm:pt modelId="{763B5EBE-2E41-48CC-9353-2A5A0AB299B5}" type="pres">
      <dgm:prSet presAssocID="{51EFE52D-3E80-40DE-A530-865BB67985DE}" presName="composite" presStyleCnt="0"/>
      <dgm:spPr/>
    </dgm:pt>
    <dgm:pt modelId="{83AABC1A-32DF-42C1-A105-94509FE6B125}" type="pres">
      <dgm:prSet presAssocID="{51EFE52D-3E80-40DE-A530-865BB67985DE}" presName="background" presStyleLbl="node0" presStyleIdx="1" presStyleCnt="3"/>
      <dgm:spPr/>
    </dgm:pt>
    <dgm:pt modelId="{34DACC78-851B-490E-9FC0-F7F02B29634A}" type="pres">
      <dgm:prSet presAssocID="{51EFE52D-3E80-40DE-A530-865BB67985DE}" presName="text" presStyleLbl="fgAcc0" presStyleIdx="1" presStyleCnt="3">
        <dgm:presLayoutVars>
          <dgm:chPref val="3"/>
        </dgm:presLayoutVars>
      </dgm:prSet>
      <dgm:spPr/>
    </dgm:pt>
    <dgm:pt modelId="{E7470973-9C8C-4BF5-B80C-CB7C7C911EF2}" type="pres">
      <dgm:prSet presAssocID="{51EFE52D-3E80-40DE-A530-865BB67985DE}" presName="hierChild2" presStyleCnt="0"/>
      <dgm:spPr/>
    </dgm:pt>
    <dgm:pt modelId="{6ABF60DA-5D59-4637-BB38-3A2723ECFB28}" type="pres">
      <dgm:prSet presAssocID="{D019D1BC-64CB-467D-994A-D321F352BB54}" presName="hierRoot1" presStyleCnt="0"/>
      <dgm:spPr/>
    </dgm:pt>
    <dgm:pt modelId="{173D2B15-EDD2-4F9D-A57E-95149918B625}" type="pres">
      <dgm:prSet presAssocID="{D019D1BC-64CB-467D-994A-D321F352BB54}" presName="composite" presStyleCnt="0"/>
      <dgm:spPr/>
    </dgm:pt>
    <dgm:pt modelId="{D0AA52C7-D1A3-4F54-A9E9-B34564F6E012}" type="pres">
      <dgm:prSet presAssocID="{D019D1BC-64CB-467D-994A-D321F352BB54}" presName="background" presStyleLbl="node0" presStyleIdx="2" presStyleCnt="3"/>
      <dgm:spPr/>
    </dgm:pt>
    <dgm:pt modelId="{140A81CE-EA52-4B18-9638-098D21CE25FC}" type="pres">
      <dgm:prSet presAssocID="{D019D1BC-64CB-467D-994A-D321F352BB54}" presName="text" presStyleLbl="fgAcc0" presStyleIdx="2" presStyleCnt="3">
        <dgm:presLayoutVars>
          <dgm:chPref val="3"/>
        </dgm:presLayoutVars>
      </dgm:prSet>
      <dgm:spPr/>
    </dgm:pt>
    <dgm:pt modelId="{9E71FD67-B63F-47F5-B075-57A3F28A1955}" type="pres">
      <dgm:prSet presAssocID="{D019D1BC-64CB-467D-994A-D321F352BB54}" presName="hierChild2" presStyleCnt="0"/>
      <dgm:spPr/>
    </dgm:pt>
  </dgm:ptLst>
  <dgm:cxnLst>
    <dgm:cxn modelId="{89FDA60E-FDC3-4B1E-8748-E74F2F4312DF}" type="presOf" srcId="{6C547118-5669-4969-A372-874D28371552}" destId="{3DAD9D52-7E3D-4897-A1C0-C65F77E35D18}" srcOrd="0" destOrd="0" presId="urn:microsoft.com/office/officeart/2005/8/layout/hierarchy1"/>
    <dgm:cxn modelId="{501A5717-C147-4776-A401-E76DBCF95C33}" type="presOf" srcId="{51EFE52D-3E80-40DE-A530-865BB67985DE}" destId="{34DACC78-851B-490E-9FC0-F7F02B29634A}" srcOrd="0" destOrd="0" presId="urn:microsoft.com/office/officeart/2005/8/layout/hierarchy1"/>
    <dgm:cxn modelId="{A61BBD5D-E135-41D6-B4F1-F59567E9B1AE}" srcId="{C5A3F9FC-CC6D-4E9A-8470-03615886A88C}" destId="{6C547118-5669-4969-A372-874D28371552}" srcOrd="0" destOrd="0" parTransId="{E972535D-7EF9-467C-8CF0-1A7BFFD08FA0}" sibTransId="{E11812C5-F3C2-49D1-AB6B-648EB3E42C06}"/>
    <dgm:cxn modelId="{3F007041-240B-44E9-A558-05FB328C7990}" srcId="{C5A3F9FC-CC6D-4E9A-8470-03615886A88C}" destId="{51EFE52D-3E80-40DE-A530-865BB67985DE}" srcOrd="1" destOrd="0" parTransId="{DE13BC88-527E-4A39-89FA-18C84BBE59E0}" sibTransId="{1A0A6FA5-AFC4-443D-B3FE-37F697280C40}"/>
    <dgm:cxn modelId="{F2175A6B-3577-4711-9830-A80CEC5871CB}" type="presOf" srcId="{C5A3F9FC-CC6D-4E9A-8470-03615886A88C}" destId="{196A6168-567D-4170-87E0-C6A66AFCE761}" srcOrd="0" destOrd="0" presId="urn:microsoft.com/office/officeart/2005/8/layout/hierarchy1"/>
    <dgm:cxn modelId="{7D3871C6-2DA5-435B-9F6F-3C361E747F47}" srcId="{C5A3F9FC-CC6D-4E9A-8470-03615886A88C}" destId="{D019D1BC-64CB-467D-994A-D321F352BB54}" srcOrd="2" destOrd="0" parTransId="{1F9FD560-C12B-43B5-825D-542CFA12EAAA}" sibTransId="{379E7A8D-BAD9-4982-A022-175D18D83685}"/>
    <dgm:cxn modelId="{097FE6D2-AA1B-4111-8079-6A7630721D83}" type="presOf" srcId="{D019D1BC-64CB-467D-994A-D321F352BB54}" destId="{140A81CE-EA52-4B18-9638-098D21CE25FC}" srcOrd="0" destOrd="0" presId="urn:microsoft.com/office/officeart/2005/8/layout/hierarchy1"/>
    <dgm:cxn modelId="{E40ABFDE-0911-4629-A1D4-0C311DF26C35}" type="presParOf" srcId="{196A6168-567D-4170-87E0-C6A66AFCE761}" destId="{44EA2916-B78E-4ABD-82FD-3EAD5472363F}" srcOrd="0" destOrd="0" presId="urn:microsoft.com/office/officeart/2005/8/layout/hierarchy1"/>
    <dgm:cxn modelId="{397AB90E-1464-4DBA-AAE5-7CEC58096043}" type="presParOf" srcId="{44EA2916-B78E-4ABD-82FD-3EAD5472363F}" destId="{23F482C5-6DF1-4536-A0CC-93E1CFF82E1A}" srcOrd="0" destOrd="0" presId="urn:microsoft.com/office/officeart/2005/8/layout/hierarchy1"/>
    <dgm:cxn modelId="{6E09FF7D-6C5D-4DF8-859F-AB76D772A77D}" type="presParOf" srcId="{23F482C5-6DF1-4536-A0CC-93E1CFF82E1A}" destId="{C9DAD431-CDBF-4196-B0AA-F277AAF9AD48}" srcOrd="0" destOrd="0" presId="urn:microsoft.com/office/officeart/2005/8/layout/hierarchy1"/>
    <dgm:cxn modelId="{075A3F3D-65D6-4815-ABC9-3195927C8B78}" type="presParOf" srcId="{23F482C5-6DF1-4536-A0CC-93E1CFF82E1A}" destId="{3DAD9D52-7E3D-4897-A1C0-C65F77E35D18}" srcOrd="1" destOrd="0" presId="urn:microsoft.com/office/officeart/2005/8/layout/hierarchy1"/>
    <dgm:cxn modelId="{0E21891D-4874-4825-A00C-D62BD735601B}" type="presParOf" srcId="{44EA2916-B78E-4ABD-82FD-3EAD5472363F}" destId="{80563312-65AE-4BE8-82F6-FB3CF5535602}" srcOrd="1" destOrd="0" presId="urn:microsoft.com/office/officeart/2005/8/layout/hierarchy1"/>
    <dgm:cxn modelId="{7297BEF3-5E97-4304-814F-22D2248538DA}" type="presParOf" srcId="{196A6168-567D-4170-87E0-C6A66AFCE761}" destId="{A0751E38-0A07-47B7-A22C-ED5C6EF1B5A6}" srcOrd="1" destOrd="0" presId="urn:microsoft.com/office/officeart/2005/8/layout/hierarchy1"/>
    <dgm:cxn modelId="{8AFCEE56-4471-4C9D-AD81-C897A0EC3AC2}" type="presParOf" srcId="{A0751E38-0A07-47B7-A22C-ED5C6EF1B5A6}" destId="{763B5EBE-2E41-48CC-9353-2A5A0AB299B5}" srcOrd="0" destOrd="0" presId="urn:microsoft.com/office/officeart/2005/8/layout/hierarchy1"/>
    <dgm:cxn modelId="{4D73842D-8A30-4F53-BBF4-9E42D9CA8F2F}" type="presParOf" srcId="{763B5EBE-2E41-48CC-9353-2A5A0AB299B5}" destId="{83AABC1A-32DF-42C1-A105-94509FE6B125}" srcOrd="0" destOrd="0" presId="urn:microsoft.com/office/officeart/2005/8/layout/hierarchy1"/>
    <dgm:cxn modelId="{DF4F0DA2-5A03-412F-997F-769CB3872E02}" type="presParOf" srcId="{763B5EBE-2E41-48CC-9353-2A5A0AB299B5}" destId="{34DACC78-851B-490E-9FC0-F7F02B29634A}" srcOrd="1" destOrd="0" presId="urn:microsoft.com/office/officeart/2005/8/layout/hierarchy1"/>
    <dgm:cxn modelId="{45D46F66-1789-4152-84CA-54B454D216E3}" type="presParOf" srcId="{A0751E38-0A07-47B7-A22C-ED5C6EF1B5A6}" destId="{E7470973-9C8C-4BF5-B80C-CB7C7C911EF2}" srcOrd="1" destOrd="0" presId="urn:microsoft.com/office/officeart/2005/8/layout/hierarchy1"/>
    <dgm:cxn modelId="{05CEC29E-D276-4DEA-8702-66F75618CF63}" type="presParOf" srcId="{196A6168-567D-4170-87E0-C6A66AFCE761}" destId="{6ABF60DA-5D59-4637-BB38-3A2723ECFB28}" srcOrd="2" destOrd="0" presId="urn:microsoft.com/office/officeart/2005/8/layout/hierarchy1"/>
    <dgm:cxn modelId="{DD9BD553-7C43-4CE9-ACD1-C11886533DB2}" type="presParOf" srcId="{6ABF60DA-5D59-4637-BB38-3A2723ECFB28}" destId="{173D2B15-EDD2-4F9D-A57E-95149918B625}" srcOrd="0" destOrd="0" presId="urn:microsoft.com/office/officeart/2005/8/layout/hierarchy1"/>
    <dgm:cxn modelId="{BA662E09-CE80-49F4-8D2B-673B810E25E7}" type="presParOf" srcId="{173D2B15-EDD2-4F9D-A57E-95149918B625}" destId="{D0AA52C7-D1A3-4F54-A9E9-B34564F6E012}" srcOrd="0" destOrd="0" presId="urn:microsoft.com/office/officeart/2005/8/layout/hierarchy1"/>
    <dgm:cxn modelId="{375F46A3-2D86-47ED-AC48-CF1A167FA549}" type="presParOf" srcId="{173D2B15-EDD2-4F9D-A57E-95149918B625}" destId="{140A81CE-EA52-4B18-9638-098D21CE25FC}" srcOrd="1" destOrd="0" presId="urn:microsoft.com/office/officeart/2005/8/layout/hierarchy1"/>
    <dgm:cxn modelId="{87303AAE-1ABB-485B-911D-ECB2D7F5F910}" type="presParOf" srcId="{6ABF60DA-5D59-4637-BB38-3A2723ECFB28}" destId="{9E71FD67-B63F-47F5-B075-57A3F28A1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AD431-CDBF-4196-B0AA-F277AAF9AD4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9D52-7E3D-4897-A1C0-C65F77E35D1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1. Random Forest</a:t>
          </a:r>
        </a:p>
      </dsp:txBody>
      <dsp:txXfrm>
        <a:off x="378614" y="886531"/>
        <a:ext cx="2810360" cy="1744948"/>
      </dsp:txXfrm>
    </dsp:sp>
    <dsp:sp modelId="{83AABC1A-32DF-42C1-A105-94509FE6B125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ACC78-851B-490E-9FC0-F7F02B29634A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2. Support Vector Regression</a:t>
          </a:r>
        </a:p>
      </dsp:txBody>
      <dsp:txXfrm>
        <a:off x="3946203" y="886531"/>
        <a:ext cx="2810360" cy="1744948"/>
      </dsp:txXfrm>
    </dsp:sp>
    <dsp:sp modelId="{D0AA52C7-D1A3-4F54-A9E9-B34564F6E01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A81CE-EA52-4B18-9638-098D21CE25F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Linear Regression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334-CD4C-5999-3DEA-E885E149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4873-2DDD-8565-08D6-EA42FFC97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06E9-5011-79BC-7366-9E47549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B09E-985F-F2EC-F055-BF1A103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6DF6-EC34-2EF0-9D71-2A7DEAC6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9EBD-04A9-E280-4043-5C72551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CC0D1-E0D0-2F6F-1BC4-9C2DADE3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0763-5544-93D3-247F-CD3BC399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1791-98C6-649B-E72E-10B58B7D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3972-4515-9388-D856-6292B0E5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B91F5-A337-501E-99F8-DD70C58B8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9E55A-BD97-120E-397B-0DF200AE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8818-B64E-5FF5-22E4-B8DE45E0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AD05-7679-23B1-60CB-A00AFB4E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315E-2A50-D7B4-36EA-81B32A5A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BBE2-8142-471C-4E01-95171268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8009-3B21-35AA-DC3F-1FDF509B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D7B1-EF6C-0E14-8F80-869B448D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348C-CC3A-CC1F-41B6-A937B89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5079-57C1-DE5F-B2C3-CB164CF9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88C3-9EE4-638D-8CD3-BA0209E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09CC-1DF9-D9CE-FBF1-305A8D1E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FF7B-A6AB-6E75-F119-A5E6BC62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7C96-61A0-9DFE-FAB6-7E12B2D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6304-516A-2662-40E9-0DF32DF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B03-2743-3537-EF8C-391347CF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C573-7C49-D4E5-70E6-D078DBE3E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1459-0E13-D4AC-420F-1FF1E1D78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6FB5-8DB6-357F-0DDF-8D3E723A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7FC9-547D-0B47-E7CA-B48074E7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5923-3A9E-4CA6-2350-2F450DF4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83A-9E61-7730-A47D-990DC79D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34C84-882D-2EC9-5B81-6035F8EB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7E32C-C0AF-7DF2-5DCC-F55A5A27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1F34-D85B-7D6E-C446-0A141C261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A6842-2C3F-DCA0-7B26-C1FFA91D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40134-9622-FB7C-6D68-8694CF4C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54E9B-66DB-1B42-14F7-B72BEBA5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B2FF8-0B82-85E2-FE88-0E50F849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21A-B3F5-F06A-DEE6-362BBD45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F9DBE-26E5-EBF9-5399-2B750BB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2F26C-02A8-BD5F-21D8-6E645F40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5EDB6-953B-B6C9-E5C6-C1A4409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4147-5501-BA40-CDFC-3C4AB777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E6E6-3255-F105-8448-645DF5E5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3C52-CAA2-CC13-B3CE-8710060A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223A-758A-2980-1E3B-5DF8A0F7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C33D-FD04-7FED-AC24-FD3BB4C5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7034-3FC3-B231-0416-C98E7FE8B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B6D1-BA05-B291-CC6D-9F1A721F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0E3B-8A38-9676-DB21-4533D573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8FE7-C445-4DE7-E89F-2964C592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09E5-7C57-481E-34CD-CAFA5E82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CC34A-B0AE-7015-FA6F-7C402B2F0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6849A-3C1E-7C22-DE7A-E543A6585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FF99-E311-A20E-8E92-26F027EC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7C22-F081-D12D-9124-82CF28C2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EC78-224D-D2AC-19D9-0AB92C5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B2986-0211-66DE-56F1-0BC10C6D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0174-983B-CD0E-D64B-BE15648F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C2C6-BFE5-0632-5BCF-43F2E4BB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B4B0-D969-4752-BBD8-E4D8658D7CA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041A-24E6-86BF-79F7-4EA51533E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72AD-0518-B151-02A4-320A9995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9A8F-7B4A-46B0-B226-283DEFF7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2516-0763-C4F5-952C-422247186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House Price Index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FBD45-F863-FD30-2682-4D0090F0A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842199"/>
          </a:xfrm>
        </p:spPr>
        <p:txBody>
          <a:bodyPr>
            <a:normAutofit/>
          </a:bodyPr>
          <a:lstStyle/>
          <a:p>
            <a:r>
              <a:rPr lang="en-US" sz="2000" dirty="0"/>
              <a:t>Group: 10</a:t>
            </a:r>
          </a:p>
          <a:p>
            <a:r>
              <a:rPr lang="en-US" sz="2000" dirty="0"/>
              <a:t>Members:</a:t>
            </a:r>
          </a:p>
          <a:p>
            <a:r>
              <a:rPr lang="en-US" sz="2000" b="0" i="0" u="none" strike="noStrike" baseline="0" dirty="0">
                <a:latin typeface="CIDFont+F1"/>
              </a:rPr>
              <a:t>Sushwanth Reddy Boyapally </a:t>
            </a:r>
          </a:p>
          <a:p>
            <a:r>
              <a:rPr lang="en-US" sz="2000" b="0" i="0" u="none" strike="noStrike" baseline="0" dirty="0">
                <a:latin typeface="CIDFont+F1"/>
              </a:rPr>
              <a:t>Pravallika </a:t>
            </a:r>
            <a:r>
              <a:rPr lang="en-US" sz="2000" b="0" i="0" u="none" strike="noStrike" baseline="0" dirty="0" err="1">
                <a:latin typeface="CIDFont+F1"/>
              </a:rPr>
              <a:t>Bodapati</a:t>
            </a:r>
            <a:r>
              <a:rPr lang="en-US" sz="2000" b="0" i="0" u="none" strike="noStrike" baseline="0" dirty="0">
                <a:latin typeface="CIDFont+F1"/>
              </a:rPr>
              <a:t> </a:t>
            </a:r>
          </a:p>
          <a:p>
            <a:r>
              <a:rPr lang="en-US" sz="2000" b="0" i="0" u="none" strike="noStrike" baseline="0" dirty="0">
                <a:latin typeface="CIDFont+F1"/>
              </a:rPr>
              <a:t>Harshini </a:t>
            </a:r>
            <a:r>
              <a:rPr lang="en-US" sz="2000" b="0" i="0" u="none" strike="noStrike" baseline="0" dirty="0" err="1">
                <a:latin typeface="CIDFont+F1"/>
              </a:rPr>
              <a:t>Puskuri</a:t>
            </a:r>
            <a:r>
              <a:rPr lang="en-US" sz="2000" b="0" i="0" u="none" strike="noStrike" baseline="0" dirty="0">
                <a:latin typeface="CIDFont+F1"/>
              </a:rPr>
              <a:t> </a:t>
            </a:r>
          </a:p>
          <a:p>
            <a:r>
              <a:rPr lang="en-US" sz="2000" b="0" i="0" u="none" strike="noStrike" baseline="0" dirty="0">
                <a:latin typeface="CIDFont+F1"/>
              </a:rPr>
              <a:t>Hong Shi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57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B979-1641-B026-5EE6-E444F516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Correlation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1145F-566A-7E0C-5A2C-49CD8C45B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337"/>
            <a:ext cx="10423849" cy="3397222"/>
          </a:xfrm>
        </p:spPr>
      </p:pic>
    </p:spTree>
    <p:extLst>
      <p:ext uri="{BB962C8B-B14F-4D97-AF65-F5344CB8AC3E}">
        <p14:creationId xmlns:p14="http://schemas.microsoft.com/office/powerpoint/2010/main" val="27176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B2B7-328F-4225-3687-CBF34286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9A06-4648-6662-1BA8-DC54F77B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1446246"/>
            <a:ext cx="10515600" cy="51393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correlation coefficient between </a:t>
            </a:r>
            <a:r>
              <a:rPr lang="en-US" dirty="0" err="1"/>
              <a:t>index_sa</a:t>
            </a:r>
            <a:r>
              <a:rPr lang="en-US" dirty="0"/>
              <a:t>, and </a:t>
            </a:r>
            <a:r>
              <a:rPr lang="en-US" dirty="0" err="1"/>
              <a:t>index_nsa</a:t>
            </a:r>
            <a:r>
              <a:rPr lang="en-US" dirty="0"/>
              <a:t> is 0.999637, so we removed the redundancy one variable.</a:t>
            </a:r>
          </a:p>
          <a:p>
            <a:r>
              <a:rPr lang="en-US" dirty="0"/>
              <a:t>PCA is a dimensionality reduction technique that can be used to transform correlated variables into a set of uncorrelated variables (principal components).</a:t>
            </a:r>
          </a:p>
          <a:p>
            <a:r>
              <a:rPr lang="en-US" dirty="0"/>
              <a:t>Used the code “</a:t>
            </a:r>
            <a:r>
              <a:rPr lang="en-US" dirty="0" err="1"/>
              <a:t>pca_result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merged_unRate</a:t>
            </a:r>
            <a:r>
              <a:rPr lang="en-US" dirty="0"/>
              <a:t>[, c("</a:t>
            </a:r>
            <a:r>
              <a:rPr lang="en-US" dirty="0" err="1"/>
              <a:t>index_sa</a:t>
            </a:r>
            <a:r>
              <a:rPr lang="en-US" dirty="0"/>
              <a:t>", "</a:t>
            </a:r>
            <a:r>
              <a:rPr lang="en-US" dirty="0" err="1"/>
              <a:t>index_nsa</a:t>
            </a:r>
            <a:r>
              <a:rPr lang="en-US" dirty="0"/>
              <a:t>")])</a:t>
            </a:r>
            <a:r>
              <a:rPr lang="en-US" dirty="0" err="1"/>
              <a:t>merged_unRate$house_price_index</a:t>
            </a:r>
            <a:r>
              <a:rPr lang="en-US" dirty="0"/>
              <a:t> &lt;- </a:t>
            </a:r>
            <a:r>
              <a:rPr lang="en-US" dirty="0" err="1"/>
              <a:t>pca_result$x</a:t>
            </a:r>
            <a:r>
              <a:rPr lang="en-US" dirty="0"/>
              <a:t>[, 1] ” to create a new variable “house price index” for our target value, and then use some prediction regression method to predict the house price index in the future.</a:t>
            </a:r>
          </a:p>
          <a:p>
            <a:r>
              <a:rPr lang="en-US" dirty="0"/>
              <a:t>We deleted the original variables “</a:t>
            </a:r>
            <a:r>
              <a:rPr lang="en-US" dirty="0" err="1"/>
              <a:t>index_nsa</a:t>
            </a:r>
            <a:r>
              <a:rPr lang="en-US" dirty="0"/>
              <a:t>” and “</a:t>
            </a:r>
            <a:r>
              <a:rPr lang="en-US" dirty="0" err="1"/>
              <a:t>index_sa</a:t>
            </a:r>
            <a:r>
              <a:rPr lang="en-US" dirty="0"/>
              <a:t>”.</a:t>
            </a:r>
          </a:p>
          <a:p>
            <a:r>
              <a:rPr lang="en-US" dirty="0"/>
              <a:t>Only the variables: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UnEmploymentRate</a:t>
            </a:r>
            <a:r>
              <a:rPr lang="en-US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house_price_index</a:t>
            </a:r>
            <a:r>
              <a:rPr lang="en-US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Year</a:t>
            </a:r>
            <a:r>
              <a:rPr lang="en-US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Quarter</a:t>
            </a:r>
            <a:r>
              <a:rPr lang="en-US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State</a:t>
            </a:r>
            <a:r>
              <a:rPr lang="en-US" i="0" dirty="0">
                <a:solidFill>
                  <a:srgbClr val="000000"/>
                </a:solidFill>
                <a:effectLst/>
              </a:rPr>
              <a:t> are used in the next step of analysis.</a:t>
            </a:r>
          </a:p>
          <a:p>
            <a:r>
              <a:rPr lang="en-US" dirty="0"/>
              <a:t>We split the dataset into training and testing sets with an 80/20 ratio.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BD782A-6468-5C6D-3AC4-C7E67437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1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CB18-F5D3-5288-C75B-4A090ED3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Prediction Models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A70FA5-03A1-0A76-4A27-770CF2171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023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4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ED12E-72D7-7038-EAC7-5CF347E6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US"/>
              <a:t>Random Forest Performance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FD9D060-CEB9-5666-94B3-C26FDF7471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25625"/>
            <a:ext cx="5114150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"Mean Squared Error:1181.59840065115"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"R-squared: 0.782984578882919"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"Mean Absolute Error: 23.7752556439841"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78615E7-4A39-188D-ACCC-E5FF0CE3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152" y="4585660"/>
            <a:ext cx="1931821" cy="1931821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B89D-0FE9-0E54-29C3-2F2CCDC7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68" y="309038"/>
            <a:ext cx="5497894" cy="6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1F4-4EB7-7511-A72B-0AD298AF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98834"/>
            <a:ext cx="8743964" cy="1836820"/>
          </a:xfrm>
        </p:spPr>
        <p:txBody>
          <a:bodyPr anchor="b">
            <a:normAutofit/>
          </a:bodyPr>
          <a:lstStyle/>
          <a:p>
            <a:r>
              <a:rPr lang="en-US" sz="4000" dirty="0"/>
              <a:t>Support Vector Regression Performance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68E1AC-66FE-58D4-FAEC-264B8475E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6693" y="2533476"/>
            <a:ext cx="3455821" cy="34478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"Mean Squared Error: 1229.63549954968"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"R-squared: 0.779046259362823"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[1] "Mean Absolute Error: 24.8571453769854"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D9EA4C-6791-2D23-1F22-CAE8B4D2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949" y="2322770"/>
            <a:ext cx="7293608" cy="27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7348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1A75D-B3ED-593B-9D46-4E9AC9A7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02" y="151103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sz="4000" dirty="0"/>
              <a:t>L</a:t>
            </a:r>
            <a:r>
              <a:rPr lang="en-US" altLang="zh-CN" sz="4000" dirty="0"/>
              <a:t>inear Regression Performance</a:t>
            </a:r>
            <a:endParaRPr lang="en-US" sz="4000" dirty="0"/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06DC3E2B-FD36-8801-FBDD-AE52C30A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1013616"/>
            <a:ext cx="2163763" cy="2163763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7643547A-F45A-744F-73F7-C9C389416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3184382"/>
            <a:ext cx="4953000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  <a:latin typeface="Lucida Console" panose="020B0609040504020204" pitchFamily="49" charset="0"/>
                <a:cs typeface="Segoe UI" panose="020B0502040204020203" pitchFamily="34" charset="0"/>
              </a:rPr>
              <a:t>[1] "Mean Squared Error: 1083.0351484681"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  <a:latin typeface="Lucida Console" panose="020B0609040504020204" pitchFamily="49" charset="0"/>
                <a:cs typeface="Segoe UI" panose="020B0502040204020203" pitchFamily="34" charset="0"/>
              </a:rPr>
              <a:t>[1] "R-squared: 0.80129502896619"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  <a:latin typeface="Lucida Console" panose="020B0609040504020204" pitchFamily="49" charset="0"/>
                <a:cs typeface="Segoe UI" panose="020B0502040204020203" pitchFamily="34" charset="0"/>
              </a:rPr>
              <a:t>[1] "Mean Absolute Error: 25.414814343509"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alpha val="5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3518D-07B6-D72E-A902-C3F14CF7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6" y="490157"/>
            <a:ext cx="3342636" cy="5251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4F708-8A18-7D51-EEAD-DA5DD58E2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02" y="5835795"/>
            <a:ext cx="413039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4A41-40A0-F210-7649-61FA7730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3726-6A8B-7BD0-B7D3-34AF8DFA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629"/>
            <a:ext cx="10515600" cy="4056333"/>
          </a:xfrm>
        </p:spPr>
        <p:txBody>
          <a:bodyPr/>
          <a:lstStyle/>
          <a:p>
            <a:r>
              <a:rPr lang="en-US" dirty="0"/>
              <a:t>Based on the R squared value, the linear regression model performs best.</a:t>
            </a:r>
          </a:p>
          <a:p>
            <a:r>
              <a:rPr lang="en-US" dirty="0"/>
              <a:t>Based on the mean squared error, the linear regression model performs the best.</a:t>
            </a:r>
          </a:p>
          <a:p>
            <a:r>
              <a:rPr lang="en-US" dirty="0"/>
              <a:t>Based on the mean absolute error, the random forest model performs the best.</a:t>
            </a:r>
          </a:p>
          <a:p>
            <a:r>
              <a:rPr lang="en-US" dirty="0"/>
              <a:t>Overall, linear regression is the one prediction approach more fit with our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A35D0-189A-F5AF-F199-1BAB689D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27" y="243339"/>
            <a:ext cx="700654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5186-64FA-BB7A-6DEF-2CFC0E35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Sources: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DF04-2ED7-A801-581E-2D496A81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190207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House Price Index (HPI) is a critical economic indicator that provides insights into the movement of single-family house prices.</a:t>
            </a:r>
          </a:p>
          <a:p>
            <a:r>
              <a:rPr lang="en-US" sz="2000" dirty="0"/>
              <a:t>HPI has 6681 variables and 5 features from January 1991 to August 2016 across the U.S.,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C166F-C06A-1230-1DCD-BC694965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46568"/>
            <a:ext cx="10917936" cy="32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803C-2DD4-63FA-C0B7-1E358C24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96C3-9BEF-853A-FF01-577A105E8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new variable “seasonal variation” </a:t>
            </a:r>
          </a:p>
          <a:p>
            <a:r>
              <a:rPr lang="en-US" dirty="0"/>
              <a:t>Formulate: seasonal variation = </a:t>
            </a:r>
            <a:r>
              <a:rPr lang="en-US" dirty="0" err="1"/>
              <a:t>index_sa</a:t>
            </a:r>
            <a:r>
              <a:rPr lang="en-US" dirty="0"/>
              <a:t>/</a:t>
            </a:r>
            <a:r>
              <a:rPr lang="en-US" dirty="0" err="1"/>
              <a:t>index_nsa</a:t>
            </a:r>
            <a:endParaRPr lang="en-US" dirty="0"/>
          </a:p>
          <a:p>
            <a:r>
              <a:rPr lang="en-US" dirty="0"/>
              <a:t>Greater than 1: A seasonal variation index greater than 1 suggests that the seasonal component contributes more to the variability in the data than the non-seasonal component. </a:t>
            </a:r>
          </a:p>
          <a:p>
            <a:r>
              <a:rPr lang="en-US" dirty="0"/>
              <a:t>Equal to 1: If the seasonal variation index is equal to 1, it suggests that the seasonal and non-seasonal components contribute equally to the overall variability in the data. </a:t>
            </a:r>
          </a:p>
          <a:p>
            <a:r>
              <a:rPr lang="en-US" dirty="0"/>
              <a:t>Less than 1: A seasonal variation index less than 1 indicates that the non-seasonal component contributes more to the variability in the data than the seasonal component. </a:t>
            </a:r>
          </a:p>
        </p:txBody>
      </p:sp>
    </p:spTree>
    <p:extLst>
      <p:ext uri="{BB962C8B-B14F-4D97-AF65-F5344CB8AC3E}">
        <p14:creationId xmlns:p14="http://schemas.microsoft.com/office/powerpoint/2010/main" val="404236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09B4-7197-D360-22E5-F74BA72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92" y="457200"/>
            <a:ext cx="10870608" cy="6021421"/>
          </a:xfrm>
        </p:spPr>
        <p:txBody>
          <a:bodyPr/>
          <a:lstStyle/>
          <a:p>
            <a:r>
              <a:rPr lang="en-US" dirty="0"/>
              <a:t>USA Unemployment Rate dataset, which includes 885548 variables and 6 features with the same period from January 1991 to August 2016 in the USA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Data Clean and Merge we get a new dataset with 4794 rows and 7 columns.</a:t>
            </a:r>
          </a:p>
          <a:p>
            <a:endParaRPr lang="en-US" dirty="0"/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5927A09-A224-8045-727D-688C2D4E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06" y="1454285"/>
            <a:ext cx="9335994" cy="2174131"/>
          </a:xfrm>
          <a:prstGeom prst="rect">
            <a:avLst/>
          </a:prstGeom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60777BB-0FF3-8302-4B03-DEB9E34B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7" y="4625501"/>
            <a:ext cx="11847425" cy="20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1BE9-23B0-6422-4F9F-78590AFB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88836-299F-4954-5C28-C4AC2749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10" y="1408468"/>
            <a:ext cx="6176640" cy="3782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B5995-499A-6480-EE41-DBBA5D6D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8468"/>
            <a:ext cx="5948615" cy="37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461D-F1EC-7EB2-92C2-26A38A4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395A45-9B69-6761-7C4D-269C860A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7772"/>
            <a:ext cx="5557017" cy="34338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A5E7-5348-2B0E-73AE-398B4E90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06" y="3676702"/>
            <a:ext cx="5053001" cy="318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DCD3B-1DE8-74D4-2D66-B5DFAD57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11" y="107989"/>
            <a:ext cx="5127172" cy="3118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96BBE-32E4-D09C-FC37-98A631C46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81" y="3303868"/>
            <a:ext cx="5217719" cy="33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4CE9-12CE-BA59-FF60-D2157722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3C875F-81B9-CBC8-DF45-75E945B8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00066"/>
            <a:ext cx="5340485" cy="32582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AA60C-E325-98EC-6E4F-6A33E6BB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13051" cy="3560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41122-1463-464F-FD5F-4381DE347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692" y="3478262"/>
            <a:ext cx="5138180" cy="3181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FADE2-4CD8-31F1-CB5E-FE0D21174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7781"/>
            <a:ext cx="5021872" cy="31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EDA0-B67D-C3B3-4E2C-1BF14C76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F5EA70-5865-69CE-6D51-28AE22B2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27" y="3754877"/>
            <a:ext cx="4990290" cy="31167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989CE-D7B6-04CD-7A0B-8A61D8DB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1" y="0"/>
            <a:ext cx="5885453" cy="3754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B0D17-9819-E755-2849-AE54B115F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66" y="66169"/>
            <a:ext cx="5683501" cy="3616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DC4EB-0B0D-A041-2E9A-952555AD5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589" y="3532645"/>
            <a:ext cx="5174188" cy="32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A65D9-F2F6-86EE-CED0-64861A73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97451"/>
            <a:ext cx="4777381" cy="30933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B4DB-F906-7D24-0A24-E5BED8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fontScale="92500"/>
          </a:bodyPr>
          <a:lstStyle/>
          <a:p>
            <a:r>
              <a:rPr lang="en-US" dirty="0"/>
              <a:t>House price index fluctuations in the quarter.</a:t>
            </a:r>
          </a:p>
          <a:p>
            <a:r>
              <a:rPr lang="en-US" dirty="0"/>
              <a:t>The house price index has a linear relationship with the unemployment rate.</a:t>
            </a:r>
          </a:p>
          <a:p>
            <a:r>
              <a:rPr lang="en-US" dirty="0"/>
              <a:t>The trend of the seasonal variation has fluctuated, but not dramatically, in the past few decades.</a:t>
            </a:r>
          </a:p>
          <a:p>
            <a:r>
              <a:rPr lang="en-US" dirty="0"/>
              <a:t>The house price index doesn’t have a clear relationship across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632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CIDFont+F1</vt:lpstr>
      <vt:lpstr>Arial</vt:lpstr>
      <vt:lpstr>Calibri</vt:lpstr>
      <vt:lpstr>Calibri Light</vt:lpstr>
      <vt:lpstr>Lucida Console</vt:lpstr>
      <vt:lpstr>Office Theme</vt:lpstr>
      <vt:lpstr>House Price Index Analysis </vt:lpstr>
      <vt:lpstr>Data Sources:</vt:lpstr>
      <vt:lpstr>Data Preprocessing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Variable Correlation Analysis </vt:lpstr>
      <vt:lpstr>Principal Component Analysis (PCA) </vt:lpstr>
      <vt:lpstr>Prediction Models</vt:lpstr>
      <vt:lpstr>Random Forest Performance</vt:lpstr>
      <vt:lpstr>Support Vector Regression Performance </vt:lpstr>
      <vt:lpstr>Linear Regression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Index Analysis </dc:title>
  <dc:creator>Hong Shi (hshi)</dc:creator>
  <cp:lastModifiedBy>Hong Shi (hshi)</cp:lastModifiedBy>
  <cp:revision>25</cp:revision>
  <dcterms:created xsi:type="dcterms:W3CDTF">2023-12-06T02:11:12Z</dcterms:created>
  <dcterms:modified xsi:type="dcterms:W3CDTF">2023-12-07T00:47:51Z</dcterms:modified>
</cp:coreProperties>
</file>