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70" r:id="rId10"/>
    <p:sldId id="265" r:id="rId11"/>
    <p:sldId id="274" r:id="rId12"/>
    <p:sldId id="264" r:id="rId13"/>
    <p:sldId id="268" r:id="rId14"/>
    <p:sldId id="266" r:id="rId15"/>
    <p:sldId id="269" r:id="rId16"/>
    <p:sldId id="271" r:id="rId17"/>
    <p:sldId id="272" r:id="rId18"/>
    <p:sldId id="267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FC6E3-9E99-5546-9FA9-FDDF7D9C0665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3C17A-8CB7-9D42-BA33-9C9353AE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C17A-8CB7-9D42-BA33-9C9353AE58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3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C17A-8CB7-9D42-BA33-9C9353AE58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0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DC0D-5961-EC49-AD72-90701C23D7A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254-2D23-8441-8344-1E908DB4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9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DC0D-5961-EC49-AD72-90701C23D7A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254-2D23-8441-8344-1E908DB4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4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DC0D-5961-EC49-AD72-90701C23D7A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254-2D23-8441-8344-1E908DB453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7458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DC0D-5961-EC49-AD72-90701C23D7A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254-2D23-8441-8344-1E908DB4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DC0D-5961-EC49-AD72-90701C23D7A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254-2D23-8441-8344-1E908DB453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9720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DC0D-5961-EC49-AD72-90701C23D7A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254-2D23-8441-8344-1E908DB4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32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DC0D-5961-EC49-AD72-90701C23D7A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254-2D23-8441-8344-1E908DB4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4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DC0D-5961-EC49-AD72-90701C23D7A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254-2D23-8441-8344-1E908DB4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DC0D-5961-EC49-AD72-90701C23D7A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254-2D23-8441-8344-1E908DB4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2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DC0D-5961-EC49-AD72-90701C23D7A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254-2D23-8441-8344-1E908DB4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0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DC0D-5961-EC49-AD72-90701C23D7A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254-2D23-8441-8344-1E908DB4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2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DC0D-5961-EC49-AD72-90701C23D7AD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254-2D23-8441-8344-1E908DB4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5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DC0D-5961-EC49-AD72-90701C23D7AD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254-2D23-8441-8344-1E908DB4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2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DC0D-5961-EC49-AD72-90701C23D7AD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254-2D23-8441-8344-1E908DB4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DC0D-5961-EC49-AD72-90701C23D7A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254-2D23-8441-8344-1E908DB4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DC0D-5961-EC49-AD72-90701C23D7A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254-2D23-8441-8344-1E908DB4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DC0D-5961-EC49-AD72-90701C23D7A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600254-2D23-8441-8344-1E908DB4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3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3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2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27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31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3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EA890CA-C070-CE13-B257-F3AD07A7F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/>
              <a:t>By Hong Shi And Syed Mohammad Adil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DBA3C-195A-6331-AB5B-AB3FCE69D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Plant Disease Detection Using Supervised Learning with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4363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35EE-6426-ED36-483C-62D1F4A5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and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C035-F450-EC89-4700-FCCD75B1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Augmentation</a:t>
            </a:r>
          </a:p>
          <a:p>
            <a:pPr lvl="1"/>
            <a:r>
              <a:rPr lang="en-US" b="1" dirty="0"/>
              <a:t>Rescaling of image pixel values to be between 0 and 1</a:t>
            </a:r>
          </a:p>
          <a:p>
            <a:pPr lvl="2"/>
            <a:r>
              <a:rPr lang="en-US" dirty="0"/>
              <a:t>Increased numerical stability of gradient</a:t>
            </a:r>
          </a:p>
          <a:p>
            <a:pPr lvl="2"/>
            <a:r>
              <a:rPr lang="en-US" dirty="0"/>
              <a:t>Faster Convergence since images are normalized to have a similar scale</a:t>
            </a:r>
          </a:p>
          <a:p>
            <a:pPr lvl="2"/>
            <a:r>
              <a:rPr lang="en-US" dirty="0"/>
              <a:t>Improved generalization to help prevent overfitting</a:t>
            </a:r>
          </a:p>
          <a:p>
            <a:pPr lvl="1"/>
            <a:r>
              <a:rPr lang="en-US" b="1" dirty="0"/>
              <a:t>Image Rotation</a:t>
            </a:r>
          </a:p>
          <a:p>
            <a:pPr lvl="2"/>
            <a:r>
              <a:rPr lang="en-US" dirty="0"/>
              <a:t>Range set between 0 and 30</a:t>
            </a:r>
          </a:p>
          <a:p>
            <a:pPr lvl="2"/>
            <a:r>
              <a:rPr lang="en-US" dirty="0"/>
              <a:t>Adds diversity to training data</a:t>
            </a:r>
          </a:p>
          <a:p>
            <a:pPr lvl="2"/>
            <a:r>
              <a:rPr lang="en-US" dirty="0"/>
              <a:t>Increased model robustness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9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2D1D-FE23-45F4-286C-04CB8286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and Experiments</a:t>
            </a:r>
          </a:p>
        </p:txBody>
      </p:sp>
      <p:pic>
        <p:nvPicPr>
          <p:cNvPr id="5" name="Content Placeholder 4" descr="A picture containing text, sport&#10;&#10;Description automatically generated">
            <a:extLst>
              <a:ext uri="{FF2B5EF4-FFF2-40B4-BE49-F238E27FC236}">
                <a16:creationId xmlns:a16="http://schemas.microsoft.com/office/drawing/2014/main" id="{6BF9E8E9-EF16-244F-4080-4616D7F97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50653"/>
            <a:ext cx="8596312" cy="3501306"/>
          </a:xfrm>
        </p:spPr>
      </p:pic>
    </p:spTree>
    <p:extLst>
      <p:ext uri="{BB962C8B-B14F-4D97-AF65-F5344CB8AC3E}">
        <p14:creationId xmlns:p14="http://schemas.microsoft.com/office/powerpoint/2010/main" val="194217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E97C-1641-8220-BF97-F577767B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and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F66F-84F3-3316-20D0-85CAAF51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Learning Rate Scheduler</a:t>
            </a:r>
          </a:p>
          <a:p>
            <a:pPr lvl="1"/>
            <a:r>
              <a:rPr lang="en-US" dirty="0"/>
              <a:t>Deciding on a learning rate is difficult</a:t>
            </a:r>
          </a:p>
          <a:p>
            <a:pPr lvl="1"/>
            <a:r>
              <a:rPr lang="en-US" dirty="0"/>
              <a:t>Low learning rates take too long to converge while higher learning rate may never converge</a:t>
            </a:r>
          </a:p>
          <a:p>
            <a:pPr lvl="1"/>
            <a:r>
              <a:rPr lang="en-US" dirty="0"/>
              <a:t>To overcome this, we created a custom learning rate scheduler in which the learning rate is automatically adjusted during training.</a:t>
            </a:r>
          </a:p>
          <a:p>
            <a:pPr lvl="1"/>
            <a:r>
              <a:rPr lang="en-US" dirty="0"/>
              <a:t>Training epochs divided into 2 parts.</a:t>
            </a:r>
          </a:p>
          <a:p>
            <a:pPr lvl="1"/>
            <a:r>
              <a:rPr lang="en-US" dirty="0"/>
              <a:t>Warm up epochs and Cycle Epoch. 30/70 split</a:t>
            </a:r>
          </a:p>
          <a:p>
            <a:pPr lvl="1"/>
            <a:r>
              <a:rPr lang="en-US" dirty="0"/>
              <a:t>Learning rate changes after every batch</a:t>
            </a:r>
          </a:p>
          <a:p>
            <a:pPr lvl="1"/>
            <a:r>
              <a:rPr lang="en-US" dirty="0"/>
              <a:t>Increased efficiency and accuracy of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8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85EA-9962-0549-8DB7-F9F43044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and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F468-6E2F-5B56-B3BF-E75F24BC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Training</a:t>
            </a:r>
          </a:p>
          <a:p>
            <a:pPr lvl="1"/>
            <a:r>
              <a:rPr lang="en-US" dirty="0"/>
              <a:t>Total Epochs 10</a:t>
            </a:r>
          </a:p>
          <a:p>
            <a:pPr lvl="1"/>
            <a:r>
              <a:rPr lang="en-US" dirty="0"/>
              <a:t>Warm up epochs 3 -&gt; learning rate increases to maximum value</a:t>
            </a:r>
          </a:p>
          <a:p>
            <a:pPr lvl="1"/>
            <a:r>
              <a:rPr lang="en-US" dirty="0"/>
              <a:t>Cycle Epochs 7 -&gt; learning decreases to minimum value </a:t>
            </a:r>
          </a:p>
          <a:p>
            <a:pPr lvl="1"/>
            <a:r>
              <a:rPr lang="en-US" dirty="0"/>
              <a:t>Maximum value of LR -&gt; 0.01</a:t>
            </a:r>
          </a:p>
          <a:p>
            <a:pPr lvl="1"/>
            <a:r>
              <a:rPr lang="en-US" dirty="0"/>
              <a:t>Minimum -&gt; 0.0004</a:t>
            </a:r>
          </a:p>
          <a:p>
            <a:pPr lvl="1"/>
            <a:r>
              <a:rPr lang="en-US" dirty="0"/>
              <a:t>Batch size 32</a:t>
            </a:r>
          </a:p>
          <a:p>
            <a:pPr lvl="1"/>
            <a:r>
              <a:rPr lang="en-US" dirty="0"/>
              <a:t>Steps per epoch 1900</a:t>
            </a:r>
          </a:p>
          <a:p>
            <a:pPr lvl="1"/>
            <a:r>
              <a:rPr lang="en-US" dirty="0"/>
              <a:t>Training Validation Split 80/20</a:t>
            </a:r>
          </a:p>
        </p:txBody>
      </p:sp>
    </p:spTree>
    <p:extLst>
      <p:ext uri="{BB962C8B-B14F-4D97-AF65-F5344CB8AC3E}">
        <p14:creationId xmlns:p14="http://schemas.microsoft.com/office/powerpoint/2010/main" val="310211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943D-D7D5-6AAA-78B9-8CBC8939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3605"/>
            <a:ext cx="8596668" cy="1320800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15320B3-52B5-47C1-AA9C-39B326F25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82" y="1171575"/>
            <a:ext cx="10458268" cy="50434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41630-73D2-476A-B072-1F474663F73F}"/>
              </a:ext>
            </a:extLst>
          </p:cNvPr>
          <p:cNvSpPr txBox="1"/>
          <p:nvPr/>
        </p:nvSpPr>
        <p:spPr>
          <a:xfrm>
            <a:off x="3700463" y="6215063"/>
            <a:ext cx="289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Accuracy =</a:t>
            </a:r>
            <a:r>
              <a:rPr lang="en-US" dirty="0">
                <a:sym typeface="Wingdings" pitchFamily="2" charset="2"/>
              </a:rPr>
              <a:t> 99.32%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3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07D5-3DA2-CCDE-ECCD-26CBCEAC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1C78A00-CD69-8792-AE4A-697178E70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00" y="1930400"/>
            <a:ext cx="5468901" cy="431800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DDF59FF-C9A9-AF79-DB3B-8B2B534C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01" y="2085975"/>
            <a:ext cx="5496295" cy="41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38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322C-0ED0-ECF0-B558-0A2D820E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Chart, surface chart&#10;&#10;Description automatically generated">
            <a:extLst>
              <a:ext uri="{FF2B5EF4-FFF2-40B4-BE49-F238E27FC236}">
                <a16:creationId xmlns:a16="http://schemas.microsoft.com/office/drawing/2014/main" id="{DD4151D3-F947-7DF3-5F87-94614ADA1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88281"/>
            <a:ext cx="3929504" cy="3881437"/>
          </a:xfr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F040333-87D7-E6C3-1462-3BE53F78A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3879"/>
            <a:ext cx="3472434" cy="371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5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3192-D61F-4159-E3E5-ABC63810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picture containing text, custard apple, plant, tree&#10;&#10;Description automatically generated">
            <a:extLst>
              <a:ext uri="{FF2B5EF4-FFF2-40B4-BE49-F238E27FC236}">
                <a16:creationId xmlns:a16="http://schemas.microsoft.com/office/drawing/2014/main" id="{F2499B6A-42AE-01A4-8F1E-5FA946B3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93" y="1708682"/>
            <a:ext cx="3581400" cy="4051300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132FF27-948B-4FE6-00C5-831A6D8E3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136" y="1797537"/>
            <a:ext cx="3406819" cy="38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6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D9DC-F326-ACAA-1814-E5B320F2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04C5-CCBC-B021-F31C-8ADD78C5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about different problems associated with training a deep neural networks</a:t>
            </a:r>
          </a:p>
          <a:p>
            <a:r>
              <a:rPr lang="en-US" dirty="0"/>
              <a:t>Learned how to construct a deep learning model on our own</a:t>
            </a:r>
          </a:p>
          <a:p>
            <a:r>
              <a:rPr lang="en-US" dirty="0"/>
              <a:t>Learned different algorithms for learning rate scheduling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64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95081-4ABC-FDF8-E72A-638D7B60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18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D7BD-FFF0-AC24-7C10-851A81AD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and Motivation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A51A-EEE3-5FC0-74FF-E85B4102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 is to be able to differentiate between healthy plants and diseased plants using a deep learning model.</a:t>
            </a:r>
          </a:p>
          <a:p>
            <a:r>
              <a:rPr lang="en-US" dirty="0"/>
              <a:t>Agriculture sector is a major part of GDP for every Country.</a:t>
            </a:r>
          </a:p>
          <a:p>
            <a:r>
              <a:rPr lang="en-US" dirty="0"/>
              <a:t>Advantages of automating plant disease detection:</a:t>
            </a:r>
          </a:p>
          <a:p>
            <a:pPr lvl="1"/>
            <a:r>
              <a:rPr lang="en-US" dirty="0"/>
              <a:t>Early Detection of disease</a:t>
            </a:r>
          </a:p>
          <a:p>
            <a:pPr lvl="1"/>
            <a:r>
              <a:rPr lang="en-US" dirty="0"/>
              <a:t>Cost effective in terms of time and money</a:t>
            </a:r>
          </a:p>
          <a:p>
            <a:pPr lvl="1"/>
            <a:r>
              <a:rPr lang="en-US" dirty="0"/>
              <a:t>Food/Crop Security </a:t>
            </a:r>
          </a:p>
        </p:txBody>
      </p:sp>
    </p:spTree>
    <p:extLst>
      <p:ext uri="{BB962C8B-B14F-4D97-AF65-F5344CB8AC3E}">
        <p14:creationId xmlns:p14="http://schemas.microsoft.com/office/powerpoint/2010/main" val="395187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C2FC-7100-2A11-9555-DC5CF6D1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749EE-94CF-DCC8-213D-9DB5FC695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deep neural networks have been used to detect diseases in plants.</a:t>
            </a:r>
          </a:p>
          <a:p>
            <a:r>
              <a:rPr lang="en-US" dirty="0"/>
              <a:t>However, they are mostly focused on single diseases on a particular type of plant</a:t>
            </a:r>
          </a:p>
          <a:p>
            <a:r>
              <a:rPr lang="en-US" dirty="0"/>
              <a:t>Variation between plants and multiple diseases are limited.</a:t>
            </a:r>
          </a:p>
          <a:p>
            <a:r>
              <a:rPr lang="en-US" dirty="0"/>
              <a:t>Most models are trained using transferred learning </a:t>
            </a:r>
          </a:p>
        </p:txBody>
      </p:sp>
    </p:spTree>
    <p:extLst>
      <p:ext uri="{BB962C8B-B14F-4D97-AF65-F5344CB8AC3E}">
        <p14:creationId xmlns:p14="http://schemas.microsoft.com/office/powerpoint/2010/main" val="317107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98BD-A316-F53E-7B7B-BE9D77E2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BB43-9C62-FF6C-3B1A-7794840E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model is a 50-layer Residual Neural Network that has been trained from scratch.</a:t>
            </a:r>
          </a:p>
          <a:p>
            <a:r>
              <a:rPr lang="en-US" dirty="0"/>
              <a:t>Can accurately differentiate between multiple diseases and plants instead of focusing on a specific type of plant or disease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4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46F7-FB42-57AB-52EC-DAA4CDE0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B450-5ED5-A542-C17D-35BEA345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Gathered Data from Plant Village.</a:t>
            </a:r>
          </a:p>
          <a:p>
            <a:r>
              <a:rPr lang="en-US" dirty="0"/>
              <a:t>Contains 14 different plants and total of 38 classes.</a:t>
            </a:r>
          </a:p>
          <a:p>
            <a:r>
              <a:rPr lang="en-US" dirty="0"/>
              <a:t>Class includes healthy and various diseases of each type of plant.</a:t>
            </a:r>
          </a:p>
          <a:p>
            <a:r>
              <a:rPr lang="en-US" dirty="0"/>
              <a:t>Total images 76,000</a:t>
            </a:r>
          </a:p>
          <a:p>
            <a:r>
              <a:rPr lang="en-US" dirty="0"/>
              <a:t>Train test split -&gt; 80/20</a:t>
            </a:r>
          </a:p>
          <a:p>
            <a:r>
              <a:rPr lang="en-US" dirty="0"/>
              <a:t>Training data 60,800</a:t>
            </a:r>
          </a:p>
          <a:p>
            <a:r>
              <a:rPr lang="en-US" dirty="0"/>
              <a:t>Test data 15200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B45E-1675-3502-9736-3FB6E1F7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D0077D5-386F-5EE1-9F31-79AC4FEC8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38934"/>
            <a:ext cx="5016993" cy="4608807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489A014-8DDA-6E27-C5F0-A226373C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327" y="1538934"/>
            <a:ext cx="5128153" cy="4554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0CA2B3-677E-20C4-7872-054B1B6D55FD}"/>
              </a:ext>
            </a:extLst>
          </p:cNvPr>
          <p:cNvSpPr txBox="1"/>
          <p:nvPr/>
        </p:nvSpPr>
        <p:spPr>
          <a:xfrm>
            <a:off x="3689498" y="6248400"/>
            <a:ext cx="346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images for training 60800 </a:t>
            </a:r>
          </a:p>
        </p:txBody>
      </p:sp>
    </p:spTree>
    <p:extLst>
      <p:ext uri="{BB962C8B-B14F-4D97-AF65-F5344CB8AC3E}">
        <p14:creationId xmlns:p14="http://schemas.microsoft.com/office/powerpoint/2010/main" val="231324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F293-D83F-09C8-A1B0-2FC46866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Dataset</a:t>
            </a:r>
          </a:p>
        </p:txBody>
      </p:sp>
      <p:pic>
        <p:nvPicPr>
          <p:cNvPr id="5" name="Content Placeholder 4" descr="A green leaf on a grey surface&#10;&#10;Description automatically generated with low confidence">
            <a:extLst>
              <a:ext uri="{FF2B5EF4-FFF2-40B4-BE49-F238E27FC236}">
                <a16:creationId xmlns:a16="http://schemas.microsoft.com/office/drawing/2014/main" id="{4E9526B9-8F41-4221-A4EB-1BD3705BB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398" y="1602580"/>
            <a:ext cx="2650952" cy="22492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FEAD4-FD4A-E585-F862-953670C3501B}"/>
              </a:ext>
            </a:extLst>
          </p:cNvPr>
          <p:cNvSpPr txBox="1"/>
          <p:nvPr/>
        </p:nvSpPr>
        <p:spPr>
          <a:xfrm>
            <a:off x="1792460" y="385182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 Scab</a:t>
            </a:r>
          </a:p>
        </p:txBody>
      </p:sp>
      <p:pic>
        <p:nvPicPr>
          <p:cNvPr id="8" name="Picture 7" descr="A close up of a leaf&#10;&#10;Description automatically generated with medium confidence">
            <a:extLst>
              <a:ext uri="{FF2B5EF4-FFF2-40B4-BE49-F238E27FC236}">
                <a16:creationId xmlns:a16="http://schemas.microsoft.com/office/drawing/2014/main" id="{2E2E0323-9C95-C5AA-0AEA-06957E070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414" y="1602579"/>
            <a:ext cx="2350386" cy="2249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72087E-D1F6-B49A-3569-1522989190F7}"/>
              </a:ext>
            </a:extLst>
          </p:cNvPr>
          <p:cNvSpPr txBox="1"/>
          <p:nvPr/>
        </p:nvSpPr>
        <p:spPr>
          <a:xfrm>
            <a:off x="4879975" y="3851829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 Healthy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A3F7D2-86B4-BBFD-D8F0-452B5DC3F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864" y="1602579"/>
            <a:ext cx="2186614" cy="22492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FD199F-8488-0C6F-CB9F-17D65B47AB5B}"/>
              </a:ext>
            </a:extLst>
          </p:cNvPr>
          <p:cNvSpPr txBox="1"/>
          <p:nvPr/>
        </p:nvSpPr>
        <p:spPr>
          <a:xfrm>
            <a:off x="7576837" y="3851829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Tomato Leaf Scorch</a:t>
            </a:r>
          </a:p>
        </p:txBody>
      </p:sp>
    </p:spTree>
    <p:extLst>
      <p:ext uri="{BB962C8B-B14F-4D97-AF65-F5344CB8AC3E}">
        <p14:creationId xmlns:p14="http://schemas.microsoft.com/office/powerpoint/2010/main" val="200976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0BCB-FDA5-E4BD-A878-9AA95F35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and Experiments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EE66-D5B9-A3C7-0A72-36F2C3E7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Type</a:t>
            </a:r>
          </a:p>
          <a:p>
            <a:pPr lvl="1"/>
            <a:r>
              <a:rPr lang="en-US" dirty="0"/>
              <a:t>We developed a Residual Neural Network model from scratch to train over the dataset using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model consists of 50 layers</a:t>
            </a:r>
          </a:p>
          <a:p>
            <a:r>
              <a:rPr lang="en-US" b="1" dirty="0"/>
              <a:t>Why </a:t>
            </a:r>
            <a:r>
              <a:rPr lang="en-US" b="1" dirty="0" err="1"/>
              <a:t>ResNet</a:t>
            </a:r>
            <a:endParaRPr lang="en-US" b="1" dirty="0"/>
          </a:p>
          <a:p>
            <a:pPr lvl="1"/>
            <a:r>
              <a:rPr lang="en-US" dirty="0"/>
              <a:t>Avoid vanishing gradient problem through skip connections.</a:t>
            </a:r>
          </a:p>
          <a:p>
            <a:pPr lvl="1"/>
            <a:r>
              <a:rPr lang="en-US" dirty="0"/>
              <a:t>Achieves higher accuracy than conventional neural network models</a:t>
            </a:r>
          </a:p>
          <a:p>
            <a:pPr lvl="1"/>
            <a:r>
              <a:rPr lang="en-US" dirty="0" err="1"/>
              <a:t>ResNet</a:t>
            </a:r>
            <a:r>
              <a:rPr lang="en-US" dirty="0"/>
              <a:t> 50 model is one of the best in image classifications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7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03A2-FBBB-4C11-0645-B8FFF07A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and Experiments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4707-D7FE-842B-D2B2-1F77CAE95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  <a:p>
            <a:pPr lvl="1"/>
            <a:r>
              <a:rPr lang="en-US" b="0" i="0" u="none" strike="noStrike" dirty="0">
                <a:solidFill>
                  <a:srgbClr val="374151"/>
                </a:solidFill>
                <a:effectLst/>
                <a:latin typeface="+mj-lt"/>
              </a:rPr>
              <a:t>Starts with convolutional layer (7x7) followed by batch normalization and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+mj-lt"/>
              </a:rPr>
              <a:t>ReLU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+mj-lt"/>
              </a:rPr>
              <a:t> activation function. 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+mj-lt"/>
              </a:rPr>
              <a:t>O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+mj-lt"/>
              </a:rPr>
              <a:t>utput passed through a max-pooling layer (3x3) with a reduce the spatial dimensions.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+mj-lt"/>
              </a:rPr>
              <a:t>Followed 8 Residual blocks. Residual blocks filters increased gradually from 64 to 512.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+mj-lt"/>
              </a:rPr>
              <a:t>Residual blocks contain 2 convolution layers, batch normalization and </a:t>
            </a:r>
            <a:r>
              <a:rPr lang="en-US" dirty="0" err="1">
                <a:solidFill>
                  <a:srgbClr val="374151"/>
                </a:solidFill>
                <a:latin typeface="+mj-lt"/>
              </a:rPr>
              <a:t>RelU</a:t>
            </a:r>
            <a:r>
              <a:rPr lang="en-US" dirty="0">
                <a:solidFill>
                  <a:srgbClr val="374151"/>
                </a:solidFill>
                <a:latin typeface="+mj-lt"/>
              </a:rPr>
              <a:t> activation.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+mj-lt"/>
              </a:rPr>
              <a:t>O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+mj-lt"/>
              </a:rPr>
              <a:t>utput of the last residual block is passed through global average pooling and a dense layer with a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+mj-lt"/>
              </a:rPr>
              <a:t>softmax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+mj-lt"/>
              </a:rPr>
              <a:t> activation function that produces the output probabilities for each class.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44660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{A96F616D-D403-C24E-85B8-A8FED65447D3}tf10001060</Template>
  <TotalTime>760</TotalTime>
  <Words>597</Words>
  <Application>Microsoft Macintosh PowerPoint</Application>
  <PresentationFormat>Widescreen</PresentationFormat>
  <Paragraphs>91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Plant Disease Detection Using Supervised Learning with Deep Neural Networks</vt:lpstr>
      <vt:lpstr>Introduction and Motivation for Project</vt:lpstr>
      <vt:lpstr>Prior Work </vt:lpstr>
      <vt:lpstr>Novelty</vt:lpstr>
      <vt:lpstr>Dataset</vt:lpstr>
      <vt:lpstr>Dataset </vt:lpstr>
      <vt:lpstr>Visualizing Dataset</vt:lpstr>
      <vt:lpstr>Algorithm and Experiments </vt:lpstr>
      <vt:lpstr>Algorithms and Experiments </vt:lpstr>
      <vt:lpstr>Algorithm and Experiments</vt:lpstr>
      <vt:lpstr>Algorithm and Experiments</vt:lpstr>
      <vt:lpstr>Algorithm and Experiments</vt:lpstr>
      <vt:lpstr>Algorithms and Experiments</vt:lpstr>
      <vt:lpstr>Results </vt:lpstr>
      <vt:lpstr>Results </vt:lpstr>
      <vt:lpstr>Results</vt:lpstr>
      <vt:lpstr>Results</vt:lpstr>
      <vt:lpstr>Overall Experience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Detection Using Supervised Learning with Deep Neural Networks</dc:title>
  <dc:creator>Syed Mohammad Adil (sadil)</dc:creator>
  <cp:lastModifiedBy>Syed Mohammad Adil (sadil)</cp:lastModifiedBy>
  <cp:revision>2</cp:revision>
  <dcterms:created xsi:type="dcterms:W3CDTF">2023-04-30T19:59:16Z</dcterms:created>
  <dcterms:modified xsi:type="dcterms:W3CDTF">2023-05-02T01:48:22Z</dcterms:modified>
</cp:coreProperties>
</file>